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1" r:id="rId3"/>
    <p:sldId id="283" r:id="rId4"/>
    <p:sldId id="284" r:id="rId5"/>
    <p:sldId id="287" r:id="rId6"/>
    <p:sldId id="285" r:id="rId7"/>
    <p:sldId id="288" r:id="rId8"/>
    <p:sldId id="286" r:id="rId9"/>
    <p:sldId id="289" r:id="rId10"/>
    <p:sldId id="296" r:id="rId11"/>
    <p:sldId id="290" r:id="rId12"/>
    <p:sldId id="291" r:id="rId13"/>
    <p:sldId id="292" r:id="rId14"/>
    <p:sldId id="293" r:id="rId15"/>
    <p:sldId id="294" r:id="rId16"/>
    <p:sldId id="295" r:id="rId17"/>
    <p:sldId id="298" r:id="rId18"/>
    <p:sldId id="297" r:id="rId19"/>
    <p:sldId id="300" r:id="rId20"/>
    <p:sldId id="276" r:id="rId21"/>
    <p:sldId id="267" r:id="rId22"/>
    <p:sldId id="282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7C60C6"/>
    <a:srgbClr val="6232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37" autoAdjust="0"/>
  </p:normalViewPr>
  <p:slideViewPr>
    <p:cSldViewPr snapToGrid="0">
      <p:cViewPr varScale="1">
        <p:scale>
          <a:sx n="43" d="100"/>
          <a:sy n="43" d="100"/>
        </p:scale>
        <p:origin x="6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515853505748"/>
          <c:y val="0.26841957633185498"/>
          <c:w val="0.76801152079725898"/>
          <c:h val="0.5479361433149180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6D-4440-B905-59B0AFEA51A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6D-4440-B905-59B0AFEA51A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96D-4440-B905-59B0AFEA51A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96D-4440-B905-59B0AFEA51A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96D-4440-B905-59B0AFEA51A4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 w="25400">
                  <a:solidFill>
                    <a:srgbClr val="53565B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96D-4440-B905-59B0AFEA51A4}"/>
                </c:ext>
              </c:extLst>
            </c:dLbl>
            <c:dLbl>
              <c:idx val="1"/>
              <c:layout>
                <c:manualLayout>
                  <c:x val="-3.9964730338768795E-2"/>
                  <c:y val="-3.742691437193512E-2"/>
                </c:manualLayout>
              </c:layout>
              <c:spPr>
                <a:solidFill>
                  <a:prstClr val="white"/>
                </a:solidFill>
                <a:ln w="25400">
                  <a:solidFill>
                    <a:srgbClr val="53565B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96D-4440-B905-59B0AFEA51A4}"/>
                </c:ext>
              </c:extLst>
            </c:dLbl>
            <c:dLbl>
              <c:idx val="2"/>
              <c:spPr>
                <a:solidFill>
                  <a:prstClr val="white"/>
                </a:solidFill>
                <a:ln w="25400">
                  <a:solidFill>
                    <a:srgbClr val="53565B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D96D-4440-B905-59B0AFEA51A4}"/>
                </c:ext>
              </c:extLst>
            </c:dLbl>
            <c:spPr>
              <a:solidFill>
                <a:prstClr val="white"/>
              </a:solidFill>
              <a:ln w="25400">
                <a:solidFill>
                  <a:schemeClr val="bg2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Increased</c:v>
                </c:pt>
                <c:pt idx="1">
                  <c:v>Stayed the same</c:v>
                </c:pt>
                <c:pt idx="2">
                  <c:v>Decreased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0.22</c:v>
                </c:pt>
                <c:pt idx="1">
                  <c:v>0.52736318000000004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96D-4440-B905-59B0AFEA5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SMB Signing Not Enforced</c:v>
                </c:pt>
                <c:pt idx="1">
                  <c:v>LM Hashes Present</c:v>
                </c:pt>
                <c:pt idx="2">
                  <c:v>Broadcast Name Resolution</c:v>
                </c:pt>
                <c:pt idx="3">
                  <c:v>Network Segmentation</c:v>
                </c:pt>
                <c:pt idx="4">
                  <c:v>SSL/TLS Configuration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135</c:v>
                </c:pt>
                <c:pt idx="1">
                  <c:v>144</c:v>
                </c:pt>
                <c:pt idx="2">
                  <c:v>149</c:v>
                </c:pt>
                <c:pt idx="3">
                  <c:v>167</c:v>
                </c:pt>
                <c:pt idx="4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9-42AF-AD2F-A8F34431C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32202696"/>
        <c:axId val="732203024"/>
      </c:barChart>
      <c:catAx>
        <c:axId val="73220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2203024"/>
        <c:crosses val="autoZero"/>
        <c:auto val="1"/>
        <c:lblAlgn val="ctr"/>
        <c:lblOffset val="100"/>
        <c:noMultiLvlLbl val="0"/>
      </c:catAx>
      <c:valAx>
        <c:axId val="7322030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2202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1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959E5-8C2F-4EF3-9C79-3739815B8433}" type="doc">
      <dgm:prSet loTypeId="urn:microsoft.com/office/officeart/2005/8/layout/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F2FD943-CF33-462D-B9AC-58DA28392BE6}">
      <dgm:prSet custT="1"/>
      <dgm:spPr/>
      <dgm:t>
        <a:bodyPr/>
        <a:lstStyle/>
        <a:p>
          <a:r>
            <a:rPr lang="en-US" sz="3200" dirty="0">
              <a:latin typeface="Lucida Console" panose="020B0609040504020204" pitchFamily="49" charset="0"/>
            </a:rPr>
            <a:t>Identify business assets/threats</a:t>
          </a:r>
        </a:p>
      </dgm:t>
    </dgm:pt>
    <dgm:pt modelId="{5D33144D-7871-400F-BC8A-03E5C13EE51F}" type="parTrans" cxnId="{60988561-B570-4C87-85D0-67A6D3EF3AB1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49E8883F-022F-4A67-AD17-8F70C14B714A}" type="sibTrans" cxnId="{60988561-B570-4C87-85D0-67A6D3EF3AB1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94590068-0181-474F-951E-71DDE173E620}">
      <dgm:prSet custT="1"/>
      <dgm:spPr/>
      <dgm:t>
        <a:bodyPr/>
        <a:lstStyle/>
        <a:p>
          <a:r>
            <a:rPr lang="en-US" sz="3200">
              <a:latin typeface="Lucida Console" panose="020B0609040504020204" pitchFamily="49" charset="0"/>
            </a:rPr>
            <a:t>Establish micro-perimeters</a:t>
          </a:r>
        </a:p>
      </dgm:t>
    </dgm:pt>
    <dgm:pt modelId="{142CAA78-C98F-4210-8096-95799B6AFCAE}" type="parTrans" cxnId="{A3AA6BB7-74E0-48DD-9525-D66AA42BCCBB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54442D00-16ED-483E-8815-578EDDFAC62E}" type="sibTrans" cxnId="{A3AA6BB7-74E0-48DD-9525-D66AA42BCCBB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FA3D3677-5811-48EA-83DC-27880241DD7A}">
      <dgm:prSet custT="1"/>
      <dgm:spPr/>
      <dgm:t>
        <a:bodyPr/>
        <a:lstStyle/>
        <a:p>
          <a:r>
            <a:rPr lang="en-US" sz="3200">
              <a:latin typeface="Lucida Console" panose="020B0609040504020204" pitchFamily="49" charset="0"/>
            </a:rPr>
            <a:t>Defend Micro-perimeters</a:t>
          </a:r>
        </a:p>
      </dgm:t>
    </dgm:pt>
    <dgm:pt modelId="{70EA2443-16E6-4E0B-8BA2-DEB55448A0AD}" type="parTrans" cxnId="{F2EEF274-A927-42EA-AD2F-AECF41152612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5D338796-7ECE-45F2-AF09-2B9C850C884B}" type="sibTrans" cxnId="{F2EEF274-A927-42EA-AD2F-AECF41152612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D2DCAD07-4411-4A63-95AE-A6403144F931}">
      <dgm:prSet custT="1"/>
      <dgm:spPr/>
      <dgm:t>
        <a:bodyPr/>
        <a:lstStyle/>
        <a:p>
          <a:r>
            <a:rPr lang="en-US" sz="3200" dirty="0">
              <a:latin typeface="Lucida Console" panose="020B0609040504020204" pitchFamily="49" charset="0"/>
            </a:rPr>
            <a:t>Assess Defenses</a:t>
          </a:r>
        </a:p>
      </dgm:t>
    </dgm:pt>
    <dgm:pt modelId="{F0D0C411-F6E3-4A7F-A158-6B11402FCFD0}" type="parTrans" cxnId="{E63BCB25-9D04-413C-AA88-7AE281B71094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CFEF69ED-D6A6-4231-BD64-94F5718F0450}" type="sibTrans" cxnId="{E63BCB25-9D04-413C-AA88-7AE281B71094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C1581D41-9AFD-4248-98E3-CCC24E46A131}">
      <dgm:prSet custT="1"/>
      <dgm:spPr/>
      <dgm:t>
        <a:bodyPr/>
        <a:lstStyle/>
        <a:p>
          <a:r>
            <a:rPr lang="en-US" sz="3200" dirty="0">
              <a:latin typeface="Lucida Console" panose="020B0609040504020204" pitchFamily="49" charset="0"/>
            </a:rPr>
            <a:t>Wash, Rinse, Repeat</a:t>
          </a:r>
        </a:p>
      </dgm:t>
    </dgm:pt>
    <dgm:pt modelId="{CAECF06C-AA27-464D-845D-A0647C9D4037}" type="parTrans" cxnId="{7AA75511-C2FA-4D6F-A46C-CA979AD4368A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83AE81B7-8180-428B-9F5A-A18DDB15F38F}" type="sibTrans" cxnId="{7AA75511-C2FA-4D6F-A46C-CA979AD4368A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5197BB3A-AD1A-4C1B-8472-9FD453AAEE2B}">
      <dgm:prSet custT="1"/>
      <dgm:spPr/>
      <dgm:t>
        <a:bodyPr/>
        <a:lstStyle/>
        <a:p>
          <a:r>
            <a:rPr lang="en-US" sz="3200">
              <a:latin typeface="Lucida Console" panose="020B0609040504020204" pitchFamily="49" charset="0"/>
            </a:rPr>
            <a:t>Translate to IT Assets</a:t>
          </a:r>
          <a:endParaRPr lang="en-US" sz="3200" dirty="0">
            <a:latin typeface="Lucida Console" panose="020B0609040504020204" pitchFamily="49" charset="0"/>
          </a:endParaRPr>
        </a:p>
      </dgm:t>
    </dgm:pt>
    <dgm:pt modelId="{99470756-B840-42CF-BFE7-EBDF581BAD99}" type="sibTrans" cxnId="{A840A855-20B2-4992-8798-88A014F605B7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3334DBEA-5880-4997-AAB4-BCF783980F7C}" type="parTrans" cxnId="{A840A855-20B2-4992-8798-88A014F605B7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1F435DAB-999D-4F6B-AFF2-8DFB54089CF2}" type="pres">
      <dgm:prSet presAssocID="{11A959E5-8C2F-4EF3-9C79-3739815B8433}" presName="Name0" presStyleCnt="0">
        <dgm:presLayoutVars>
          <dgm:dir/>
          <dgm:animLvl val="lvl"/>
          <dgm:resizeHandles val="exact"/>
        </dgm:presLayoutVars>
      </dgm:prSet>
      <dgm:spPr/>
    </dgm:pt>
    <dgm:pt modelId="{45F2134D-F5A5-4E21-8457-B7C6A9B55E4B}" type="pres">
      <dgm:prSet presAssocID="{C1581D41-9AFD-4248-98E3-CCC24E46A131}" presName="boxAndChildren" presStyleCnt="0"/>
      <dgm:spPr/>
    </dgm:pt>
    <dgm:pt modelId="{B411A61A-FC30-4021-BF08-4199A56D26CE}" type="pres">
      <dgm:prSet presAssocID="{C1581D41-9AFD-4248-98E3-CCC24E46A131}" presName="parentTextBox" presStyleLbl="node1" presStyleIdx="0" presStyleCnt="6"/>
      <dgm:spPr/>
    </dgm:pt>
    <dgm:pt modelId="{6E8DC116-157C-400C-A20C-2A6C07C3D8B3}" type="pres">
      <dgm:prSet presAssocID="{CFEF69ED-D6A6-4231-BD64-94F5718F0450}" presName="sp" presStyleCnt="0"/>
      <dgm:spPr/>
    </dgm:pt>
    <dgm:pt modelId="{5640895A-BF1A-4FAC-B05D-9E6F8EDE9662}" type="pres">
      <dgm:prSet presAssocID="{D2DCAD07-4411-4A63-95AE-A6403144F931}" presName="arrowAndChildren" presStyleCnt="0"/>
      <dgm:spPr/>
    </dgm:pt>
    <dgm:pt modelId="{71F17D2D-AA97-46B2-8887-CEC25D1D1BF2}" type="pres">
      <dgm:prSet presAssocID="{D2DCAD07-4411-4A63-95AE-A6403144F931}" presName="parentTextArrow" presStyleLbl="node1" presStyleIdx="1" presStyleCnt="6"/>
      <dgm:spPr/>
    </dgm:pt>
    <dgm:pt modelId="{FFF958AC-95E4-4744-A712-EC222B7DA38C}" type="pres">
      <dgm:prSet presAssocID="{5D338796-7ECE-45F2-AF09-2B9C850C884B}" presName="sp" presStyleCnt="0"/>
      <dgm:spPr/>
    </dgm:pt>
    <dgm:pt modelId="{F00342D5-D057-46E6-8DCB-8EF60F548BF1}" type="pres">
      <dgm:prSet presAssocID="{FA3D3677-5811-48EA-83DC-27880241DD7A}" presName="arrowAndChildren" presStyleCnt="0"/>
      <dgm:spPr/>
    </dgm:pt>
    <dgm:pt modelId="{3F8E6EC4-ECE6-4797-A01B-EA4745B7EB11}" type="pres">
      <dgm:prSet presAssocID="{FA3D3677-5811-48EA-83DC-27880241DD7A}" presName="parentTextArrow" presStyleLbl="node1" presStyleIdx="2" presStyleCnt="6"/>
      <dgm:spPr/>
    </dgm:pt>
    <dgm:pt modelId="{76D74F7D-85F5-4D17-B699-7A488CEF4E75}" type="pres">
      <dgm:prSet presAssocID="{54442D00-16ED-483E-8815-578EDDFAC62E}" presName="sp" presStyleCnt="0"/>
      <dgm:spPr/>
    </dgm:pt>
    <dgm:pt modelId="{52525803-DE77-42E7-8803-EFF0266EF8C8}" type="pres">
      <dgm:prSet presAssocID="{94590068-0181-474F-951E-71DDE173E620}" presName="arrowAndChildren" presStyleCnt="0"/>
      <dgm:spPr/>
    </dgm:pt>
    <dgm:pt modelId="{4D387393-A5B1-406F-AE26-08A8BE6DDD36}" type="pres">
      <dgm:prSet presAssocID="{94590068-0181-474F-951E-71DDE173E620}" presName="parentTextArrow" presStyleLbl="node1" presStyleIdx="3" presStyleCnt="6"/>
      <dgm:spPr/>
    </dgm:pt>
    <dgm:pt modelId="{621BCB5E-3320-4A31-AB60-3E8F1433969D}" type="pres">
      <dgm:prSet presAssocID="{99470756-B840-42CF-BFE7-EBDF581BAD99}" presName="sp" presStyleCnt="0"/>
      <dgm:spPr/>
    </dgm:pt>
    <dgm:pt modelId="{89E74522-DAAC-451E-820E-AFD17FA49927}" type="pres">
      <dgm:prSet presAssocID="{5197BB3A-AD1A-4C1B-8472-9FD453AAEE2B}" presName="arrowAndChildren" presStyleCnt="0"/>
      <dgm:spPr/>
    </dgm:pt>
    <dgm:pt modelId="{D7E9AB4A-0E8C-4B6F-AA14-E9FB6408BEEA}" type="pres">
      <dgm:prSet presAssocID="{5197BB3A-AD1A-4C1B-8472-9FD453AAEE2B}" presName="parentTextArrow" presStyleLbl="node1" presStyleIdx="4" presStyleCnt="6"/>
      <dgm:spPr/>
    </dgm:pt>
    <dgm:pt modelId="{65159E1E-4AFB-44C3-92D6-5CFB84D63650}" type="pres">
      <dgm:prSet presAssocID="{49E8883F-022F-4A67-AD17-8F70C14B714A}" presName="sp" presStyleCnt="0"/>
      <dgm:spPr/>
    </dgm:pt>
    <dgm:pt modelId="{1247F1B4-0A5A-45B4-8D53-F333F35D9E15}" type="pres">
      <dgm:prSet presAssocID="{8F2FD943-CF33-462D-B9AC-58DA28392BE6}" presName="arrowAndChildren" presStyleCnt="0"/>
      <dgm:spPr/>
    </dgm:pt>
    <dgm:pt modelId="{2DD87051-A2C5-4D69-8DD1-DCBC0AE39AAA}" type="pres">
      <dgm:prSet presAssocID="{8F2FD943-CF33-462D-B9AC-58DA28392BE6}" presName="parentTextArrow" presStyleLbl="node1" presStyleIdx="5" presStyleCnt="6"/>
      <dgm:spPr/>
    </dgm:pt>
  </dgm:ptLst>
  <dgm:cxnLst>
    <dgm:cxn modelId="{B4685E03-75BB-4B73-A243-8B7DC89A174B}" type="presOf" srcId="{C1581D41-9AFD-4248-98E3-CCC24E46A131}" destId="{B411A61A-FC30-4021-BF08-4199A56D26CE}" srcOrd="0" destOrd="0" presId="urn:microsoft.com/office/officeart/2005/8/layout/process4"/>
    <dgm:cxn modelId="{7AA75511-C2FA-4D6F-A46C-CA979AD4368A}" srcId="{11A959E5-8C2F-4EF3-9C79-3739815B8433}" destId="{C1581D41-9AFD-4248-98E3-CCC24E46A131}" srcOrd="5" destOrd="0" parTransId="{CAECF06C-AA27-464D-845D-A0647C9D4037}" sibTransId="{83AE81B7-8180-428B-9F5A-A18DDB15F38F}"/>
    <dgm:cxn modelId="{E63BCB25-9D04-413C-AA88-7AE281B71094}" srcId="{11A959E5-8C2F-4EF3-9C79-3739815B8433}" destId="{D2DCAD07-4411-4A63-95AE-A6403144F931}" srcOrd="4" destOrd="0" parTransId="{F0D0C411-F6E3-4A7F-A158-6B11402FCFD0}" sibTransId="{CFEF69ED-D6A6-4231-BD64-94F5718F0450}"/>
    <dgm:cxn modelId="{60988561-B570-4C87-85D0-67A6D3EF3AB1}" srcId="{11A959E5-8C2F-4EF3-9C79-3739815B8433}" destId="{8F2FD943-CF33-462D-B9AC-58DA28392BE6}" srcOrd="0" destOrd="0" parTransId="{5D33144D-7871-400F-BC8A-03E5C13EE51F}" sibTransId="{49E8883F-022F-4A67-AD17-8F70C14B714A}"/>
    <dgm:cxn modelId="{D2D84E66-867B-42F1-9E78-2108A069A148}" type="presOf" srcId="{FA3D3677-5811-48EA-83DC-27880241DD7A}" destId="{3F8E6EC4-ECE6-4797-A01B-EA4745B7EB11}" srcOrd="0" destOrd="0" presId="urn:microsoft.com/office/officeart/2005/8/layout/process4"/>
    <dgm:cxn modelId="{620F764D-0924-4201-BBCF-B798D49CA1D0}" type="presOf" srcId="{8F2FD943-CF33-462D-B9AC-58DA28392BE6}" destId="{2DD87051-A2C5-4D69-8DD1-DCBC0AE39AAA}" srcOrd="0" destOrd="0" presId="urn:microsoft.com/office/officeart/2005/8/layout/process4"/>
    <dgm:cxn modelId="{F2EEF274-A927-42EA-AD2F-AECF41152612}" srcId="{11A959E5-8C2F-4EF3-9C79-3739815B8433}" destId="{FA3D3677-5811-48EA-83DC-27880241DD7A}" srcOrd="3" destOrd="0" parTransId="{70EA2443-16E6-4E0B-8BA2-DEB55448A0AD}" sibTransId="{5D338796-7ECE-45F2-AF09-2B9C850C884B}"/>
    <dgm:cxn modelId="{A840A855-20B2-4992-8798-88A014F605B7}" srcId="{11A959E5-8C2F-4EF3-9C79-3739815B8433}" destId="{5197BB3A-AD1A-4C1B-8472-9FD453AAEE2B}" srcOrd="1" destOrd="0" parTransId="{3334DBEA-5880-4997-AAB4-BCF783980F7C}" sibTransId="{99470756-B840-42CF-BFE7-EBDF581BAD99}"/>
    <dgm:cxn modelId="{A1938B8B-3BE5-4885-A80F-B7FC91065936}" type="presOf" srcId="{94590068-0181-474F-951E-71DDE173E620}" destId="{4D387393-A5B1-406F-AE26-08A8BE6DDD36}" srcOrd="0" destOrd="0" presId="urn:microsoft.com/office/officeart/2005/8/layout/process4"/>
    <dgm:cxn modelId="{A3AA6BB7-74E0-48DD-9525-D66AA42BCCBB}" srcId="{11A959E5-8C2F-4EF3-9C79-3739815B8433}" destId="{94590068-0181-474F-951E-71DDE173E620}" srcOrd="2" destOrd="0" parTransId="{142CAA78-C98F-4210-8096-95799B6AFCAE}" sibTransId="{54442D00-16ED-483E-8815-578EDDFAC62E}"/>
    <dgm:cxn modelId="{885B53D2-BF76-4920-9982-DBDCF0CB261D}" type="presOf" srcId="{5197BB3A-AD1A-4C1B-8472-9FD453AAEE2B}" destId="{D7E9AB4A-0E8C-4B6F-AA14-E9FB6408BEEA}" srcOrd="0" destOrd="0" presId="urn:microsoft.com/office/officeart/2005/8/layout/process4"/>
    <dgm:cxn modelId="{901DA8D5-AF4F-460F-9B49-A549D5BAB0AC}" type="presOf" srcId="{11A959E5-8C2F-4EF3-9C79-3739815B8433}" destId="{1F435DAB-999D-4F6B-AFF2-8DFB54089CF2}" srcOrd="0" destOrd="0" presId="urn:microsoft.com/office/officeart/2005/8/layout/process4"/>
    <dgm:cxn modelId="{41FE6EDA-2C2D-457A-8A0C-245DE17006DB}" type="presOf" srcId="{D2DCAD07-4411-4A63-95AE-A6403144F931}" destId="{71F17D2D-AA97-46B2-8887-CEC25D1D1BF2}" srcOrd="0" destOrd="0" presId="urn:microsoft.com/office/officeart/2005/8/layout/process4"/>
    <dgm:cxn modelId="{3F11254D-39FF-4732-A89E-A6D4888BC735}" type="presParOf" srcId="{1F435DAB-999D-4F6B-AFF2-8DFB54089CF2}" destId="{45F2134D-F5A5-4E21-8457-B7C6A9B55E4B}" srcOrd="0" destOrd="0" presId="urn:microsoft.com/office/officeart/2005/8/layout/process4"/>
    <dgm:cxn modelId="{491BCD89-C82D-4C1D-8587-A91D8712593D}" type="presParOf" srcId="{45F2134D-F5A5-4E21-8457-B7C6A9B55E4B}" destId="{B411A61A-FC30-4021-BF08-4199A56D26CE}" srcOrd="0" destOrd="0" presId="urn:microsoft.com/office/officeart/2005/8/layout/process4"/>
    <dgm:cxn modelId="{D59D8C40-AFD0-4FDC-9600-23F4C36A5A1A}" type="presParOf" srcId="{1F435DAB-999D-4F6B-AFF2-8DFB54089CF2}" destId="{6E8DC116-157C-400C-A20C-2A6C07C3D8B3}" srcOrd="1" destOrd="0" presId="urn:microsoft.com/office/officeart/2005/8/layout/process4"/>
    <dgm:cxn modelId="{99EFA16D-4842-4744-AEF3-D16AA22D028D}" type="presParOf" srcId="{1F435DAB-999D-4F6B-AFF2-8DFB54089CF2}" destId="{5640895A-BF1A-4FAC-B05D-9E6F8EDE9662}" srcOrd="2" destOrd="0" presId="urn:microsoft.com/office/officeart/2005/8/layout/process4"/>
    <dgm:cxn modelId="{26C114BD-5110-4AE0-ACBA-0125C47A37DE}" type="presParOf" srcId="{5640895A-BF1A-4FAC-B05D-9E6F8EDE9662}" destId="{71F17D2D-AA97-46B2-8887-CEC25D1D1BF2}" srcOrd="0" destOrd="0" presId="urn:microsoft.com/office/officeart/2005/8/layout/process4"/>
    <dgm:cxn modelId="{35AE38DA-D44D-4B79-AD0F-3EF4D6174D68}" type="presParOf" srcId="{1F435DAB-999D-4F6B-AFF2-8DFB54089CF2}" destId="{FFF958AC-95E4-4744-A712-EC222B7DA38C}" srcOrd="3" destOrd="0" presId="urn:microsoft.com/office/officeart/2005/8/layout/process4"/>
    <dgm:cxn modelId="{64D5D406-FF12-4F3E-ACB5-A8636844CC36}" type="presParOf" srcId="{1F435DAB-999D-4F6B-AFF2-8DFB54089CF2}" destId="{F00342D5-D057-46E6-8DCB-8EF60F548BF1}" srcOrd="4" destOrd="0" presId="urn:microsoft.com/office/officeart/2005/8/layout/process4"/>
    <dgm:cxn modelId="{0B2CD14B-6F7D-48F6-A771-A563F850BD91}" type="presParOf" srcId="{F00342D5-D057-46E6-8DCB-8EF60F548BF1}" destId="{3F8E6EC4-ECE6-4797-A01B-EA4745B7EB11}" srcOrd="0" destOrd="0" presId="urn:microsoft.com/office/officeart/2005/8/layout/process4"/>
    <dgm:cxn modelId="{89E28A7B-591D-4DC8-BDC8-23A555A88348}" type="presParOf" srcId="{1F435DAB-999D-4F6B-AFF2-8DFB54089CF2}" destId="{76D74F7D-85F5-4D17-B699-7A488CEF4E75}" srcOrd="5" destOrd="0" presId="urn:microsoft.com/office/officeart/2005/8/layout/process4"/>
    <dgm:cxn modelId="{FD0F0EA7-CAEE-4C04-BC35-262564759705}" type="presParOf" srcId="{1F435DAB-999D-4F6B-AFF2-8DFB54089CF2}" destId="{52525803-DE77-42E7-8803-EFF0266EF8C8}" srcOrd="6" destOrd="0" presId="urn:microsoft.com/office/officeart/2005/8/layout/process4"/>
    <dgm:cxn modelId="{28052A36-F3A7-43E6-9A17-76A5C1D4383E}" type="presParOf" srcId="{52525803-DE77-42E7-8803-EFF0266EF8C8}" destId="{4D387393-A5B1-406F-AE26-08A8BE6DDD36}" srcOrd="0" destOrd="0" presId="urn:microsoft.com/office/officeart/2005/8/layout/process4"/>
    <dgm:cxn modelId="{AA5C726A-5CCA-474F-8354-D5538D10A92D}" type="presParOf" srcId="{1F435DAB-999D-4F6B-AFF2-8DFB54089CF2}" destId="{621BCB5E-3320-4A31-AB60-3E8F1433969D}" srcOrd="7" destOrd="0" presId="urn:microsoft.com/office/officeart/2005/8/layout/process4"/>
    <dgm:cxn modelId="{3947AC1D-EFD4-44EF-BC38-7E01BFFA6283}" type="presParOf" srcId="{1F435DAB-999D-4F6B-AFF2-8DFB54089CF2}" destId="{89E74522-DAAC-451E-820E-AFD17FA49927}" srcOrd="8" destOrd="0" presId="urn:microsoft.com/office/officeart/2005/8/layout/process4"/>
    <dgm:cxn modelId="{AC1F2FA5-E331-4863-9AE7-7AF688F03070}" type="presParOf" srcId="{89E74522-DAAC-451E-820E-AFD17FA49927}" destId="{D7E9AB4A-0E8C-4B6F-AA14-E9FB6408BEEA}" srcOrd="0" destOrd="0" presId="urn:microsoft.com/office/officeart/2005/8/layout/process4"/>
    <dgm:cxn modelId="{2E27E1A7-9F2C-4F7D-8E7D-B9A914EF39ED}" type="presParOf" srcId="{1F435DAB-999D-4F6B-AFF2-8DFB54089CF2}" destId="{65159E1E-4AFB-44C3-92D6-5CFB84D63650}" srcOrd="9" destOrd="0" presId="urn:microsoft.com/office/officeart/2005/8/layout/process4"/>
    <dgm:cxn modelId="{2929C657-71BF-432B-9191-4B0E3B11BCD5}" type="presParOf" srcId="{1F435DAB-999D-4F6B-AFF2-8DFB54089CF2}" destId="{1247F1B4-0A5A-45B4-8D53-F333F35D9E15}" srcOrd="10" destOrd="0" presId="urn:microsoft.com/office/officeart/2005/8/layout/process4"/>
    <dgm:cxn modelId="{CDECC09B-A600-4C5A-BF9C-E2CE7891F956}" type="presParOf" srcId="{1247F1B4-0A5A-45B4-8D53-F333F35D9E15}" destId="{2DD87051-A2C5-4D69-8DD1-DCBC0AE39A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959E5-8C2F-4EF3-9C79-3739815B8433}" type="doc">
      <dgm:prSet loTypeId="urn:microsoft.com/office/officeart/2005/8/layout/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F2FD943-CF33-462D-B9AC-58DA28392BE6}">
      <dgm:prSet custT="1"/>
      <dgm:spPr/>
      <dgm:t>
        <a:bodyPr/>
        <a:lstStyle/>
        <a:p>
          <a:r>
            <a:rPr lang="en-US" sz="3200" dirty="0">
              <a:latin typeface="Lucida Console" panose="020B0609040504020204" pitchFamily="49" charset="0"/>
            </a:rPr>
            <a:t>Identify business assets/threats</a:t>
          </a:r>
        </a:p>
      </dgm:t>
    </dgm:pt>
    <dgm:pt modelId="{5D33144D-7871-400F-BC8A-03E5C13EE51F}" type="parTrans" cxnId="{60988561-B570-4C87-85D0-67A6D3EF3AB1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49E8883F-022F-4A67-AD17-8F70C14B714A}" type="sibTrans" cxnId="{60988561-B570-4C87-85D0-67A6D3EF3AB1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94590068-0181-474F-951E-71DDE173E620}">
      <dgm:prSet custT="1"/>
      <dgm:spPr/>
      <dgm:t>
        <a:bodyPr/>
        <a:lstStyle/>
        <a:p>
          <a:r>
            <a:rPr lang="en-US" sz="3200" dirty="0">
              <a:latin typeface="Lucida Console" panose="020B0609040504020204" pitchFamily="49" charset="0"/>
            </a:rPr>
            <a:t>Define micro-perimeters</a:t>
          </a:r>
        </a:p>
      </dgm:t>
    </dgm:pt>
    <dgm:pt modelId="{142CAA78-C98F-4210-8096-95799B6AFCAE}" type="parTrans" cxnId="{A3AA6BB7-74E0-48DD-9525-D66AA42BCCBB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54442D00-16ED-483E-8815-578EDDFAC62E}" type="sibTrans" cxnId="{A3AA6BB7-74E0-48DD-9525-D66AA42BCCBB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FA3D3677-5811-48EA-83DC-27880241DD7A}">
      <dgm:prSet custT="1"/>
      <dgm:spPr/>
      <dgm:t>
        <a:bodyPr/>
        <a:lstStyle/>
        <a:p>
          <a:r>
            <a:rPr lang="en-US" sz="3200">
              <a:latin typeface="Lucida Console" panose="020B0609040504020204" pitchFamily="49" charset="0"/>
            </a:rPr>
            <a:t>Defend Micro-perimeters</a:t>
          </a:r>
        </a:p>
      </dgm:t>
    </dgm:pt>
    <dgm:pt modelId="{70EA2443-16E6-4E0B-8BA2-DEB55448A0AD}" type="parTrans" cxnId="{F2EEF274-A927-42EA-AD2F-AECF41152612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5D338796-7ECE-45F2-AF09-2B9C850C884B}" type="sibTrans" cxnId="{F2EEF274-A927-42EA-AD2F-AECF41152612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D2DCAD07-4411-4A63-95AE-A6403144F931}">
      <dgm:prSet custT="1"/>
      <dgm:spPr/>
      <dgm:t>
        <a:bodyPr/>
        <a:lstStyle/>
        <a:p>
          <a:r>
            <a:rPr lang="en-US" sz="3200" dirty="0">
              <a:latin typeface="Lucida Console" panose="020B0609040504020204" pitchFamily="49" charset="0"/>
            </a:rPr>
            <a:t>Assess Defenses</a:t>
          </a:r>
        </a:p>
      </dgm:t>
    </dgm:pt>
    <dgm:pt modelId="{F0D0C411-F6E3-4A7F-A158-6B11402FCFD0}" type="parTrans" cxnId="{E63BCB25-9D04-413C-AA88-7AE281B71094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CFEF69ED-D6A6-4231-BD64-94F5718F0450}" type="sibTrans" cxnId="{E63BCB25-9D04-413C-AA88-7AE281B71094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C1581D41-9AFD-4248-98E3-CCC24E46A131}">
      <dgm:prSet custT="1"/>
      <dgm:spPr/>
      <dgm:t>
        <a:bodyPr/>
        <a:lstStyle/>
        <a:p>
          <a:r>
            <a:rPr lang="en-US" sz="3200" dirty="0">
              <a:latin typeface="Lucida Console" panose="020B0609040504020204" pitchFamily="49" charset="0"/>
            </a:rPr>
            <a:t>Wash, Rinse, Repeat</a:t>
          </a:r>
        </a:p>
      </dgm:t>
    </dgm:pt>
    <dgm:pt modelId="{CAECF06C-AA27-464D-845D-A0647C9D4037}" type="parTrans" cxnId="{7AA75511-C2FA-4D6F-A46C-CA979AD4368A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83AE81B7-8180-428B-9F5A-A18DDB15F38F}" type="sibTrans" cxnId="{7AA75511-C2FA-4D6F-A46C-CA979AD4368A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5197BB3A-AD1A-4C1B-8472-9FD453AAEE2B}">
      <dgm:prSet custT="1"/>
      <dgm:spPr/>
      <dgm:t>
        <a:bodyPr/>
        <a:lstStyle/>
        <a:p>
          <a:r>
            <a:rPr lang="en-US" sz="3200" dirty="0">
              <a:latin typeface="Lucida Console" panose="020B0609040504020204" pitchFamily="49" charset="0"/>
            </a:rPr>
            <a:t>Translate to Application Assets</a:t>
          </a:r>
        </a:p>
      </dgm:t>
    </dgm:pt>
    <dgm:pt modelId="{99470756-B840-42CF-BFE7-EBDF581BAD99}" type="sibTrans" cxnId="{A840A855-20B2-4992-8798-88A014F605B7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3334DBEA-5880-4997-AAB4-BCF783980F7C}" type="parTrans" cxnId="{A840A855-20B2-4992-8798-88A014F605B7}">
      <dgm:prSet/>
      <dgm:spPr/>
      <dgm:t>
        <a:bodyPr/>
        <a:lstStyle/>
        <a:p>
          <a:endParaRPr lang="en-US" sz="3200">
            <a:latin typeface="Lucida Console" panose="020B0609040504020204" pitchFamily="49" charset="0"/>
          </a:endParaRPr>
        </a:p>
      </dgm:t>
    </dgm:pt>
    <dgm:pt modelId="{1F435DAB-999D-4F6B-AFF2-8DFB54089CF2}" type="pres">
      <dgm:prSet presAssocID="{11A959E5-8C2F-4EF3-9C79-3739815B8433}" presName="Name0" presStyleCnt="0">
        <dgm:presLayoutVars>
          <dgm:dir/>
          <dgm:animLvl val="lvl"/>
          <dgm:resizeHandles val="exact"/>
        </dgm:presLayoutVars>
      </dgm:prSet>
      <dgm:spPr/>
    </dgm:pt>
    <dgm:pt modelId="{45F2134D-F5A5-4E21-8457-B7C6A9B55E4B}" type="pres">
      <dgm:prSet presAssocID="{C1581D41-9AFD-4248-98E3-CCC24E46A131}" presName="boxAndChildren" presStyleCnt="0"/>
      <dgm:spPr/>
    </dgm:pt>
    <dgm:pt modelId="{B411A61A-FC30-4021-BF08-4199A56D26CE}" type="pres">
      <dgm:prSet presAssocID="{C1581D41-9AFD-4248-98E3-CCC24E46A131}" presName="parentTextBox" presStyleLbl="node1" presStyleIdx="0" presStyleCnt="6"/>
      <dgm:spPr/>
    </dgm:pt>
    <dgm:pt modelId="{6E8DC116-157C-400C-A20C-2A6C07C3D8B3}" type="pres">
      <dgm:prSet presAssocID="{CFEF69ED-D6A6-4231-BD64-94F5718F0450}" presName="sp" presStyleCnt="0"/>
      <dgm:spPr/>
    </dgm:pt>
    <dgm:pt modelId="{5640895A-BF1A-4FAC-B05D-9E6F8EDE9662}" type="pres">
      <dgm:prSet presAssocID="{D2DCAD07-4411-4A63-95AE-A6403144F931}" presName="arrowAndChildren" presStyleCnt="0"/>
      <dgm:spPr/>
    </dgm:pt>
    <dgm:pt modelId="{71F17D2D-AA97-46B2-8887-CEC25D1D1BF2}" type="pres">
      <dgm:prSet presAssocID="{D2DCAD07-4411-4A63-95AE-A6403144F931}" presName="parentTextArrow" presStyleLbl="node1" presStyleIdx="1" presStyleCnt="6"/>
      <dgm:spPr/>
    </dgm:pt>
    <dgm:pt modelId="{FFF958AC-95E4-4744-A712-EC222B7DA38C}" type="pres">
      <dgm:prSet presAssocID="{5D338796-7ECE-45F2-AF09-2B9C850C884B}" presName="sp" presStyleCnt="0"/>
      <dgm:spPr/>
    </dgm:pt>
    <dgm:pt modelId="{F00342D5-D057-46E6-8DCB-8EF60F548BF1}" type="pres">
      <dgm:prSet presAssocID="{FA3D3677-5811-48EA-83DC-27880241DD7A}" presName="arrowAndChildren" presStyleCnt="0"/>
      <dgm:spPr/>
    </dgm:pt>
    <dgm:pt modelId="{3F8E6EC4-ECE6-4797-A01B-EA4745B7EB11}" type="pres">
      <dgm:prSet presAssocID="{FA3D3677-5811-48EA-83DC-27880241DD7A}" presName="parentTextArrow" presStyleLbl="node1" presStyleIdx="2" presStyleCnt="6"/>
      <dgm:spPr/>
    </dgm:pt>
    <dgm:pt modelId="{76D74F7D-85F5-4D17-B699-7A488CEF4E75}" type="pres">
      <dgm:prSet presAssocID="{54442D00-16ED-483E-8815-578EDDFAC62E}" presName="sp" presStyleCnt="0"/>
      <dgm:spPr/>
    </dgm:pt>
    <dgm:pt modelId="{52525803-DE77-42E7-8803-EFF0266EF8C8}" type="pres">
      <dgm:prSet presAssocID="{94590068-0181-474F-951E-71DDE173E620}" presName="arrowAndChildren" presStyleCnt="0"/>
      <dgm:spPr/>
    </dgm:pt>
    <dgm:pt modelId="{4D387393-A5B1-406F-AE26-08A8BE6DDD36}" type="pres">
      <dgm:prSet presAssocID="{94590068-0181-474F-951E-71DDE173E620}" presName="parentTextArrow" presStyleLbl="node1" presStyleIdx="3" presStyleCnt="6"/>
      <dgm:spPr/>
    </dgm:pt>
    <dgm:pt modelId="{621BCB5E-3320-4A31-AB60-3E8F1433969D}" type="pres">
      <dgm:prSet presAssocID="{99470756-B840-42CF-BFE7-EBDF581BAD99}" presName="sp" presStyleCnt="0"/>
      <dgm:spPr/>
    </dgm:pt>
    <dgm:pt modelId="{89E74522-DAAC-451E-820E-AFD17FA49927}" type="pres">
      <dgm:prSet presAssocID="{5197BB3A-AD1A-4C1B-8472-9FD453AAEE2B}" presName="arrowAndChildren" presStyleCnt="0"/>
      <dgm:spPr/>
    </dgm:pt>
    <dgm:pt modelId="{D7E9AB4A-0E8C-4B6F-AA14-E9FB6408BEEA}" type="pres">
      <dgm:prSet presAssocID="{5197BB3A-AD1A-4C1B-8472-9FD453AAEE2B}" presName="parentTextArrow" presStyleLbl="node1" presStyleIdx="4" presStyleCnt="6"/>
      <dgm:spPr/>
    </dgm:pt>
    <dgm:pt modelId="{65159E1E-4AFB-44C3-92D6-5CFB84D63650}" type="pres">
      <dgm:prSet presAssocID="{49E8883F-022F-4A67-AD17-8F70C14B714A}" presName="sp" presStyleCnt="0"/>
      <dgm:spPr/>
    </dgm:pt>
    <dgm:pt modelId="{1247F1B4-0A5A-45B4-8D53-F333F35D9E15}" type="pres">
      <dgm:prSet presAssocID="{8F2FD943-CF33-462D-B9AC-58DA28392BE6}" presName="arrowAndChildren" presStyleCnt="0"/>
      <dgm:spPr/>
    </dgm:pt>
    <dgm:pt modelId="{2DD87051-A2C5-4D69-8DD1-DCBC0AE39AAA}" type="pres">
      <dgm:prSet presAssocID="{8F2FD943-CF33-462D-B9AC-58DA28392BE6}" presName="parentTextArrow" presStyleLbl="node1" presStyleIdx="5" presStyleCnt="6"/>
      <dgm:spPr/>
    </dgm:pt>
  </dgm:ptLst>
  <dgm:cxnLst>
    <dgm:cxn modelId="{B4685E03-75BB-4B73-A243-8B7DC89A174B}" type="presOf" srcId="{C1581D41-9AFD-4248-98E3-CCC24E46A131}" destId="{B411A61A-FC30-4021-BF08-4199A56D26CE}" srcOrd="0" destOrd="0" presId="urn:microsoft.com/office/officeart/2005/8/layout/process4"/>
    <dgm:cxn modelId="{7AA75511-C2FA-4D6F-A46C-CA979AD4368A}" srcId="{11A959E5-8C2F-4EF3-9C79-3739815B8433}" destId="{C1581D41-9AFD-4248-98E3-CCC24E46A131}" srcOrd="5" destOrd="0" parTransId="{CAECF06C-AA27-464D-845D-A0647C9D4037}" sibTransId="{83AE81B7-8180-428B-9F5A-A18DDB15F38F}"/>
    <dgm:cxn modelId="{E63BCB25-9D04-413C-AA88-7AE281B71094}" srcId="{11A959E5-8C2F-4EF3-9C79-3739815B8433}" destId="{D2DCAD07-4411-4A63-95AE-A6403144F931}" srcOrd="4" destOrd="0" parTransId="{F0D0C411-F6E3-4A7F-A158-6B11402FCFD0}" sibTransId="{CFEF69ED-D6A6-4231-BD64-94F5718F0450}"/>
    <dgm:cxn modelId="{60988561-B570-4C87-85D0-67A6D3EF3AB1}" srcId="{11A959E5-8C2F-4EF3-9C79-3739815B8433}" destId="{8F2FD943-CF33-462D-B9AC-58DA28392BE6}" srcOrd="0" destOrd="0" parTransId="{5D33144D-7871-400F-BC8A-03E5C13EE51F}" sibTransId="{49E8883F-022F-4A67-AD17-8F70C14B714A}"/>
    <dgm:cxn modelId="{D2D84E66-867B-42F1-9E78-2108A069A148}" type="presOf" srcId="{FA3D3677-5811-48EA-83DC-27880241DD7A}" destId="{3F8E6EC4-ECE6-4797-A01B-EA4745B7EB11}" srcOrd="0" destOrd="0" presId="urn:microsoft.com/office/officeart/2005/8/layout/process4"/>
    <dgm:cxn modelId="{620F764D-0924-4201-BBCF-B798D49CA1D0}" type="presOf" srcId="{8F2FD943-CF33-462D-B9AC-58DA28392BE6}" destId="{2DD87051-A2C5-4D69-8DD1-DCBC0AE39AAA}" srcOrd="0" destOrd="0" presId="urn:microsoft.com/office/officeart/2005/8/layout/process4"/>
    <dgm:cxn modelId="{F2EEF274-A927-42EA-AD2F-AECF41152612}" srcId="{11A959E5-8C2F-4EF3-9C79-3739815B8433}" destId="{FA3D3677-5811-48EA-83DC-27880241DD7A}" srcOrd="3" destOrd="0" parTransId="{70EA2443-16E6-4E0B-8BA2-DEB55448A0AD}" sibTransId="{5D338796-7ECE-45F2-AF09-2B9C850C884B}"/>
    <dgm:cxn modelId="{A840A855-20B2-4992-8798-88A014F605B7}" srcId="{11A959E5-8C2F-4EF3-9C79-3739815B8433}" destId="{5197BB3A-AD1A-4C1B-8472-9FD453AAEE2B}" srcOrd="1" destOrd="0" parTransId="{3334DBEA-5880-4997-AAB4-BCF783980F7C}" sibTransId="{99470756-B840-42CF-BFE7-EBDF581BAD99}"/>
    <dgm:cxn modelId="{A1938B8B-3BE5-4885-A80F-B7FC91065936}" type="presOf" srcId="{94590068-0181-474F-951E-71DDE173E620}" destId="{4D387393-A5B1-406F-AE26-08A8BE6DDD36}" srcOrd="0" destOrd="0" presId="urn:microsoft.com/office/officeart/2005/8/layout/process4"/>
    <dgm:cxn modelId="{A3AA6BB7-74E0-48DD-9525-D66AA42BCCBB}" srcId="{11A959E5-8C2F-4EF3-9C79-3739815B8433}" destId="{94590068-0181-474F-951E-71DDE173E620}" srcOrd="2" destOrd="0" parTransId="{142CAA78-C98F-4210-8096-95799B6AFCAE}" sibTransId="{54442D00-16ED-483E-8815-578EDDFAC62E}"/>
    <dgm:cxn modelId="{885B53D2-BF76-4920-9982-DBDCF0CB261D}" type="presOf" srcId="{5197BB3A-AD1A-4C1B-8472-9FD453AAEE2B}" destId="{D7E9AB4A-0E8C-4B6F-AA14-E9FB6408BEEA}" srcOrd="0" destOrd="0" presId="urn:microsoft.com/office/officeart/2005/8/layout/process4"/>
    <dgm:cxn modelId="{901DA8D5-AF4F-460F-9B49-A549D5BAB0AC}" type="presOf" srcId="{11A959E5-8C2F-4EF3-9C79-3739815B8433}" destId="{1F435DAB-999D-4F6B-AFF2-8DFB54089CF2}" srcOrd="0" destOrd="0" presId="urn:microsoft.com/office/officeart/2005/8/layout/process4"/>
    <dgm:cxn modelId="{41FE6EDA-2C2D-457A-8A0C-245DE17006DB}" type="presOf" srcId="{D2DCAD07-4411-4A63-95AE-A6403144F931}" destId="{71F17D2D-AA97-46B2-8887-CEC25D1D1BF2}" srcOrd="0" destOrd="0" presId="urn:microsoft.com/office/officeart/2005/8/layout/process4"/>
    <dgm:cxn modelId="{3F11254D-39FF-4732-A89E-A6D4888BC735}" type="presParOf" srcId="{1F435DAB-999D-4F6B-AFF2-8DFB54089CF2}" destId="{45F2134D-F5A5-4E21-8457-B7C6A9B55E4B}" srcOrd="0" destOrd="0" presId="urn:microsoft.com/office/officeart/2005/8/layout/process4"/>
    <dgm:cxn modelId="{491BCD89-C82D-4C1D-8587-A91D8712593D}" type="presParOf" srcId="{45F2134D-F5A5-4E21-8457-B7C6A9B55E4B}" destId="{B411A61A-FC30-4021-BF08-4199A56D26CE}" srcOrd="0" destOrd="0" presId="urn:microsoft.com/office/officeart/2005/8/layout/process4"/>
    <dgm:cxn modelId="{D59D8C40-AFD0-4FDC-9600-23F4C36A5A1A}" type="presParOf" srcId="{1F435DAB-999D-4F6B-AFF2-8DFB54089CF2}" destId="{6E8DC116-157C-400C-A20C-2A6C07C3D8B3}" srcOrd="1" destOrd="0" presId="urn:microsoft.com/office/officeart/2005/8/layout/process4"/>
    <dgm:cxn modelId="{99EFA16D-4842-4744-AEF3-D16AA22D028D}" type="presParOf" srcId="{1F435DAB-999D-4F6B-AFF2-8DFB54089CF2}" destId="{5640895A-BF1A-4FAC-B05D-9E6F8EDE9662}" srcOrd="2" destOrd="0" presId="urn:microsoft.com/office/officeart/2005/8/layout/process4"/>
    <dgm:cxn modelId="{26C114BD-5110-4AE0-ACBA-0125C47A37DE}" type="presParOf" srcId="{5640895A-BF1A-4FAC-B05D-9E6F8EDE9662}" destId="{71F17D2D-AA97-46B2-8887-CEC25D1D1BF2}" srcOrd="0" destOrd="0" presId="urn:microsoft.com/office/officeart/2005/8/layout/process4"/>
    <dgm:cxn modelId="{35AE38DA-D44D-4B79-AD0F-3EF4D6174D68}" type="presParOf" srcId="{1F435DAB-999D-4F6B-AFF2-8DFB54089CF2}" destId="{FFF958AC-95E4-4744-A712-EC222B7DA38C}" srcOrd="3" destOrd="0" presId="urn:microsoft.com/office/officeart/2005/8/layout/process4"/>
    <dgm:cxn modelId="{64D5D406-FF12-4F3E-ACB5-A8636844CC36}" type="presParOf" srcId="{1F435DAB-999D-4F6B-AFF2-8DFB54089CF2}" destId="{F00342D5-D057-46E6-8DCB-8EF60F548BF1}" srcOrd="4" destOrd="0" presId="urn:microsoft.com/office/officeart/2005/8/layout/process4"/>
    <dgm:cxn modelId="{0B2CD14B-6F7D-48F6-A771-A563F850BD91}" type="presParOf" srcId="{F00342D5-D057-46E6-8DCB-8EF60F548BF1}" destId="{3F8E6EC4-ECE6-4797-A01B-EA4745B7EB11}" srcOrd="0" destOrd="0" presId="urn:microsoft.com/office/officeart/2005/8/layout/process4"/>
    <dgm:cxn modelId="{89E28A7B-591D-4DC8-BDC8-23A555A88348}" type="presParOf" srcId="{1F435DAB-999D-4F6B-AFF2-8DFB54089CF2}" destId="{76D74F7D-85F5-4D17-B699-7A488CEF4E75}" srcOrd="5" destOrd="0" presId="urn:microsoft.com/office/officeart/2005/8/layout/process4"/>
    <dgm:cxn modelId="{FD0F0EA7-CAEE-4C04-BC35-262564759705}" type="presParOf" srcId="{1F435DAB-999D-4F6B-AFF2-8DFB54089CF2}" destId="{52525803-DE77-42E7-8803-EFF0266EF8C8}" srcOrd="6" destOrd="0" presId="urn:microsoft.com/office/officeart/2005/8/layout/process4"/>
    <dgm:cxn modelId="{28052A36-F3A7-43E6-9A17-76A5C1D4383E}" type="presParOf" srcId="{52525803-DE77-42E7-8803-EFF0266EF8C8}" destId="{4D387393-A5B1-406F-AE26-08A8BE6DDD36}" srcOrd="0" destOrd="0" presId="urn:microsoft.com/office/officeart/2005/8/layout/process4"/>
    <dgm:cxn modelId="{AA5C726A-5CCA-474F-8354-D5538D10A92D}" type="presParOf" srcId="{1F435DAB-999D-4F6B-AFF2-8DFB54089CF2}" destId="{621BCB5E-3320-4A31-AB60-3E8F1433969D}" srcOrd="7" destOrd="0" presId="urn:microsoft.com/office/officeart/2005/8/layout/process4"/>
    <dgm:cxn modelId="{3947AC1D-EFD4-44EF-BC38-7E01BFFA6283}" type="presParOf" srcId="{1F435DAB-999D-4F6B-AFF2-8DFB54089CF2}" destId="{89E74522-DAAC-451E-820E-AFD17FA49927}" srcOrd="8" destOrd="0" presId="urn:microsoft.com/office/officeart/2005/8/layout/process4"/>
    <dgm:cxn modelId="{AC1F2FA5-E331-4863-9AE7-7AF688F03070}" type="presParOf" srcId="{89E74522-DAAC-451E-820E-AFD17FA49927}" destId="{D7E9AB4A-0E8C-4B6F-AA14-E9FB6408BEEA}" srcOrd="0" destOrd="0" presId="urn:microsoft.com/office/officeart/2005/8/layout/process4"/>
    <dgm:cxn modelId="{2E27E1A7-9F2C-4F7D-8E7D-B9A914EF39ED}" type="presParOf" srcId="{1F435DAB-999D-4F6B-AFF2-8DFB54089CF2}" destId="{65159E1E-4AFB-44C3-92D6-5CFB84D63650}" srcOrd="9" destOrd="0" presId="urn:microsoft.com/office/officeart/2005/8/layout/process4"/>
    <dgm:cxn modelId="{2929C657-71BF-432B-9191-4B0E3B11BCD5}" type="presParOf" srcId="{1F435DAB-999D-4F6B-AFF2-8DFB54089CF2}" destId="{1247F1B4-0A5A-45B4-8D53-F333F35D9E15}" srcOrd="10" destOrd="0" presId="urn:microsoft.com/office/officeart/2005/8/layout/process4"/>
    <dgm:cxn modelId="{CDECC09B-A600-4C5A-BF9C-E2CE7891F956}" type="presParOf" srcId="{1247F1B4-0A5A-45B4-8D53-F333F35D9E15}" destId="{2DD87051-A2C5-4D69-8DD1-DCBC0AE39AA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1A61A-FC30-4021-BF08-4199A56D26CE}">
      <dsp:nvSpPr>
        <dsp:cNvPr id="0" name=""/>
        <dsp:cNvSpPr/>
      </dsp:nvSpPr>
      <dsp:spPr>
        <a:xfrm>
          <a:off x="0" y="4736890"/>
          <a:ext cx="8609692" cy="621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Lucida Console" panose="020B0609040504020204" pitchFamily="49" charset="0"/>
            </a:rPr>
            <a:t>Wash, Rinse, Repeat</a:t>
          </a:r>
        </a:p>
      </dsp:txBody>
      <dsp:txXfrm>
        <a:off x="0" y="4736890"/>
        <a:ext cx="8609692" cy="621714"/>
      </dsp:txXfrm>
    </dsp:sp>
    <dsp:sp modelId="{71F17D2D-AA97-46B2-8887-CEC25D1D1BF2}">
      <dsp:nvSpPr>
        <dsp:cNvPr id="0" name=""/>
        <dsp:cNvSpPr/>
      </dsp:nvSpPr>
      <dsp:spPr>
        <a:xfrm rot="10800000">
          <a:off x="0" y="3790019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Lucida Console" panose="020B0609040504020204" pitchFamily="49" charset="0"/>
            </a:rPr>
            <a:t>Assess Defenses</a:t>
          </a:r>
        </a:p>
      </dsp:txBody>
      <dsp:txXfrm rot="10800000">
        <a:off x="0" y="3790019"/>
        <a:ext cx="8609692" cy="621307"/>
      </dsp:txXfrm>
    </dsp:sp>
    <dsp:sp modelId="{3F8E6EC4-ECE6-4797-A01B-EA4745B7EB11}">
      <dsp:nvSpPr>
        <dsp:cNvPr id="0" name=""/>
        <dsp:cNvSpPr/>
      </dsp:nvSpPr>
      <dsp:spPr>
        <a:xfrm rot="10800000">
          <a:off x="0" y="2843148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Lucida Console" panose="020B0609040504020204" pitchFamily="49" charset="0"/>
            </a:rPr>
            <a:t>Defend Micro-perimeters</a:t>
          </a:r>
        </a:p>
      </dsp:txBody>
      <dsp:txXfrm rot="10800000">
        <a:off x="0" y="2843148"/>
        <a:ext cx="8609692" cy="621307"/>
      </dsp:txXfrm>
    </dsp:sp>
    <dsp:sp modelId="{4D387393-A5B1-406F-AE26-08A8BE6DDD36}">
      <dsp:nvSpPr>
        <dsp:cNvPr id="0" name=""/>
        <dsp:cNvSpPr/>
      </dsp:nvSpPr>
      <dsp:spPr>
        <a:xfrm rot="10800000">
          <a:off x="0" y="1896277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Lucida Console" panose="020B0609040504020204" pitchFamily="49" charset="0"/>
            </a:rPr>
            <a:t>Establish micro-perimeters</a:t>
          </a:r>
        </a:p>
      </dsp:txBody>
      <dsp:txXfrm rot="10800000">
        <a:off x="0" y="1896277"/>
        <a:ext cx="8609692" cy="621307"/>
      </dsp:txXfrm>
    </dsp:sp>
    <dsp:sp modelId="{D7E9AB4A-0E8C-4B6F-AA14-E9FB6408BEEA}">
      <dsp:nvSpPr>
        <dsp:cNvPr id="0" name=""/>
        <dsp:cNvSpPr/>
      </dsp:nvSpPr>
      <dsp:spPr>
        <a:xfrm rot="10800000">
          <a:off x="0" y="949406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Lucida Console" panose="020B0609040504020204" pitchFamily="49" charset="0"/>
            </a:rPr>
            <a:t>Translate to IT Assets</a:t>
          </a:r>
          <a:endParaRPr lang="en-US" sz="3200" kern="1200" dirty="0">
            <a:latin typeface="Lucida Console" panose="020B0609040504020204" pitchFamily="49" charset="0"/>
          </a:endParaRPr>
        </a:p>
      </dsp:txBody>
      <dsp:txXfrm rot="10800000">
        <a:off x="0" y="949406"/>
        <a:ext cx="8609692" cy="621307"/>
      </dsp:txXfrm>
    </dsp:sp>
    <dsp:sp modelId="{2DD87051-A2C5-4D69-8DD1-DCBC0AE39AAA}">
      <dsp:nvSpPr>
        <dsp:cNvPr id="0" name=""/>
        <dsp:cNvSpPr/>
      </dsp:nvSpPr>
      <dsp:spPr>
        <a:xfrm rot="10800000">
          <a:off x="0" y="2535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Lucida Console" panose="020B0609040504020204" pitchFamily="49" charset="0"/>
            </a:rPr>
            <a:t>Identify business assets/threats</a:t>
          </a:r>
        </a:p>
      </dsp:txBody>
      <dsp:txXfrm rot="10800000">
        <a:off x="0" y="2535"/>
        <a:ext cx="8609692" cy="621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1A61A-FC30-4021-BF08-4199A56D26CE}">
      <dsp:nvSpPr>
        <dsp:cNvPr id="0" name=""/>
        <dsp:cNvSpPr/>
      </dsp:nvSpPr>
      <dsp:spPr>
        <a:xfrm>
          <a:off x="0" y="4736890"/>
          <a:ext cx="8609692" cy="6217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Lucida Console" panose="020B0609040504020204" pitchFamily="49" charset="0"/>
            </a:rPr>
            <a:t>Wash, Rinse, Repeat</a:t>
          </a:r>
        </a:p>
      </dsp:txBody>
      <dsp:txXfrm>
        <a:off x="0" y="4736890"/>
        <a:ext cx="8609692" cy="621714"/>
      </dsp:txXfrm>
    </dsp:sp>
    <dsp:sp modelId="{71F17D2D-AA97-46B2-8887-CEC25D1D1BF2}">
      <dsp:nvSpPr>
        <dsp:cNvPr id="0" name=""/>
        <dsp:cNvSpPr/>
      </dsp:nvSpPr>
      <dsp:spPr>
        <a:xfrm rot="10800000">
          <a:off x="0" y="3790019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Lucida Console" panose="020B0609040504020204" pitchFamily="49" charset="0"/>
            </a:rPr>
            <a:t>Assess Defenses</a:t>
          </a:r>
        </a:p>
      </dsp:txBody>
      <dsp:txXfrm rot="10800000">
        <a:off x="0" y="3790019"/>
        <a:ext cx="8609692" cy="621307"/>
      </dsp:txXfrm>
    </dsp:sp>
    <dsp:sp modelId="{3F8E6EC4-ECE6-4797-A01B-EA4745B7EB11}">
      <dsp:nvSpPr>
        <dsp:cNvPr id="0" name=""/>
        <dsp:cNvSpPr/>
      </dsp:nvSpPr>
      <dsp:spPr>
        <a:xfrm rot="10800000">
          <a:off x="0" y="2843148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Lucida Console" panose="020B0609040504020204" pitchFamily="49" charset="0"/>
            </a:rPr>
            <a:t>Defend Micro-perimeters</a:t>
          </a:r>
        </a:p>
      </dsp:txBody>
      <dsp:txXfrm rot="10800000">
        <a:off x="0" y="2843148"/>
        <a:ext cx="8609692" cy="621307"/>
      </dsp:txXfrm>
    </dsp:sp>
    <dsp:sp modelId="{4D387393-A5B1-406F-AE26-08A8BE6DDD36}">
      <dsp:nvSpPr>
        <dsp:cNvPr id="0" name=""/>
        <dsp:cNvSpPr/>
      </dsp:nvSpPr>
      <dsp:spPr>
        <a:xfrm rot="10800000">
          <a:off x="0" y="1896277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Lucida Console" panose="020B0609040504020204" pitchFamily="49" charset="0"/>
            </a:rPr>
            <a:t>Define micro-perimeters</a:t>
          </a:r>
        </a:p>
      </dsp:txBody>
      <dsp:txXfrm rot="10800000">
        <a:off x="0" y="1896277"/>
        <a:ext cx="8609692" cy="621307"/>
      </dsp:txXfrm>
    </dsp:sp>
    <dsp:sp modelId="{D7E9AB4A-0E8C-4B6F-AA14-E9FB6408BEEA}">
      <dsp:nvSpPr>
        <dsp:cNvPr id="0" name=""/>
        <dsp:cNvSpPr/>
      </dsp:nvSpPr>
      <dsp:spPr>
        <a:xfrm rot="10800000">
          <a:off x="0" y="949406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Lucida Console" panose="020B0609040504020204" pitchFamily="49" charset="0"/>
            </a:rPr>
            <a:t>Translate to Application Assets</a:t>
          </a:r>
        </a:p>
      </dsp:txBody>
      <dsp:txXfrm rot="10800000">
        <a:off x="0" y="949406"/>
        <a:ext cx="8609692" cy="621307"/>
      </dsp:txXfrm>
    </dsp:sp>
    <dsp:sp modelId="{2DD87051-A2C5-4D69-8DD1-DCBC0AE39AAA}">
      <dsp:nvSpPr>
        <dsp:cNvPr id="0" name=""/>
        <dsp:cNvSpPr/>
      </dsp:nvSpPr>
      <dsp:spPr>
        <a:xfrm rot="10800000">
          <a:off x="0" y="2535"/>
          <a:ext cx="8609692" cy="95619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Lucida Console" panose="020B0609040504020204" pitchFamily="49" charset="0"/>
            </a:rPr>
            <a:t>Identify business assets/threats</a:t>
          </a:r>
        </a:p>
      </dsp:txBody>
      <dsp:txXfrm rot="10800000">
        <a:off x="0" y="2535"/>
        <a:ext cx="8609692" cy="62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F0BF-5A21-483A-AE71-43D568FF4F76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7D7FA-5DFD-4AFE-8ADA-1CC9D1168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2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Conference Board</a:t>
            </a:r>
          </a:p>
          <a:p>
            <a:r>
              <a:rPr lang="en-US" dirty="0"/>
              <a:t>Top External Concern for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7D7FA-5DFD-4AFE-8ADA-1CC9D1168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Increased 22%</a:t>
            </a:r>
          </a:p>
          <a:p>
            <a:r>
              <a:rPr lang="en-US" dirty="0"/>
              <a:t>Same 53%</a:t>
            </a:r>
          </a:p>
          <a:p>
            <a:r>
              <a:rPr lang="en-US" dirty="0"/>
              <a:t>Decreased 25%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7D7FA-5DFD-4AFE-8ADA-1CC9D11685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7D7FA-5DFD-4AFE-8ADA-1CC9D11685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0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Compatible Time Sharing Network</a:t>
            </a:r>
          </a:p>
          <a:p>
            <a:r>
              <a:rPr lang="en-US" dirty="0"/>
              <a:t>MIT, November, 1961</a:t>
            </a:r>
          </a:p>
          <a:p>
            <a:r>
              <a:rPr lang="en-US" dirty="0"/>
              <a:t>Fernando </a:t>
            </a:r>
            <a:r>
              <a:rPr lang="en-US" dirty="0" err="1"/>
              <a:t>Corbató</a:t>
            </a:r>
            <a:r>
              <a:rPr lang="en-US" dirty="0"/>
              <a:t> </a:t>
            </a:r>
          </a:p>
          <a:p>
            <a:r>
              <a:rPr lang="en-US" dirty="0"/>
              <a:t>IBM 7090, using interrupts</a:t>
            </a:r>
          </a:p>
          <a:p>
            <a:endParaRPr lang="en-US" dirty="0"/>
          </a:p>
          <a:p>
            <a:r>
              <a:rPr lang="en-US" dirty="0"/>
              <a:t>Allan Scherr</a:t>
            </a:r>
          </a:p>
          <a:p>
            <a:r>
              <a:rPr lang="en-US" dirty="0"/>
              <a:t>1962 – Wanted to bump up his usage time (allotted 4 hours)</a:t>
            </a:r>
          </a:p>
          <a:p>
            <a:r>
              <a:rPr lang="en-US" dirty="0"/>
              <a:t>Printed password file, distributed to other 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7D7FA-5DFD-4AFE-8ADA-1CC9D1168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55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Fast-forward 30 years, and the internet is now a thing</a:t>
            </a:r>
          </a:p>
          <a:p>
            <a:r>
              <a:rPr lang="en-US" dirty="0"/>
              <a:t>Corporate networks start connecting, first defense is a firewall</a:t>
            </a:r>
          </a:p>
          <a:p>
            <a:r>
              <a:rPr lang="en-US" dirty="0"/>
              <a:t>The lazy and hurried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7D7FA-5DFD-4AFE-8ADA-1CC9D11685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4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8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4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7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4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4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4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79F2B-75F5-4292-AB00-DFB69E6013D1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016E-F5E9-4FE5-A4C3-EE75D7127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9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w.com/content/cdw/en/orchestration/cyber-security-report.html" TargetMode="External"/><Relationship Id="rId7" Type="http://schemas.openxmlformats.org/officeDocument/2006/relationships/hyperlink" Target="https://www.cdw.com/content/cdw/en/solutions/cybersecurity.html" TargetMode="External"/><Relationship Id="rId2" Type="http://schemas.openxmlformats.org/officeDocument/2006/relationships/hyperlink" Target="https://www.conference-board.org/press/pressdetail.cfm?pressid=76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g.com/" TargetMode="External"/><Relationship Id="rId5" Type="http://schemas.openxmlformats.org/officeDocument/2006/relationships/hyperlink" Target="https://www.oreilly.com/library/view/enterprise-security-a/9781849685962/" TargetMode="External"/><Relationship Id="rId4" Type="http://schemas.openxmlformats.org/officeDocument/2006/relationships/hyperlink" Target="https://www.oreilly.com/library/view/zero-trust-networks/978149196218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arrow-blue-curve-curved-fancy-158377/" TargetMode="Externa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F9A4-E700-4807-91E7-9E6C2B28B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70" y="2318704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Inside-Out Security: Building Castles not </a:t>
            </a:r>
            <a:r>
              <a:rPr lang="en-US" sz="4800" strike="sngStrike" dirty="0"/>
              <a:t>Warehouses</a:t>
            </a:r>
            <a:r>
              <a:rPr lang="en-US" sz="4800" dirty="0"/>
              <a:t> Death Stars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51600-A00F-4EFD-A1CB-B9F5F6BA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0" y="95989"/>
            <a:ext cx="1938973" cy="1938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01E31E-56C5-4310-AC98-E484B0142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95" y="3616721"/>
            <a:ext cx="3512233" cy="106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46964-59B8-400A-9AB7-403FE2B17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96" y="643466"/>
            <a:ext cx="6732407" cy="557106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926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248A9C-1D01-4815-B9E8-A60C66C4F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3" y="300037"/>
            <a:ext cx="6677025" cy="6257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039EA-8295-4784-85D8-AFFF8102D14D}"/>
              </a:ext>
            </a:extLst>
          </p:cNvPr>
          <p:cNvSpPr txBox="1"/>
          <p:nvPr/>
        </p:nvSpPr>
        <p:spPr>
          <a:xfrm>
            <a:off x="6761426" y="2551836"/>
            <a:ext cx="5205271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/>
            </a:sp3d>
          </a:bodyPr>
          <a:lstStyle/>
          <a:p>
            <a:r>
              <a:rPr lang="en-US" sz="5400" b="1" dirty="0">
                <a:latin typeface="Lucida Console" panose="020B0609040504020204" pitchFamily="49" charset="0"/>
              </a:rPr>
              <a:t>How did this</a:t>
            </a:r>
          </a:p>
          <a:p>
            <a:r>
              <a:rPr lang="en-US" sz="5400" b="1" dirty="0">
                <a:latin typeface="Lucida Console" panose="020B0609040504020204" pitchFamily="49" charset="0"/>
              </a:rPr>
              <a:t>turn out?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37773-76D9-4A94-A700-B4BC8EEB441F}"/>
              </a:ext>
            </a:extLst>
          </p:cNvPr>
          <p:cNvSpPr txBox="1"/>
          <p:nvPr/>
        </p:nvSpPr>
        <p:spPr>
          <a:xfrm>
            <a:off x="225303" y="6557962"/>
            <a:ext cx="222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slashfilm.com</a:t>
            </a:r>
          </a:p>
        </p:txBody>
      </p:sp>
    </p:spTree>
    <p:extLst>
      <p:ext uri="{BB962C8B-B14F-4D97-AF65-F5344CB8AC3E}">
        <p14:creationId xmlns:p14="http://schemas.microsoft.com/office/powerpoint/2010/main" val="29832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88C79-1FE6-4914-A119-4CF99C49B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031F3D-3C47-4E7B-8662-8A28C8D17E55}"/>
              </a:ext>
            </a:extLst>
          </p:cNvPr>
          <p:cNvSpPr txBox="1"/>
          <p:nvPr/>
        </p:nvSpPr>
        <p:spPr>
          <a:xfrm>
            <a:off x="225303" y="6557962"/>
            <a:ext cx="222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framepool.com</a:t>
            </a:r>
          </a:p>
        </p:txBody>
      </p:sp>
    </p:spTree>
    <p:extLst>
      <p:ext uri="{BB962C8B-B14F-4D97-AF65-F5344CB8AC3E}">
        <p14:creationId xmlns:p14="http://schemas.microsoft.com/office/powerpoint/2010/main" val="202154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D0BECD-FCFB-464F-9688-37D65A8D4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14" y="3777624"/>
            <a:ext cx="3537464" cy="308037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4E494A-4246-4AAD-82D0-A5BAA280F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4" y="157936"/>
            <a:ext cx="2603175" cy="2603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A27A8-96A0-42C9-B560-4C3DC4086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90" y="444564"/>
            <a:ext cx="1623934" cy="20299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357FBA-785A-45C8-9EC5-AFB062F67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34" y="690167"/>
            <a:ext cx="1759532" cy="15782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6035B4-FB51-4384-AF96-486DEEE6F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341" y="394460"/>
            <a:ext cx="1381125" cy="21145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A4B36-DD8C-4E37-8CDF-ACC78B515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483" y="395626"/>
            <a:ext cx="1438095" cy="1961905"/>
          </a:xfrm>
          <a:prstGeom prst="rect">
            <a:avLst/>
          </a:prstGeom>
        </p:spPr>
      </p:pic>
      <p:sp>
        <p:nvSpPr>
          <p:cNvPr id="8" name="Shape 413">
            <a:extLst>
              <a:ext uri="{FF2B5EF4-FFF2-40B4-BE49-F238E27FC236}">
                <a16:creationId xmlns:a16="http://schemas.microsoft.com/office/drawing/2014/main" id="{EACA3671-08E3-4969-8F4C-779F0D7B13EE}"/>
              </a:ext>
            </a:extLst>
          </p:cNvPr>
          <p:cNvSpPr/>
          <p:nvPr/>
        </p:nvSpPr>
        <p:spPr>
          <a:xfrm>
            <a:off x="515655" y="2761111"/>
            <a:ext cx="2256491" cy="48999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0" tIns="0" rIns="0" bIns="0" anchor="ctr"/>
          <a:lstStyle>
            <a:lvl1pPr algn="ctr">
              <a:defRPr sz="1100" b="1">
                <a:solidFill>
                  <a:schemeClr val="accent2">
                    <a:lumOff val="21764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sz="2800" cap="all" dirty="0">
                <a:solidFill>
                  <a:srgbClr val="CC0000"/>
                </a:solidFill>
                <a:latin typeface="Lucida Console" panose="020B0609040504020204" pitchFamily="49" charset="0"/>
                <a:ea typeface="Verdana" charset="0"/>
              </a:rPr>
              <a:t>Private Data</a:t>
            </a:r>
            <a:endParaRPr sz="2800" dirty="0">
              <a:solidFill>
                <a:srgbClr val="CC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Shape 413">
            <a:extLst>
              <a:ext uri="{FF2B5EF4-FFF2-40B4-BE49-F238E27FC236}">
                <a16:creationId xmlns:a16="http://schemas.microsoft.com/office/drawing/2014/main" id="{40728A4F-67E9-47C7-8D59-B3645051B574}"/>
              </a:ext>
            </a:extLst>
          </p:cNvPr>
          <p:cNvSpPr/>
          <p:nvPr/>
        </p:nvSpPr>
        <p:spPr>
          <a:xfrm>
            <a:off x="2694644" y="2633149"/>
            <a:ext cx="2424026" cy="74591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0" tIns="0" rIns="0" bIns="0" anchor="ctr"/>
          <a:lstStyle>
            <a:lvl1pPr algn="ctr">
              <a:defRPr sz="1100" b="1">
                <a:solidFill>
                  <a:schemeClr val="accent2">
                    <a:lumOff val="21764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sz="2800" cap="all" dirty="0">
                <a:solidFill>
                  <a:srgbClr val="CC0000"/>
                </a:solidFill>
                <a:latin typeface="Lucida Console" panose="020B0609040504020204" pitchFamily="49" charset="0"/>
                <a:ea typeface="Verdana" charset="0"/>
                <a:cs typeface="Verdana" charset="0"/>
              </a:rPr>
              <a:t>Service Delivery</a:t>
            </a:r>
            <a:endParaRPr sz="2800" dirty="0">
              <a:solidFill>
                <a:srgbClr val="CC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2" name="Shape 413">
            <a:extLst>
              <a:ext uri="{FF2B5EF4-FFF2-40B4-BE49-F238E27FC236}">
                <a16:creationId xmlns:a16="http://schemas.microsoft.com/office/drawing/2014/main" id="{50620A27-E946-4850-AEEA-0FB2E080E9A4}"/>
              </a:ext>
            </a:extLst>
          </p:cNvPr>
          <p:cNvSpPr/>
          <p:nvPr/>
        </p:nvSpPr>
        <p:spPr>
          <a:xfrm>
            <a:off x="4951135" y="2626008"/>
            <a:ext cx="2424026" cy="74591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0" tIns="0" rIns="0" bIns="0" anchor="ctr"/>
          <a:lstStyle>
            <a:lvl1pPr algn="ctr">
              <a:defRPr sz="1100" b="1">
                <a:solidFill>
                  <a:schemeClr val="accent2">
                    <a:lumOff val="21764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sz="2800" cap="all" dirty="0">
                <a:solidFill>
                  <a:srgbClr val="CC0000"/>
                </a:solidFill>
                <a:latin typeface="Lucida Console" panose="020B0609040504020204" pitchFamily="49" charset="0"/>
                <a:ea typeface="Verdana" charset="0"/>
                <a:cs typeface="Verdana" charset="0"/>
              </a:rPr>
              <a:t>Financial Assets</a:t>
            </a:r>
            <a:endParaRPr sz="2800" dirty="0">
              <a:solidFill>
                <a:srgbClr val="CC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Shape 413">
            <a:extLst>
              <a:ext uri="{FF2B5EF4-FFF2-40B4-BE49-F238E27FC236}">
                <a16:creationId xmlns:a16="http://schemas.microsoft.com/office/drawing/2014/main" id="{41D55ABA-07FA-4CE3-A969-750FF0D67EA0}"/>
              </a:ext>
            </a:extLst>
          </p:cNvPr>
          <p:cNvSpPr/>
          <p:nvPr/>
        </p:nvSpPr>
        <p:spPr>
          <a:xfrm>
            <a:off x="7046890" y="2626008"/>
            <a:ext cx="2424026" cy="74591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0" tIns="0" rIns="0" bIns="0" anchor="ctr"/>
          <a:lstStyle>
            <a:lvl1pPr algn="ctr">
              <a:defRPr sz="1100" b="1">
                <a:solidFill>
                  <a:schemeClr val="accent2">
                    <a:lumOff val="21764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sz="2800" cap="all" dirty="0">
                <a:solidFill>
                  <a:srgbClr val="CC0000"/>
                </a:solidFill>
                <a:latin typeface="Lucida Console" panose="020B0609040504020204" pitchFamily="49" charset="0"/>
                <a:ea typeface="Verdana" charset="0"/>
                <a:cs typeface="Verdana" charset="0"/>
              </a:rPr>
              <a:t>People Assets</a:t>
            </a:r>
            <a:endParaRPr sz="2800" dirty="0">
              <a:solidFill>
                <a:srgbClr val="CC0000"/>
              </a:solidFill>
              <a:latin typeface="Lucida Console" panose="020B0609040504020204" pitchFamily="49" charset="0"/>
            </a:endParaRPr>
          </a:p>
        </p:txBody>
      </p:sp>
      <p:sp>
        <p:nvSpPr>
          <p:cNvPr id="16" name="Shape 413">
            <a:extLst>
              <a:ext uri="{FF2B5EF4-FFF2-40B4-BE49-F238E27FC236}">
                <a16:creationId xmlns:a16="http://schemas.microsoft.com/office/drawing/2014/main" id="{AA20322E-A40C-4582-9E13-E4F172E0576A}"/>
              </a:ext>
            </a:extLst>
          </p:cNvPr>
          <p:cNvSpPr/>
          <p:nvPr/>
        </p:nvSpPr>
        <p:spPr>
          <a:xfrm>
            <a:off x="9332517" y="2549685"/>
            <a:ext cx="2424026" cy="74591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lIns="0" tIns="0" rIns="0" bIns="0" anchor="ctr"/>
          <a:lstStyle>
            <a:lvl1pPr algn="ctr">
              <a:defRPr sz="1100" b="1">
                <a:solidFill>
                  <a:schemeClr val="accent2">
                    <a:lumOff val="21764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n-US" sz="2800" cap="all" dirty="0">
                <a:solidFill>
                  <a:srgbClr val="CC0000"/>
                </a:solidFill>
                <a:latin typeface="Lucida Console" panose="020B0609040504020204" pitchFamily="49" charset="0"/>
                <a:ea typeface="Verdana" charset="0"/>
                <a:cs typeface="Verdana" charset="0"/>
              </a:rPr>
              <a:t>Trade Secrets</a:t>
            </a:r>
            <a:endParaRPr sz="2800" dirty="0">
              <a:solidFill>
                <a:srgbClr val="CC000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023CFC-DBA4-4BFB-9FC7-1F5068A6D8A5}"/>
              </a:ext>
            </a:extLst>
          </p:cNvPr>
          <p:cNvGrpSpPr/>
          <p:nvPr/>
        </p:nvGrpSpPr>
        <p:grpSpPr>
          <a:xfrm>
            <a:off x="838199" y="1764735"/>
            <a:ext cx="2450125" cy="4062398"/>
            <a:chOff x="838199" y="1764735"/>
            <a:chExt cx="2450125" cy="4062398"/>
          </a:xfrm>
          <a:solidFill>
            <a:schemeClr val="bg1"/>
          </a:solidFill>
        </p:grpSpPr>
        <p:sp>
          <p:nvSpPr>
            <p:cNvPr id="3" name="Shape 412">
              <a:extLst>
                <a:ext uri="{FF2B5EF4-FFF2-40B4-BE49-F238E27FC236}">
                  <a16:creationId xmlns:a16="http://schemas.microsoft.com/office/drawing/2014/main" id="{A20F10AD-AB8E-48AC-ACBC-7CFEF7A5EA1E}"/>
                </a:ext>
              </a:extLst>
            </p:cNvPr>
            <p:cNvSpPr/>
            <p:nvPr/>
          </p:nvSpPr>
          <p:spPr>
            <a:xfrm>
              <a:off x="838200" y="2612456"/>
              <a:ext cx="2450124" cy="3214677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45719" rIns="45719"/>
            <a:lstStyle/>
            <a:p>
              <a:pPr algn="ctr">
                <a:defRPr sz="700">
                  <a:latin typeface="Cabin"/>
                  <a:ea typeface="Cabin"/>
                  <a:cs typeface="Cabin"/>
                  <a:sym typeface="Cabin"/>
                </a:defRPr>
              </a:pPr>
              <a:endParaRPr dirty="0"/>
            </a:p>
          </p:txBody>
        </p:sp>
        <p:sp>
          <p:nvSpPr>
            <p:cNvPr id="4" name="Shape 413">
              <a:extLst>
                <a:ext uri="{FF2B5EF4-FFF2-40B4-BE49-F238E27FC236}">
                  <a16:creationId xmlns:a16="http://schemas.microsoft.com/office/drawing/2014/main" id="{A1B98146-8879-4463-80E9-8656CA4BEE86}"/>
                </a:ext>
              </a:extLst>
            </p:cNvPr>
            <p:cNvSpPr/>
            <p:nvPr/>
          </p:nvSpPr>
          <p:spPr>
            <a:xfrm>
              <a:off x="838199" y="4219794"/>
              <a:ext cx="2450123" cy="1603779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lIns="0" tIns="0" rIns="0" bIns="0" anchor="ctr"/>
            <a:lstStyle>
              <a:lvl1pPr algn="ctr">
                <a:defRPr sz="1100" b="1">
                  <a:solidFill>
                    <a:schemeClr val="accent2">
                      <a:lumOff val="21764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en-US" sz="2800" cap="all" dirty="0">
                  <a:solidFill>
                    <a:srgbClr val="CC0000"/>
                  </a:solidFill>
                  <a:latin typeface="Lucida Console" panose="020B0609040504020204" pitchFamily="49" charset="0"/>
                  <a:ea typeface="Verdana" charset="0"/>
                  <a:cs typeface="Verdana" charset="0"/>
                </a:rPr>
                <a:t>Theft</a:t>
              </a:r>
              <a:endParaRPr sz="2800" dirty="0">
                <a:solidFill>
                  <a:srgbClr val="CC0000"/>
                </a:solidFill>
                <a:latin typeface="Lucida Console" panose="020B0609040504020204" pitchFamily="49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C36195-0C26-4D14-A8E6-AE109612C48F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826" y="1764735"/>
              <a:ext cx="2002869" cy="2011680"/>
            </a:xfrm>
            <a:prstGeom prst="ellipse">
              <a:avLst/>
            </a:prstGeom>
            <a:grp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50E69-6373-4A55-B575-A08BA5D782A8}"/>
              </a:ext>
            </a:extLst>
          </p:cNvPr>
          <p:cNvGrpSpPr/>
          <p:nvPr/>
        </p:nvGrpSpPr>
        <p:grpSpPr>
          <a:xfrm>
            <a:off x="3443278" y="1764735"/>
            <a:ext cx="2450124" cy="4062398"/>
            <a:chOff x="3443278" y="1764735"/>
            <a:chExt cx="2450124" cy="4062398"/>
          </a:xfrm>
        </p:grpSpPr>
        <p:sp>
          <p:nvSpPr>
            <p:cNvPr id="7" name="Shape 412">
              <a:extLst>
                <a:ext uri="{FF2B5EF4-FFF2-40B4-BE49-F238E27FC236}">
                  <a16:creationId xmlns:a16="http://schemas.microsoft.com/office/drawing/2014/main" id="{1FFCF637-08A8-4E8E-80DD-B61BFE8224AE}"/>
                </a:ext>
              </a:extLst>
            </p:cNvPr>
            <p:cNvSpPr/>
            <p:nvPr/>
          </p:nvSpPr>
          <p:spPr>
            <a:xfrm>
              <a:off x="3443278" y="2612457"/>
              <a:ext cx="2450124" cy="32146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45719" rIns="45719"/>
            <a:lstStyle/>
            <a:p>
              <a:pPr algn="ctr">
                <a:defRPr sz="700">
                  <a:latin typeface="Cabin"/>
                  <a:ea typeface="Cabin"/>
                  <a:cs typeface="Cabin"/>
                  <a:sym typeface="Cabin"/>
                </a:defRPr>
              </a:pPr>
              <a:endParaRPr b="1" dirty="0"/>
            </a:p>
          </p:txBody>
        </p:sp>
        <p:sp>
          <p:nvSpPr>
            <p:cNvPr id="8" name="Shape 419">
              <a:extLst>
                <a:ext uri="{FF2B5EF4-FFF2-40B4-BE49-F238E27FC236}">
                  <a16:creationId xmlns:a16="http://schemas.microsoft.com/office/drawing/2014/main" id="{360BDABD-13AC-4EF2-A08B-D7F9B382FF6A}"/>
                </a:ext>
              </a:extLst>
            </p:cNvPr>
            <p:cNvSpPr/>
            <p:nvPr/>
          </p:nvSpPr>
          <p:spPr>
            <a:xfrm>
              <a:off x="3443278" y="4223354"/>
              <a:ext cx="2450122" cy="16037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lIns="0" tIns="0" rIns="0" bIns="0" anchor="ctr"/>
            <a:lstStyle>
              <a:lvl1pPr algn="ctr">
                <a:defRPr sz="1100" b="1">
                  <a:solidFill>
                    <a:schemeClr val="accent2">
                      <a:lumOff val="21764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en-US" sz="2800" cap="all" dirty="0">
                  <a:solidFill>
                    <a:srgbClr val="CC0000"/>
                  </a:solidFill>
                  <a:latin typeface="Lucida Console" panose="020B0609040504020204" pitchFamily="49" charset="0"/>
                  <a:ea typeface="Verdana" charset="0"/>
                  <a:cs typeface="Verdana" charset="0"/>
                </a:rPr>
                <a:t>FRAUD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FFE003-7C8E-4E82-A4FC-92CC0F2C681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500" y="1764735"/>
              <a:ext cx="2011680" cy="20116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52D3A-305C-4BBE-A389-38DFBA402495}"/>
              </a:ext>
            </a:extLst>
          </p:cNvPr>
          <p:cNvGrpSpPr/>
          <p:nvPr/>
        </p:nvGrpSpPr>
        <p:grpSpPr>
          <a:xfrm>
            <a:off x="6048356" y="1764734"/>
            <a:ext cx="2450124" cy="4062399"/>
            <a:chOff x="6048356" y="1764734"/>
            <a:chExt cx="2450124" cy="4062399"/>
          </a:xfrm>
        </p:grpSpPr>
        <p:sp>
          <p:nvSpPr>
            <p:cNvPr id="11" name="Shape 412">
              <a:extLst>
                <a:ext uri="{FF2B5EF4-FFF2-40B4-BE49-F238E27FC236}">
                  <a16:creationId xmlns:a16="http://schemas.microsoft.com/office/drawing/2014/main" id="{86B9DBB0-32B7-44B7-BFE4-3C1D1BF694F3}"/>
                </a:ext>
              </a:extLst>
            </p:cNvPr>
            <p:cNvSpPr/>
            <p:nvPr/>
          </p:nvSpPr>
          <p:spPr>
            <a:xfrm>
              <a:off x="6048356" y="2612457"/>
              <a:ext cx="2450124" cy="32146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45719" rIns="45719"/>
            <a:lstStyle/>
            <a:p>
              <a:pPr algn="ctr">
                <a:defRPr sz="700">
                  <a:latin typeface="Cabin"/>
                  <a:ea typeface="Cabin"/>
                  <a:cs typeface="Cabin"/>
                  <a:sym typeface="Cabin"/>
                </a:defRPr>
              </a:pPr>
              <a:endParaRPr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862EBA6-0E35-4EC8-9D2F-CB24F094FB7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7578" y="1764734"/>
              <a:ext cx="2103120" cy="20116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3" name="Shape 419">
              <a:extLst>
                <a:ext uri="{FF2B5EF4-FFF2-40B4-BE49-F238E27FC236}">
                  <a16:creationId xmlns:a16="http://schemas.microsoft.com/office/drawing/2014/main" id="{4862C18D-DFB6-44B9-BFD4-B133E771DB90}"/>
                </a:ext>
              </a:extLst>
            </p:cNvPr>
            <p:cNvSpPr/>
            <p:nvPr/>
          </p:nvSpPr>
          <p:spPr>
            <a:xfrm>
              <a:off x="6048356" y="4219729"/>
              <a:ext cx="2450124" cy="16074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lIns="0" tIns="0" rIns="0" bIns="0" anchor="ctr"/>
            <a:lstStyle>
              <a:lvl1pPr algn="ctr">
                <a:defRPr sz="1100" b="1">
                  <a:solidFill>
                    <a:schemeClr val="accent2">
                      <a:lumOff val="21764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en-US" sz="2800" cap="all" dirty="0">
                  <a:solidFill>
                    <a:srgbClr val="CC0000"/>
                  </a:solidFill>
                  <a:latin typeface="Lucida Console" panose="020B0609040504020204" pitchFamily="49" charset="0"/>
                  <a:ea typeface="Verdana" charset="0"/>
                  <a:cs typeface="Verdana" charset="0"/>
                </a:rPr>
                <a:t>Exposed</a:t>
              </a:r>
            </a:p>
            <a:p>
              <a:r>
                <a:rPr lang="en-US" sz="2800" cap="all" dirty="0">
                  <a:solidFill>
                    <a:srgbClr val="CC0000"/>
                  </a:solidFill>
                  <a:latin typeface="Lucida Console" panose="020B0609040504020204" pitchFamily="49" charset="0"/>
                  <a:ea typeface="Verdana" charset="0"/>
                  <a:cs typeface="Verdana" charset="0"/>
                </a:rPr>
                <a:t>Data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F5400-42B1-4406-ADE4-6F30AF4D1775}"/>
              </a:ext>
            </a:extLst>
          </p:cNvPr>
          <p:cNvGrpSpPr/>
          <p:nvPr/>
        </p:nvGrpSpPr>
        <p:grpSpPr>
          <a:xfrm>
            <a:off x="8653434" y="1764735"/>
            <a:ext cx="2450125" cy="4068375"/>
            <a:chOff x="8653434" y="1764735"/>
            <a:chExt cx="2450125" cy="4068375"/>
          </a:xfrm>
        </p:grpSpPr>
        <p:sp>
          <p:nvSpPr>
            <p:cNvPr id="15" name="Shape 412">
              <a:extLst>
                <a:ext uri="{FF2B5EF4-FFF2-40B4-BE49-F238E27FC236}">
                  <a16:creationId xmlns:a16="http://schemas.microsoft.com/office/drawing/2014/main" id="{E5B475A4-3145-4451-B10C-62016E9EA958}"/>
                </a:ext>
              </a:extLst>
            </p:cNvPr>
            <p:cNvSpPr/>
            <p:nvPr/>
          </p:nvSpPr>
          <p:spPr>
            <a:xfrm>
              <a:off x="8653435" y="2612457"/>
              <a:ext cx="2450124" cy="321467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45719" rIns="45719"/>
            <a:lstStyle/>
            <a:p>
              <a:pPr algn="ctr">
                <a:defRPr sz="700">
                  <a:latin typeface="Cabin"/>
                  <a:ea typeface="Cabin"/>
                  <a:cs typeface="Cabin"/>
                  <a:sym typeface="Cabin"/>
                </a:defRPr>
              </a:pPr>
              <a:endParaRPr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58E34E-F87A-49E6-97D3-AAC1D6C6C549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656" y="1764735"/>
              <a:ext cx="2011680" cy="2011680"/>
            </a:xfrm>
            <a:prstGeom prst="ellipse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17" name="Shape 419">
              <a:extLst>
                <a:ext uri="{FF2B5EF4-FFF2-40B4-BE49-F238E27FC236}">
                  <a16:creationId xmlns:a16="http://schemas.microsoft.com/office/drawing/2014/main" id="{BD9CFD0E-F70D-42D8-B4A3-457FEB214D20}"/>
                </a:ext>
              </a:extLst>
            </p:cNvPr>
            <p:cNvSpPr/>
            <p:nvPr/>
          </p:nvSpPr>
          <p:spPr>
            <a:xfrm>
              <a:off x="8653434" y="4225706"/>
              <a:ext cx="2450122" cy="16074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xmlns:mv="urn:schemas-microsoft-com:mac:vml" xmlns:mc="http://schemas.openxmlformats.org/markup-compatibility/2006" val="1"/>
              </a:ext>
            </a:extLst>
          </p:spPr>
          <p:txBody>
            <a:bodyPr lIns="0" tIns="0" rIns="0" bIns="0" anchor="ctr"/>
            <a:lstStyle>
              <a:lvl1pPr algn="ctr">
                <a:defRPr sz="1100" b="1">
                  <a:solidFill>
                    <a:schemeClr val="accent2">
                      <a:lumOff val="21764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en-US" sz="2800" cap="all" dirty="0">
                  <a:solidFill>
                    <a:srgbClr val="CC0000"/>
                  </a:solidFill>
                  <a:latin typeface="Lucida Console" panose="020B0609040504020204" pitchFamily="49" charset="0"/>
                  <a:ea typeface="Verdana" charset="0"/>
                  <a:cs typeface="Verdana" charset="0"/>
                </a:rPr>
                <a:t>Interrupted</a:t>
              </a:r>
            </a:p>
            <a:p>
              <a:r>
                <a:rPr lang="en-US" sz="2800" cap="all" dirty="0">
                  <a:solidFill>
                    <a:srgbClr val="CC0000"/>
                  </a:solidFill>
                  <a:latin typeface="Lucida Console" panose="020B0609040504020204" pitchFamily="49" charset="0"/>
                  <a:ea typeface="Verdana" charset="0"/>
                  <a:cs typeface="Verdana" charset="0"/>
                </a:rPr>
                <a:t>Business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8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FAEC84-D16A-4121-B0D2-F2A8307DE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39" y="321734"/>
            <a:ext cx="3542890" cy="2905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FFAFC1-966A-43D7-A655-E1B1A2B6D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58" y="3631096"/>
            <a:ext cx="4197050" cy="27605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FDEFA-A7C0-4E80-AC6F-91C26979C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34" y="616554"/>
            <a:ext cx="5426764" cy="54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8FC2485-6576-41E1-9FD7-3231C5848DD5}"/>
              </a:ext>
            </a:extLst>
          </p:cNvPr>
          <p:cNvSpPr/>
          <p:nvPr/>
        </p:nvSpPr>
        <p:spPr>
          <a:xfrm>
            <a:off x="2632417" y="339951"/>
            <a:ext cx="6265398" cy="617809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96FC7C-10C7-4FD4-BB1C-C42F78409C27}"/>
              </a:ext>
            </a:extLst>
          </p:cNvPr>
          <p:cNvSpPr/>
          <p:nvPr/>
        </p:nvSpPr>
        <p:spPr>
          <a:xfrm>
            <a:off x="3201999" y="901596"/>
            <a:ext cx="5126235" cy="5054807"/>
          </a:xfrm>
          <a:prstGeom prst="ellipse">
            <a:avLst/>
          </a:prstGeom>
          <a:solidFill>
            <a:srgbClr val="7C6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4A0F8F2-D524-4320-B670-CBADAAD94F1E}"/>
              </a:ext>
            </a:extLst>
          </p:cNvPr>
          <p:cNvSpPr/>
          <p:nvPr/>
        </p:nvSpPr>
        <p:spPr>
          <a:xfrm>
            <a:off x="3486789" y="1182419"/>
            <a:ext cx="4556653" cy="449316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A50B7B-C45A-4523-B973-2F4F88D518DD}"/>
              </a:ext>
            </a:extLst>
          </p:cNvPr>
          <p:cNvSpPr/>
          <p:nvPr/>
        </p:nvSpPr>
        <p:spPr>
          <a:xfrm>
            <a:off x="4056371" y="1744064"/>
            <a:ext cx="3417490" cy="3369871"/>
          </a:xfrm>
          <a:prstGeom prst="ellipse">
            <a:avLst/>
          </a:prstGeom>
          <a:solidFill>
            <a:srgbClr val="7C6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D8E231-ADA0-4174-B491-84E0230EC70F}"/>
              </a:ext>
            </a:extLst>
          </p:cNvPr>
          <p:cNvSpPr/>
          <p:nvPr/>
        </p:nvSpPr>
        <p:spPr>
          <a:xfrm>
            <a:off x="4341162" y="2024887"/>
            <a:ext cx="2847908" cy="280822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3C99EF-4C15-4AA4-8E04-17B423B663A7}"/>
              </a:ext>
            </a:extLst>
          </p:cNvPr>
          <p:cNvSpPr/>
          <p:nvPr/>
        </p:nvSpPr>
        <p:spPr>
          <a:xfrm>
            <a:off x="4910744" y="2586532"/>
            <a:ext cx="1708745" cy="1684936"/>
          </a:xfrm>
          <a:prstGeom prst="ellipse">
            <a:avLst/>
          </a:prstGeom>
          <a:solidFill>
            <a:srgbClr val="7C6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358D46-6962-4EDD-8B7D-F418F78950AF}"/>
              </a:ext>
            </a:extLst>
          </p:cNvPr>
          <p:cNvSpPr/>
          <p:nvPr/>
        </p:nvSpPr>
        <p:spPr>
          <a:xfrm>
            <a:off x="5195534" y="2867354"/>
            <a:ext cx="1139163" cy="11232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Bent Line with Accent Bar 9">
            <a:extLst>
              <a:ext uri="{FF2B5EF4-FFF2-40B4-BE49-F238E27FC236}">
                <a16:creationId xmlns:a16="http://schemas.microsoft.com/office/drawing/2014/main" id="{BD1C14FF-6CC0-4921-87CE-ABE0CCD29F90}"/>
              </a:ext>
            </a:extLst>
          </p:cNvPr>
          <p:cNvSpPr/>
          <p:nvPr/>
        </p:nvSpPr>
        <p:spPr>
          <a:xfrm>
            <a:off x="8845061" y="901596"/>
            <a:ext cx="2356375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9291"/>
              <a:gd name="adj6" fmla="val -11817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ucida Console" panose="020B0609040504020204" pitchFamily="49" charset="0"/>
              </a:rPr>
              <a:t>Critical Assets</a:t>
            </a:r>
          </a:p>
        </p:txBody>
      </p:sp>
      <p:sp>
        <p:nvSpPr>
          <p:cNvPr id="11" name="Callout: Bent Line with Accent Bar 10">
            <a:extLst>
              <a:ext uri="{FF2B5EF4-FFF2-40B4-BE49-F238E27FC236}">
                <a16:creationId xmlns:a16="http://schemas.microsoft.com/office/drawing/2014/main" id="{A80AACC8-2B4A-48AA-AA81-2DC7BF40BDD5}"/>
              </a:ext>
            </a:extLst>
          </p:cNvPr>
          <p:cNvSpPr/>
          <p:nvPr/>
        </p:nvSpPr>
        <p:spPr>
          <a:xfrm>
            <a:off x="9467397" y="5234371"/>
            <a:ext cx="2356375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6427"/>
              <a:gd name="adj6" fmla="val -131608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ucida Console" panose="020B0609040504020204" pitchFamily="49" charset="0"/>
              </a:rPr>
              <a:t>Prevention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Lucida Console" panose="020B0609040504020204" pitchFamily="49" charset="0"/>
              </a:rPr>
              <a:t>Defenses</a:t>
            </a:r>
          </a:p>
        </p:txBody>
      </p:sp>
      <p:sp>
        <p:nvSpPr>
          <p:cNvPr id="13" name="Callout: Bent Line with Accent Bar 12">
            <a:extLst>
              <a:ext uri="{FF2B5EF4-FFF2-40B4-BE49-F238E27FC236}">
                <a16:creationId xmlns:a16="http://schemas.microsoft.com/office/drawing/2014/main" id="{A2F75A93-A807-429C-8CAA-D5BD9678A962}"/>
              </a:ext>
            </a:extLst>
          </p:cNvPr>
          <p:cNvSpPr/>
          <p:nvPr/>
        </p:nvSpPr>
        <p:spPr>
          <a:xfrm flipH="1">
            <a:off x="825223" y="5234372"/>
            <a:ext cx="2091983" cy="830386"/>
          </a:xfrm>
          <a:prstGeom prst="accentCallout2">
            <a:avLst>
              <a:gd name="adj1" fmla="val 39748"/>
              <a:gd name="adj2" fmla="val -8971"/>
              <a:gd name="adj3" fmla="val 39748"/>
              <a:gd name="adj4" fmla="val -14754"/>
              <a:gd name="adj5" fmla="val -94971"/>
              <a:gd name="adj6" fmla="val -10864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ucida Console" panose="020B0609040504020204" pitchFamily="49" charset="0"/>
              </a:rPr>
              <a:t>Mitigation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Lucida Console" panose="020B0609040504020204" pitchFamily="49" charset="0"/>
              </a:rPr>
              <a:t>Defenses</a:t>
            </a:r>
          </a:p>
        </p:txBody>
      </p:sp>
      <p:sp>
        <p:nvSpPr>
          <p:cNvPr id="14" name="Callout: Bent Line with Accent Bar 13">
            <a:extLst>
              <a:ext uri="{FF2B5EF4-FFF2-40B4-BE49-F238E27FC236}">
                <a16:creationId xmlns:a16="http://schemas.microsoft.com/office/drawing/2014/main" id="{8D97A731-D664-42A6-B878-2A313E93DD8B}"/>
              </a:ext>
            </a:extLst>
          </p:cNvPr>
          <p:cNvSpPr/>
          <p:nvPr/>
        </p:nvSpPr>
        <p:spPr>
          <a:xfrm flipH="1">
            <a:off x="328796" y="913678"/>
            <a:ext cx="2091983" cy="830386"/>
          </a:xfrm>
          <a:prstGeom prst="accentCallout2">
            <a:avLst>
              <a:gd name="adj1" fmla="val 39748"/>
              <a:gd name="adj2" fmla="val -8971"/>
              <a:gd name="adj3" fmla="val 39748"/>
              <a:gd name="adj4" fmla="val -14754"/>
              <a:gd name="adj5" fmla="val 292558"/>
              <a:gd name="adj6" fmla="val -118729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Lucida Console" panose="020B0609040504020204" pitchFamily="49" charset="0"/>
              </a:rPr>
              <a:t>Detection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Lucida Console" panose="020B0609040504020204" pitchFamily="49" charset="0"/>
              </a:rPr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29507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A5DF8B-3021-4050-A19A-912EF98D1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88381"/>
              </p:ext>
            </p:extLst>
          </p:nvPr>
        </p:nvGraphicFramePr>
        <p:xfrm>
          <a:off x="789141" y="663878"/>
          <a:ext cx="8609692" cy="536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B046020F-E4D9-4F8A-AAFB-B47159475DF1}"/>
              </a:ext>
            </a:extLst>
          </p:cNvPr>
          <p:cNvSpPr/>
          <p:nvPr/>
        </p:nvSpPr>
        <p:spPr>
          <a:xfrm flipV="1">
            <a:off x="9574058" y="2455100"/>
            <a:ext cx="1828801" cy="35699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D87051-A2C5-4D69-8DD1-DCBC0AE39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DD87051-A2C5-4D69-8DD1-DCBC0AE39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E9AB4A-0E8C-4B6F-AA14-E9FB6408B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E9AB4A-0E8C-4B6F-AA14-E9FB6408B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387393-A5B1-406F-AE26-08A8BE6D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D387393-A5B1-406F-AE26-08A8BE6DD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E6EC4-ECE6-4797-A01B-EA4745B7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3F8E6EC4-ECE6-4797-A01B-EA4745B7E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F17D2D-AA97-46B2-8887-CEC25D1D1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1F17D2D-AA97-46B2-8887-CEC25D1D1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11A61A-FC30-4021-BF08-4199A56D2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411A61A-FC30-4021-BF08-4199A56D2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3F9E5D-B153-4316-9A0B-F50556473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5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A5DF8B-3021-4050-A19A-912EF98D1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733521"/>
              </p:ext>
            </p:extLst>
          </p:nvPr>
        </p:nvGraphicFramePr>
        <p:xfrm>
          <a:off x="789141" y="663878"/>
          <a:ext cx="8609692" cy="536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B046020F-E4D9-4F8A-AAFB-B47159475DF1}"/>
              </a:ext>
            </a:extLst>
          </p:cNvPr>
          <p:cNvSpPr/>
          <p:nvPr/>
        </p:nvSpPr>
        <p:spPr>
          <a:xfrm flipV="1">
            <a:off x="9574058" y="2455100"/>
            <a:ext cx="1828801" cy="35699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D87051-A2C5-4D69-8DD1-DCBC0AE39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DD87051-A2C5-4D69-8DD1-DCBC0AE39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E9AB4A-0E8C-4B6F-AA14-E9FB6408B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E9AB4A-0E8C-4B6F-AA14-E9FB6408B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387393-A5B1-406F-AE26-08A8BE6DD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D387393-A5B1-406F-AE26-08A8BE6DD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F8E6EC4-ECE6-4797-A01B-EA4745B7E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3F8E6EC4-ECE6-4797-A01B-EA4745B7E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F17D2D-AA97-46B2-8887-CEC25D1D1B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71F17D2D-AA97-46B2-8887-CEC25D1D1B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11A61A-FC30-4021-BF08-4199A56D2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B411A61A-FC30-4021-BF08-4199A56D2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BEAB42-0ECF-4004-9BDD-89FBC1471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1" y="0"/>
            <a:ext cx="6396319" cy="1941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DCE79-D1A5-40F2-BDC2-E623BD781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0645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F30B22-B02D-43B3-A68E-0424D7C47AD8}"/>
              </a:ext>
            </a:extLst>
          </p:cNvPr>
          <p:cNvSpPr txBox="1"/>
          <p:nvPr/>
        </p:nvSpPr>
        <p:spPr>
          <a:xfrm>
            <a:off x="6892701" y="3551726"/>
            <a:ext cx="453996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</a:rPr>
              <a:t>Security Evangelist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A9ED2A-0B66-485C-966A-CF626C5503EA}"/>
              </a:ext>
            </a:extLst>
          </p:cNvPr>
          <p:cNvSpPr txBox="1"/>
          <p:nvPr/>
        </p:nvSpPr>
        <p:spPr>
          <a:xfrm>
            <a:off x="6892701" y="2365564"/>
            <a:ext cx="463171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</a:rPr>
              <a:t>Hacker/Researcher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9976A0-E81C-4EC0-9EC9-51490E30B67B}"/>
              </a:ext>
            </a:extLst>
          </p:cNvPr>
          <p:cNvSpPr txBox="1"/>
          <p:nvPr/>
        </p:nvSpPr>
        <p:spPr>
          <a:xfrm>
            <a:off x="6892701" y="4737888"/>
            <a:ext cx="487877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>
                <a:ln/>
                <a:solidFill>
                  <a:schemeClr val="accent3"/>
                </a:solidFill>
              </a:rPr>
              <a:t>InfoSec Professional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51E1E-662C-42A6-9065-946F413E34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289" y="5544146"/>
            <a:ext cx="1738183" cy="8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A10074-9D87-4026-B0AE-D831B4B1869A}"/>
              </a:ext>
            </a:extLst>
          </p:cNvPr>
          <p:cNvSpPr/>
          <p:nvPr/>
        </p:nvSpPr>
        <p:spPr>
          <a:xfrm>
            <a:off x="1508234" y="2397948"/>
            <a:ext cx="9175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Lato" panose="020F0502020204030203" pitchFamily="34" charset="0"/>
              </a:rPr>
              <a:t>“We cannot change where we’re headed by doing the same things that got us here” </a:t>
            </a:r>
          </a:p>
          <a:p>
            <a:r>
              <a:rPr lang="en-US" sz="3200" i="1" dirty="0">
                <a:latin typeface="Lato" panose="020F0502020204030203" pitchFamily="34" charset="0"/>
              </a:rPr>
              <a:t>													– Unknown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551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9D98-610B-40FE-ACE3-D182C7E1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3500" h="63500"/>
            </a:sp3d>
          </a:bodyPr>
          <a:lstStyle/>
          <a:p>
            <a:r>
              <a:rPr lang="en-US" sz="5400" dirty="0">
                <a:latin typeface="Lucida Console" panose="020B0609040504020204" pitchFamily="49" charset="0"/>
              </a:rPr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DEAE9-29E2-41F5-B1A4-D7027A736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latin typeface="Lucida Console" panose="020B0609040504020204" pitchFamily="49" charset="0"/>
              </a:rPr>
              <a:t>“2019 Global CEO Survey”, The Conference Board, retrieved from </a:t>
            </a:r>
            <a:r>
              <a:rPr lang="en-US" sz="1600" dirty="0">
                <a:latin typeface="Lucida Console" panose="020B0609040504020204" pitchFamily="49" charset="0"/>
                <a:hlinkClick r:id="rId2"/>
              </a:rPr>
              <a:t>https://www.conference-board.org/press/pressdetail.cfm?pressid=7650</a:t>
            </a:r>
            <a:r>
              <a:rPr lang="en-US" sz="1600" dirty="0">
                <a:latin typeface="Lucida Console" panose="020B0609040504020204" pitchFamily="49" charset="0"/>
              </a:rPr>
              <a:t> 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“The Cybersecurity Insight Report”, CDW Corporation </a:t>
            </a:r>
            <a:r>
              <a:rPr lang="en-US" sz="1600" dirty="0">
                <a:latin typeface="Lucida Console" panose="020B0609040504020204" pitchFamily="49" charset="0"/>
                <a:hlinkClick r:id="rId3"/>
              </a:rPr>
              <a:t>https://www.cdw.com/content/cdw/en/orchestration/cyber-security-report.html</a:t>
            </a:r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“Zero Trust Networks”, Doug Barth &amp; Evan Gillam, O’Reilly Media, Inc. </a:t>
            </a:r>
            <a:r>
              <a:rPr lang="en-US" sz="1600" dirty="0">
                <a:latin typeface="Lucida Console" panose="020B0609040504020204" pitchFamily="49" charset="0"/>
                <a:hlinkClick r:id="rId4"/>
              </a:rPr>
              <a:t>https://www.oreilly.com/library/view/zero-trust-networks/9781491962183/</a:t>
            </a:r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“Enterprise Security: A Data-Centric Approach to Securing the Enterprise”, Aaron Woody, O’Reilly Media, Inc.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  <a:hlinkClick r:id="rId5"/>
              </a:rPr>
              <a:t>https://www.oreilly.com/library/view/enterprise-security-a/9781849685962/</a:t>
            </a:r>
            <a:endParaRPr lang="en-US" sz="1600" dirty="0">
              <a:latin typeface="Lucida Console" panose="020B0609040504020204" pitchFamily="49" charset="0"/>
            </a:endParaRP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Special Thanks To:</a:t>
            </a:r>
          </a:p>
          <a:p>
            <a:r>
              <a:rPr lang="en-US" sz="1600" dirty="0">
                <a:latin typeface="Lucida Console" panose="020B0609040504020204" pitchFamily="49" charset="0"/>
              </a:rPr>
              <a:t>IDG Communications, Inc., </a:t>
            </a:r>
            <a:r>
              <a:rPr lang="en-US" sz="1600" dirty="0">
                <a:latin typeface="Lucida Console" panose="020B0609040504020204" pitchFamily="49" charset="0"/>
                <a:hlinkClick r:id="rId6"/>
              </a:rPr>
              <a:t>https://www.idg.com/</a:t>
            </a:r>
            <a:endParaRPr lang="en-US" sz="1600" dirty="0">
              <a:latin typeface="Lucida Console" panose="020B0609040504020204" pitchFamily="49" charset="0"/>
            </a:endParaRPr>
          </a:p>
          <a:p>
            <a:r>
              <a:rPr lang="en-US" sz="1600" dirty="0">
                <a:latin typeface="Lucida Console" panose="020B0609040504020204" pitchFamily="49" charset="0"/>
              </a:rPr>
              <a:t>CDW, </a:t>
            </a:r>
            <a:r>
              <a:rPr lang="en-US" sz="1600" dirty="0">
                <a:latin typeface="Lucida Console" panose="020B0609040504020204" pitchFamily="49" charset="0"/>
                <a:hlinkClick r:id="rId7"/>
              </a:rPr>
              <a:t>https://www.cdw.com/content/cdw/en/solutions/cybersecurity.html</a:t>
            </a:r>
            <a:endParaRPr lang="en-US" sz="16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sz="1600" dirty="0">
              <a:latin typeface="Lucida Console" panose="020B0609040504020204" pitchFamily="49" charset="0"/>
            </a:endParaRPr>
          </a:p>
          <a:p>
            <a:endParaRPr lang="en-US" sz="1600" dirty="0">
              <a:latin typeface="Lucida Console" panose="020B0609040504020204" pitchFamily="49" charset="0"/>
            </a:endParaRPr>
          </a:p>
          <a:p>
            <a:endParaRPr lang="en-US" sz="16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97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BEAB42-0ECF-4004-9BDD-89FBC1471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1" y="0"/>
            <a:ext cx="6396319" cy="1941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DCE79-D1A5-40F2-BDC2-E623BD781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064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91F41D-CBE2-4DC4-80DD-CEFFB833A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61" y="1941534"/>
            <a:ext cx="1218028" cy="1218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5F3EF0-6C6E-498E-9C69-9FC9CCCACCDB}"/>
              </a:ext>
            </a:extLst>
          </p:cNvPr>
          <p:cNvSpPr txBox="1"/>
          <p:nvPr/>
        </p:nvSpPr>
        <p:spPr>
          <a:xfrm>
            <a:off x="7092815" y="2196605"/>
            <a:ext cx="4109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@</a:t>
            </a:r>
            <a:r>
              <a:rPr lang="en-US" sz="4000" dirty="0" err="1"/>
              <a:t>AlyssaM_Infosec</a:t>
            </a:r>
            <a:endParaRPr lang="en-US" sz="4000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4660669-CFB0-4826-B01E-903E351321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02" y="3390595"/>
            <a:ext cx="984946" cy="984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0621D5-4083-4BE7-ADAE-D7E0F96C7CD7}"/>
              </a:ext>
            </a:extLst>
          </p:cNvPr>
          <p:cNvSpPr txBox="1"/>
          <p:nvPr/>
        </p:nvSpPr>
        <p:spPr>
          <a:xfrm>
            <a:off x="7092815" y="3529125"/>
            <a:ext cx="3460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alyssam-infosec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EE399-457F-4AF0-ABF5-EDF18F25F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61" y="4596705"/>
            <a:ext cx="1235676" cy="1235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B86E2E-C855-42D7-B5B3-D5F594B20B29}"/>
              </a:ext>
            </a:extLst>
          </p:cNvPr>
          <p:cNvSpPr txBox="1"/>
          <p:nvPr/>
        </p:nvSpPr>
        <p:spPr>
          <a:xfrm>
            <a:off x="7092815" y="4860600"/>
            <a:ext cx="4709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https://alyssasec.com</a:t>
            </a:r>
          </a:p>
        </p:txBody>
      </p:sp>
    </p:spTree>
    <p:extLst>
      <p:ext uri="{BB962C8B-B14F-4D97-AF65-F5344CB8AC3E}">
        <p14:creationId xmlns:p14="http://schemas.microsoft.com/office/powerpoint/2010/main" val="16535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7E08A0-FF7D-4D9F-A36D-C9574F10C201}"/>
              </a:ext>
            </a:extLst>
          </p:cNvPr>
          <p:cNvSpPr txBox="1"/>
          <p:nvPr/>
        </p:nvSpPr>
        <p:spPr>
          <a:xfrm>
            <a:off x="2370667" y="2187743"/>
            <a:ext cx="5293449" cy="2482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B2D88B8B-D943-494C-94A2-5F6B4B1C7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440349B-966C-43D6-ABE4-98524D03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2683A-9ACF-4D86-AFF4-F96E658DB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8082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9E055-7E1D-47E7-BFE5-78EAD243BF80}"/>
              </a:ext>
            </a:extLst>
          </p:cNvPr>
          <p:cNvSpPr txBox="1"/>
          <p:nvPr/>
        </p:nvSpPr>
        <p:spPr>
          <a:xfrm>
            <a:off x="3222457" y="5219114"/>
            <a:ext cx="5747086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/>
            </a:sp3d>
          </a:bodyPr>
          <a:lstStyle/>
          <a:p>
            <a:r>
              <a:rPr lang="en-US" sz="7200" b="1" dirty="0">
                <a:latin typeface="Lucida Console" panose="020B0609040504020204" pitchFamily="49" charset="0"/>
              </a:rPr>
              <a:t>Story Time</a:t>
            </a:r>
          </a:p>
        </p:txBody>
      </p:sp>
    </p:spTree>
    <p:extLst>
      <p:ext uri="{BB962C8B-B14F-4D97-AF65-F5344CB8AC3E}">
        <p14:creationId xmlns:p14="http://schemas.microsoft.com/office/powerpoint/2010/main" val="233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4A46EE-E8E5-4C0A-9342-32F135D97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48" y="4669705"/>
            <a:ext cx="5962650" cy="15335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0FAFAB-3E96-469E-AE6B-345CBAC79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9" y="337051"/>
            <a:ext cx="8086725" cy="9429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A55822-DA5B-4145-9C46-6DC869101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627" y="5135672"/>
            <a:ext cx="7896225" cy="1371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5F8A8-5333-4745-B1D0-FF8AFBF8B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713" y="726486"/>
            <a:ext cx="5856141" cy="125992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CC323-C438-425C-8DA6-0631408A2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023" y="1887098"/>
            <a:ext cx="7277100" cy="14763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D845D3-AD54-42C2-8E52-2BC0EF90A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714" y="2967391"/>
            <a:ext cx="6572250" cy="12287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7F433-7679-4A04-82FD-A238944A17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065" y="1118829"/>
            <a:ext cx="5762625" cy="9810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C9F93D-E82C-4BF9-A61C-97D4E0AAC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1502" y="2313267"/>
            <a:ext cx="7372350" cy="1247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C67340-5D68-4918-B25F-ADA60BCCDE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3475" y="3765662"/>
            <a:ext cx="9925050" cy="9334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71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EC37F-35F4-450B-9865-B537BAA9B366}"/>
              </a:ext>
            </a:extLst>
          </p:cNvPr>
          <p:cNvSpPr txBox="1"/>
          <p:nvPr/>
        </p:nvSpPr>
        <p:spPr>
          <a:xfrm>
            <a:off x="488723" y="6418866"/>
            <a:ext cx="10905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Source: The Conference Board (2019)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603D45-E66C-493F-924F-4425D9CB4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395309"/>
              </p:ext>
            </p:extLst>
          </p:nvPr>
        </p:nvGraphicFramePr>
        <p:xfrm>
          <a:off x="643467" y="1064967"/>
          <a:ext cx="10905066" cy="505012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50532">
                  <a:extLst>
                    <a:ext uri="{9D8B030D-6E8A-4147-A177-3AD203B41FA5}">
                      <a16:colId xmlns:a16="http://schemas.microsoft.com/office/drawing/2014/main" val="4171890800"/>
                    </a:ext>
                  </a:extLst>
                </a:gridCol>
                <a:gridCol w="9754534">
                  <a:extLst>
                    <a:ext uri="{9D8B030D-6E8A-4147-A177-3AD203B41FA5}">
                      <a16:colId xmlns:a16="http://schemas.microsoft.com/office/drawing/2014/main" val="3249935595"/>
                    </a:ext>
                  </a:extLst>
                </a:gridCol>
              </a:tblGrid>
              <a:tr h="1010025">
                <a:tc>
                  <a:txBody>
                    <a:bodyPr/>
                    <a:lstStyle/>
                    <a:p>
                      <a:r>
                        <a:rPr lang="en-US" sz="3600" dirty="0"/>
                        <a:t>1.</a:t>
                      </a:r>
                      <a:endParaRPr lang="en-US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310538" marR="186323" marT="186323" marB="186323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Cyber Security</a:t>
                      </a:r>
                      <a:endParaRPr lang="en-US" sz="3600" b="1" dirty="0">
                        <a:solidFill>
                          <a:srgbClr val="FFFFFF"/>
                        </a:solidFill>
                      </a:endParaRPr>
                    </a:p>
                  </a:txBody>
                  <a:tcPr marL="310538" marR="186323" marT="186323" marB="186323"/>
                </a:tc>
                <a:extLst>
                  <a:ext uri="{0D108BD9-81ED-4DB2-BD59-A6C34878D82A}">
                    <a16:rowId xmlns:a16="http://schemas.microsoft.com/office/drawing/2014/main" val="1969809368"/>
                  </a:ext>
                </a:extLst>
              </a:tr>
              <a:tr h="1010025">
                <a:tc>
                  <a:txBody>
                    <a:bodyPr/>
                    <a:lstStyle/>
                    <a:p>
                      <a:r>
                        <a:rPr lang="en-US" sz="3600" dirty="0"/>
                        <a:t>2.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10538" marR="186323" marT="186323" marB="186323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New Competitors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10538" marR="186323" marT="186323" marB="186323"/>
                </a:tc>
                <a:extLst>
                  <a:ext uri="{0D108BD9-81ED-4DB2-BD59-A6C34878D82A}">
                    <a16:rowId xmlns:a16="http://schemas.microsoft.com/office/drawing/2014/main" val="3655864810"/>
                  </a:ext>
                </a:extLst>
              </a:tr>
              <a:tr h="1010025">
                <a:tc>
                  <a:txBody>
                    <a:bodyPr/>
                    <a:lstStyle/>
                    <a:p>
                      <a:r>
                        <a:rPr lang="en-US" sz="3600" dirty="0"/>
                        <a:t>3.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10538" marR="186323" marT="186323" marB="186323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Recession Risk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10538" marR="186323" marT="186323" marB="186323"/>
                </a:tc>
                <a:extLst>
                  <a:ext uri="{0D108BD9-81ED-4DB2-BD59-A6C34878D82A}">
                    <a16:rowId xmlns:a16="http://schemas.microsoft.com/office/drawing/2014/main" val="2814351968"/>
                  </a:ext>
                </a:extLst>
              </a:tr>
              <a:tr h="1010025">
                <a:tc>
                  <a:txBody>
                    <a:bodyPr/>
                    <a:lstStyle/>
                    <a:p>
                      <a:r>
                        <a:rPr lang="en-US" sz="3600" dirty="0"/>
                        <a:t>4.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10538" marR="186323" marT="186323" marB="186323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Threats to Global Trade Systems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10538" marR="186323" marT="186323" marB="186323"/>
                </a:tc>
                <a:extLst>
                  <a:ext uri="{0D108BD9-81ED-4DB2-BD59-A6C34878D82A}">
                    <a16:rowId xmlns:a16="http://schemas.microsoft.com/office/drawing/2014/main" val="3828497887"/>
                  </a:ext>
                </a:extLst>
              </a:tr>
              <a:tr h="1010025">
                <a:tc>
                  <a:txBody>
                    <a:bodyPr/>
                    <a:lstStyle/>
                    <a:p>
                      <a:r>
                        <a:rPr lang="en-US" sz="3600" dirty="0"/>
                        <a:t>5.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10538" marR="186323" marT="186323" marB="186323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Declining Trust in Political and Policy Institutions</a:t>
                      </a:r>
                      <a:endParaRPr lang="en-US" sz="3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310538" marR="186323" marT="186323" marB="186323"/>
                </a:tc>
                <a:extLst>
                  <a:ext uri="{0D108BD9-81ED-4DB2-BD59-A6C34878D82A}">
                    <a16:rowId xmlns:a16="http://schemas.microsoft.com/office/drawing/2014/main" val="2311541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2BBC9F-BD57-4D11-962F-855A884CD490}"/>
              </a:ext>
            </a:extLst>
          </p:cNvPr>
          <p:cNvSpPr txBox="1"/>
          <p:nvPr/>
        </p:nvSpPr>
        <p:spPr>
          <a:xfrm>
            <a:off x="773869" y="141637"/>
            <a:ext cx="10644261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/>
            </a:sp3d>
          </a:bodyPr>
          <a:lstStyle/>
          <a:p>
            <a:r>
              <a:rPr lang="en-US" sz="5400" b="1" dirty="0">
                <a:latin typeface="Lucida Console" panose="020B0609040504020204" pitchFamily="49" charset="0"/>
              </a:rPr>
              <a:t>US CEOs Top Concerns 2019</a:t>
            </a:r>
          </a:p>
        </p:txBody>
      </p:sp>
    </p:spTree>
    <p:extLst>
      <p:ext uri="{BB962C8B-B14F-4D97-AF65-F5344CB8AC3E}">
        <p14:creationId xmlns:p14="http://schemas.microsoft.com/office/powerpoint/2010/main" val="30773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edia.licdn.com/mpr/mpr/AAEAAQAAAAAAAA1OAAAAJGViNDE0Y2VlLTBhMGYtNGNjNi05YWI2LTVlZjc1NGI3NDdjMQ.png">
            <a:extLst>
              <a:ext uri="{FF2B5EF4-FFF2-40B4-BE49-F238E27FC236}">
                <a16:creationId xmlns:a16="http://schemas.microsoft.com/office/drawing/2014/main" id="{EDF969CB-8100-4F9A-99ED-5010EC2D5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12" y="552450"/>
            <a:ext cx="11304633" cy="57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C12629-20E5-41DE-93FE-2E9DA5AA385B}"/>
              </a:ext>
            </a:extLst>
          </p:cNvPr>
          <p:cNvSpPr txBox="1"/>
          <p:nvPr/>
        </p:nvSpPr>
        <p:spPr>
          <a:xfrm rot="20552302">
            <a:off x="1433228" y="2321005"/>
            <a:ext cx="93182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623264"/>
                </a:solidFill>
                <a:effectLst>
                  <a:glow rad="127000">
                    <a:srgbClr val="FF66CC">
                      <a:alpha val="67000"/>
                    </a:srgbClr>
                  </a:glow>
                </a:effectLst>
              </a:rPr>
              <a:t>$177 Billion</a:t>
            </a:r>
          </a:p>
        </p:txBody>
      </p:sp>
    </p:spTree>
    <p:extLst>
      <p:ext uri="{BB962C8B-B14F-4D97-AF65-F5344CB8AC3E}">
        <p14:creationId xmlns:p14="http://schemas.microsoft.com/office/powerpoint/2010/main" val="301642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F7C995B1-0C67-4F15-9A6C-A3555E5A6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841858"/>
              </p:ext>
            </p:extLst>
          </p:nvPr>
        </p:nvGraphicFramePr>
        <p:xfrm>
          <a:off x="439737" y="102030"/>
          <a:ext cx="11312525" cy="674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AF63393-585A-4938-BF13-6994CB084131}"/>
              </a:ext>
            </a:extLst>
          </p:cNvPr>
          <p:cNvSpPr txBox="1"/>
          <p:nvPr/>
        </p:nvSpPr>
        <p:spPr>
          <a:xfrm>
            <a:off x="773869" y="141637"/>
            <a:ext cx="1106264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/>
            </a:sp3d>
          </a:bodyPr>
          <a:lstStyle/>
          <a:p>
            <a:r>
              <a:rPr lang="en-US" sz="5400" b="1" dirty="0">
                <a:latin typeface="Lucida Console" panose="020B0609040504020204" pitchFamily="49" charset="0"/>
              </a:rPr>
              <a:t>Security Budgets 2017-2019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4BD50-701A-448F-9046-556EE6B694D6}"/>
              </a:ext>
            </a:extLst>
          </p:cNvPr>
          <p:cNvSpPr txBox="1"/>
          <p:nvPr/>
        </p:nvSpPr>
        <p:spPr>
          <a:xfrm>
            <a:off x="643466" y="6439364"/>
            <a:ext cx="10905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Source: CDW/IDG Mitigating Risk Survey (2019)</a:t>
            </a:r>
          </a:p>
        </p:txBody>
      </p:sp>
    </p:spTree>
    <p:extLst>
      <p:ext uri="{BB962C8B-B14F-4D97-AF65-F5344CB8AC3E}">
        <p14:creationId xmlns:p14="http://schemas.microsoft.com/office/powerpoint/2010/main" val="57661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 animBg="0"/>
        </p:bldSub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51287-D975-4476-BCA1-D715FE7E7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84547"/>
              </p:ext>
            </p:extLst>
          </p:nvPr>
        </p:nvGraphicFramePr>
        <p:xfrm>
          <a:off x="411876" y="547277"/>
          <a:ext cx="5684123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4286">
                  <a:extLst>
                    <a:ext uri="{9D8B030D-6E8A-4147-A177-3AD203B41FA5}">
                      <a16:colId xmlns:a16="http://schemas.microsoft.com/office/drawing/2014/main" val="3962816772"/>
                    </a:ext>
                  </a:extLst>
                </a:gridCol>
                <a:gridCol w="1109837">
                  <a:extLst>
                    <a:ext uri="{9D8B030D-6E8A-4147-A177-3AD203B41FA5}">
                      <a16:colId xmlns:a16="http://schemas.microsoft.com/office/drawing/2014/main" val="14456766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Top 5 Vulnerability Themes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6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Configuration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306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Account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48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Patch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20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Authentication Weaknesses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43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Software Lifecycle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763754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D8123AA-0A81-47B8-B948-D796271FC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607970"/>
              </p:ext>
            </p:extLst>
          </p:nvPr>
        </p:nvGraphicFramePr>
        <p:xfrm>
          <a:off x="3361299" y="3950428"/>
          <a:ext cx="8301991" cy="236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163B6D2-83C5-4AE6-8F6A-006B01354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393956">
            <a:off x="6231349" y="1544305"/>
            <a:ext cx="3033751" cy="1523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4B394F-90B0-46C4-B8EB-5F441887B2E8}"/>
              </a:ext>
            </a:extLst>
          </p:cNvPr>
          <p:cNvSpPr txBox="1"/>
          <p:nvPr/>
        </p:nvSpPr>
        <p:spPr>
          <a:xfrm rot="16200000">
            <a:off x="1868023" y="4876572"/>
            <a:ext cx="2601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Top 5 Findings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859E84-D82F-414A-A078-A90F2422E090}"/>
              </a:ext>
            </a:extLst>
          </p:cNvPr>
          <p:cNvSpPr txBox="1"/>
          <p:nvPr/>
        </p:nvSpPr>
        <p:spPr>
          <a:xfrm>
            <a:off x="643466" y="6439364"/>
            <a:ext cx="10905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Source: CDW Information Security Assessments Practice (2017-2019)</a:t>
            </a:r>
          </a:p>
        </p:txBody>
      </p:sp>
    </p:spTree>
    <p:extLst>
      <p:ext uri="{BB962C8B-B14F-4D97-AF65-F5344CB8AC3E}">
        <p14:creationId xmlns:p14="http://schemas.microsoft.com/office/powerpoint/2010/main" val="30649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54FD364B-BA2C-4121-884A-937C5135AE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398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5BAF8F-6CEF-4874-B1E4-FC4D2C30B588}"/>
              </a:ext>
            </a:extLst>
          </p:cNvPr>
          <p:cNvSpPr txBox="1"/>
          <p:nvPr/>
        </p:nvSpPr>
        <p:spPr>
          <a:xfrm>
            <a:off x="9647572" y="6259268"/>
            <a:ext cx="2222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MIT Museum - museum.mit.edu</a:t>
            </a:r>
          </a:p>
        </p:txBody>
      </p:sp>
    </p:spTree>
    <p:extLst>
      <p:ext uri="{BB962C8B-B14F-4D97-AF65-F5344CB8AC3E}">
        <p14:creationId xmlns:p14="http://schemas.microsoft.com/office/powerpoint/2010/main" val="34664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427</Words>
  <Application>Microsoft Office PowerPoint</Application>
  <PresentationFormat>Widescreen</PresentationFormat>
  <Paragraphs>108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Cabin</vt:lpstr>
      <vt:lpstr>Calibri</vt:lpstr>
      <vt:lpstr>Calibri Light</vt:lpstr>
      <vt:lpstr>Lato</vt:lpstr>
      <vt:lpstr>Lucida Console</vt:lpstr>
      <vt:lpstr>Office Theme</vt:lpstr>
      <vt:lpstr>Inside-Out Security: Building Castles not Warehouses Death Stars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Inside-Out Security: Building Castles not Warehouses Death Stars</dc:title>
  <dc:creator>Alyssa Miller</dc:creator>
  <cp:lastModifiedBy>Alyssa Miller</cp:lastModifiedBy>
  <cp:revision>11</cp:revision>
  <dcterms:created xsi:type="dcterms:W3CDTF">2019-05-31T22:42:13Z</dcterms:created>
  <dcterms:modified xsi:type="dcterms:W3CDTF">2019-06-02T04:19:34Z</dcterms:modified>
</cp:coreProperties>
</file>