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  <p:sldMasterId id="2147484308" r:id="rId2"/>
  </p:sldMasterIdLst>
  <p:notesMasterIdLst>
    <p:notesMasterId r:id="rId34"/>
  </p:notesMasterIdLst>
  <p:handoutMasterIdLst>
    <p:handoutMasterId r:id="rId35"/>
  </p:handoutMasterIdLst>
  <p:sldIdLst>
    <p:sldId id="256" r:id="rId3"/>
    <p:sldId id="277" r:id="rId4"/>
    <p:sldId id="278" r:id="rId5"/>
    <p:sldId id="296" r:id="rId6"/>
    <p:sldId id="297" r:id="rId7"/>
    <p:sldId id="298" r:id="rId8"/>
    <p:sldId id="279" r:id="rId9"/>
    <p:sldId id="282" r:id="rId10"/>
    <p:sldId id="283" r:id="rId11"/>
    <p:sldId id="299" r:id="rId12"/>
    <p:sldId id="300" r:id="rId13"/>
    <p:sldId id="305" r:id="rId14"/>
    <p:sldId id="301" r:id="rId15"/>
    <p:sldId id="302" r:id="rId16"/>
    <p:sldId id="281" r:id="rId17"/>
    <p:sldId id="285" r:id="rId18"/>
    <p:sldId id="280" r:id="rId19"/>
    <p:sldId id="286" r:id="rId20"/>
    <p:sldId id="287" r:id="rId21"/>
    <p:sldId id="284" r:id="rId22"/>
    <p:sldId id="288" r:id="rId23"/>
    <p:sldId id="294" r:id="rId24"/>
    <p:sldId id="303" r:id="rId25"/>
    <p:sldId id="289" r:id="rId26"/>
    <p:sldId id="290" r:id="rId27"/>
    <p:sldId id="304" r:id="rId28"/>
    <p:sldId id="292" r:id="rId29"/>
    <p:sldId id="295" r:id="rId30"/>
    <p:sldId id="293" r:id="rId31"/>
    <p:sldId id="291" r:id="rId32"/>
    <p:sldId id="276" r:id="rId3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216" y="-96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146332D-B4D3-488C-A019-4D347D074028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2E2185B-A128-4971-A304-595E7E3F6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0C79677-7E5F-494B-9FE7-9DBA430509E9}" type="datetimeFigureOut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DAB6B6D-53A8-4CA8-B6F3-3914EA148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FC11-8487-4E62-A35B-BAC80C709DFC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http://Irongeek.com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04C72-86C1-4F8A-8DAB-B1FBCD17A77E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91DA-195D-4871-8EB4-FA6FE0865F83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B4E2-386A-4B7D-8B8E-51540DBCBD19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9909-8943-4D97-8056-FE3433ADF11A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F1C6-3F4F-4E46-843E-85A5A630F36B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2A88-0345-465F-A3A3-582615C24900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50B1-9E57-4ABB-9FBE-64749361A5F3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F690-A6BB-4033-8867-841082274CDD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7C29-21AF-4E87-89D0-BB9ADE52D804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9B37-9662-437A-8514-04F309C3D0EE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D69C-9CCB-4876-9738-0EEE023E6534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F80B-F2AB-4EB7-8380-B81F5A300E16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6700-9918-44F5-AA2F-5C7E55E70D9F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9B91-7BBC-4CE9-B71D-AAB751B782DB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00E2-CB2D-42ED-8271-910536E5B5A4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3DF0D-640E-4D68-A682-BFFE0E5A9A2C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811B-EBDB-49B2-9AD7-260EDB22C06F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3111-080A-43B0-8EDD-0EAF1D7C1448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6FE-B8C9-4A7A-9176-3AEF66BAAF7F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FCE8-262A-49DD-9217-26E1E0D715C4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2FCFD-D87C-400F-8CDA-63CA6AECCB45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1C2-D456-48A8-84C5-0FACA1E62CA1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C2838-F176-498C-AB9B-3A2F1D939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2CBD6-7556-4104-902E-F861FB4626A4}" type="datetime1">
              <a:rPr lang="en-US" smtClean="0"/>
              <a:pPr/>
              <a:t>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http://Irongeek.com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35A7-C9CD-42A6-80C2-F14578773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as.takming.edu.tw/chkao/LNCS2001.pdf" TargetMode="External"/><Relationship Id="rId2" Type="http://schemas.openxmlformats.org/officeDocument/2006/relationships/hyperlink" Target="http://www.jjtc.com/pub/r2026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iti.umich.edu/u/provos/papers/practical.pd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andle.ctit.utwente.nl/Docs/wp5/tel-sys/exercises/datalinkp2p/hamming74demo.html" TargetMode="External"/><Relationship Id="rId2" Type="http://schemas.openxmlformats.org/officeDocument/2006/relationships/hyperlink" Target="http://en.wikipedia.org/wiki/Hamming_co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a.defcon.org/dc-16/video/Defcon16-James_Shewmaker-StegoFS.m4v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teghide.sourceforge.net/" TargetMode="External"/><Relationship Id="rId2" Type="http://schemas.openxmlformats.org/officeDocument/2006/relationships/hyperlink" Target="http://sourceforge.net/search/?type_of_search=soft&amp;words=Steganograph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rongeek.com/i.php?page=security/unicode-and-lsb-stego-code" TargetMode="External"/><Relationship Id="rId4" Type="http://schemas.openxmlformats.org/officeDocument/2006/relationships/hyperlink" Target="http://www.outguess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ngeek.com/i.php?page=videos/anti-forensics-occult-computing" TargetMode="External"/><Relationship Id="rId2" Type="http://schemas.openxmlformats.org/officeDocument/2006/relationships/hyperlink" Target="http://www.irongeek.com/i.php?page=videos/truecrypt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trincoll.edu/~aalcorn/steganography/encryp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rongeek.com/i.php?page=security/unicode-and-lsb-stego-cod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og.misty.com/perry/ccs/snow/jsnowapp/jsnowapp.html" TargetMode="External"/><Relationship Id="rId2" Type="http://schemas.openxmlformats.org/officeDocument/2006/relationships/hyperlink" Target="http://www.darkside.com.au/snow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ongeek.com/i.php?page=videos/darknets-i2p-tor-phreakn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echten.uvt.nl/koops/cryptolaw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ninja.org/kreiosc2/index.php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1975104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Steganography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art of hiding stuff in stuff so others don’t find your stuff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A little about my Botnet </a:t>
            </a:r>
            <a:r>
              <a:rPr lang="en-US" dirty="0" err="1" smtClean="0"/>
              <a:t>Stego</a:t>
            </a:r>
            <a:r>
              <a:rPr lang="en-US" dirty="0" smtClean="0"/>
              <a:t> C&amp;C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14800"/>
            <a:ext cx="7848600" cy="2133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Some information drawn from following articles: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Exploring </a:t>
            </a:r>
            <a:r>
              <a:rPr lang="en-US" dirty="0" err="1" smtClean="0"/>
              <a:t>Steganography:Seeing</a:t>
            </a:r>
            <a:r>
              <a:rPr lang="en-US" dirty="0" smtClean="0"/>
              <a:t> the Unseen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http://www.jjtc.com/pub/r2026.pdf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With a little from</a:t>
            </a:r>
            <a:br>
              <a:rPr lang="en-US" dirty="0" smtClean="0"/>
            </a:br>
            <a:r>
              <a:rPr lang="en-US" dirty="0" err="1" smtClean="0"/>
              <a:t>Lossy</a:t>
            </a:r>
            <a:r>
              <a:rPr lang="en-US" dirty="0" smtClean="0"/>
              <a:t> Compression Tolerant Steganography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nas.takming.edu.tw/chkao/LNCS2001.pdf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Hide and Seek: </a:t>
            </a:r>
            <a:r>
              <a:rPr lang="en-US" dirty="0" smtClean="0"/>
              <a:t>An Introduction </a:t>
            </a:r>
            <a:r>
              <a:rPr lang="en-US" dirty="0" smtClean="0"/>
              <a:t>to Steganography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http://www.citi.umich.edu/u/provos/papers/practical.pdf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resizing/recompressing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changes in palette and bit order</a:t>
            </a:r>
          </a:p>
          <a:p>
            <a:r>
              <a:rPr lang="en-US" dirty="0" smtClean="0"/>
              <a:t>May be solvable with redundancy</a:t>
            </a:r>
          </a:p>
          <a:p>
            <a:r>
              <a:rPr lang="en-US" dirty="0" smtClean="0"/>
              <a:t>Hamming Code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>
                <a:hlinkClick r:id="rId2"/>
              </a:rPr>
              <a:t>http</a:t>
            </a:r>
            <a:r>
              <a:rPr lang="en-US" sz="1400" dirty="0" smtClean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en.wikipedia.org/wiki/Hamming_code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3"/>
              </a:rPr>
              <a:t>http</a:t>
            </a:r>
            <a:r>
              <a:rPr lang="en-US" sz="1400" dirty="0" smtClean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candle.ctit.utwente.nl/Docs/wp5/tel-sys/exercises/datalinkp2p/hamming74demo.html</a:t>
            </a:r>
            <a:r>
              <a:rPr lang="en-US" sz="1400" dirty="0" smtClean="0"/>
              <a:t> </a:t>
            </a:r>
            <a:r>
              <a:rPr lang="en-US" sz="1400" dirty="0" smtClean="0"/>
              <a:t> </a:t>
            </a:r>
            <a:endParaRPr lang="en-US" dirty="0" smtClean="0"/>
          </a:p>
          <a:p>
            <a:r>
              <a:rPr lang="en-US" dirty="0" smtClean="0"/>
              <a:t>James </a:t>
            </a:r>
            <a:r>
              <a:rPr lang="en-US" dirty="0" err="1" smtClean="0"/>
              <a:t>Shewmaker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>
                <a:hlinkClick r:id="rId4"/>
              </a:rPr>
              <a:t>https://media.defcon.org/dc-16/video/Defcon16-James_Shewmaker-StegoFS.m4v</a:t>
            </a:r>
            <a:r>
              <a:rPr lang="en-US" sz="1600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Watermarks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Copyright enforcement</a:t>
            </a:r>
          </a:p>
          <a:p>
            <a:r>
              <a:rPr lang="en-US" dirty="0" smtClean="0"/>
              <a:t>Redundant pattern encoding to resist data loss during resize/re-encoding</a:t>
            </a:r>
          </a:p>
          <a:p>
            <a:r>
              <a:rPr lang="en-US" dirty="0" smtClean="0"/>
              <a:t>Change the media enough to kill the watermark, the media degrades beyond the point of usefulness (Think leaked movies)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to the original image</a:t>
            </a:r>
          </a:p>
          <a:p>
            <a:r>
              <a:rPr lang="en-US" dirty="0" smtClean="0"/>
              <a:t>Statistical analysis </a:t>
            </a:r>
            <a:br>
              <a:rPr lang="en-US" dirty="0" smtClean="0"/>
            </a:br>
            <a:r>
              <a:rPr lang="en-US" sz="2400" dirty="0" smtClean="0"/>
              <a:t>(source material category makes a big difference)</a:t>
            </a:r>
            <a:endParaRPr lang="en-US" dirty="0" smtClean="0"/>
          </a:p>
          <a:p>
            <a:r>
              <a:rPr lang="en-US" dirty="0" smtClean="0"/>
              <a:t>Odd artifacts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Stego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Since the article is 12 years old, lets look for newer tools: </a:t>
            </a:r>
          </a:p>
          <a:p>
            <a:r>
              <a:rPr lang="en-US" dirty="0" smtClean="0"/>
              <a:t>Search </a:t>
            </a:r>
            <a:r>
              <a:rPr lang="en-US" dirty="0" err="1" smtClean="0"/>
              <a:t>Sourceforge</a:t>
            </a:r>
            <a:r>
              <a:rPr lang="en-US" dirty="0" smtClean="0">
                <a:hlinkClick r:id="rId2"/>
              </a:rPr>
              <a:t/>
            </a:r>
            <a:br>
              <a:rPr lang="en-US" dirty="0" smtClean="0">
                <a:hlinkClick r:id="rId2"/>
              </a:rPr>
            </a:br>
            <a:r>
              <a:rPr lang="en-US" sz="2400" dirty="0" smtClean="0">
                <a:hlinkClick r:id="rId2"/>
              </a:rPr>
              <a:t>http://sourceforge.net/search/?type_of_search=soft&amp;words=Steganography</a:t>
            </a:r>
            <a:r>
              <a:rPr lang="en-US" sz="2400" dirty="0" smtClean="0"/>
              <a:t> </a:t>
            </a:r>
            <a:endParaRPr lang="en-US" dirty="0" smtClean="0"/>
          </a:p>
          <a:p>
            <a:r>
              <a:rPr lang="en-US" dirty="0" err="1" smtClean="0"/>
              <a:t>Steghide</a:t>
            </a:r>
            <a:r>
              <a:rPr lang="en-US" dirty="0" smtClean="0"/>
              <a:t> (JPEG, BMP, WAV and AU) 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http://steghide.sourceforge.net/</a:t>
            </a:r>
            <a:r>
              <a:rPr lang="en-US" dirty="0" smtClean="0"/>
              <a:t> </a:t>
            </a:r>
          </a:p>
          <a:p>
            <a:r>
              <a:rPr lang="en-US" dirty="0" smtClean="0"/>
              <a:t>Outguess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://www.outguess.org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My </a:t>
            </a:r>
            <a:r>
              <a:rPr lang="en-US" dirty="0" smtClean="0"/>
              <a:t>example code </a:t>
            </a:r>
            <a:r>
              <a:rPr lang="en-US" sz="2800" dirty="0" smtClean="0">
                <a:hlinkClick r:id="rId5"/>
              </a:rPr>
              <a:t>http://www.irongeek.com/i.php?page=security/unicode-and-lsb-stego-code</a:t>
            </a:r>
            <a:r>
              <a:rPr lang="en-US" sz="2800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steganography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sz="2900" dirty="0" err="1" smtClean="0"/>
              <a:t>Truecrypt</a:t>
            </a:r>
            <a:r>
              <a:rPr lang="en-US" sz="2900" dirty="0" smtClean="0"/>
              <a:t> hidden volumes </a:t>
            </a:r>
            <a:r>
              <a:rPr lang="en-US" sz="2900" dirty="0" smtClean="0">
                <a:hlinkClick r:id="rId2"/>
              </a:rPr>
              <a:t>http://www.irongeek.com/i.php?page=videos/truecrypt1</a:t>
            </a:r>
            <a:endParaRPr lang="en-US" sz="2900" dirty="0" smtClean="0"/>
          </a:p>
          <a:p>
            <a:endParaRPr lang="en-US" sz="2900" dirty="0" smtClean="0"/>
          </a:p>
          <a:p>
            <a:r>
              <a:rPr lang="en-US" sz="2900" dirty="0" smtClean="0"/>
              <a:t>Office 2007 documents as ZIP archives</a:t>
            </a:r>
            <a:br>
              <a:rPr lang="en-US" sz="2900" dirty="0" smtClean="0"/>
            </a:br>
            <a:r>
              <a:rPr lang="en-US" sz="1400" dirty="0" smtClean="0"/>
              <a:t>Putting a file inside of a DOCX, </a:t>
            </a:r>
            <a:r>
              <a:rPr lang="en-US" sz="1400" dirty="0" err="1" smtClean="0"/>
              <a:t>it�s</a:t>
            </a:r>
            <a:r>
              <a:rPr lang="en-US" sz="1400" dirty="0" smtClean="0"/>
              <a:t> just a ZIP file with some XML, just add you inserted file name into [</a:t>
            </a:r>
            <a:r>
              <a:rPr lang="en-US" sz="1400" dirty="0" err="1" smtClean="0"/>
              <a:t>Content_Types</a:t>
            </a:r>
            <a:r>
              <a:rPr lang="en-US" sz="1400" dirty="0" smtClean="0"/>
              <a:t>].xml so the DOCX does not report as corrupted.</a:t>
            </a: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Tacked on to image </a:t>
            </a:r>
            <a:r>
              <a:rPr lang="en-US" sz="2300" dirty="0" smtClean="0"/>
              <a:t>(copy /B </a:t>
            </a:r>
            <a:r>
              <a:rPr lang="en-US" sz="2300" dirty="0" err="1" smtClean="0"/>
              <a:t>image.jpg+putty.zip</a:t>
            </a:r>
            <a:r>
              <a:rPr lang="en-US" sz="2300" dirty="0" smtClean="0"/>
              <a:t> test.jpg)</a:t>
            </a: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Slack space</a:t>
            </a:r>
            <a:br>
              <a:rPr lang="en-US" sz="2900" dirty="0" smtClean="0"/>
            </a:br>
            <a:r>
              <a:rPr lang="en-US" sz="2900" dirty="0" smtClean="0"/>
              <a:t>Alternative Data Streams</a:t>
            </a:r>
            <a:br>
              <a:rPr lang="en-US" sz="2900" dirty="0" smtClean="0"/>
            </a:br>
            <a:r>
              <a:rPr lang="en-US" sz="2900" dirty="0" smtClean="0"/>
              <a:t>More on these:</a:t>
            </a:r>
            <a:br>
              <a:rPr lang="en-US" sz="2900" dirty="0" smtClean="0"/>
            </a:br>
            <a:r>
              <a:rPr lang="en-US" sz="2900" dirty="0" smtClean="0">
                <a:hlinkClick r:id="rId3"/>
              </a:rPr>
              <a:t>http://www.irongeek.com/i.php?page=videos/anti-forensics-occult-computing</a:t>
            </a:r>
            <a:r>
              <a:rPr lang="en-US" sz="2900" dirty="0" smtClean="0"/>
              <a:t>  </a:t>
            </a:r>
          </a:p>
          <a:p>
            <a:endParaRPr lang="en-US" sz="2900" dirty="0" smtClean="0"/>
          </a:p>
          <a:p>
            <a:r>
              <a:rPr lang="en-US" sz="2900" dirty="0" smtClean="0"/>
              <a:t>EXIF or other Metadata</a:t>
            </a:r>
          </a:p>
          <a:p>
            <a:endParaRPr lang="en-US" sz="2900" dirty="0" smtClean="0"/>
          </a:p>
          <a:p>
            <a:r>
              <a:rPr lang="en-US" sz="2900" dirty="0" smtClean="0"/>
              <a:t>IP over ICMP or DNS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Based </a:t>
            </a:r>
            <a:r>
              <a:rPr lang="en-US" smtClean="0"/>
              <a:t>Stego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Pros:</a:t>
            </a:r>
          </a:p>
          <a:p>
            <a:r>
              <a:rPr lang="en-US" dirty="0" smtClean="0"/>
              <a:t>Most “Web 2.0” apps accept text, not necessarily images </a:t>
            </a:r>
          </a:p>
          <a:p>
            <a:r>
              <a:rPr lang="en-US" dirty="0" smtClean="0"/>
              <a:t>Text takes up little space</a:t>
            </a:r>
          </a:p>
          <a:p>
            <a:pPr>
              <a:buNone/>
            </a:pPr>
            <a:r>
              <a:rPr lang="en-US" dirty="0" smtClean="0"/>
              <a:t>Cons:</a:t>
            </a:r>
            <a:endParaRPr lang="en-US" dirty="0"/>
          </a:p>
          <a:p>
            <a:r>
              <a:rPr lang="en-US" dirty="0" smtClean="0"/>
              <a:t>Harder to encode and be stealthy </a:t>
            </a:r>
          </a:p>
          <a:p>
            <a:r>
              <a:rPr lang="en-US" dirty="0" smtClean="0"/>
              <a:t>Less bits to hide in</a:t>
            </a:r>
          </a:p>
          <a:p>
            <a:r>
              <a:rPr lang="en-US" dirty="0" smtClean="0"/>
              <a:t>In some ways harder to code from a logic standpoint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Pershing Example:</a:t>
            </a:r>
            <a:br>
              <a:rPr lang="en-US" dirty="0" smtClean="0"/>
            </a:br>
            <a:r>
              <a:rPr lang="en-US" dirty="0" smtClean="0"/>
              <a:t>Which Character?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key is knowing what character to pay attention to:</a:t>
            </a:r>
          </a:p>
          <a:p>
            <a:r>
              <a:rPr lang="en-US" dirty="0" smtClean="0"/>
              <a:t>A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parently n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utral's p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otest i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t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oroughly d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scounted a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d i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nored.  </a:t>
            </a:r>
            <a:r>
              <a:rPr lang="en-US" dirty="0" err="1" smtClean="0"/>
              <a:t>I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dirty="0" err="1" smtClean="0"/>
              <a:t>man</a:t>
            </a:r>
            <a:r>
              <a:rPr lang="en-US" dirty="0" smtClean="0"/>
              <a:t> h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rd h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t.  B</a:t>
            </a:r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ockade i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sue a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fects p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etext f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r e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bargo o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b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p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oducts, e</a:t>
            </a:r>
            <a:r>
              <a:rPr lang="en-US" dirty="0" smtClean="0">
                <a:solidFill>
                  <a:srgbClr val="FF0000"/>
                </a:solidFill>
              </a:rPr>
              <a:t>j</a:t>
            </a:r>
            <a:r>
              <a:rPr lang="en-US" dirty="0" smtClean="0"/>
              <a:t>ecting </a:t>
            </a:r>
            <a:r>
              <a:rPr lang="en-US" dirty="0" err="1" smtClean="0"/>
              <a:t>s</a:t>
            </a:r>
            <a:r>
              <a:rPr lang="en-US" dirty="0" err="1" smtClean="0">
                <a:solidFill>
                  <a:srgbClr val="FF0000"/>
                </a:solidFill>
              </a:rPr>
              <a:t>u</a:t>
            </a:r>
            <a:r>
              <a:rPr lang="en-US" dirty="0" err="1" smtClean="0"/>
              <a:t>ets</a:t>
            </a:r>
            <a:r>
              <a:rPr lang="en-US" dirty="0" smtClean="0"/>
              <a:t> a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d v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getable o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ls.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pershingsailsfromnyjunei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Pershing sails from NY June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Unicode </a:t>
            </a:r>
            <a:r>
              <a:rPr lang="en-US" dirty="0" err="1" smtClean="0"/>
              <a:t>Stego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65536 positions in UTF16</a:t>
            </a:r>
          </a:p>
          <a:p>
            <a:r>
              <a:rPr lang="en-US" dirty="0" smtClean="0"/>
              <a:t>Characters that look similar (</a:t>
            </a:r>
            <a:r>
              <a:rPr lang="en-US" dirty="0" err="1" smtClean="0"/>
              <a:t>homoglyphs</a:t>
            </a:r>
            <a:r>
              <a:rPr lang="en-US" dirty="0" smtClean="0"/>
              <a:t>) are encoded at multiple positions</a:t>
            </a:r>
          </a:p>
          <a:p>
            <a:r>
              <a:rPr lang="en-US" dirty="0" smtClean="0"/>
              <a:t>Using these, values can be encoded</a:t>
            </a:r>
            <a:br>
              <a:rPr lang="en-US" dirty="0" smtClean="0"/>
            </a:br>
            <a:r>
              <a:rPr lang="en-US" sz="1200" dirty="0" smtClean="0"/>
              <a:t>!"$%&amp;'()*+,-./0123456789:;&lt;=&gt;?@ABCDEFGHIJKLMNOPQRSTUVWXYZ[\]^_`</a:t>
            </a:r>
            <a:r>
              <a:rPr lang="en-US" sz="1200" dirty="0" err="1" smtClean="0"/>
              <a:t>abcdefghijklmnopqrstuvwxyz</a:t>
            </a:r>
            <a:r>
              <a:rPr lang="en-US" sz="1200" dirty="0" smtClean="0"/>
              <a:t>{|}~</a:t>
            </a:r>
            <a:endParaRPr lang="en-US" dirty="0" smtClean="0"/>
          </a:p>
          <a:p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Code Point 65 = A</a:t>
            </a:r>
            <a:br>
              <a:rPr lang="en-US" dirty="0" smtClean="0"/>
            </a:br>
            <a:r>
              <a:rPr lang="en-US" dirty="0" smtClean="0"/>
              <a:t>Code Point 65315 =Ａ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Antonio Alcorn’s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CGI can be found at:</a:t>
            </a:r>
            <a:br>
              <a:rPr lang="en-US" dirty="0" smtClean="0"/>
            </a:br>
            <a:r>
              <a:rPr lang="en-US" sz="2000" dirty="0" smtClean="0">
                <a:hlinkClick r:id="rId2"/>
              </a:rPr>
              <a:t>http://www.cs.trincoll.edu/~aalcorn/steganography/encrypt</a:t>
            </a:r>
            <a:r>
              <a:rPr lang="en-US" sz="2000" dirty="0" smtClean="0"/>
              <a:t>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l-GR" dirty="0" smtClean="0">
                <a:solidFill>
                  <a:srgbClr val="FF0000"/>
                </a:solidFill>
              </a:rPr>
              <a:t>Η</a:t>
            </a:r>
            <a:r>
              <a:rPr lang="az-Cyrl-AZ" dirty="0" smtClean="0">
                <a:solidFill>
                  <a:srgbClr val="FF0000"/>
                </a:solidFill>
              </a:rPr>
              <a:t>е</a:t>
            </a:r>
            <a:r>
              <a:rPr lang="en-US" dirty="0" err="1" smtClean="0"/>
              <a:t>ll</a:t>
            </a:r>
            <a:r>
              <a:rPr lang="en-US" dirty="0" err="1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Ι</a:t>
            </a:r>
            <a:r>
              <a:rPr lang="el-GR" dirty="0" smtClean="0"/>
              <a:t> </a:t>
            </a:r>
            <a:r>
              <a:rPr lang="en-US" dirty="0" smtClean="0"/>
              <a:t>n</a:t>
            </a:r>
            <a:r>
              <a:rPr lang="en-US" dirty="0" smtClean="0">
                <a:solidFill>
                  <a:srgbClr val="FF0000"/>
                </a:solidFill>
              </a:rPr>
              <a:t>eed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az-Cyrl-AZ" dirty="0" smtClean="0">
                <a:solidFill>
                  <a:srgbClr val="FF0000"/>
                </a:solidFill>
              </a:rPr>
              <a:t>о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az-Cyrl-AZ" dirty="0" smtClean="0">
                <a:solidFill>
                  <a:srgbClr val="FF0000"/>
                </a:solidFill>
              </a:rPr>
              <a:t>е </a:t>
            </a:r>
            <a:r>
              <a:rPr lang="el-GR" dirty="0" smtClean="0">
                <a:solidFill>
                  <a:srgbClr val="FF0000"/>
                </a:solidFill>
              </a:rPr>
              <a:t>ϲ</a:t>
            </a:r>
            <a:r>
              <a:rPr lang="en-US" dirty="0" err="1" smtClean="0">
                <a:solidFill>
                  <a:srgbClr val="FF0000"/>
                </a:solidFill>
              </a:rPr>
              <a:t>ov</a:t>
            </a:r>
            <a:r>
              <a:rPr lang="az-Cyrl-AZ" dirty="0" smtClean="0">
                <a:solidFill>
                  <a:srgbClr val="FF0000"/>
                </a:solidFill>
              </a:rPr>
              <a:t>ег </a:t>
            </a:r>
            <a:r>
              <a:rPr lang="en-US" dirty="0" smtClean="0"/>
              <a:t>t</a:t>
            </a:r>
            <a:r>
              <a:rPr lang="az-Cyrl-AZ" dirty="0" smtClean="0">
                <a:solidFill>
                  <a:srgbClr val="FF0000"/>
                </a:solidFill>
              </a:rPr>
              <a:t>е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err="1" smtClean="0"/>
              <a:t>t</a:t>
            </a:r>
            <a:r>
              <a:rPr lang="en-US" dirty="0" smtClean="0"/>
              <a:t> t</a:t>
            </a:r>
            <a:r>
              <a:rPr lang="az-Cyrl-AZ" dirty="0" smtClean="0">
                <a:solidFill>
                  <a:srgbClr val="FF0000"/>
                </a:solidFill>
              </a:rPr>
              <a:t>о</a:t>
            </a:r>
            <a:r>
              <a:rPr lang="az-Cyrl-AZ" dirty="0" smtClean="0"/>
              <a:t> </a:t>
            </a:r>
            <a:r>
              <a:rPr lang="en-US" dirty="0" smtClean="0"/>
              <a:t>u</a:t>
            </a:r>
            <a:r>
              <a:rPr lang="en-US" dirty="0" smtClean="0">
                <a:solidFill>
                  <a:srgbClr val="FF0000"/>
                </a:solidFill>
              </a:rPr>
              <a:t>se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The word “test” is encoded above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My work on Unicode </a:t>
            </a:r>
            <a:r>
              <a:rPr lang="en-US" dirty="0" err="1" smtClean="0"/>
              <a:t>Stego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US" sz="1800" dirty="0" smtClean="0">
                <a:hlinkClick r:id="rId2"/>
              </a:rPr>
              <a:t>http://www.irongeek.com/i.php?page=security/unicode-and-lsb-stego-code</a:t>
            </a:r>
            <a:r>
              <a:rPr lang="en-US" sz="1800" dirty="0" smtClean="0"/>
              <a:t>   </a:t>
            </a:r>
          </a:p>
          <a:p>
            <a:r>
              <a:rPr lang="en-US" sz="2000" dirty="0" smtClean="0"/>
              <a:t>The Latin alphabet is encoded more than once in Unicode, high values used to represent 1s, lows represent 0s (most characters I could just recode as full width Latin by adding 65248)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http://Irongeek.com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590800"/>
            <a:ext cx="3657600" cy="411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5257800"/>
            <a:ext cx="44862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3276600"/>
            <a:ext cx="4552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038600" y="2895600"/>
            <a:ext cx="2142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Firefox and Twitter: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4876800"/>
            <a:ext cx="165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 and Twitter: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Steganography is the practice of hiding data in other data in an effort  to keep 3</a:t>
            </a:r>
            <a:r>
              <a:rPr lang="en-US" baseline="30000" dirty="0" smtClean="0"/>
              <a:t>rd</a:t>
            </a:r>
            <a:r>
              <a:rPr lang="en-US" dirty="0" smtClean="0"/>
              <a:t> parties from knowing that the intended message is even there</a:t>
            </a:r>
          </a:p>
          <a:p>
            <a:r>
              <a:rPr lang="en-US" dirty="0" smtClean="0"/>
              <a:t>Encryption’s ugly step brother</a:t>
            </a:r>
          </a:p>
          <a:p>
            <a:r>
              <a:rPr lang="en-US" dirty="0" smtClean="0"/>
              <a:t>It has art aspects since human judgment is involved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Snow:White</a:t>
            </a:r>
            <a:r>
              <a:rPr lang="en-US" dirty="0" smtClean="0"/>
              <a:t> Space </a:t>
            </a:r>
            <a:r>
              <a:rPr lang="en-US" dirty="0" err="1" smtClean="0"/>
              <a:t>Stego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4906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http://www.darkside.com.au/snow/</a:t>
            </a:r>
            <a:endParaRPr lang="en-US" sz="2000" dirty="0" smtClean="0"/>
          </a:p>
          <a:p>
            <a:r>
              <a:rPr lang="en-US" sz="2000" dirty="0" smtClean="0">
                <a:hlinkClick r:id="rId3"/>
              </a:rPr>
              <a:t>http://fog.misty.com/perry/ccs/snow/jsnowapp/jsnowapp.html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057400"/>
            <a:ext cx="411238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Ideas I’m working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1800" dirty="0" smtClean="0"/>
              <a:t>How about a code book for </a:t>
            </a:r>
            <a:r>
              <a:rPr lang="en-US" sz="1800" dirty="0" err="1" smtClean="0"/>
              <a:t>leet</a:t>
            </a:r>
            <a:r>
              <a:rPr lang="en-US" sz="1800" dirty="0" smtClean="0"/>
              <a:t>/texting/misspellings speak?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I can has cheese burger? How are you?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FF0000"/>
                </a:solidFill>
              </a:rPr>
              <a:t>i</a:t>
            </a:r>
            <a:r>
              <a:rPr lang="en-US" sz="1800" dirty="0" smtClean="0"/>
              <a:t> can </a:t>
            </a:r>
            <a:r>
              <a:rPr lang="en-US" sz="1800" dirty="0" err="1" smtClean="0"/>
              <a:t>ha</a:t>
            </a:r>
            <a:r>
              <a:rPr lang="en-US" sz="1800" dirty="0" err="1" smtClean="0">
                <a:solidFill>
                  <a:srgbClr val="FF0000"/>
                </a:solidFill>
              </a:rPr>
              <a:t>z</a:t>
            </a:r>
            <a:r>
              <a:rPr lang="en-US" sz="1800" dirty="0" smtClean="0"/>
              <a:t> </a:t>
            </a:r>
            <a:r>
              <a:rPr lang="en-US" sz="1800" dirty="0" err="1" smtClean="0"/>
              <a:t>ch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</a:rPr>
              <a:t>ee</a:t>
            </a:r>
            <a:r>
              <a:rPr lang="en-US" sz="1800" dirty="0" err="1" smtClean="0">
                <a:solidFill>
                  <a:srgbClr val="FF0000"/>
                </a:solidFill>
              </a:rPr>
              <a:t>$</a:t>
            </a:r>
            <a:r>
              <a:rPr lang="en-US" sz="1800" dirty="0" err="1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1800" dirty="0" smtClean="0"/>
              <a:t> burg</a:t>
            </a:r>
            <a:r>
              <a:rPr lang="en-US" sz="1800" dirty="0" smtClean="0">
                <a:solidFill>
                  <a:srgbClr val="FF0001"/>
                </a:solidFill>
              </a:rPr>
              <a:t>3</a:t>
            </a:r>
            <a:r>
              <a:rPr lang="en-US" sz="1800" dirty="0" smtClean="0"/>
              <a:t>r? H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US" sz="1800" dirty="0" smtClean="0"/>
              <a:t>w </a:t>
            </a:r>
            <a:r>
              <a:rPr lang="en-US" sz="1800" dirty="0" smtClean="0">
                <a:solidFill>
                  <a:srgbClr val="0070C0"/>
                </a:solidFill>
              </a:rPr>
              <a:t>are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you</a:t>
            </a:r>
            <a:r>
              <a:rPr lang="en-US" sz="1800" dirty="0" smtClean="0"/>
              <a:t>? = 01000001 = A</a:t>
            </a:r>
          </a:p>
          <a:p>
            <a:pPr>
              <a:buNone/>
            </a:pPr>
            <a:r>
              <a:rPr lang="en-US" sz="1800" dirty="0" err="1" smtClean="0">
                <a:solidFill>
                  <a:srgbClr val="FF0000"/>
                </a:solidFill>
              </a:rPr>
              <a:t>i</a:t>
            </a:r>
            <a:r>
              <a:rPr lang="en-US" sz="1800" dirty="0" smtClean="0"/>
              <a:t> can has ch</a:t>
            </a:r>
            <a:r>
              <a:rPr lang="en-US" sz="1800" dirty="0" smtClean="0">
                <a:solidFill>
                  <a:srgbClr val="FF0000"/>
                </a:solidFill>
              </a:rPr>
              <a:t>3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ese</a:t>
            </a:r>
            <a:r>
              <a:rPr lang="en-US" sz="1800" dirty="0" smtClean="0"/>
              <a:t> burg</a:t>
            </a:r>
            <a:r>
              <a:rPr lang="en-US" sz="1800" dirty="0" smtClean="0">
                <a:solidFill>
                  <a:srgbClr val="0070C0"/>
                </a:solidFill>
              </a:rPr>
              <a:t>e</a:t>
            </a:r>
            <a:r>
              <a:rPr lang="en-US" sz="1800" dirty="0" smtClean="0"/>
              <a:t>r? H</a:t>
            </a:r>
            <a:r>
              <a:rPr lang="en-US" sz="1800" dirty="0" smtClean="0">
                <a:solidFill>
                  <a:srgbClr val="FF0000"/>
                </a:solidFill>
              </a:rPr>
              <a:t>0</a:t>
            </a:r>
            <a:r>
              <a:rPr lang="en-US" sz="1800" dirty="0" smtClean="0"/>
              <a:t>w </a:t>
            </a:r>
            <a:r>
              <a:rPr lang="en-US" sz="1800" dirty="0" smtClean="0">
                <a:solidFill>
                  <a:srgbClr val="FF0001"/>
                </a:solidFill>
              </a:rPr>
              <a:t>r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you</a:t>
            </a:r>
            <a:r>
              <a:rPr lang="en-US" sz="1800" dirty="0" smtClean="0"/>
              <a:t>? = 01011010 = Z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Red are encoded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Blue characters are ones that could have been encoded, but were not needed</a:t>
            </a:r>
          </a:p>
          <a:p>
            <a:pPr>
              <a:buNone/>
            </a:pPr>
            <a:r>
              <a:rPr lang="en-US" sz="1800" dirty="0" smtClean="0"/>
              <a:t>Issues:</a:t>
            </a:r>
          </a:p>
          <a:p>
            <a:r>
              <a:rPr lang="en-US" sz="1800" dirty="0" smtClean="0"/>
              <a:t>Encoder and decoder will be tougher program, but I could do it all in low ASCII.  </a:t>
            </a:r>
          </a:p>
          <a:p>
            <a:r>
              <a:rPr lang="en-US" sz="1800" dirty="0" smtClean="0"/>
              <a:t>I would likely have less room to add data.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1600200"/>
          <a:ext cx="6000750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</a:tblGrid>
              <a:tr h="472440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Transforms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00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s_ |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z</a:t>
                      </a:r>
                      <a:r>
                        <a:rPr lang="en-US" sz="1800" dirty="0" smtClean="0"/>
                        <a:t>_ | 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| you |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_</a:t>
                      </a:r>
                      <a:r>
                        <a:rPr lang="en-US" sz="1800" dirty="0" err="1" smtClean="0"/>
                        <a:t>i</a:t>
                      </a:r>
                      <a:r>
                        <a:rPr lang="en-US" sz="1800" dirty="0" smtClean="0"/>
                        <a:t>_ | _</a:t>
                      </a:r>
                      <a:r>
                        <a:rPr lang="pl-PL" sz="1800" dirty="0" smtClean="0"/>
                        <a:t>u</a:t>
                      </a:r>
                      <a:r>
                        <a:rPr lang="en-US" sz="1800" dirty="0" smtClean="0"/>
                        <a:t>_ |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 | 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</a:t>
                      </a:r>
                      <a:r>
                        <a:rPr lang="pl-PL" sz="1800" dirty="0" smtClean="0"/>
                        <a:t>0</a:t>
                      </a:r>
                      <a:r>
                        <a:rPr lang="en-US" sz="1800" dirty="0" smtClean="0"/>
                        <a:t>_ | _</a:t>
                      </a:r>
                      <a:r>
                        <a:rPr lang="pl-PL" sz="1800" dirty="0" smtClean="0"/>
                        <a:t>r</a:t>
                      </a:r>
                      <a:r>
                        <a:rPr lang="en-US" sz="1800" dirty="0" smtClean="0"/>
                        <a:t>_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a| why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 | _y_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ideas/concepts I’ve been playing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7467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Simplify the language to conserve space</a:t>
            </a:r>
          </a:p>
          <a:p>
            <a:endParaRPr lang="en-US" dirty="0" smtClean="0"/>
          </a:p>
          <a:p>
            <a:r>
              <a:rPr lang="en-US" dirty="0" smtClean="0"/>
              <a:t>Give the user a set of control characters they have to integrate into their writing (Punctuation)</a:t>
            </a:r>
          </a:p>
          <a:p>
            <a:pPr lvl="1"/>
            <a:r>
              <a:rPr lang="en-US" dirty="0" smtClean="0"/>
              <a:t>“test” becomes “</a:t>
            </a:r>
            <a:r>
              <a:rPr lang="en-US" dirty="0" smtClean="0">
                <a:solidFill>
                  <a:srgbClr val="FF0001"/>
                </a:solidFill>
              </a:rPr>
              <a:t>,&amp;:!,',&amp;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User adds word to the Punctuation to make it make sense: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Hi</a:t>
            </a:r>
            <a:r>
              <a:rPr lang="en-US" dirty="0" smtClean="0">
                <a:solidFill>
                  <a:srgbClr val="FF0001"/>
                </a:solidFill>
              </a:rPr>
              <a:t>,</a:t>
            </a:r>
            <a:r>
              <a:rPr lang="en-US" dirty="0" smtClean="0">
                <a:solidFill>
                  <a:srgbClr val="00B0F0"/>
                </a:solidFill>
              </a:rPr>
              <a:t> Robin </a:t>
            </a:r>
            <a:r>
              <a:rPr lang="en-US" dirty="0" smtClean="0">
                <a:solidFill>
                  <a:srgbClr val="FF0001"/>
                </a:solidFill>
              </a:rPr>
              <a:t>&amp;</a:t>
            </a:r>
            <a:r>
              <a:rPr lang="en-US" dirty="0" smtClean="0">
                <a:solidFill>
                  <a:srgbClr val="00B0F0"/>
                </a:solidFill>
              </a:rPr>
              <a:t> I have been working on </a:t>
            </a:r>
            <a:r>
              <a:rPr lang="en-US" dirty="0" err="1" smtClean="0">
                <a:solidFill>
                  <a:srgbClr val="00B0F0"/>
                </a:solidFill>
              </a:rPr>
              <a:t>botnets</a:t>
            </a:r>
            <a:r>
              <a:rPr lang="en-US" dirty="0" err="1" smtClean="0">
                <a:solidFill>
                  <a:srgbClr val="FF0001"/>
                </a:solidFill>
              </a:rPr>
              <a:t>:</a:t>
            </a:r>
            <a:r>
              <a:rPr lang="en-US" dirty="0" err="1" smtClean="0">
                <a:solidFill>
                  <a:srgbClr val="00B0F0"/>
                </a:solidFill>
              </a:rPr>
              <a:t>stegofun</a:t>
            </a:r>
            <a:r>
              <a:rPr lang="en-US" dirty="0" smtClean="0">
                <a:solidFill>
                  <a:srgbClr val="FF0001"/>
                </a:solidFill>
              </a:rPr>
              <a:t>!</a:t>
            </a:r>
            <a:r>
              <a:rPr lang="en-US" dirty="0" smtClean="0">
                <a:solidFill>
                  <a:srgbClr val="00B0F0"/>
                </a:solidFill>
              </a:rPr>
              <a:t> Progress is slow</a:t>
            </a:r>
            <a:r>
              <a:rPr lang="en-US" dirty="0" smtClean="0">
                <a:solidFill>
                  <a:srgbClr val="FF0001"/>
                </a:solidFill>
              </a:rPr>
              <a:t>,</a:t>
            </a:r>
            <a:r>
              <a:rPr lang="en-US" dirty="0" smtClean="0">
                <a:solidFill>
                  <a:srgbClr val="00B0F0"/>
                </a:solidFill>
              </a:rPr>
              <a:t> it</a:t>
            </a:r>
            <a:r>
              <a:rPr lang="en-US" dirty="0" smtClean="0">
                <a:solidFill>
                  <a:srgbClr val="FF0001"/>
                </a:solidFill>
              </a:rPr>
              <a:t>‘</a:t>
            </a:r>
            <a:r>
              <a:rPr lang="en-US" dirty="0" smtClean="0">
                <a:solidFill>
                  <a:srgbClr val="00B0F0"/>
                </a:solidFill>
              </a:rPr>
              <a:t>s taking a long time</a:t>
            </a:r>
            <a:r>
              <a:rPr lang="en-US" dirty="0" smtClean="0">
                <a:solidFill>
                  <a:srgbClr val="FF0001"/>
                </a:solidFill>
              </a:rPr>
              <a:t>,</a:t>
            </a:r>
            <a:r>
              <a:rPr lang="en-US" dirty="0" smtClean="0">
                <a:solidFill>
                  <a:srgbClr val="00B0F0"/>
                </a:solidFill>
              </a:rPr>
              <a:t> it is time consuming </a:t>
            </a:r>
            <a:r>
              <a:rPr lang="en-US" dirty="0" smtClean="0">
                <a:solidFill>
                  <a:srgbClr val="FF0001"/>
                </a:solidFill>
              </a:rPr>
              <a:t>&amp;</a:t>
            </a:r>
            <a:r>
              <a:rPr lang="en-US" dirty="0" smtClean="0">
                <a:solidFill>
                  <a:srgbClr val="00B0F0"/>
                </a:solidFill>
              </a:rPr>
              <a:t> frustrating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Could encode most common letters as one symbol, but that would break if crypto were used</a:t>
            </a:r>
          </a:p>
          <a:p>
            <a:endParaRPr lang="en-US" dirty="0" smtClean="0"/>
          </a:p>
          <a:p>
            <a:r>
              <a:rPr lang="en-US" dirty="0" smtClean="0"/>
              <a:t>Trade off between frequency of character (more data can be hidden) and ease of writing cover text (</a:t>
            </a:r>
            <a:r>
              <a:rPr lang="en-US" dirty="0" err="1" smtClean="0"/>
              <a:t>Vanna</a:t>
            </a:r>
            <a:r>
              <a:rPr lang="en-US" dirty="0" smtClean="0"/>
              <a:t> White Problem)</a:t>
            </a:r>
          </a:p>
          <a:p>
            <a:pPr lvl="1"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467600" y="1066800"/>
            <a:ext cx="1447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Punctuation Encoding Lookup Table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0000 = ;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0001 = ?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0010 = 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0011 = '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0100 = &amp;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0101 = !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0110 = 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0111 = ,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1000 = $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1001 = -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1010 = #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1011 = =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1100 = %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1101 = *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1110 = +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1111 = @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 a Zip file as an Office doc?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Upload to Google Docs</a:t>
            </a:r>
          </a:p>
          <a:p>
            <a:r>
              <a:rPr lang="en-US" sz="2400" dirty="0" smtClean="0"/>
              <a:t>Email to an account that the other end checks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14600"/>
            <a:ext cx="5667375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SnarlBot</a:t>
            </a:r>
            <a:r>
              <a:rPr lang="en-US" dirty="0" smtClean="0"/>
              <a:t> Project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62200" y="548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 chose the name because I’m a dork who was a kid in 1984. Figure it out.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6" name="Picture 5" descr="ste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3574" y="1538023"/>
            <a:ext cx="6096851" cy="3781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SnarlBot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botnet that uses Social Media/Web 2.0 web apps for “blind drops” as part of the command and control channel</a:t>
            </a:r>
          </a:p>
          <a:p>
            <a:r>
              <a:rPr lang="en-US" dirty="0" smtClean="0"/>
              <a:t>Content at the blind drops use Steganography so it’s not obviously a botnet doing the communicating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2050" name="server"/>
          <p:cNvSpPr>
            <a:spLocks noEditPoints="1" noChangeArrowheads="1"/>
          </p:cNvSpPr>
          <p:nvPr/>
        </p:nvSpPr>
        <p:spPr bwMode="auto">
          <a:xfrm>
            <a:off x="3221038" y="1711325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Web server with user generated content</a:t>
            </a:r>
            <a:endParaRPr lang="en-US" sz="1200" dirty="0"/>
          </a:p>
        </p:txBody>
      </p:sp>
      <p:sp>
        <p:nvSpPr>
          <p:cNvPr id="2051" name="laptop"/>
          <p:cNvSpPr>
            <a:spLocks noEditPoints="1" noChangeArrowheads="1"/>
          </p:cNvSpPr>
          <p:nvPr/>
        </p:nvSpPr>
        <p:spPr bwMode="auto">
          <a:xfrm>
            <a:off x="7467600" y="5029200"/>
            <a:ext cx="1295400" cy="10668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Bot</a:t>
            </a:r>
            <a:r>
              <a:rPr lang="en-US" sz="1400" dirty="0" smtClean="0">
                <a:solidFill>
                  <a:srgbClr val="FF0000"/>
                </a:solidFill>
              </a:rPr>
              <a:t> Master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53" name="computr3"/>
          <p:cNvSpPr>
            <a:spLocks noEditPoints="1" noChangeArrowheads="1"/>
          </p:cNvSpPr>
          <p:nvPr/>
        </p:nvSpPr>
        <p:spPr bwMode="auto">
          <a:xfrm>
            <a:off x="471488" y="4160838"/>
            <a:ext cx="1433512" cy="944562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Bot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mputr3"/>
          <p:cNvSpPr>
            <a:spLocks noEditPoints="1" noChangeArrowheads="1"/>
          </p:cNvSpPr>
          <p:nvPr/>
        </p:nvSpPr>
        <p:spPr bwMode="auto">
          <a:xfrm>
            <a:off x="2133600" y="5105400"/>
            <a:ext cx="1433512" cy="944562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Bot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computr3"/>
          <p:cNvSpPr>
            <a:spLocks noEditPoints="1" noChangeArrowheads="1"/>
          </p:cNvSpPr>
          <p:nvPr/>
        </p:nvSpPr>
        <p:spPr bwMode="auto">
          <a:xfrm>
            <a:off x="609600" y="2438400"/>
            <a:ext cx="1433512" cy="944562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Bot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" name="server"/>
          <p:cNvSpPr>
            <a:spLocks noEditPoints="1" noChangeArrowheads="1"/>
          </p:cNvSpPr>
          <p:nvPr/>
        </p:nvSpPr>
        <p:spPr bwMode="auto">
          <a:xfrm>
            <a:off x="6096000" y="2514600"/>
            <a:ext cx="1371600" cy="14478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Proxy if desired</a:t>
            </a:r>
            <a:endParaRPr lang="en-US" sz="1200" dirty="0"/>
          </a:p>
        </p:txBody>
      </p:sp>
      <p:cxnSp>
        <p:nvCxnSpPr>
          <p:cNvPr id="13" name="Straight Arrow Connector 12"/>
          <p:cNvCxnSpPr>
            <a:stCxn id="10" idx="3"/>
            <a:endCxn id="2050" idx="7"/>
          </p:cNvCxnSpPr>
          <p:nvPr/>
        </p:nvCxnSpPr>
        <p:spPr>
          <a:xfrm flipV="1">
            <a:off x="1813153" y="2616200"/>
            <a:ext cx="1407885" cy="294481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053" idx="3"/>
            <a:endCxn id="2050" idx="7"/>
          </p:cNvCxnSpPr>
          <p:nvPr/>
        </p:nvCxnSpPr>
        <p:spPr>
          <a:xfrm flipV="1">
            <a:off x="1675041" y="2616200"/>
            <a:ext cx="1545997" cy="2016919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1"/>
            <a:endCxn id="2050" idx="6"/>
          </p:cNvCxnSpPr>
          <p:nvPr/>
        </p:nvCxnSpPr>
        <p:spPr>
          <a:xfrm flipV="1">
            <a:off x="2850356" y="3521075"/>
            <a:ext cx="370682" cy="1584325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50" idx="3"/>
            <a:endCxn id="11" idx="7"/>
          </p:cNvCxnSpPr>
          <p:nvPr/>
        </p:nvCxnSpPr>
        <p:spPr>
          <a:xfrm>
            <a:off x="5030788" y="2616200"/>
            <a:ext cx="1065212" cy="62230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4"/>
            <a:endCxn id="2051" idx="4"/>
          </p:cNvCxnSpPr>
          <p:nvPr/>
        </p:nvCxnSpPr>
        <p:spPr>
          <a:xfrm>
            <a:off x="7467600" y="3962400"/>
            <a:ext cx="647700" cy="1066800"/>
          </a:xfrm>
          <a:prstGeom prst="straightConnector1">
            <a:avLst/>
          </a:prstGeom>
          <a:ln>
            <a:headEnd type="arrow"/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33800" y="4495800"/>
            <a:ext cx="359585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Channels can use SSL from the </a:t>
            </a:r>
          </a:p>
          <a:p>
            <a:r>
              <a:rPr lang="en-US" dirty="0" smtClean="0"/>
              <a:t>web app provider, and </a:t>
            </a:r>
            <a:r>
              <a:rPr lang="en-US" dirty="0" err="1" smtClean="0"/>
              <a:t>stego</a:t>
            </a:r>
            <a:r>
              <a:rPr lang="en-US" dirty="0" smtClean="0"/>
              <a:t> to</a:t>
            </a:r>
          </a:p>
          <a:p>
            <a:r>
              <a:rPr lang="en-US" dirty="0" smtClean="0"/>
              <a:t> prevent further investigation</a:t>
            </a:r>
          </a:p>
          <a:p>
            <a:endParaRPr lang="en-US" dirty="0" smtClean="0"/>
          </a:p>
          <a:p>
            <a:r>
              <a:rPr lang="en-US" dirty="0" smtClean="0"/>
              <a:t>SSL may draw attention if the </a:t>
            </a:r>
            <a:br>
              <a:rPr lang="en-US" dirty="0" smtClean="0"/>
            </a:br>
            <a:r>
              <a:rPr lang="en-US" dirty="0" smtClean="0"/>
              <a:t>site normally defaults to plain 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schemes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blind drop obfuscates who is controlling the botnet</a:t>
            </a:r>
          </a:p>
          <a:p>
            <a:r>
              <a:rPr lang="en-US" dirty="0" smtClean="0"/>
              <a:t>Proxies can be used for web traffic to further obfuscate the identity of the </a:t>
            </a:r>
            <a:r>
              <a:rPr lang="en-US" dirty="0" err="1" smtClean="0"/>
              <a:t>bot</a:t>
            </a:r>
            <a:r>
              <a:rPr lang="en-US" dirty="0" smtClean="0"/>
              <a:t> herder</a:t>
            </a:r>
          </a:p>
          <a:p>
            <a:r>
              <a:rPr lang="en-US" dirty="0" smtClean="0"/>
              <a:t>Steganography plus encryption makes the channel hard to detect</a:t>
            </a:r>
          </a:p>
          <a:p>
            <a:r>
              <a:rPr lang="en-US" dirty="0" smtClean="0"/>
              <a:t>Social web sites like Twitter or </a:t>
            </a:r>
            <a:r>
              <a:rPr lang="en-US" dirty="0" err="1" smtClean="0"/>
              <a:t>Facebook</a:t>
            </a:r>
            <a:r>
              <a:rPr lang="en-US" dirty="0" smtClean="0"/>
              <a:t> are not as likely to be blocked as IRC or P2P</a:t>
            </a:r>
          </a:p>
          <a:p>
            <a:r>
              <a:rPr lang="en-US" dirty="0" smtClean="0"/>
              <a:t>SSL support for the C&amp;C provided by the web host of the blind drop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More data has to be sent to get a message though</a:t>
            </a:r>
          </a:p>
          <a:p>
            <a:r>
              <a:rPr lang="en-US" dirty="0" smtClean="0"/>
              <a:t>The more complicated something becomes, the more bugs it will have</a:t>
            </a:r>
          </a:p>
          <a:p>
            <a:r>
              <a:rPr lang="en-US" dirty="0" smtClean="0"/>
              <a:t>May have to simplify the C&amp;C commands</a:t>
            </a:r>
          </a:p>
          <a:p>
            <a:pPr lvl="1"/>
            <a:r>
              <a:rPr lang="en-US" dirty="0" smtClean="0"/>
              <a:t>Use single byte command: “a” for attack</a:t>
            </a:r>
          </a:p>
          <a:p>
            <a:pPr lvl="1"/>
            <a:r>
              <a:rPr lang="en-US" dirty="0" smtClean="0"/>
              <a:t>IPv4 addresses can be expressed in 4 bytes</a:t>
            </a:r>
          </a:p>
          <a:p>
            <a:pPr lvl="1"/>
            <a:r>
              <a:rPr lang="en-US" dirty="0" smtClean="0"/>
              <a:t>This make the Steganography less adaptable, but more meaning can be encoded in less bytes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Isn’t this a little black hat? </a:t>
            </a:r>
            <a:br>
              <a:rPr lang="en-US" dirty="0" smtClean="0"/>
            </a:br>
            <a:r>
              <a:rPr lang="en-US" dirty="0" smtClean="0"/>
              <a:t>Other uses?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Yep, it’s a little black hat, but who’s to say someone is not already doing it?</a:t>
            </a:r>
          </a:p>
          <a:p>
            <a:r>
              <a:rPr lang="en-US" dirty="0" smtClean="0"/>
              <a:t>This could start research on how it can be detected.</a:t>
            </a:r>
          </a:p>
          <a:p>
            <a:r>
              <a:rPr lang="en-US" dirty="0" smtClean="0"/>
              <a:t>May have applications for privacy providing </a:t>
            </a:r>
            <a:r>
              <a:rPr lang="en-US" dirty="0" err="1" smtClean="0"/>
              <a:t>darknets</a:t>
            </a:r>
            <a:r>
              <a:rPr lang="en-US" dirty="0" smtClean="0"/>
              <a:t> like I2P or Tor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http://www.irongeek.com/i.php?page=videos/darknets-i2p-tor-phreaknic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Isn’t this security though obscurity?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Sort of…</a:t>
            </a:r>
          </a:p>
          <a:p>
            <a:r>
              <a:rPr lang="en-US" dirty="0" smtClean="0"/>
              <a:t>With Encryption alone, 3</a:t>
            </a:r>
            <a:r>
              <a:rPr lang="en-US" baseline="30000" dirty="0" smtClean="0"/>
              <a:t>rd</a:t>
            </a:r>
            <a:r>
              <a:rPr lang="en-US" dirty="0" smtClean="0"/>
              <a:t> parties may not be able to read the message, but they know one was sent</a:t>
            </a:r>
          </a:p>
          <a:p>
            <a:r>
              <a:rPr lang="en-US" dirty="0" smtClean="0"/>
              <a:t>In some cases, just being caught sending a message can bring suspicion, or give information to the 3</a:t>
            </a:r>
            <a:r>
              <a:rPr lang="en-US" baseline="30000" dirty="0" smtClean="0"/>
              <a:t>rd</a:t>
            </a:r>
            <a:r>
              <a:rPr lang="en-US" dirty="0" smtClean="0"/>
              <a:t> party</a:t>
            </a:r>
          </a:p>
          <a:p>
            <a:pPr lvl="1"/>
            <a:r>
              <a:rPr lang="en-US" dirty="0" smtClean="0"/>
              <a:t>Why is this person hiding something?</a:t>
            </a:r>
          </a:p>
          <a:p>
            <a:pPr lvl="1"/>
            <a:r>
              <a:rPr lang="en-US" dirty="0" smtClean="0"/>
              <a:t>Crypto laws </a:t>
            </a:r>
            <a:r>
              <a:rPr lang="en-US" dirty="0" smtClean="0">
                <a:hlinkClick r:id="rId2"/>
              </a:rPr>
              <a:t>http://rechten.uvt.nl/koops/cryptolaw/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Why all the communication right now?</a:t>
            </a:r>
          </a:p>
          <a:p>
            <a:r>
              <a:rPr lang="en-US" dirty="0" smtClean="0"/>
              <a:t>Resistant to “Rubber-hose Cryptanalysis” </a:t>
            </a:r>
            <a:br>
              <a:rPr lang="en-US" dirty="0" smtClean="0"/>
            </a:br>
            <a:r>
              <a:rPr lang="en-US" sz="2400" dirty="0" smtClean="0"/>
              <a:t>Thanks to Marcus J. </a:t>
            </a:r>
            <a:r>
              <a:rPr lang="en-US" sz="2400" dirty="0" err="1" smtClean="0"/>
              <a:t>Ranum</a:t>
            </a:r>
            <a:r>
              <a:rPr lang="en-US" sz="2400" dirty="0" smtClean="0"/>
              <a:t> for that lovely term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Robin Wood’s KreiosC2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http://www.digininja.org/kreiosc2/index.php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Does not use </a:t>
            </a:r>
            <a:r>
              <a:rPr lang="en-US" dirty="0" err="1" smtClean="0"/>
              <a:t>stego</a:t>
            </a:r>
            <a:r>
              <a:rPr lang="en-US" dirty="0" smtClean="0"/>
              <a:t> yet, but should be easy to add for someone that knows Ruby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Steganography techniques?</a:t>
            </a:r>
          </a:p>
          <a:p>
            <a:r>
              <a:rPr lang="en-US" dirty="0" smtClean="0"/>
              <a:t>Usefulness?</a:t>
            </a:r>
          </a:p>
          <a:p>
            <a:r>
              <a:rPr lang="en-US" dirty="0" smtClean="0"/>
              <a:t>Detection?</a:t>
            </a:r>
          </a:p>
          <a:p>
            <a:r>
              <a:rPr lang="en-US" dirty="0" smtClean="0"/>
              <a:t>Other uses for research?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1</a:t>
            </a:r>
            <a:r>
              <a:rPr lang="en-US" baseline="30000" dirty="0" smtClean="0"/>
              <a:t>st</a:t>
            </a:r>
            <a:r>
              <a:rPr lang="en-US" dirty="0" smtClean="0"/>
              <a:t>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“Exploring Steganography: Seeing the Unseen” was published in 1998</a:t>
            </a:r>
          </a:p>
          <a:p>
            <a:endParaRPr lang="en-US" sz="2000" dirty="0" smtClean="0"/>
          </a:p>
          <a:p>
            <a:r>
              <a:rPr lang="en-US" sz="2000" dirty="0" smtClean="0"/>
              <a:t>Over the last 12 years, bandwidth and storage have skyrocketed</a:t>
            </a:r>
          </a:p>
          <a:p>
            <a:endParaRPr lang="en-US" sz="2000" dirty="0" smtClean="0"/>
          </a:p>
          <a:p>
            <a:r>
              <a:rPr lang="en-US" sz="2000" dirty="0" smtClean="0"/>
              <a:t>24bit images are common now, as are PNGs that use lossless compression</a:t>
            </a:r>
          </a:p>
          <a:p>
            <a:endParaRPr lang="en-US" sz="2000" dirty="0" smtClean="0"/>
          </a:p>
          <a:p>
            <a:r>
              <a:rPr lang="en-US" sz="2000" dirty="0" smtClean="0"/>
              <a:t>Still, the article gives a good intro to the subject which is why I chose it over some newer articles</a:t>
            </a:r>
          </a:p>
          <a:p>
            <a:endParaRPr lang="en-US" sz="2000" dirty="0" smtClean="0"/>
          </a:p>
          <a:p>
            <a:r>
              <a:rPr lang="en-US" sz="2000" dirty="0" smtClean="0"/>
              <a:t>The article mostly talks about images, but Steganography can be used in many other places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Greeks and wax covered tablets</a:t>
            </a:r>
          </a:p>
          <a:p>
            <a:r>
              <a:rPr lang="en-US" dirty="0" err="1" smtClean="0"/>
              <a:t>Histiaeus</a:t>
            </a:r>
            <a:r>
              <a:rPr lang="en-US" dirty="0" smtClean="0"/>
              <a:t> and the shaved head</a:t>
            </a:r>
          </a:p>
          <a:p>
            <a:r>
              <a:rPr lang="en-US" dirty="0" smtClean="0"/>
              <a:t>Invisible inks in WWII</a:t>
            </a:r>
          </a:p>
          <a:p>
            <a:r>
              <a:rPr lang="en-US" dirty="0" smtClean="0"/>
              <a:t>Open coded messages (Pershing example)</a:t>
            </a:r>
          </a:p>
          <a:p>
            <a:r>
              <a:rPr lang="en-US" dirty="0" smtClean="0"/>
              <a:t>Microdots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about pixels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2590800"/>
          <a:ext cx="6019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600"/>
                <a:gridCol w="2006600"/>
                <a:gridCol w="2006600"/>
              </a:tblGrid>
              <a:tr h="1023959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en-US" sz="4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rgbClr val="00B050"/>
                          </a:solidFill>
                        </a:rPr>
                        <a:t>G</a:t>
                      </a:r>
                      <a:endParaRPr lang="en-US" sz="4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rgbClr val="0070C0"/>
                          </a:solidFill>
                        </a:rPr>
                        <a:t>B</a:t>
                      </a:r>
                      <a:endParaRPr lang="en-US" sz="4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61414">
                <a:tc>
                  <a:txBody>
                    <a:bodyPr/>
                    <a:lstStyle/>
                    <a:p>
                      <a:r>
                        <a:rPr lang="en-US" dirty="0" smtClean="0"/>
                        <a:t>0-255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0-255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0-255</a:t>
                      </a:r>
                      <a:endParaRPr lang="en-US" dirty="0"/>
                    </a:p>
                  </a:txBody>
                  <a:tcPr/>
                </a:tc>
              </a:tr>
              <a:tr h="461414">
                <a:tc>
                  <a:txBody>
                    <a:bodyPr/>
                    <a:lstStyle/>
                    <a:p>
                      <a:r>
                        <a:rPr lang="en-US" dirty="0" smtClean="0"/>
                        <a:t>00-FF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00-FF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00-FF</a:t>
                      </a:r>
                      <a:endParaRPr lang="en-US" dirty="0"/>
                    </a:p>
                  </a:txBody>
                  <a:tcPr/>
                </a:tc>
              </a:tr>
              <a:tr h="796413">
                <a:tc>
                  <a:txBody>
                    <a:bodyPr/>
                    <a:lstStyle/>
                    <a:p>
                      <a:r>
                        <a:rPr lang="en-US" dirty="0" smtClean="0"/>
                        <a:t>00000000-11111111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00000000-11111111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00000000-11111111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LSB (Least Significant Bit)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tell the difference?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2743200"/>
            <a:ext cx="1371600" cy="1219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2743200"/>
            <a:ext cx="1371600" cy="1219200"/>
          </a:xfrm>
          <a:prstGeom prst="rect">
            <a:avLst/>
          </a:prstGeom>
          <a:solidFill>
            <a:srgbClr val="FF000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4038600"/>
            <a:ext cx="32708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Before Encoding:</a:t>
            </a:r>
          </a:p>
          <a:p>
            <a:pPr algn="ctr"/>
            <a:r>
              <a:rPr lang="en-US" dirty="0" smtClean="0"/>
              <a:t>255,0,0</a:t>
            </a:r>
          </a:p>
          <a:p>
            <a:pPr algn="ctr"/>
            <a:r>
              <a:rPr lang="en-US" dirty="0" smtClean="0"/>
              <a:t>FF,00,00</a:t>
            </a:r>
          </a:p>
          <a:p>
            <a:pPr algn="ctr"/>
            <a:r>
              <a:rPr lang="en-US" dirty="0" smtClean="0"/>
              <a:t>11111111,00000000,00000000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4038600"/>
            <a:ext cx="3270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After Encoding “101”:</a:t>
            </a:r>
          </a:p>
          <a:p>
            <a:pPr algn="ctr"/>
            <a:r>
              <a:rPr lang="en-US" dirty="0" smtClean="0"/>
              <a:t>255,0,1</a:t>
            </a:r>
          </a:p>
          <a:p>
            <a:pPr algn="ctr"/>
            <a:r>
              <a:rPr lang="en-US" dirty="0" smtClean="0"/>
              <a:t>FF,00,01</a:t>
            </a:r>
          </a:p>
          <a:p>
            <a:pPr algn="ctr"/>
            <a:r>
              <a:rPr lang="en-US" dirty="0" smtClean="0"/>
              <a:t>11111111,00000001,00000001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tell the difference?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1219200"/>
            <a:ext cx="114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3733800"/>
            <a:ext cx="259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Same file with “I should be able to hold 37 bytes!!!” encoded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810000"/>
            <a:ext cx="4724400" cy="215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295400"/>
            <a:ext cx="4724400" cy="215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3352800" y="1447800"/>
            <a:ext cx="9144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52800" y="3886200"/>
            <a:ext cx="9144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</a:t>
            </a:r>
            <a:r>
              <a:rPr lang="en-US" dirty="0" err="1" smtClean="0"/>
              <a:t>lossy</a:t>
            </a:r>
            <a:r>
              <a:rPr lang="en-US" dirty="0" smtClean="0"/>
              <a:t> </a:t>
            </a:r>
            <a:r>
              <a:rPr lang="en-US" dirty="0" smtClean="0"/>
              <a:t>formats/re-encoding </a:t>
            </a:r>
            <a:r>
              <a:rPr lang="en-US" dirty="0" smtClean="0"/>
              <a:t>are </a:t>
            </a:r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http://Irongeek.com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828800"/>
            <a:ext cx="62579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48006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Wow, that got mangled</a:t>
            </a:r>
            <a:r>
              <a:rPr lang="en-US" dirty="0" smtClean="0"/>
              <a:t>!!!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JPEGs use a different color space </a:t>
            </a:r>
            <a:r>
              <a:rPr lang="en-US" dirty="0" smtClean="0"/>
              <a:t>(</a:t>
            </a:r>
            <a:r>
              <a:rPr lang="en-US" dirty="0" err="1" smtClean="0"/>
              <a:t>YCbCr</a:t>
            </a:r>
            <a:r>
              <a:rPr lang="en-US" dirty="0" smtClean="0"/>
              <a:t>), </a:t>
            </a:r>
          </a:p>
          <a:p>
            <a:pPr algn="ctr"/>
            <a:r>
              <a:rPr lang="en-US" dirty="0" err="1" smtClean="0"/>
              <a:t>stego</a:t>
            </a:r>
            <a:r>
              <a:rPr lang="en-US" dirty="0" smtClean="0"/>
              <a:t> can be done, but in a different way because of color space </a:t>
            </a:r>
          </a:p>
          <a:p>
            <a:pPr algn="ctr"/>
            <a:r>
              <a:rPr lang="en-US" dirty="0" smtClean="0"/>
              <a:t>and </a:t>
            </a:r>
            <a:r>
              <a:rPr lang="en-US" dirty="0" smtClean="0"/>
              <a:t>the use of Discrete </a:t>
            </a:r>
            <a:r>
              <a:rPr lang="en-US" dirty="0" smtClean="0"/>
              <a:t>Cosine Transform </a:t>
            </a:r>
            <a:r>
              <a:rPr lang="en-US" dirty="0" err="1" smtClean="0"/>
              <a:t>lossy</a:t>
            </a:r>
            <a:r>
              <a:rPr lang="en-US" dirty="0" smtClean="0"/>
              <a:t> compression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</TotalTime>
  <Words>1250</Words>
  <Application>Microsoft Office PowerPoint</Application>
  <PresentationFormat>On-screen Show (4:3)</PresentationFormat>
  <Paragraphs>258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Custom Design</vt:lpstr>
      <vt:lpstr>Steganography The art of hiding stuff in stuff so others don’t find your stuff &amp; A little about my Botnet Stego C&amp;C project</vt:lpstr>
      <vt:lpstr>Definition</vt:lpstr>
      <vt:lpstr>Isn’t this security though obscurity?</vt:lpstr>
      <vt:lpstr>About the 1st article</vt:lpstr>
      <vt:lpstr>Historical examples</vt:lpstr>
      <vt:lpstr>Images</vt:lpstr>
      <vt:lpstr>LSB (Least Significant Bit) Encoding</vt:lpstr>
      <vt:lpstr>Can you tell the difference?</vt:lpstr>
      <vt:lpstr>Why lossy formats/re-encoding are problems</vt:lpstr>
      <vt:lpstr>Image resizing/recompressing</vt:lpstr>
      <vt:lpstr>Digital Watermarks</vt:lpstr>
      <vt:lpstr>Detection</vt:lpstr>
      <vt:lpstr>Stego Tools</vt:lpstr>
      <vt:lpstr>Other steganography examples</vt:lpstr>
      <vt:lpstr>Text Based Stego</vt:lpstr>
      <vt:lpstr>Pershing Example: Which Character? </vt:lpstr>
      <vt:lpstr>Unicode Stego</vt:lpstr>
      <vt:lpstr>Antonio Alcorn’s Work</vt:lpstr>
      <vt:lpstr>My work on Unicode Stego</vt:lpstr>
      <vt:lpstr>Snow:White Space Stego</vt:lpstr>
      <vt:lpstr>Other Ideas I’m working on</vt:lpstr>
      <vt:lpstr>More ideas/concepts I’ve been playing with</vt:lpstr>
      <vt:lpstr>Send a Zip file as an Office doc?</vt:lpstr>
      <vt:lpstr>SnarlBot Project</vt:lpstr>
      <vt:lpstr>SnarlBot</vt:lpstr>
      <vt:lpstr>Topology</vt:lpstr>
      <vt:lpstr>This schemes advantages</vt:lpstr>
      <vt:lpstr>Disadvantages</vt:lpstr>
      <vt:lpstr>Isn’t this a little black hat?  Other uses?</vt:lpstr>
      <vt:lpstr>Similar Project</vt:lpstr>
      <vt:lpstr>Conclusions/Questions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Steganography</dc:title>
  <dc:creator>Crenshaw, Adrian D</dc:creator>
  <cp:lastModifiedBy>Crenshaw, Adrian D</cp:lastModifiedBy>
  <cp:revision>180</cp:revision>
  <dcterms:created xsi:type="dcterms:W3CDTF">2010-01-21T16:02:37Z</dcterms:created>
  <dcterms:modified xsi:type="dcterms:W3CDTF">2010-02-28T20:38:50Z</dcterms:modified>
</cp:coreProperties>
</file>