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288" r:id="rId4"/>
    <p:sldId id="275" r:id="rId5"/>
    <p:sldId id="292" r:id="rId6"/>
    <p:sldId id="290" r:id="rId7"/>
    <p:sldId id="274" r:id="rId8"/>
    <p:sldId id="260" r:id="rId9"/>
    <p:sldId id="279" r:id="rId10"/>
    <p:sldId id="299" r:id="rId11"/>
    <p:sldId id="303" r:id="rId12"/>
    <p:sldId id="304" r:id="rId13"/>
    <p:sldId id="284" r:id="rId14"/>
    <p:sldId id="297" r:id="rId15"/>
    <p:sldId id="280" r:id="rId16"/>
    <p:sldId id="282" r:id="rId17"/>
    <p:sldId id="286" r:id="rId18"/>
    <p:sldId id="285" r:id="rId19"/>
    <p:sldId id="283" r:id="rId20"/>
    <p:sldId id="287" r:id="rId21"/>
    <p:sldId id="289" r:id="rId22"/>
    <p:sldId id="293" r:id="rId23"/>
    <p:sldId id="268" r:id="rId24"/>
    <p:sldId id="276" r:id="rId25"/>
    <p:sldId id="277" r:id="rId26"/>
    <p:sldId id="278" r:id="rId27"/>
    <p:sldId id="295" r:id="rId28"/>
    <p:sldId id="296" r:id="rId29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>
        <p:scale>
          <a:sx n="108" d="100"/>
          <a:sy n="108" d="100"/>
        </p:scale>
        <p:origin x="-7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208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00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12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43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wallofsheep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hackforsushi.com/?page_id=7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ffensive-security.com/metasploit-unleashed/Packet_Sniffing_With_Meterpreter" TargetMode="External"/><Relationship Id="rId4" Type="http://schemas.openxmlformats.org/officeDocument/2006/relationships/hyperlink" Target="http://www.inguardians.com/tool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ux.ius.edu/cgi-bin/send.cgi?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d-podcast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debutler.github.com/firesheep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AQuickIntrotoSniffer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security/arpspoof" TargetMode="External"/><Relationship Id="rId5" Type="http://schemas.openxmlformats.org/officeDocument/2006/relationships/hyperlink" Target="http://www.irongeek.com/i.php?page=security/coffeecrack" TargetMode="External"/><Relationship Id="rId4" Type="http://schemas.openxmlformats.org/officeDocument/2006/relationships/hyperlink" Target="http://www.irongeek.com/i.php?page=security/cain-rdp-mitm-parse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ngeek.com/i.php?page=videos/passive-os-fingerprinting" TargetMode="External"/><Relationship Id="rId3" Type="http://schemas.openxmlformats.org/officeDocument/2006/relationships/hyperlink" Target="http://www.irongeek.com/i.php?page=videos/hacker-con-hostile-networks-louisville-issa" TargetMode="External"/><Relationship Id="rId7" Type="http://schemas.openxmlformats.org/officeDocument/2006/relationships/hyperlink" Target="http://www.irongeek.com/i.php?page=videos/airpcap-cain-wpa-crack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videos/airpcap-wireshark-cain-wep-cracking" TargetMode="External"/><Relationship Id="rId11" Type="http://schemas.openxmlformats.org/officeDocument/2006/relationships/hyperlink" Target="http://www.irongeek.com/i.php?page=videos/cain1" TargetMode="External"/><Relationship Id="rId5" Type="http://schemas.openxmlformats.org/officeDocument/2006/relationships/hyperlink" Target="http://irongeek.com/i.php?page=videos/ettercap-plugins-find-ip-gw-discover-isolate" TargetMode="External"/><Relationship Id="rId10" Type="http://schemas.openxmlformats.org/officeDocument/2006/relationships/hyperlink" Target="http://www.irongeek.com/i.php?page=videos/cainvoip1" TargetMode="External"/><Relationship Id="rId4" Type="http://schemas.openxmlformats.org/officeDocument/2006/relationships/hyperlink" Target="http://www.irongeek.com/i.php?page=videos/dns-spoofing-with-ettercap-pharming" TargetMode="External"/><Relationship Id="rId9" Type="http://schemas.openxmlformats.org/officeDocument/2006/relationships/hyperlink" Target="http://www.irongeek.com/i.php?page=videos/notacon2006printerhacki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sshdynamicportforwarding" TargetMode="External"/><Relationship Id="rId7" Type="http://schemas.openxmlformats.org/officeDocument/2006/relationships/hyperlink" Target="http://www.irongeek.com/i.php?page=security/decaffeinatid-simple-ids-arpwatch-for-window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ongeek.com/i.php?page=videos/finding-promiscuous-and-arp-poisoning-sniffers-on-your-network-with-ettercap" TargetMode="External"/><Relationship Id="rId5" Type="http://schemas.openxmlformats.org/officeDocument/2006/relationships/hyperlink" Target="http://irongeek.com/i.php?page=videos/encrypting-voip-traffic-with-zfone-to-protect-against-wiretapping" TargetMode="External"/><Relationship Id="rId4" Type="http://schemas.openxmlformats.org/officeDocument/2006/relationships/hyperlink" Target="http://www.irongeek.com/i.php?page=videos/tor-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cktrack-linux.org/downloads/" TargetMode="External"/><Relationship Id="rId3" Type="http://schemas.openxmlformats.org/officeDocument/2006/relationships/hyperlink" Target="http://www.wireshark.org/" TargetMode="External"/><Relationship Id="rId7" Type="http://schemas.openxmlformats.org/officeDocument/2006/relationships/hyperlink" Target="http://codebutler.github.com/firesheep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workminer.wiki.sourceforge.net/NetworkMiner" TargetMode="External"/><Relationship Id="rId5" Type="http://schemas.openxmlformats.org/officeDocument/2006/relationships/hyperlink" Target="http://www.oxid.it/cain.html" TargetMode="External"/><Relationship Id="rId4" Type="http://schemas.openxmlformats.org/officeDocument/2006/relationships/hyperlink" Target="http://ettercap.sourceforge.net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otacon.org/" TargetMode="External"/><Relationship Id="rId3" Type="http://schemas.openxmlformats.org/officeDocument/2006/relationships/hyperlink" Target="http://www.louisvilleinfosec.com/" TargetMode="External"/><Relationship Id="rId7" Type="http://schemas.openxmlformats.org/officeDocument/2006/relationships/hyperlink" Target="http://phreaknic.info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ck3rcon.org/" TargetMode="External"/><Relationship Id="rId5" Type="http://schemas.openxmlformats.org/officeDocument/2006/relationships/hyperlink" Target="http://www.skydogcon.com/" TargetMode="External"/><Relationship Id="rId4" Type="http://schemas.openxmlformats.org/officeDocument/2006/relationships/hyperlink" Target="http://derbycon.com/" TargetMode="External"/><Relationship Id="rId9" Type="http://schemas.openxmlformats.org/officeDocument/2006/relationships/hyperlink" Target="http://www.outerz0ne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lephone_tapp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petracker.donthax.me/" TargetMode="External"/><Relationship Id="rId4" Type="http://schemas.openxmlformats.org/officeDocument/2006/relationships/hyperlink" Target="http://www.cathygellis.com/writing/CopySense_and_Sensibility_CGelli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Sniffers Class:</a:t>
            </a:r>
            <a:br>
              <a:rPr lang="en-US" dirty="0" smtClean="0"/>
            </a:br>
            <a:r>
              <a:rPr lang="en-US" dirty="0" smtClean="0"/>
              <a:t>Let’s get Decongested!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Wall of shame/sheep/social science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125"/>
          </a:xfrm>
        </p:spPr>
        <p:txBody>
          <a:bodyPr/>
          <a:lstStyle/>
          <a:p>
            <a:r>
              <a:rPr lang="en-US" dirty="0" smtClean="0"/>
              <a:t>Plaintext protocols? At a hacker con?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933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5410200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http://www.wallofsheep.com/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1476375" cy="194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447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89909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 domains and who can sniff what where when and how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100" y="1975408"/>
            <a:ext cx="1828800" cy="1038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64" y="1276350"/>
            <a:ext cx="2032000" cy="1524000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5" idx="1"/>
          </p:cNvCxnSpPr>
          <p:nvPr/>
        </p:nvCxnSpPr>
        <p:spPr>
          <a:xfrm rot="10800000">
            <a:off x="2057400" y="2209800"/>
            <a:ext cx="1409701" cy="284988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7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340" y="11811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endCxn id="5" idx="3"/>
          </p:cNvCxnSpPr>
          <p:nvPr/>
        </p:nvCxnSpPr>
        <p:spPr>
          <a:xfrm rot="10800000" flipV="1">
            <a:off x="5295900" y="2362200"/>
            <a:ext cx="571500" cy="132588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7281696" y="1975408"/>
            <a:ext cx="414504" cy="234392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C:\Users\adrian\AppData\Local\Microsoft\Windows\Temporary Internet Files\Content.IE5\TK134V50\MC90043258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51270"/>
            <a:ext cx="1210930" cy="12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6018" y="4495800"/>
            <a:ext cx="16859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4469423"/>
            <a:ext cx="16859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3131" y="4485542"/>
            <a:ext cx="16859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569" y="3086100"/>
            <a:ext cx="16859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Elbow Connector 27"/>
          <p:cNvCxnSpPr/>
          <p:nvPr/>
        </p:nvCxnSpPr>
        <p:spPr>
          <a:xfrm rot="5400000" flipH="1" flipV="1">
            <a:off x="2476500" y="3467100"/>
            <a:ext cx="2057400" cy="609600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V="1">
            <a:off x="3579936" y="3697165"/>
            <a:ext cx="1869831" cy="266702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V="1">
            <a:off x="4551486" y="3297115"/>
            <a:ext cx="1869831" cy="106680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9" name="Picture 3" descr="C:\Users\adrian\AppData\Local\Microsoft\Windows\Temporary Internet Files\Content.IE5\TK134V50\MC90043163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582" y="4498731"/>
            <a:ext cx="16859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TextBox 1050"/>
          <p:cNvSpPr txBox="1"/>
          <p:nvPr/>
        </p:nvSpPr>
        <p:spPr>
          <a:xfrm>
            <a:off x="6705600" y="2819400"/>
            <a:ext cx="2201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Broadcast/Self</a:t>
            </a:r>
          </a:p>
          <a:p>
            <a:r>
              <a:rPr lang="en-US" dirty="0" smtClean="0"/>
              <a:t>Routed through me</a:t>
            </a:r>
          </a:p>
          <a:p>
            <a:r>
              <a:rPr lang="en-US" dirty="0" smtClean="0"/>
              <a:t>ARP poisoned</a:t>
            </a:r>
          </a:p>
          <a:p>
            <a:r>
              <a:rPr lang="en-US" dirty="0" smtClean="0"/>
              <a:t>Promiscuous</a:t>
            </a:r>
          </a:p>
          <a:p>
            <a:r>
              <a:rPr lang="en-US" dirty="0" smtClean="0"/>
              <a:t>Monitor mode</a:t>
            </a:r>
            <a:endParaRPr lang="en-US" dirty="0"/>
          </a:p>
        </p:txBody>
      </p:sp>
      <p:pic>
        <p:nvPicPr>
          <p:cNvPr id="2051" name="Picture 3" descr="C:\Users\adrian\AppData\Local\Microsoft\Windows\Temporary Internet Files\Content.IE5\5YETMOLZ\MC900351855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502" y="3253110"/>
            <a:ext cx="473044" cy="5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rian\AppData\Local\Microsoft\Windows\Temporary Internet Files\Content.IE5\5YETMOLZ\MC900351855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293" y="4749267"/>
            <a:ext cx="473044" cy="5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9118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ways of getting to a place you can sniff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 port</a:t>
            </a:r>
          </a:p>
          <a:p>
            <a:r>
              <a:rPr lang="en-US" dirty="0" smtClean="0"/>
              <a:t>TAP (</a:t>
            </a:r>
            <a:r>
              <a:rPr lang="en-US" dirty="0" err="1" smtClean="0"/>
              <a:t>Pics</a:t>
            </a:r>
            <a:r>
              <a:rPr lang="en-US" dirty="0" smtClean="0"/>
              <a:t> from Tony)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Own a box (</a:t>
            </a:r>
            <a:r>
              <a:rPr lang="en-US" dirty="0" err="1" smtClean="0"/>
              <a:t>Metasploit</a:t>
            </a:r>
            <a:r>
              <a:rPr lang="en-US" dirty="0" smtClean="0"/>
              <a:t> and others)</a:t>
            </a:r>
          </a:p>
          <a:p>
            <a:r>
              <a:rPr lang="en-US" dirty="0" err="1" smtClean="0"/>
              <a:t>Pivotbox</a:t>
            </a:r>
            <a:r>
              <a:rPr lang="en-US" dirty="0" smtClean="0"/>
              <a:t>/</a:t>
            </a:r>
            <a:r>
              <a:rPr lang="en-US" dirty="0" err="1" smtClean="0"/>
              <a:t>Blackthrow</a:t>
            </a:r>
            <a:r>
              <a:rPr lang="en-US" dirty="0" smtClean="0"/>
              <a:t>/</a:t>
            </a:r>
            <a:r>
              <a:rPr lang="en-US" dirty="0" err="1" smtClean="0"/>
              <a:t>Dropbox</a:t>
            </a:r>
            <a:r>
              <a:rPr lang="en-US" dirty="0" smtClean="0"/>
              <a:t>/Kamikaze box/</a:t>
            </a:r>
            <a:r>
              <a:rPr lang="en-US" dirty="0" err="1" smtClean="0"/>
              <a:t>Svartkast</a:t>
            </a:r>
            <a:endParaRPr lang="en-US" dirty="0" smtClean="0"/>
          </a:p>
          <a:p>
            <a:r>
              <a:rPr lang="en-US" dirty="0" smtClean="0"/>
              <a:t>ARP Poison</a:t>
            </a:r>
          </a:p>
          <a:p>
            <a:r>
              <a:rPr lang="en-US" dirty="0" smtClean="0"/>
              <a:t>Get in the route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13792"/>
            <a:ext cx="1676400" cy="12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688105" cy="12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92728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going to need a bigger packet…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667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2890838"/>
            <a:ext cx="3076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pcaps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r>
              <a:rPr lang="en-US" dirty="0" smtClean="0"/>
              <a:t>/</a:t>
            </a:r>
            <a:r>
              <a:rPr lang="en-US" dirty="0" err="1"/>
              <a:t>d</a:t>
            </a:r>
            <a:r>
              <a:rPr lang="en-US" dirty="0" err="1" smtClean="0"/>
              <a:t>umpcap</a:t>
            </a:r>
            <a:endParaRPr lang="en-US" dirty="0" smtClean="0"/>
          </a:p>
          <a:p>
            <a:r>
              <a:rPr lang="en-US" dirty="0" err="1" smtClean="0"/>
              <a:t>tcpreplay</a:t>
            </a:r>
            <a:endParaRPr lang="en-US" dirty="0" smtClean="0"/>
          </a:p>
          <a:p>
            <a:r>
              <a:rPr lang="en-US" dirty="0" err="1"/>
              <a:t>packeth</a:t>
            </a:r>
            <a:endParaRPr lang="en-US" dirty="0" smtClean="0"/>
          </a:p>
          <a:p>
            <a:r>
              <a:rPr lang="en-US" dirty="0" smtClean="0"/>
              <a:t>wlan2eth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http://www.willhackforsushi.com/?</a:t>
            </a:r>
            <a:r>
              <a:rPr lang="en-US" dirty="0" smtClean="0">
                <a:hlinkClick r:id="rId3"/>
              </a:rPr>
              <a:t>page_id=79</a:t>
            </a:r>
            <a:r>
              <a:rPr lang="en-US" dirty="0" smtClean="0"/>
              <a:t> </a:t>
            </a:r>
          </a:p>
          <a:p>
            <a:r>
              <a:rPr lang="en-US" dirty="0"/>
              <a:t>nm2lp(</a:t>
            </a:r>
            <a:r>
              <a:rPr lang="en-US" dirty="0" err="1"/>
              <a:t>NetMon</a:t>
            </a:r>
            <a:r>
              <a:rPr lang="en-US" dirty="0"/>
              <a:t> to </a:t>
            </a:r>
            <a:r>
              <a:rPr lang="en-US" dirty="0" err="1"/>
              <a:t>LibPcap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hlinkClick r:id="rId4"/>
              </a:rPr>
              <a:t>http://www.inguardians.com/tools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Metasploit</a:t>
            </a:r>
            <a:r>
              <a:rPr lang="en-US" dirty="0"/>
              <a:t>?</a:t>
            </a:r>
            <a:br>
              <a:rPr lang="en-US" dirty="0"/>
            </a:b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www.offensive-security.com/metasploit-unleashed/Packet_Sniffing_With_Meterpreter</a:t>
            </a:r>
            <a:r>
              <a:rPr lang="en-US" sz="1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986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local subnet, IPs are translated to MAC addresses using ARP (Address resolution Protocol) </a:t>
            </a:r>
          </a:p>
          <a:p>
            <a:r>
              <a:rPr lang="en-US" dirty="0" smtClean="0"/>
              <a:t>ARP queries are sent and listened for, and a table of IPs to MACs is built (arp -a)</a:t>
            </a:r>
          </a:p>
          <a:p>
            <a:r>
              <a:rPr lang="en-US" dirty="0" smtClean="0"/>
              <a:t>Pulling off a MITM (Man In The Middle) attack</a:t>
            </a:r>
          </a:p>
          <a:p>
            <a:r>
              <a:rPr lang="en-US" dirty="0" smtClean="0"/>
              <a:t>If  you MITM a connection, you can proxy it and sometime get around encryption</a:t>
            </a:r>
          </a:p>
          <a:p>
            <a:pPr lvl="1"/>
            <a:r>
              <a:rPr lang="en-US" dirty="0" smtClean="0"/>
              <a:t>SSL</a:t>
            </a:r>
          </a:p>
          <a:p>
            <a:pPr lvl="1"/>
            <a:r>
              <a:rPr lang="en-US" dirty="0" smtClean="0"/>
              <a:t>RDP</a:t>
            </a:r>
          </a:p>
          <a:p>
            <a:pPr lvl="1"/>
            <a:r>
              <a:rPr lang="en-US" dirty="0" smtClean="0"/>
              <a:t>WPA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38200" y="1524000"/>
            <a:ext cx="7010400" cy="4876800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hlinkClick r:id="rId3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17975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318" name="Picture 6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1676400" cy="16764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1148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322" name="Picture 10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1676400" cy="1676400"/>
          </a:xfrm>
          <a:prstGeom prst="rect">
            <a:avLst/>
          </a:prstGeom>
          <a:noFill/>
        </p:spPr>
      </p:pic>
      <p:pic>
        <p:nvPicPr>
          <p:cNvPr id="13323" name="Picture 11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19600"/>
            <a:ext cx="1676400" cy="1676400"/>
          </a:xfrm>
          <a:prstGeom prst="rect">
            <a:avLst/>
          </a:prstGeom>
          <a:noFill/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810000" y="1981200"/>
            <a:ext cx="1143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295400" y="327660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Fritz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553200" y="327660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Cindy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62400" y="60960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Cracker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438400" y="2209800"/>
            <a:ext cx="1371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953000" y="22098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86200" y="16002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Switch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419600" y="2362200"/>
            <a:ext cx="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5334000" y="3657600"/>
            <a:ext cx="1524000" cy="1447800"/>
          </a:xfrm>
          <a:prstGeom prst="wedgeRoundRectCallout">
            <a:avLst>
              <a:gd name="adj1" fmla="val -60625"/>
              <a:gd name="adj2" fmla="val 69958"/>
              <a:gd name="adj3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Hey </a:t>
            </a:r>
            <a:r>
              <a:rPr lang="en-US" dirty="0" smtClean="0">
                <a:solidFill>
                  <a:schemeClr val="bg2"/>
                </a:solidFill>
              </a:rPr>
              <a:t>Cindy, </a:t>
            </a:r>
            <a:r>
              <a:rPr lang="en-US" dirty="0">
                <a:solidFill>
                  <a:schemeClr val="bg2"/>
                </a:solidFill>
              </a:rPr>
              <a:t>I’m </a:t>
            </a:r>
            <a:r>
              <a:rPr lang="en-US" dirty="0" smtClean="0">
                <a:solidFill>
                  <a:schemeClr val="bg2"/>
                </a:solidFill>
              </a:rPr>
              <a:t>Fritz.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1524000" y="3886200"/>
            <a:ext cx="1524000" cy="1447800"/>
          </a:xfrm>
          <a:prstGeom prst="wedgeRoundRectCallout">
            <a:avLst>
              <a:gd name="adj1" fmla="val 84375"/>
              <a:gd name="adj2" fmla="val 53181"/>
              <a:gd name="adj3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Hey </a:t>
            </a:r>
            <a:r>
              <a:rPr lang="en-US" dirty="0" smtClean="0">
                <a:solidFill>
                  <a:schemeClr val="bg2"/>
                </a:solidFill>
              </a:rPr>
              <a:t>Fritz, </a:t>
            </a:r>
            <a:r>
              <a:rPr lang="en-US" dirty="0">
                <a:solidFill>
                  <a:schemeClr val="bg2"/>
                </a:solidFill>
              </a:rPr>
              <a:t>I’m </a:t>
            </a:r>
            <a:r>
              <a:rPr lang="en-US" dirty="0" smtClean="0">
                <a:solidFill>
                  <a:schemeClr val="bg2"/>
                </a:solidFill>
              </a:rPr>
              <a:t>Cindy.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3341" name="AutoShape 29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257800" y="2438400"/>
            <a:ext cx="838200" cy="2819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342" name="AutoShape 30"/>
          <p:cNvCxnSpPr>
            <a:cxnSpLocks noChangeShapeType="1"/>
            <a:stCxn id="13335" idx="4"/>
            <a:endCxn id="0" idx="3"/>
          </p:cNvCxnSpPr>
          <p:nvPr/>
        </p:nvCxnSpPr>
        <p:spPr bwMode="auto">
          <a:xfrm flipH="1" flipV="1">
            <a:off x="2590800" y="2438400"/>
            <a:ext cx="981075" cy="2941638"/>
          </a:xfrm>
          <a:prstGeom prst="bentConnector3">
            <a:avLst>
              <a:gd name="adj1" fmla="val 3009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 autoUpdateAnimBg="0"/>
      <p:bldP spid="1333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obscure D&amp;D reference here</a:t>
            </a:r>
            <a:br>
              <a:rPr lang="en-US" dirty="0" smtClean="0"/>
            </a:br>
            <a:r>
              <a:rPr lang="en-US" dirty="0" err="1" smtClean="0"/>
              <a:t>ettercap</a:t>
            </a:r>
            <a:r>
              <a:rPr lang="en-US" dirty="0" smtClean="0"/>
              <a:t> -T –q –i eth0 -M ARP // //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3" y="2919413"/>
            <a:ext cx="3343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Brotherly Love?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3143250"/>
            <a:ext cx="2095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MITM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 router (Yersinia)</a:t>
            </a:r>
          </a:p>
          <a:p>
            <a:r>
              <a:rPr lang="en-US" dirty="0" smtClean="0"/>
              <a:t>Rogue DHCP</a:t>
            </a:r>
          </a:p>
          <a:p>
            <a:r>
              <a:rPr lang="en-US" dirty="0" smtClean="0"/>
              <a:t>Rogue access points (Karma)</a:t>
            </a:r>
          </a:p>
          <a:p>
            <a:r>
              <a:rPr lang="en-US" dirty="0" smtClean="0"/>
              <a:t>DNS Poison</a:t>
            </a:r>
          </a:p>
          <a:p>
            <a:r>
              <a:rPr lang="en-US" dirty="0" smtClean="0"/>
              <a:t>WPAD?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http://www.isd-podcast.com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388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OS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RFCs are implemented differently by different vendors</a:t>
            </a:r>
          </a:p>
          <a:p>
            <a:pPr lvl="1"/>
            <a:r>
              <a:rPr lang="en-US" dirty="0" smtClean="0"/>
              <a:t>Different window sizes</a:t>
            </a:r>
          </a:p>
          <a:p>
            <a:pPr lvl="1"/>
            <a:r>
              <a:rPr lang="en-US" dirty="0" smtClean="0"/>
              <a:t>Different TTL</a:t>
            </a:r>
          </a:p>
          <a:p>
            <a:pPr lvl="1"/>
            <a:r>
              <a:rPr lang="en-US" dirty="0" smtClean="0"/>
              <a:t>Different responses to probes</a:t>
            </a:r>
          </a:p>
          <a:p>
            <a:pPr lvl="1"/>
            <a:r>
              <a:rPr lang="en-US" dirty="0" smtClean="0"/>
              <a:t>Different DHCP requests</a:t>
            </a:r>
          </a:p>
          <a:p>
            <a:r>
              <a:rPr lang="en-US" dirty="0" smtClean="0"/>
              <a:t>Tools like P0f, Ettercap and Satori do passive OS finger printing</a:t>
            </a:r>
          </a:p>
          <a:p>
            <a:r>
              <a:rPr lang="en-US" dirty="0" smtClean="0"/>
              <a:t>NetworkMiner combines them all!!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NetworkMiner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not an underage Internet user.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629" y="2286000"/>
            <a:ext cx="35909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dirty="0" err="1" smtClean="0"/>
              <a:t>Baaaahh</a:t>
            </a:r>
            <a:r>
              <a:rPr lang="en-US" dirty="0"/>
              <a:t>!!!</a:t>
            </a:r>
            <a:br>
              <a:rPr lang="en-US" dirty="0"/>
            </a:br>
            <a:r>
              <a:rPr lang="en-US" dirty="0">
                <a:hlinkClick r:id="rId3"/>
              </a:rPr>
              <a:t>http://codebutler.github.com/firesheep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43" y="2362200"/>
            <a:ext cx="7434263" cy="383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086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Articles:</a:t>
            </a:r>
          </a:p>
          <a:p>
            <a:pPr eaLnBrk="1" hangingPunct="1"/>
            <a:r>
              <a:rPr lang="en-US" dirty="0" smtClean="0"/>
              <a:t>Intro to Sniffers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http://www.irongeek.com/i.php?page=security/AQuickIntrotoSniffers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Cain RDP (Remote Desktop Protocol) Sniffer Parser</a:t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http://www.irongeek.com/i.php?page=security/cain-rdp-mitm-parser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Caffeinated Computer Crackers: Coffee and Confidential Computer Communications</a:t>
            </a:r>
            <a:br>
              <a:rPr lang="en-US" dirty="0" smtClean="0"/>
            </a:br>
            <a:r>
              <a:rPr lang="en-US" sz="2000" dirty="0" smtClean="0">
                <a:hlinkClick r:id="rId5"/>
              </a:rPr>
              <a:t>http://www.irongeek.com/i.php?page=security/coffeecrack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The Basics of </a:t>
            </a:r>
            <a:r>
              <a:rPr lang="en-US" dirty="0" err="1" smtClean="0"/>
              <a:t>Arpspoofing</a:t>
            </a:r>
            <a:r>
              <a:rPr lang="en-US" dirty="0" smtClean="0"/>
              <a:t>/</a:t>
            </a:r>
            <a:r>
              <a:rPr lang="en-US" dirty="0" err="1" smtClean="0"/>
              <a:t>Arppoisoning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6"/>
              </a:rPr>
              <a:t>http://www.irongeek.com/i.php?page=security/arpspoof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Fun with </a:t>
            </a:r>
            <a:r>
              <a:rPr lang="en-US" dirty="0" err="1" smtClean="0"/>
              <a:t>Ettercap</a:t>
            </a:r>
            <a:r>
              <a:rPr lang="en-US" dirty="0" smtClean="0"/>
              <a:t> filters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http://www.irongeek.com/i.php?page=security/ettercapfilter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1925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/>
              <a:t>Videos:</a:t>
            </a:r>
          </a:p>
          <a:p>
            <a:pPr eaLnBrk="1" hangingPunct="1"/>
            <a:r>
              <a:rPr lang="en-US" sz="1800" dirty="0"/>
              <a:t>Hacker Con </a:t>
            </a:r>
            <a:r>
              <a:rPr lang="en-US" sz="1800" dirty="0" err="1"/>
              <a:t>WiFi</a:t>
            </a:r>
            <a:r>
              <a:rPr lang="en-US" sz="1800" dirty="0"/>
              <a:t> </a:t>
            </a:r>
            <a:r>
              <a:rPr lang="en-US" sz="1800" dirty="0" err="1"/>
              <a:t>Hijinx</a:t>
            </a:r>
            <a:r>
              <a:rPr lang="en-US" sz="1800" dirty="0"/>
              <a:t> Video: Protecting Yourself On Potentially Hostile Networks presentation for the ISSA in Louisville Kentucky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www.irongeek.com/i.php?page=videos/hacker-con-hostile-networks-louisville-issa</a:t>
            </a:r>
            <a:r>
              <a:rPr lang="en-US" sz="1600" dirty="0" smtClean="0"/>
              <a:t> </a:t>
            </a:r>
            <a:endParaRPr lang="en-US" sz="1600" dirty="0"/>
          </a:p>
          <a:p>
            <a:pPr eaLnBrk="1" hangingPunct="1"/>
            <a:r>
              <a:rPr lang="en-US" sz="1800" dirty="0" smtClean="0"/>
              <a:t>DNS Spoofing with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>
                <a:hlinkClick r:id="rId4"/>
              </a:rPr>
              <a:t>http://www.irongeek.com/i.php?page=videos/dns-spoofing-with-ettercap-pharming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More Useful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> </a:t>
            </a:r>
            <a:r>
              <a:rPr lang="en-US" sz="1800" dirty="0" err="1" smtClean="0"/>
              <a:t>Plugins</a:t>
            </a:r>
            <a:r>
              <a:rPr lang="en-US" sz="1800" dirty="0" smtClean="0"/>
              <a:t> For Pen-testing</a:t>
            </a:r>
            <a:br>
              <a:rPr lang="en-US" sz="1800" dirty="0" smtClean="0"/>
            </a:br>
            <a:r>
              <a:rPr lang="en-US" sz="1400" dirty="0" smtClean="0">
                <a:hlinkClick r:id="rId5"/>
              </a:rPr>
              <a:t>http://irongeek.com/i.php?page=videos/ettercap-plugins-find-ip-gw-discover-isolate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Intro to the </a:t>
            </a:r>
            <a:r>
              <a:rPr lang="en-US" sz="1800" dirty="0" err="1" smtClean="0"/>
              <a:t>AirPcap</a:t>
            </a:r>
            <a:r>
              <a:rPr lang="en-US" sz="1800" dirty="0" smtClean="0"/>
              <a:t> USB adapter, </a:t>
            </a:r>
            <a:r>
              <a:rPr lang="en-US" sz="1800" dirty="0" err="1" smtClean="0"/>
              <a:t>Wireshark</a:t>
            </a:r>
            <a:r>
              <a:rPr lang="en-US" sz="1800" dirty="0" smtClean="0"/>
              <a:t>, and using Cain to crack WEP</a:t>
            </a:r>
            <a:br>
              <a:rPr lang="en-US" sz="1800" dirty="0" smtClean="0"/>
            </a:br>
            <a:r>
              <a:rPr lang="en-US" sz="1400" dirty="0" smtClean="0">
                <a:hlinkClick r:id="rId6"/>
              </a:rPr>
              <a:t>http://www.irongeek.com/i.php?page=videos/airpcap-wireshark-cain-wep-cracking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Using Cain and the </a:t>
            </a:r>
            <a:r>
              <a:rPr lang="en-US" sz="1800" dirty="0" err="1" smtClean="0"/>
              <a:t>AirPcap</a:t>
            </a:r>
            <a:r>
              <a:rPr lang="en-US" sz="1800" dirty="0" smtClean="0"/>
              <a:t> USB adapter to crack WPA/WPA2 </a:t>
            </a:r>
            <a:br>
              <a:rPr lang="en-US" sz="1800" dirty="0" smtClean="0"/>
            </a:br>
            <a:r>
              <a:rPr lang="en-US" sz="1400" dirty="0" smtClean="0">
                <a:hlinkClick r:id="rId7"/>
              </a:rPr>
              <a:t>http://www.irongeek.com/i.php?page=videos/airpcap-cain-wpa-cracking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Passive OS Fingerprinting With P0f And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>
                <a:hlinkClick r:id="rId8"/>
              </a:rPr>
              <a:t>http://www.irongeek.com/i.php?page=videos/passive-os-fingerprinting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Network Printer Hacking: </a:t>
            </a:r>
            <a:r>
              <a:rPr lang="en-US" sz="1800" dirty="0" err="1" smtClean="0"/>
              <a:t>Irongeek's</a:t>
            </a:r>
            <a:r>
              <a:rPr lang="en-US" sz="1800" dirty="0" smtClean="0"/>
              <a:t> Presentation at </a:t>
            </a:r>
            <a:r>
              <a:rPr lang="en-US" sz="1800" dirty="0" err="1" smtClean="0"/>
              <a:t>Notacon</a:t>
            </a:r>
            <a:r>
              <a:rPr lang="en-US" sz="1800" dirty="0" smtClean="0"/>
              <a:t> 2006</a:t>
            </a:r>
            <a:br>
              <a:rPr lang="en-US" sz="1800" dirty="0" smtClean="0"/>
            </a:br>
            <a:r>
              <a:rPr lang="en-US" sz="1400" dirty="0" smtClean="0">
                <a:hlinkClick r:id="rId9"/>
              </a:rPr>
              <a:t>http://www.irongeek.com/i.php?page=videos/notacon2006printerhacking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Sniffing VoIP Using Cain</a:t>
            </a:r>
            <a:br>
              <a:rPr lang="en-US" sz="1800" dirty="0" smtClean="0"/>
            </a:br>
            <a:r>
              <a:rPr lang="en-US" sz="1400" dirty="0" smtClean="0">
                <a:hlinkClick r:id="rId10"/>
              </a:rPr>
              <a:t>http://www.irongeek.com/i.php?page=videos/cainvoip1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Cain to ARP poison and sniff passwords</a:t>
            </a:r>
            <a:br>
              <a:rPr lang="en-US" sz="1800" dirty="0" smtClean="0"/>
            </a:br>
            <a:r>
              <a:rPr lang="en-US" sz="1400" dirty="0" smtClean="0">
                <a:hlinkClick r:id="rId11"/>
              </a:rPr>
              <a:t>http://www.irongeek.com/i.php?page=videos/cain1</a:t>
            </a:r>
            <a:r>
              <a:rPr lang="en-US" sz="1400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Protection:</a:t>
            </a:r>
          </a:p>
          <a:p>
            <a:pPr eaLnBrk="1" hangingPunct="1"/>
            <a:r>
              <a:rPr lang="en-US" sz="2000" dirty="0" smtClean="0"/>
              <a:t>SSH Dynamic Port Forwarding</a:t>
            </a:r>
            <a:br>
              <a:rPr lang="en-US" sz="2000" dirty="0" smtClean="0"/>
            </a:br>
            <a:r>
              <a:rPr lang="en-US" sz="1400" dirty="0" smtClean="0">
                <a:hlinkClick r:id="rId3"/>
              </a:rPr>
              <a:t>http://www.irongeek.com/i.php?page=videos/sshdynamicportforwarding</a:t>
            </a:r>
            <a:endParaRPr lang="en-US" sz="1400" dirty="0" smtClean="0"/>
          </a:p>
          <a:p>
            <a:pPr eaLnBrk="1" hangingPunct="1"/>
            <a:r>
              <a:rPr lang="en-US" sz="2000" dirty="0" smtClean="0"/>
              <a:t>An Introduction to Tor</a:t>
            </a:r>
            <a:br>
              <a:rPr lang="en-US" sz="2000" dirty="0" smtClean="0"/>
            </a:br>
            <a:r>
              <a:rPr lang="en-US" sz="1600" dirty="0" smtClean="0">
                <a:hlinkClick r:id="rId4"/>
              </a:rPr>
              <a:t>http://www.irongeek.com/i.php?page=videos/tor-1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Encrypting VoIP Traffic With </a:t>
            </a:r>
            <a:r>
              <a:rPr lang="en-US" sz="2000" dirty="0" err="1" smtClean="0"/>
              <a:t>Zfone</a:t>
            </a:r>
            <a:r>
              <a:rPr lang="en-US" sz="2000" dirty="0" smtClean="0"/>
              <a:t> To Protect Against Wiretapping</a:t>
            </a:r>
            <a:br>
              <a:rPr lang="en-US" sz="2000" dirty="0" smtClean="0"/>
            </a:br>
            <a:r>
              <a:rPr lang="en-US" sz="1600" dirty="0" smtClean="0">
                <a:hlinkClick r:id="rId5"/>
              </a:rPr>
              <a:t>http://irongeek.com/i.php?page=videos/encrypting-voip-traffic-with-zfone-to-protect-against-wiretapping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Finding Promiscuous Sniffers and ARP Poisoners on your Network with </a:t>
            </a:r>
            <a:r>
              <a:rPr lang="en-US" sz="2000" dirty="0" err="1" smtClean="0"/>
              <a:t>Ettercap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6"/>
              </a:rPr>
              <a:t>http://irongeek.com/i.php?page=videos/finding-promiscuous-and-arp-poisoning-sniffers-on-your-network-with-ettercap</a:t>
            </a:r>
            <a:r>
              <a:rPr lang="en-US" sz="1600" dirty="0" smtClean="0"/>
              <a:t> </a:t>
            </a:r>
          </a:p>
          <a:p>
            <a:pPr eaLnBrk="1" hangingPunct="1"/>
            <a:r>
              <a:rPr lang="en-US" sz="2000" dirty="0" err="1" smtClean="0"/>
              <a:t>DecaffeinatID</a:t>
            </a:r>
            <a:r>
              <a:rPr lang="en-US" sz="2000" dirty="0" smtClean="0"/>
              <a:t>: A Very Simple IDS / Log Watching App / </a:t>
            </a:r>
            <a:r>
              <a:rPr lang="en-US" sz="2000" dirty="0" err="1" smtClean="0"/>
              <a:t>ARPWatch</a:t>
            </a:r>
            <a:r>
              <a:rPr lang="en-US" sz="2000" dirty="0" smtClean="0"/>
              <a:t> For Windows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http://www.irongeek.com/i.php?page=security/decaffeinatid-simple-ids-arpwatch-for-windows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0925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Tools: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/>
              <a:t>Wireshark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://www.wireshark.org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  </a:t>
            </a:r>
          </a:p>
          <a:p>
            <a:r>
              <a:rPr lang="en-US" sz="2400" dirty="0" err="1" smtClean="0"/>
              <a:t>Ettercap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://ettercap.sourceforge.net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Cain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www.oxid.it/cain.html</a:t>
            </a: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dirty="0" err="1" smtClean="0"/>
              <a:t>NetworkMiner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networkminer.wiki.sourceforge.net/NetworkMiner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err="1" smtClean="0"/>
              <a:t>Firesheep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://codebutler.github.com/firesheep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dirty="0"/>
              <a:t>Backtrack </a:t>
            </a:r>
            <a:r>
              <a:rPr lang="en-US" sz="2400" dirty="0" smtClean="0"/>
              <a:t>Linux</a:t>
            </a:r>
            <a:br>
              <a:rPr lang="en-US" sz="2400" dirty="0" smtClean="0"/>
            </a:br>
            <a:r>
              <a:rPr lang="en-US" sz="2400" dirty="0" smtClean="0">
                <a:hlinkClick r:id="rId8"/>
              </a:rPr>
              <a:t>http</a:t>
            </a:r>
            <a:r>
              <a:rPr lang="en-US" sz="2400" dirty="0">
                <a:hlinkClick r:id="rId8"/>
              </a:rPr>
              <a:t>://www.backtrack-linux.org/downloads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Louisville Infosec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http://www.louisvilleinfosec.com/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DerbyCon</a:t>
            </a:r>
            <a:r>
              <a:rPr lang="en-US" sz="2400" dirty="0" smtClean="0"/>
              <a:t> 2011, Louisville </a:t>
            </a:r>
            <a:r>
              <a:rPr lang="en-US" sz="2400" dirty="0" err="1" smtClean="0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http://derbycon.com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r>
              <a:rPr lang="en-US" sz="2400" dirty="0" err="1" smtClean="0"/>
              <a:t>Skydogcon</a:t>
            </a:r>
            <a:r>
              <a:rPr lang="en-US" sz="2400" dirty="0" smtClean="0"/>
              <a:t>/Hack3rcon/</a:t>
            </a:r>
            <a:r>
              <a:rPr lang="en-US" sz="2400" dirty="0" err="1" smtClean="0"/>
              <a:t>Phreaknic</a:t>
            </a:r>
            <a:r>
              <a:rPr lang="en-US" sz="2400" dirty="0" smtClean="0"/>
              <a:t>/</a:t>
            </a:r>
            <a:r>
              <a:rPr lang="en-US" sz="2400" dirty="0" err="1" smtClean="0"/>
              <a:t>Notacon</a:t>
            </a:r>
            <a:r>
              <a:rPr lang="en-US" sz="2400" dirty="0" smtClean="0"/>
              <a:t>/Outerz0ne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://www.skydogcon.com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http://www.hack3rcon.org/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http://phreaknic.info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>
                <a:hlinkClick r:id="rId8"/>
              </a:rPr>
              <a:t>http://notacon.org/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9"/>
              </a:rPr>
              <a:t>http://www.outerz0ne.org/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60339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7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Wiretap Act</a:t>
            </a:r>
          </a:p>
          <a:p>
            <a:r>
              <a:rPr lang="en-US" dirty="0" smtClean="0"/>
              <a:t>Wiretapping Law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http://en.wikipedia.org/wiki/Telephone_tapping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http://www.cathygellis.com/writing/CopySense_and_Sensibility_CGellis.pdf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Botnet</a:t>
            </a:r>
            <a:r>
              <a:rPr lang="en-US" dirty="0" smtClean="0"/>
              <a:t> Research, Mitigation and the Law </a:t>
            </a:r>
            <a:r>
              <a:rPr lang="en-US" dirty="0" smtClean="0">
                <a:hlinkClick r:id="rId5"/>
              </a:rPr>
              <a:t>http://hopetracker.donthax.me/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sniffer?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networking tool that lets you see what is on the wire or other networking medium </a:t>
            </a:r>
          </a:p>
          <a:p>
            <a:r>
              <a:rPr lang="en-US" dirty="0" smtClean="0"/>
              <a:t>Lets you find network problems by looking at the raw packets/frames</a:t>
            </a:r>
          </a:p>
          <a:p>
            <a:r>
              <a:rPr lang="en-US" dirty="0" smtClean="0"/>
              <a:t>AKA: Packet analyzers </a:t>
            </a:r>
          </a:p>
          <a:p>
            <a:r>
              <a:rPr lang="en-US" dirty="0" smtClean="0"/>
              <a:t>Trademark of Network Associates Sniffer Network Analyzer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network diagnostics</a:t>
            </a:r>
          </a:p>
          <a:p>
            <a:pPr lvl="1"/>
            <a:r>
              <a:rPr lang="en-US" dirty="0" smtClean="0"/>
              <a:t>	</a:t>
            </a:r>
            <a:r>
              <a:rPr lang="en-US" dirty="0" err="1" smtClean="0"/>
              <a:t>Wireshark</a:t>
            </a:r>
            <a:endParaRPr lang="en-US" dirty="0" smtClean="0"/>
          </a:p>
          <a:p>
            <a:pPr lvl="1"/>
            <a:r>
              <a:rPr lang="en-US" dirty="0"/>
              <a:t>Microsoft Network Monitor 3.4 </a:t>
            </a:r>
          </a:p>
          <a:p>
            <a:pPr lvl="1"/>
            <a:r>
              <a:rPr lang="en-US" dirty="0" err="1" smtClean="0"/>
              <a:t>TCPDump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Commview</a:t>
            </a:r>
            <a:endParaRPr lang="en-US" dirty="0" smtClean="0"/>
          </a:p>
          <a:p>
            <a:r>
              <a:rPr lang="en-US" dirty="0" smtClean="0"/>
              <a:t>Special purpose</a:t>
            </a:r>
          </a:p>
          <a:p>
            <a:pPr lvl="1"/>
            <a:r>
              <a:rPr lang="en-US" dirty="0" smtClean="0"/>
              <a:t>Sniff passwords: Cain, </a:t>
            </a:r>
            <a:r>
              <a:rPr lang="en-US" dirty="0" err="1" smtClean="0"/>
              <a:t>Ettercap</a:t>
            </a:r>
            <a:r>
              <a:rPr lang="en-US" dirty="0" smtClean="0"/>
              <a:t>, </a:t>
            </a:r>
            <a:r>
              <a:rPr lang="en-US" dirty="0" err="1" smtClean="0"/>
              <a:t>Dsniff</a:t>
            </a:r>
            <a:endParaRPr lang="en-US" dirty="0" smtClean="0"/>
          </a:p>
          <a:p>
            <a:pPr lvl="1"/>
            <a:r>
              <a:rPr lang="en-US" dirty="0" smtClean="0"/>
              <a:t>IDS: Snort</a:t>
            </a:r>
          </a:p>
          <a:p>
            <a:pPr lvl="1"/>
            <a:r>
              <a:rPr lang="en-US" dirty="0" smtClean="0"/>
              <a:t>Network forensics: </a:t>
            </a:r>
            <a:r>
              <a:rPr lang="en-US" dirty="0" err="1" smtClean="0"/>
              <a:t>NetworkMiner</a:t>
            </a:r>
            <a:r>
              <a:rPr lang="en-US" dirty="0" smtClean="0"/>
              <a:t>, </a:t>
            </a:r>
            <a:r>
              <a:rPr lang="en-US" dirty="0" err="1" smtClean="0"/>
              <a:t>Ettercap</a:t>
            </a:r>
            <a:r>
              <a:rPr lang="en-US" dirty="0" smtClean="0"/>
              <a:t>, P0f, </a:t>
            </a:r>
            <a:r>
              <a:rPr lang="en-US" dirty="0" err="1" smtClean="0"/>
              <a:t>Satori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Many use </a:t>
            </a:r>
            <a:r>
              <a:rPr lang="en-US" dirty="0" err="1" smtClean="0"/>
              <a:t>libpcap</a:t>
            </a:r>
            <a:r>
              <a:rPr lang="en-US" dirty="0" smtClean="0"/>
              <a:t>/</a:t>
            </a:r>
            <a:r>
              <a:rPr lang="en-US" dirty="0" err="1" smtClean="0"/>
              <a:t>WinPcap</a:t>
            </a:r>
            <a:r>
              <a:rPr lang="en-US" dirty="0" smtClean="0"/>
              <a:t> libraries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sniff your own network?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where problems lie</a:t>
            </a:r>
          </a:p>
          <a:p>
            <a:r>
              <a:rPr lang="en-US" dirty="0" smtClean="0"/>
              <a:t>Analyze protocols</a:t>
            </a:r>
          </a:p>
          <a:p>
            <a:r>
              <a:rPr lang="en-US" dirty="0" smtClean="0"/>
              <a:t>Find plaintext protocols in use at your organization so you can discontinue their use</a:t>
            </a:r>
          </a:p>
          <a:p>
            <a:pPr lvl="1"/>
            <a:r>
              <a:rPr lang="en-US" dirty="0" smtClean="0"/>
              <a:t>Telnet, HTTP, SMTP, SNMP, POP3, FTP, etc</a:t>
            </a:r>
          </a:p>
          <a:p>
            <a:r>
              <a:rPr lang="en-US" dirty="0" smtClean="0"/>
              <a:t>Find rogue devices</a:t>
            </a:r>
          </a:p>
          <a:p>
            <a:r>
              <a:rPr lang="en-US" dirty="0" smtClean="0"/>
              <a:t>Find traffic that should not exist </a:t>
            </a:r>
            <a:br>
              <a:rPr lang="en-US" dirty="0" smtClean="0"/>
            </a:br>
            <a:r>
              <a:rPr lang="en-US" dirty="0" smtClean="0"/>
              <a:t>(Why is there leet speak leaving my box?)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card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400" dirty="0" smtClean="0"/>
              <a:t>Normal</a:t>
            </a:r>
          </a:p>
          <a:p>
            <a:pPr lvl="1"/>
            <a:r>
              <a:rPr lang="en-US" sz="2000" dirty="0" smtClean="0"/>
              <a:t>Only frames destined for the NIC’s MAC address, and broadcasts, are passed up the network stack</a:t>
            </a:r>
          </a:p>
          <a:p>
            <a:r>
              <a:rPr lang="en-US" sz="2400" dirty="0" smtClean="0"/>
              <a:t>Promiscuous mode</a:t>
            </a:r>
          </a:p>
          <a:p>
            <a:pPr lvl="1"/>
            <a:r>
              <a:rPr lang="en-US" sz="2000" dirty="0" smtClean="0"/>
              <a:t>Lets you see traffic in your collision domain, even if it’s not destined for your MAC address</a:t>
            </a:r>
          </a:p>
          <a:p>
            <a:pPr lvl="1"/>
            <a:r>
              <a:rPr lang="en-US" sz="2000" dirty="0" smtClean="0"/>
              <a:t>Some wireless card don’t support it</a:t>
            </a:r>
          </a:p>
          <a:p>
            <a:r>
              <a:rPr lang="en-US" sz="2400" dirty="0" smtClean="0"/>
              <a:t>Monitor mode (RFMON)</a:t>
            </a:r>
          </a:p>
          <a:p>
            <a:pPr lvl="1"/>
            <a:r>
              <a:rPr lang="en-US" sz="2000" dirty="0" smtClean="0"/>
              <a:t>Allows raw viewing of 802.11 frames</a:t>
            </a:r>
          </a:p>
          <a:p>
            <a:pPr lvl="1"/>
            <a:r>
              <a:rPr lang="en-US" sz="2000" dirty="0" smtClean="0"/>
              <a:t>Generally you have to use *nix (some exceptions)</a:t>
            </a:r>
          </a:p>
          <a:p>
            <a:pPr lvl="1"/>
            <a:r>
              <a:rPr lang="en-US" sz="2000" dirty="0" smtClean="0"/>
              <a:t>ifconfig wlan0 down</a:t>
            </a:r>
            <a:br>
              <a:rPr lang="en-US" sz="2000" dirty="0" smtClean="0"/>
            </a:br>
            <a:r>
              <a:rPr lang="en-US" sz="2000" dirty="0" smtClean="0"/>
              <a:t>iwconfig wlan0 mode monitor</a:t>
            </a:r>
            <a:br>
              <a:rPr lang="en-US" sz="2000" dirty="0" smtClean="0"/>
            </a:br>
            <a:r>
              <a:rPr lang="en-US" sz="2000" dirty="0" smtClean="0"/>
              <a:t>ifconfig wlan0 up</a:t>
            </a:r>
          </a:p>
          <a:p>
            <a:pPr lvl="1"/>
            <a:r>
              <a:rPr lang="en-US" sz="2000" dirty="0" smtClean="0"/>
              <a:t>Kismet!!!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On-screen Show (4:3)</PresentationFormat>
  <Paragraphs>179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Sniffers Class: Let’s get Decongested!</vt:lpstr>
      <vt:lpstr>About Adrian</vt:lpstr>
      <vt:lpstr>IANAL</vt:lpstr>
      <vt:lpstr>What is a sniffer?</vt:lpstr>
      <vt:lpstr>Types</vt:lpstr>
      <vt:lpstr>Why sniff your own network? </vt:lpstr>
      <vt:lpstr>Slide 7</vt:lpstr>
      <vt:lpstr>Slide 8</vt:lpstr>
      <vt:lpstr>Network card modes</vt:lpstr>
      <vt:lpstr>Wall of shame/sheep/social science majors</vt:lpstr>
      <vt:lpstr>Collision domains and who can sniff what where when and how </vt:lpstr>
      <vt:lpstr>Other ways of getting to a place you can sniff from</vt:lpstr>
      <vt:lpstr>Wireshark Demo</vt:lpstr>
      <vt:lpstr>Working with pcaps</vt:lpstr>
      <vt:lpstr>ARP Poisoning</vt:lpstr>
      <vt:lpstr>Man in the Middle</vt:lpstr>
      <vt:lpstr>Ettercap Demo</vt:lpstr>
      <vt:lpstr>Cain Demo</vt:lpstr>
      <vt:lpstr>Other ways to MITM</vt:lpstr>
      <vt:lpstr>Passive OS Fingerprinting</vt:lpstr>
      <vt:lpstr>NetworkMiner Demo</vt:lpstr>
      <vt:lpstr>FireSheep</vt:lpstr>
      <vt:lpstr>Links</vt:lpstr>
      <vt:lpstr>Links</vt:lpstr>
      <vt:lpstr>Links</vt:lpstr>
      <vt:lpstr>Links</vt:lpstr>
      <vt:lpstr>Events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2009-11-25T03:45:22Z</dcterms:created>
  <dcterms:modified xsi:type="dcterms:W3CDTF">2011-05-19T12:35:47Z</dcterms:modified>
</cp:coreProperties>
</file>