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1"/>
  </p:notesMasterIdLst>
  <p:handoutMasterIdLst>
    <p:handoutMasterId r:id="rId52"/>
  </p:handoutMasterIdLst>
  <p:sldIdLst>
    <p:sldId id="256" r:id="rId2"/>
    <p:sldId id="350" r:id="rId3"/>
    <p:sldId id="330" r:id="rId4"/>
    <p:sldId id="329" r:id="rId5"/>
    <p:sldId id="331" r:id="rId6"/>
    <p:sldId id="332" r:id="rId7"/>
    <p:sldId id="333" r:id="rId8"/>
    <p:sldId id="334" r:id="rId9"/>
    <p:sldId id="336" r:id="rId10"/>
    <p:sldId id="337" r:id="rId11"/>
    <p:sldId id="374" r:id="rId12"/>
    <p:sldId id="338" r:id="rId13"/>
    <p:sldId id="339" r:id="rId14"/>
    <p:sldId id="341" r:id="rId15"/>
    <p:sldId id="340" r:id="rId16"/>
    <p:sldId id="342" r:id="rId17"/>
    <p:sldId id="335" r:id="rId18"/>
    <p:sldId id="344" r:id="rId19"/>
    <p:sldId id="343" r:id="rId20"/>
    <p:sldId id="370" r:id="rId21"/>
    <p:sldId id="371" r:id="rId22"/>
    <p:sldId id="372" r:id="rId23"/>
    <p:sldId id="346" r:id="rId24"/>
    <p:sldId id="347" r:id="rId25"/>
    <p:sldId id="345" r:id="rId26"/>
    <p:sldId id="358" r:id="rId27"/>
    <p:sldId id="359" r:id="rId28"/>
    <p:sldId id="357" r:id="rId29"/>
    <p:sldId id="376" r:id="rId30"/>
    <p:sldId id="375" r:id="rId31"/>
    <p:sldId id="377" r:id="rId32"/>
    <p:sldId id="360" r:id="rId33"/>
    <p:sldId id="361" r:id="rId34"/>
    <p:sldId id="362" r:id="rId35"/>
    <p:sldId id="369" r:id="rId36"/>
    <p:sldId id="364" r:id="rId37"/>
    <p:sldId id="365" r:id="rId38"/>
    <p:sldId id="366" r:id="rId39"/>
    <p:sldId id="356" r:id="rId40"/>
    <p:sldId id="354" r:id="rId41"/>
    <p:sldId id="355" r:id="rId42"/>
    <p:sldId id="368" r:id="rId43"/>
    <p:sldId id="367" r:id="rId44"/>
    <p:sldId id="352" r:id="rId45"/>
    <p:sldId id="353" r:id="rId46"/>
    <p:sldId id="348" r:id="rId47"/>
    <p:sldId id="373" r:id="rId48"/>
    <p:sldId id="351" r:id="rId49"/>
    <p:sldId id="328" r:id="rId50"/>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79" autoAdjust="0"/>
    <p:restoredTop sz="93374" autoAdjust="0"/>
  </p:normalViewPr>
  <p:slideViewPr>
    <p:cSldViewPr>
      <p:cViewPr>
        <p:scale>
          <a:sx n="94" d="100"/>
          <a:sy n="94" d="100"/>
        </p:scale>
        <p:origin x="12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034"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sz="quarter" idx="1"/>
          </p:nvPr>
        </p:nvSpPr>
        <p:spPr>
          <a:xfrm>
            <a:off x="3898104" y="1"/>
            <a:ext cx="2982120" cy="464820"/>
          </a:xfrm>
          <a:prstGeom prst="rect">
            <a:avLst/>
          </a:prstGeom>
        </p:spPr>
        <p:txBody>
          <a:bodyPr vert="horz" lIns="92227" tIns="46113" rIns="92227" bIns="46113" rtlCol="0"/>
          <a:lstStyle>
            <a:lvl1pPr algn="r">
              <a:defRPr sz="1200"/>
            </a:lvl1pPr>
          </a:lstStyle>
          <a:p>
            <a:fld id="{C0B61596-1136-4FA0-B0FA-E774D9DADA7F}" type="datetimeFigureOut">
              <a:rPr lang="en-US" smtClean="0"/>
              <a:pPr/>
              <a:t>4/13/2011</a:t>
            </a:fld>
            <a:endParaRPr lang="en-US" dirty="0"/>
          </a:p>
        </p:txBody>
      </p:sp>
      <p:sp>
        <p:nvSpPr>
          <p:cNvPr id="4" name="Footer Placeholder 3"/>
          <p:cNvSpPr>
            <a:spLocks noGrp="1"/>
          </p:cNvSpPr>
          <p:nvPr>
            <p:ph type="ftr" sz="quarter" idx="2"/>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4" y="8829968"/>
            <a:ext cx="2982120" cy="464820"/>
          </a:xfrm>
          <a:prstGeom prst="rect">
            <a:avLst/>
          </a:prstGeom>
        </p:spPr>
        <p:txBody>
          <a:bodyPr vert="horz" lIns="92227" tIns="46113" rIns="92227" bIns="46113" rtlCol="0" anchor="b"/>
          <a:lstStyle>
            <a:lvl1pPr algn="r">
              <a:defRPr sz="1200"/>
            </a:lvl1pPr>
          </a:lstStyle>
          <a:p>
            <a:fld id="{52017ADD-5A18-44A7-B198-90DD2FC8354E}" type="slidenum">
              <a:rPr lang="en-US" smtClean="0"/>
              <a:pPr/>
              <a:t>‹#›</a:t>
            </a:fld>
            <a:endParaRPr lang="en-US" dirty="0"/>
          </a:p>
        </p:txBody>
      </p:sp>
    </p:spTree>
    <p:extLst>
      <p:ext uri="{BB962C8B-B14F-4D97-AF65-F5344CB8AC3E}">
        <p14:creationId xmlns:p14="http://schemas.microsoft.com/office/powerpoint/2010/main" val="2437383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20" cy="464820"/>
          </a:xfrm>
          <a:prstGeom prst="rect">
            <a:avLst/>
          </a:prstGeom>
        </p:spPr>
        <p:txBody>
          <a:bodyPr vert="horz" lIns="92227" tIns="46113" rIns="92227" bIns="46113" rtlCol="0"/>
          <a:lstStyle>
            <a:lvl1pPr algn="l">
              <a:defRPr sz="1200"/>
            </a:lvl1pPr>
          </a:lstStyle>
          <a:p>
            <a:endParaRPr lang="en-US" dirty="0"/>
          </a:p>
        </p:txBody>
      </p:sp>
      <p:sp>
        <p:nvSpPr>
          <p:cNvPr id="3" name="Date Placeholder 2"/>
          <p:cNvSpPr>
            <a:spLocks noGrp="1"/>
          </p:cNvSpPr>
          <p:nvPr>
            <p:ph type="dt" idx="1"/>
          </p:nvPr>
        </p:nvSpPr>
        <p:spPr>
          <a:xfrm>
            <a:off x="3898104" y="1"/>
            <a:ext cx="2982120" cy="464820"/>
          </a:xfrm>
          <a:prstGeom prst="rect">
            <a:avLst/>
          </a:prstGeom>
        </p:spPr>
        <p:txBody>
          <a:bodyPr vert="horz" lIns="92227" tIns="46113" rIns="92227" bIns="46113" rtlCol="0"/>
          <a:lstStyle>
            <a:lvl1pPr algn="r">
              <a:defRPr sz="1200"/>
            </a:lvl1pPr>
          </a:lstStyle>
          <a:p>
            <a:fld id="{AED266BC-23E9-46C1-8352-C8C9D469F92E}" type="datetimeFigureOut">
              <a:rPr lang="en-US" smtClean="0"/>
              <a:pPr/>
              <a:t>4/13/2011</a:t>
            </a:fld>
            <a:endParaRPr lang="en-US" dirty="0"/>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2227" tIns="46113" rIns="92227" bIns="46113"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227" tIns="46113" rIns="92227" bIns="461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82120" cy="464820"/>
          </a:xfrm>
          <a:prstGeom prst="rect">
            <a:avLst/>
          </a:prstGeom>
        </p:spPr>
        <p:txBody>
          <a:bodyPr vert="horz" lIns="92227" tIns="46113" rIns="92227" bIns="461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4" y="8829968"/>
            <a:ext cx="2982120" cy="464820"/>
          </a:xfrm>
          <a:prstGeom prst="rect">
            <a:avLst/>
          </a:prstGeom>
        </p:spPr>
        <p:txBody>
          <a:bodyPr vert="horz" lIns="92227" tIns="46113" rIns="92227" bIns="46113" rtlCol="0" anchor="b"/>
          <a:lstStyle>
            <a:lvl1pPr algn="r">
              <a:defRPr sz="1200"/>
            </a:lvl1pPr>
          </a:lstStyle>
          <a:p>
            <a:fld id="{BB3F4307-D3BB-4294-BDB2-9738A833E8BB}" type="slidenum">
              <a:rPr lang="en-US" smtClean="0"/>
              <a:pPr/>
              <a:t>‹#›</a:t>
            </a:fld>
            <a:endParaRPr lang="en-US" dirty="0"/>
          </a:p>
        </p:txBody>
      </p:sp>
    </p:spTree>
    <p:extLst>
      <p:ext uri="{BB962C8B-B14F-4D97-AF65-F5344CB8AC3E}">
        <p14:creationId xmlns:p14="http://schemas.microsoft.com/office/powerpoint/2010/main" val="162568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49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note from Johnny Long’s book, and Bruce Potter’s book.</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10</a:t>
            </a:fld>
            <a:endParaRPr lang="en-US" dirty="0"/>
          </a:p>
        </p:txBody>
      </p:sp>
    </p:spTree>
    <p:extLst>
      <p:ext uri="{BB962C8B-B14F-4D97-AF65-F5344CB8AC3E}">
        <p14:creationId xmlns:p14="http://schemas.microsoft.com/office/powerpoint/2010/main" val="154027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16</a:t>
            </a:fld>
            <a:endParaRPr lang="en-US" dirty="0"/>
          </a:p>
        </p:txBody>
      </p:sp>
    </p:spTree>
    <p:extLst>
      <p:ext uri="{BB962C8B-B14F-4D97-AF65-F5344CB8AC3E}">
        <p14:creationId xmlns:p14="http://schemas.microsoft.com/office/powerpoint/2010/main" val="134502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25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 for hardware</a:t>
            </a:r>
            <a:r>
              <a:rPr lang="en-US" baseline="0" dirty="0" smtClean="0"/>
              <a:t> </a:t>
            </a:r>
            <a:r>
              <a:rPr lang="en-US" dirty="0" smtClean="0"/>
              <a:t>donations. </a:t>
            </a:r>
            <a:r>
              <a:rPr lang="en-US"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B3F4307-D3BB-4294-BDB2-9738A833E8BB}" type="slidenum">
              <a:rPr lang="en-US" smtClean="0"/>
              <a:pPr/>
              <a:t>48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5" name="Footer Placeholder 2"/>
          <p:cNvSpPr>
            <a:spLocks noGrp="1"/>
          </p:cNvSpPr>
          <p:nvPr>
            <p:ph type="ftr" sz="quarter" idx="11"/>
          </p:nvPr>
        </p:nvSpPr>
        <p:spPr>
          <a:xfrm>
            <a:off x="3124200" y="6416675"/>
            <a:ext cx="2895600" cy="365125"/>
          </a:xfrm>
          <a:prstGeom prst="rect">
            <a:avLst/>
          </a:prstGeom>
        </p:spPr>
        <p:txBody>
          <a:bodyPr/>
          <a:lstStyle>
            <a:lvl1pPr>
              <a:defRPr/>
            </a:lvl1pPr>
          </a:lstStyle>
          <a:p>
            <a:pPr>
              <a:defRPr/>
            </a:pPr>
            <a:r>
              <a:rPr lang="en-US" dirty="0"/>
              <a:t>Irongeek.com</a:t>
            </a:r>
          </a:p>
        </p:txBody>
      </p:sp>
      <p:sp>
        <p:nvSpPr>
          <p:cNvPr id="6" name="Slide Number Placeholder 22"/>
          <p:cNvSpPr>
            <a:spLocks noGrp="1"/>
          </p:cNvSpPr>
          <p:nvPr>
            <p:ph type="sldNum" sz="quarter" idx="12"/>
          </p:nvPr>
        </p:nvSpPr>
        <p:spPr/>
        <p:txBody>
          <a:bodyPr/>
          <a:lstStyle>
            <a:lvl1pPr>
              <a:defRPr/>
            </a:lvl1pPr>
          </a:lstStyle>
          <a:p>
            <a:pPr>
              <a:defRPr/>
            </a:pPr>
            <a:fld id="{DF0057EB-7238-4009-9252-8B55283E6D8B}"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9BF4AA76-4E64-4FDB-AC58-24FB80A2D37D}" type="datetimeFigureOut">
              <a:rPr lang="en-US"/>
              <a:pPr>
                <a:defRPr/>
              </a:pPr>
              <a:t>4/13/2011</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B16BBC-3AD4-455D-B3CE-507F6DB1AA94}"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D5E1437F-8864-4D42-B820-741711E368E3}" type="datetimeFigureOut">
              <a:rPr lang="en-US"/>
              <a:pPr>
                <a:defRPr/>
              </a:pPr>
              <a:t>4/13/2011</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DE6338-E3AE-4369-983F-4210CED66F4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6071E70E-7A0F-4790-A459-AE20FEF9162B}" type="datetimeFigureOut">
              <a:rPr lang="en-US"/>
              <a:pPr>
                <a:defRPr/>
              </a:pPr>
              <a:t>4/13/2011</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0239D9-44C8-4F6E-BB13-70B1CC884E6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a:defRPr/>
            </a:lvl1pPr>
          </a:lstStyle>
          <a:p>
            <a:pPr>
              <a:defRPr/>
            </a:pPr>
            <a:fld id="{06988625-263C-43A0-8C3F-63AC0FAF8029}" type="datetimeFigureOut">
              <a:rPr lang="en-US"/>
              <a:pPr>
                <a:defRPr/>
              </a:pPr>
              <a:t>4/13/2011</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C13B27-8EC2-4F5F-9DA5-D3C012363B3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lvl1pPr>
              <a:defRPr/>
            </a:lvl1pPr>
          </a:lstStyle>
          <a:p>
            <a:pPr>
              <a:defRPr/>
            </a:pPr>
            <a:fld id="{BF362503-9846-445D-ABB5-954A60CFB6F1}" type="datetimeFigureOut">
              <a:rPr lang="en-US"/>
              <a:pPr>
                <a:defRPr/>
              </a:pPr>
              <a:t>4/13/2011</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A3C0217-E285-4458-9993-9394D1F64462}"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lvl1pPr>
              <a:defRPr/>
            </a:lvl1pPr>
          </a:lstStyle>
          <a:p>
            <a:pPr>
              <a:defRPr/>
            </a:pPr>
            <a:fld id="{8B8F07D3-1943-4BCA-9533-0777C2BA2128}" type="datetimeFigureOut">
              <a:rPr lang="en-US"/>
              <a:pPr>
                <a:defRPr/>
              </a:pPr>
              <a:t>4/13/2011</a:t>
            </a:fld>
            <a:endParaRPr lang="en-US" dirty="0"/>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61B54E-F3C3-4DEE-9245-288B42ABF836}"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lvl1pPr>
              <a:defRPr/>
            </a:lvl1pPr>
          </a:lstStyle>
          <a:p>
            <a:pPr>
              <a:defRPr/>
            </a:pPr>
            <a:fld id="{0D30FC56-1518-455F-9DAB-57F008E3559A}" type="datetimeFigureOut">
              <a:rPr lang="en-US"/>
              <a:pPr>
                <a:defRPr/>
              </a:pPr>
              <a:t>4/13/2011</a:t>
            </a:fld>
            <a:endParaRPr lang="en-US" dirty="0"/>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E5605BF-7072-43F6-B20B-42B581EA0063}"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lvl1pPr>
              <a:defRPr/>
            </a:lvl1pPr>
          </a:lstStyle>
          <a:p>
            <a:pPr>
              <a:defRPr/>
            </a:pPr>
            <a:fld id="{99ED8C2D-821E-49DE-A890-7FF4495653EB}" type="datetimeFigureOut">
              <a:rPr lang="en-US"/>
              <a:pPr>
                <a:defRPr/>
              </a:pPr>
              <a:t>4/13/2011</a:t>
            </a:fld>
            <a:endParaRPr lang="en-US" dirty="0"/>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B4DFC1F-3589-444D-8396-63786EB6B8ED}"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lvl1pPr>
              <a:defRPr/>
            </a:lvl1pPr>
          </a:lstStyle>
          <a:p>
            <a:pPr>
              <a:defRPr/>
            </a:pPr>
            <a:fld id="{B9FFAA8E-3019-4854-8C02-F09B944CC9F7}" type="datetimeFigureOut">
              <a:rPr lang="en-US"/>
              <a:pPr>
                <a:defRPr/>
              </a:pPr>
              <a:t>4/13/2011</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9719BEE-5D84-4A2E-B863-ED9BF66AE31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lvl1pPr>
              <a:defRPr/>
            </a:lvl1pPr>
          </a:lstStyle>
          <a:p>
            <a:pPr>
              <a:defRPr/>
            </a:pPr>
            <a:fld id="{2E318707-7EBB-4841-9E9F-0B1455B824F5}" type="datetimeFigureOut">
              <a:rPr lang="en-US"/>
              <a:pPr>
                <a:defRPr/>
              </a:pPr>
              <a:t>4/13/2011</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1665400-167D-4AF2-BDFF-10489DFB70F9}"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C4A9CB9-88AF-4A98-B897-49973D47DBCB}" type="slidenum">
              <a:rPr lang="en-US"/>
              <a:pPr>
                <a:defRPr/>
              </a:pPr>
              <a:t>‹#›</a:t>
            </a:fld>
            <a:endParaRPr lang="en-US" dirty="0"/>
          </a:p>
        </p:txBody>
      </p:sp>
      <p:pic>
        <p:nvPicPr>
          <p:cNvPr id="1031" name="Picture 6" descr="mascot small.png"/>
          <p:cNvPicPr>
            <a:picLocks noChangeAspect="1"/>
          </p:cNvPicPr>
          <p:nvPr userDrawn="1"/>
        </p:nvPicPr>
        <p:blipFill>
          <a:blip r:embed="rId13" cstate="print"/>
          <a:srcRect/>
          <a:stretch>
            <a:fillRect/>
          </a:stretch>
        </p:blipFill>
        <p:spPr bwMode="auto">
          <a:xfrm>
            <a:off x="7680325" y="5430838"/>
            <a:ext cx="1463675" cy="1427162"/>
          </a:xfrm>
          <a:prstGeom prst="rect">
            <a:avLst/>
          </a:prstGeom>
          <a:noFill/>
          <a:ln w="9525">
            <a:noFill/>
            <a:miter lim="800000"/>
            <a:headEnd/>
            <a:tailEnd/>
          </a:ln>
        </p:spPr>
      </p:pic>
      <p:pic>
        <p:nvPicPr>
          <p:cNvPr id="9"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0640" y="6035040"/>
            <a:ext cx="1547812"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40640" y="6493748"/>
            <a:ext cx="9103360" cy="369332"/>
          </a:xfrm>
          <a:prstGeom prst="rect">
            <a:avLst/>
          </a:prstGeom>
        </p:spPr>
        <p:txBody>
          <a:bodyPr wrap="square">
            <a:spAutoFit/>
          </a:bodyPr>
          <a:lstStyle/>
          <a:p>
            <a:pPr algn="ctr">
              <a:defRPr/>
            </a:pPr>
            <a:r>
              <a:rPr lang="en-US" dirty="0" smtClean="0"/>
              <a:t>Irongeek.com</a:t>
            </a:r>
            <a:endParaRPr lang="en-US" dirty="0"/>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Calibri" pitchFamily="34" charset="0"/>
        </a:defRPr>
      </a:lvl2pPr>
      <a:lvl3pPr algn="ctr" rtl="0" eaLnBrk="0" fontAlgn="base" hangingPunct="0">
        <a:spcBef>
          <a:spcPct val="0"/>
        </a:spcBef>
        <a:spcAft>
          <a:spcPct val="0"/>
        </a:spcAft>
        <a:defRPr sz="4100" b="1">
          <a:solidFill>
            <a:schemeClr val="tx1"/>
          </a:solidFill>
          <a:latin typeface="Calibri" pitchFamily="34" charset="0"/>
        </a:defRPr>
      </a:lvl3pPr>
      <a:lvl4pPr algn="ctr" rtl="0" eaLnBrk="0" fontAlgn="base" hangingPunct="0">
        <a:spcBef>
          <a:spcPct val="0"/>
        </a:spcBef>
        <a:spcAft>
          <a:spcPct val="0"/>
        </a:spcAft>
        <a:defRPr sz="4100" b="1">
          <a:solidFill>
            <a:schemeClr val="tx1"/>
          </a:solidFill>
          <a:latin typeface="Calibri" pitchFamily="34" charset="0"/>
        </a:defRPr>
      </a:lvl4pPr>
      <a:lvl5pPr algn="ctr" rtl="0" eaLnBrk="0" fontAlgn="base" hangingPunct="0">
        <a:spcBef>
          <a:spcPct val="0"/>
        </a:spcBef>
        <a:spcAft>
          <a:spcPct val="0"/>
        </a:spcAft>
        <a:defRPr sz="4100" b="1">
          <a:solidFill>
            <a:schemeClr val="tx1"/>
          </a:solidFill>
          <a:latin typeface="Calibri" pitchFamily="34"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Swatt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wmf"/><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hyperlink" Target="http://www.irongeek.com/robots.tx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hyperlink" Target="http://en.wikipedia.org/wiki/Shock_sites" TargetMode="Externa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tenacitysolutions.com/" TargetMode="External"/><Relationship Id="rId4" Type="http://schemas.openxmlformats.org/officeDocument/2006/relationships/hyperlink" Target="http://www.isd-podcas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irongeek.com/i.php?page=security/phpids-install-notes" TargetMode="External"/><Relationship Id="rId2" Type="http://schemas.openxmlformats.org/officeDocument/2006/relationships/hyperlink" Target="http://php-ids.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xkcd.com/327/"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xploit-db.com/search/" TargetMode="External"/><Relationship Id="rId2" Type="http://schemas.openxmlformats.org/officeDocument/2006/relationships/hyperlink" Target="http://www.irongeek.com/i.php?page=security/xss-sql-and-command-inject-vector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technet.microsoft.com/en-us/magazine/2008.01.securitywatch.aspx" TargetMode="External"/><Relationship Id="rId2" Type="http://schemas.openxmlformats.org/officeDocument/2006/relationships/hyperlink" Target="http://u3-tool.sourceforge.net/"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www.hak5.org/w/index.php/USB_Switchblade" TargetMode="External"/><Relationship Id="rId4" Type="http://schemas.openxmlformats.org/officeDocument/2006/relationships/hyperlink" Target="http://www.darkreading.com/security/perimeter/showArticle.jhtml?articleID=208803634"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www.irongeek.com/i.php?page=security/programmable-hid-usb-keystroke-dongl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deaddrops.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irongeek.com/i.php?page=security/thumb-sucking-udf-flash-driv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noeld.com/programs.asp?cat=video"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ex-parrot.com/~pete/upside-down-ternet.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orum.419eater.com/forum/album.php"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youtube.com/watch?v=U4oB28ksiIo&amp;t=3m12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hyperlink" Target="http://ascii.textfiles.com/archives/101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phreaknic.info/" TargetMode="External"/><Relationship Id="rId3" Type="http://schemas.openxmlformats.org/officeDocument/2006/relationships/hyperlink" Target="http://derbycon.com/" TargetMode="External"/><Relationship Id="rId7" Type="http://schemas.openxmlformats.org/officeDocument/2006/relationships/hyperlink" Target="http://www.hack3rcon.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dojocon.org/" TargetMode="External"/><Relationship Id="rId5" Type="http://schemas.openxmlformats.org/officeDocument/2006/relationships/hyperlink" Target="http://www.skydogcon.com/" TargetMode="External"/><Relationship Id="rId10" Type="http://schemas.openxmlformats.org/officeDocument/2006/relationships/hyperlink" Target="http://www.outerz0ne.org/" TargetMode="External"/><Relationship Id="rId4" Type="http://schemas.openxmlformats.org/officeDocument/2006/relationships/hyperlink" Target="http://www.louisvilleinfosec.com/" TargetMode="External"/><Relationship Id="rId9" Type="http://schemas.openxmlformats.org/officeDocument/2006/relationships/hyperlink" Target="http://notacon.or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Funnypots</a:t>
            </a:r>
            <a:r>
              <a:rPr lang="en-US" dirty="0" smtClean="0"/>
              <a:t> and Skiddy Baiting: Screwing with those that screw with you</a:t>
            </a:r>
            <a:endParaRPr lang="en-US" dirty="0"/>
          </a:p>
        </p:txBody>
      </p:sp>
      <p:sp>
        <p:nvSpPr>
          <p:cNvPr id="12291" name="Subtitle 2"/>
          <p:cNvSpPr>
            <a:spLocks noGrp="1"/>
          </p:cNvSpPr>
          <p:nvPr>
            <p:ph type="subTitle" idx="1"/>
          </p:nvPr>
        </p:nvSpPr>
        <p:spPr/>
        <p:txBody>
          <a:bodyPr/>
          <a:lstStyle/>
          <a:p>
            <a:pPr eaLnBrk="1" hangingPunct="1"/>
            <a:r>
              <a:rPr lang="en-US" dirty="0" smtClean="0"/>
              <a:t>Adrian Crenshaw</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Don’t try this at home</a:t>
            </a:r>
            <a:endParaRPr lang="en-US" u="sng" dirty="0">
              <a:solidFill>
                <a:srgbClr val="C00000"/>
              </a:solidFill>
            </a:endParaRPr>
          </a:p>
        </p:txBody>
      </p:sp>
      <p:sp>
        <p:nvSpPr>
          <p:cNvPr id="3" name="Content Placeholder 2"/>
          <p:cNvSpPr>
            <a:spLocks noGrp="1"/>
          </p:cNvSpPr>
          <p:nvPr>
            <p:ph idx="1"/>
          </p:nvPr>
        </p:nvSpPr>
        <p:spPr>
          <a:xfrm>
            <a:off x="457200" y="1295400"/>
            <a:ext cx="8229600" cy="5013325"/>
          </a:xfrm>
        </p:spPr>
        <p:txBody>
          <a:bodyPr/>
          <a:lstStyle/>
          <a:p>
            <a:r>
              <a:rPr lang="en-US" sz="2400" dirty="0" smtClean="0"/>
              <a:t>To repeat, neither Tenacity, </a:t>
            </a:r>
            <a:r>
              <a:rPr lang="en-US" sz="2400" dirty="0" err="1" smtClean="0"/>
              <a:t>Notacon</a:t>
            </a:r>
            <a:r>
              <a:rPr lang="en-US" sz="2400" dirty="0" smtClean="0"/>
              <a:t> nor myself recommend doing the things in the following few slides!</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Still, a pen-tester might want to know about this sort of trap to avoid legal entanglements. Confirm your IPs folks!</a:t>
            </a:r>
          </a:p>
        </p:txBody>
      </p:sp>
      <p:sp>
        <p:nvSpPr>
          <p:cNvPr id="4" name="Bevel 3"/>
          <p:cNvSpPr/>
          <p:nvPr/>
        </p:nvSpPr>
        <p:spPr>
          <a:xfrm>
            <a:off x="3281680" y="2543125"/>
            <a:ext cx="2286000" cy="2286000"/>
          </a:xfrm>
          <a:prstGeom prst="bevel">
            <a:avLst/>
          </a:prstGeom>
          <a:solidFill>
            <a:srgbClr val="FFC000"/>
          </a:solidFill>
          <a:ln>
            <a:solidFill>
              <a:srgbClr val="FFFF00"/>
            </a:solid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421809" y="3362959"/>
            <a:ext cx="2005742" cy="646331"/>
          </a:xfrm>
          <a:prstGeom prst="rect">
            <a:avLst/>
          </a:prstGeom>
        </p:spPr>
        <p:txBody>
          <a:bodyPr wrap="none">
            <a:spAutoFit/>
          </a:bodyPr>
          <a:lstStyle/>
          <a:p>
            <a:pPr algn="ctr"/>
            <a:r>
              <a:rPr lang="en-US" dirty="0" smtClean="0">
                <a:solidFill>
                  <a:schemeClr val="bg1"/>
                </a:solidFill>
                <a:effectLst>
                  <a:outerShdw blurRad="38100" dist="38100" dir="2700000" algn="tl">
                    <a:srgbClr val="000000">
                      <a:alpha val="43137"/>
                    </a:srgbClr>
                  </a:outerShdw>
                </a:effectLst>
              </a:rPr>
              <a:t>Warning!</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Bad Ideas Ahead!</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a:t>
            </a:r>
            <a:r>
              <a:rPr lang="en-US" dirty="0" err="1" smtClean="0"/>
              <a:t>SWATing</a:t>
            </a:r>
            <a:endParaRPr lang="en-US" dirty="0"/>
          </a:p>
        </p:txBody>
      </p:sp>
      <p:sp>
        <p:nvSpPr>
          <p:cNvPr id="3" name="Content Placeholder 2"/>
          <p:cNvSpPr>
            <a:spLocks noGrp="1"/>
          </p:cNvSpPr>
          <p:nvPr>
            <p:ph idx="1"/>
          </p:nvPr>
        </p:nvSpPr>
        <p:spPr/>
        <p:txBody>
          <a:bodyPr/>
          <a:lstStyle/>
          <a:p>
            <a:r>
              <a:rPr lang="en-US" dirty="0"/>
              <a:t>What is </a:t>
            </a:r>
            <a:r>
              <a:rPr lang="en-US" dirty="0" err="1"/>
              <a:t>SWATting</a:t>
            </a:r>
            <a:r>
              <a:rPr lang="en-US" dirty="0"/>
              <a:t>?</a:t>
            </a:r>
            <a:br>
              <a:rPr lang="en-US" dirty="0"/>
            </a:br>
            <a:r>
              <a:rPr lang="en-US" dirty="0">
                <a:hlinkClick r:id="rId2"/>
              </a:rPr>
              <a:t>http://</a:t>
            </a:r>
            <a:r>
              <a:rPr lang="en-US" dirty="0" smtClean="0">
                <a:hlinkClick r:id="rId2"/>
              </a:rPr>
              <a:t>en.wikipedia.org/wiki/Swatting</a:t>
            </a:r>
            <a:endParaRPr lang="en-US" dirty="0" smtClean="0"/>
          </a:p>
          <a:p>
            <a:endParaRPr lang="en-US" dirty="0"/>
          </a:p>
          <a:p>
            <a:r>
              <a:rPr lang="en-US" dirty="0"/>
              <a:t>Why stop with loopback</a:t>
            </a:r>
            <a:r>
              <a:rPr lang="en-US" dirty="0" smtClean="0"/>
              <a:t>?</a:t>
            </a:r>
          </a:p>
          <a:p>
            <a:endParaRPr lang="en-US" dirty="0"/>
          </a:p>
          <a:p>
            <a:r>
              <a:rPr lang="en-US" dirty="0"/>
              <a:t>DNS entries for </a:t>
            </a:r>
            <a:r>
              <a:rPr lang="en-US" dirty="0" smtClean="0"/>
              <a:t>an organization’s domain </a:t>
            </a:r>
            <a:r>
              <a:rPr lang="en-US" dirty="0"/>
              <a:t>do not have to map to IPs </a:t>
            </a:r>
            <a:r>
              <a:rPr lang="en-US" dirty="0" smtClean="0"/>
              <a:t>that the organization owns</a:t>
            </a:r>
            <a:endParaRPr lang="en-US" dirty="0"/>
          </a:p>
          <a:p>
            <a:endParaRPr lang="en-US" dirty="0"/>
          </a:p>
        </p:txBody>
      </p:sp>
    </p:spTree>
    <p:extLst>
      <p:ext uri="{BB962C8B-B14F-4D97-AF65-F5344CB8AC3E}">
        <p14:creationId xmlns:p14="http://schemas.microsoft.com/office/powerpoint/2010/main" val="122680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Bob would take</a:t>
            </a:r>
            <a:endParaRPr lang="en-US" dirty="0"/>
          </a:p>
        </p:txBody>
      </p:sp>
      <p:sp>
        <p:nvSpPr>
          <p:cNvPr id="3" name="Content Placeholder 2"/>
          <p:cNvSpPr>
            <a:spLocks noGrp="1"/>
          </p:cNvSpPr>
          <p:nvPr>
            <p:ph idx="1"/>
          </p:nvPr>
        </p:nvSpPr>
        <p:spPr>
          <a:xfrm>
            <a:off x="457200" y="1295400"/>
            <a:ext cx="8229600" cy="5013325"/>
          </a:xfrm>
        </p:spPr>
        <p:txBody>
          <a:bodyPr/>
          <a:lstStyle/>
          <a:p>
            <a:pPr marL="650875" indent="-514350">
              <a:buFont typeface="+mj-lt"/>
              <a:buAutoNum type="arabicPeriod"/>
            </a:pPr>
            <a:r>
              <a:rPr lang="en-US" sz="3600" dirty="0" err="1" smtClean="0"/>
              <a:t>Nslookup</a:t>
            </a:r>
            <a:r>
              <a:rPr lang="en-US" sz="3600" dirty="0" smtClean="0"/>
              <a:t> fsb.ru/</a:t>
            </a:r>
            <a:r>
              <a:rPr lang="en-US" sz="3600" dirty="0" err="1" smtClean="0"/>
              <a:t>Gov</a:t>
            </a:r>
            <a:r>
              <a:rPr lang="en-US" sz="3600" dirty="0" smtClean="0"/>
              <a:t> .</a:t>
            </a:r>
            <a:r>
              <a:rPr lang="ja-JP" altLang="en-US" sz="3600" dirty="0" smtClean="0"/>
              <a:t>中国</a:t>
            </a:r>
            <a:r>
              <a:rPr lang="en-US" altLang="ja-JP" sz="3600" dirty="0"/>
              <a:t> </a:t>
            </a:r>
            <a:r>
              <a:rPr lang="en-US" altLang="ja-JP" sz="3600" dirty="0" smtClean="0"/>
              <a:t>.</a:t>
            </a:r>
            <a:r>
              <a:rPr lang="en-US" altLang="ja-JP" sz="3600" dirty="0" err="1" smtClean="0"/>
              <a:t>cn</a:t>
            </a:r>
            <a:r>
              <a:rPr lang="ja-JP" altLang="en-US" sz="3600" dirty="0" smtClean="0"/>
              <a:t> </a:t>
            </a:r>
            <a:r>
              <a:rPr lang="en-US" sz="3600" dirty="0" smtClean="0"/>
              <a:t> /SomeScaryAgency.gov</a:t>
            </a:r>
          </a:p>
          <a:p>
            <a:pPr marL="650875" indent="-514350">
              <a:buFont typeface="+mj-lt"/>
              <a:buAutoNum type="arabicPeriod"/>
            </a:pPr>
            <a:r>
              <a:rPr lang="en-US" sz="3600" dirty="0" smtClean="0"/>
              <a:t>Map a host name to IP found in step 1.</a:t>
            </a:r>
          </a:p>
          <a:p>
            <a:pPr marL="650875" indent="-514350">
              <a:buFont typeface="+mj-lt"/>
              <a:buAutoNum type="arabicPeriod"/>
            </a:pPr>
            <a:r>
              <a:rPr lang="en-US" sz="3600" dirty="0" smtClean="0"/>
              <a:t>Tell the skiddy.</a:t>
            </a:r>
          </a:p>
          <a:p>
            <a:pPr marL="650875" indent="-514350">
              <a:buFont typeface="+mj-lt"/>
              <a:buAutoNum type="arabicPeriod"/>
            </a:pPr>
            <a:r>
              <a:rPr lang="en-US" sz="3600" dirty="0" smtClean="0"/>
              <a:t>?????</a:t>
            </a:r>
          </a:p>
          <a:p>
            <a:pPr marL="650875" indent="-514350">
              <a:buFont typeface="+mj-lt"/>
              <a:buAutoNum type="arabicPeriod"/>
            </a:pPr>
            <a:r>
              <a:rPr lang="en-US" sz="3600" dirty="0" smtClean="0"/>
              <a:t>Profit!!!</a:t>
            </a:r>
          </a:p>
          <a:p>
            <a:pPr>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35207"/>
            <a:ext cx="4029074" cy="322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6" presetClass="entr" presetSubtype="0" fill="hold" nodeType="with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wipe(down)">
                                      <p:cBhvr>
                                        <p:cTn id="35" dur="580">
                                          <p:stCondLst>
                                            <p:cond delay="0"/>
                                          </p:stCondLst>
                                        </p:cTn>
                                        <p:tgtEl>
                                          <p:spTgt spid="6146"/>
                                        </p:tgtEl>
                                      </p:cBhvr>
                                    </p:animEffect>
                                    <p:anim calcmode="lin" valueType="num">
                                      <p:cBhvr>
                                        <p:cTn id="36"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41" dur="26">
                                          <p:stCondLst>
                                            <p:cond delay="650"/>
                                          </p:stCondLst>
                                        </p:cTn>
                                        <p:tgtEl>
                                          <p:spTgt spid="6146"/>
                                        </p:tgtEl>
                                      </p:cBhvr>
                                      <p:to x="100000" y="60000"/>
                                    </p:animScale>
                                    <p:animScale>
                                      <p:cBhvr>
                                        <p:cTn id="42" dur="166" decel="50000">
                                          <p:stCondLst>
                                            <p:cond delay="676"/>
                                          </p:stCondLst>
                                        </p:cTn>
                                        <p:tgtEl>
                                          <p:spTgt spid="6146"/>
                                        </p:tgtEl>
                                      </p:cBhvr>
                                      <p:to x="100000" y="100000"/>
                                    </p:animScale>
                                    <p:animScale>
                                      <p:cBhvr>
                                        <p:cTn id="43" dur="26">
                                          <p:stCondLst>
                                            <p:cond delay="1312"/>
                                          </p:stCondLst>
                                        </p:cTn>
                                        <p:tgtEl>
                                          <p:spTgt spid="6146"/>
                                        </p:tgtEl>
                                      </p:cBhvr>
                                      <p:to x="100000" y="80000"/>
                                    </p:animScale>
                                    <p:animScale>
                                      <p:cBhvr>
                                        <p:cTn id="44" dur="166" decel="50000">
                                          <p:stCondLst>
                                            <p:cond delay="1338"/>
                                          </p:stCondLst>
                                        </p:cTn>
                                        <p:tgtEl>
                                          <p:spTgt spid="6146"/>
                                        </p:tgtEl>
                                      </p:cBhvr>
                                      <p:to x="100000" y="100000"/>
                                    </p:animScale>
                                    <p:animScale>
                                      <p:cBhvr>
                                        <p:cTn id="45" dur="26">
                                          <p:stCondLst>
                                            <p:cond delay="1642"/>
                                          </p:stCondLst>
                                        </p:cTn>
                                        <p:tgtEl>
                                          <p:spTgt spid="6146"/>
                                        </p:tgtEl>
                                      </p:cBhvr>
                                      <p:to x="100000" y="90000"/>
                                    </p:animScale>
                                    <p:animScale>
                                      <p:cBhvr>
                                        <p:cTn id="46" dur="166" decel="50000">
                                          <p:stCondLst>
                                            <p:cond delay="1668"/>
                                          </p:stCondLst>
                                        </p:cTn>
                                        <p:tgtEl>
                                          <p:spTgt spid="6146"/>
                                        </p:tgtEl>
                                      </p:cBhvr>
                                      <p:to x="100000" y="100000"/>
                                    </p:animScale>
                                    <p:animScale>
                                      <p:cBhvr>
                                        <p:cTn id="47" dur="26">
                                          <p:stCondLst>
                                            <p:cond delay="1808"/>
                                          </p:stCondLst>
                                        </p:cTn>
                                        <p:tgtEl>
                                          <p:spTgt spid="6146"/>
                                        </p:tgtEl>
                                      </p:cBhvr>
                                      <p:to x="100000" y="95000"/>
                                    </p:animScale>
                                    <p:animScale>
                                      <p:cBhvr>
                                        <p:cTn id="48"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Lemon wiping</a:t>
            </a:r>
            <a:endParaRPr lang="en-US" dirty="0"/>
          </a:p>
        </p:txBody>
      </p:sp>
      <p:sp>
        <p:nvSpPr>
          <p:cNvPr id="5" name="Subtitle 4"/>
          <p:cNvSpPr>
            <a:spLocks noGrp="1"/>
          </p:cNvSpPr>
          <p:nvPr>
            <p:ph type="subTitle" idx="1"/>
          </p:nvPr>
        </p:nvSpPr>
        <p:spPr/>
        <p:txBody>
          <a:bodyPr/>
          <a:lstStyle/>
          <a:p>
            <a:r>
              <a:rPr lang="en-US" dirty="0" smtClean="0"/>
              <a:t>For when you want your hard drive to feel (un)clean</a:t>
            </a:r>
            <a:endParaRPr lang="en-US" dirty="0"/>
          </a:p>
        </p:txBody>
      </p:sp>
      <p:pic>
        <p:nvPicPr>
          <p:cNvPr id="6146" name="Picture 2" descr="C:\Users\adrian\AppData\Local\Microsoft\Windows\Temporary Internet Files\Content.IE5\ASTO0BMV\MCj04368920000[1].png"/>
          <p:cNvPicPr>
            <a:picLocks noChangeAspect="1" noChangeArrowheads="1"/>
          </p:cNvPicPr>
          <p:nvPr/>
        </p:nvPicPr>
        <p:blipFill>
          <a:blip r:embed="rId2" cstate="print"/>
          <a:srcRect/>
          <a:stretch>
            <a:fillRect/>
          </a:stretch>
        </p:blipFill>
        <p:spPr bwMode="auto">
          <a:xfrm>
            <a:off x="2514600" y="4800600"/>
            <a:ext cx="1714500" cy="1714500"/>
          </a:xfrm>
          <a:prstGeom prst="rect">
            <a:avLst/>
          </a:prstGeom>
          <a:noFill/>
        </p:spPr>
      </p:pic>
      <p:pic>
        <p:nvPicPr>
          <p:cNvPr id="6149" name="Picture 5" descr="C:\Users\adrian\AppData\Local\Microsoft\Windows\Temporary Internet Files\Content.IE5\DBN8C6LJ\MCHH00003_0000[1].wmf"/>
          <p:cNvPicPr>
            <a:picLocks noChangeAspect="1" noChangeArrowheads="1"/>
          </p:cNvPicPr>
          <p:nvPr/>
        </p:nvPicPr>
        <p:blipFill>
          <a:blip r:embed="rId3" cstate="print"/>
          <a:srcRect/>
          <a:stretch>
            <a:fillRect/>
          </a:stretch>
        </p:blipFill>
        <p:spPr bwMode="auto">
          <a:xfrm>
            <a:off x="5029200" y="4800600"/>
            <a:ext cx="2058924" cy="148996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a:t>
            </a:r>
            <a:endParaRPr lang="en-US" dirty="0"/>
          </a:p>
        </p:txBody>
      </p:sp>
      <p:sp>
        <p:nvSpPr>
          <p:cNvPr id="3" name="Content Placeholder 2"/>
          <p:cNvSpPr>
            <a:spLocks noGrp="1"/>
          </p:cNvSpPr>
          <p:nvPr>
            <p:ph idx="1"/>
          </p:nvPr>
        </p:nvSpPr>
        <p:spPr>
          <a:xfrm>
            <a:off x="457200" y="1295400"/>
            <a:ext cx="8229600" cy="5013325"/>
          </a:xfrm>
        </p:spPr>
        <p:txBody>
          <a:bodyPr/>
          <a:lstStyle/>
          <a:p>
            <a:r>
              <a:rPr lang="en-US" dirty="0" smtClean="0"/>
              <a:t>Why wipe your drive with just 0, 1 or random?</a:t>
            </a:r>
          </a:p>
          <a:p>
            <a:r>
              <a:rPr lang="en-US" dirty="0" smtClean="0"/>
              <a:t>Why not an arbitrary pattern? </a:t>
            </a:r>
          </a:p>
          <a:p>
            <a:r>
              <a:rPr lang="en-US" dirty="0" smtClean="0"/>
              <a:t>Fun for the forensics examiner/snooper.</a:t>
            </a:r>
          </a:p>
          <a:p>
            <a:r>
              <a:rPr lang="en-US" dirty="0" smtClean="0"/>
              <a:t>Let’s have a party!!! A lemon party!!!</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62200" y="3276600"/>
            <a:ext cx="4476750" cy="3581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Lemonwipe</a:t>
            </a:r>
            <a:r>
              <a:rPr lang="en-US" dirty="0" smtClean="0"/>
              <a:t/>
            </a:r>
            <a:br>
              <a:rPr lang="en-US" dirty="0" smtClean="0"/>
            </a:br>
            <a:r>
              <a:rPr lang="en-US" dirty="0" smtClean="0"/>
              <a:t>(rude and crude)</a:t>
            </a:r>
            <a:endParaRPr lang="en-US" dirty="0"/>
          </a:p>
        </p:txBody>
      </p:sp>
      <p:sp>
        <p:nvSpPr>
          <p:cNvPr id="5" name="Content Placeholder 4"/>
          <p:cNvSpPr>
            <a:spLocks noGrp="1"/>
          </p:cNvSpPr>
          <p:nvPr>
            <p:ph sz="quarter" idx="2"/>
          </p:nvPr>
        </p:nvSpPr>
        <p:spPr>
          <a:xfrm>
            <a:off x="0" y="2362200"/>
            <a:ext cx="4497388" cy="3763963"/>
          </a:xfrm>
        </p:spPr>
        <p:txBody>
          <a:bodyPr/>
          <a:lstStyle/>
          <a:p>
            <a:pPr>
              <a:buNone/>
            </a:pPr>
            <a:r>
              <a:rPr lang="en-US" sz="1800" dirty="0" smtClean="0"/>
              <a:t>Repeat script to feed into DD:</a:t>
            </a:r>
          </a:p>
          <a:p>
            <a:pPr>
              <a:buNone/>
            </a:pPr>
            <a:r>
              <a:rPr lang="en-US" sz="1800" dirty="0" smtClean="0">
                <a:solidFill>
                  <a:srgbClr val="92D050"/>
                </a:solidFill>
              </a:rPr>
              <a:t>@Echo Off</a:t>
            </a:r>
          </a:p>
          <a:p>
            <a:pPr>
              <a:buNone/>
            </a:pPr>
            <a:r>
              <a:rPr lang="en-US" sz="1800" dirty="0" smtClean="0">
                <a:solidFill>
                  <a:srgbClr val="92D050"/>
                </a:solidFill>
              </a:rPr>
              <a:t>:TOP</a:t>
            </a:r>
          </a:p>
          <a:p>
            <a:pPr>
              <a:buNone/>
            </a:pPr>
            <a:r>
              <a:rPr lang="en-US" sz="1800" dirty="0" smtClean="0">
                <a:solidFill>
                  <a:srgbClr val="92D050"/>
                </a:solidFill>
              </a:rPr>
              <a:t>type %1 </a:t>
            </a:r>
          </a:p>
          <a:p>
            <a:pPr>
              <a:buNone/>
            </a:pPr>
            <a:r>
              <a:rPr lang="en-US" sz="1800" dirty="0" err="1" smtClean="0">
                <a:solidFill>
                  <a:srgbClr val="92D050"/>
                </a:solidFill>
              </a:rPr>
              <a:t>Goto</a:t>
            </a:r>
            <a:r>
              <a:rPr lang="en-US" sz="1800" dirty="0" smtClean="0">
                <a:solidFill>
                  <a:srgbClr val="92D050"/>
                </a:solidFill>
              </a:rPr>
              <a:t> TOP</a:t>
            </a:r>
          </a:p>
          <a:p>
            <a:pPr>
              <a:buNone/>
            </a:pPr>
            <a:r>
              <a:rPr lang="en-US" sz="1800" dirty="0" smtClean="0"/>
              <a:t>Command:</a:t>
            </a:r>
          </a:p>
          <a:p>
            <a:pPr>
              <a:buNone/>
            </a:pPr>
            <a:r>
              <a:rPr lang="en-US" sz="1800" dirty="0" smtClean="0">
                <a:solidFill>
                  <a:srgbClr val="FF0000"/>
                </a:solidFill>
              </a:rPr>
              <a:t>repeat.bat adrianbeer.jpg | </a:t>
            </a:r>
            <a:r>
              <a:rPr lang="en-US" sz="1800" dirty="0" err="1" smtClean="0">
                <a:solidFill>
                  <a:srgbClr val="FF0000"/>
                </a:solidFill>
              </a:rPr>
              <a:t>dd</a:t>
            </a:r>
            <a:r>
              <a:rPr lang="en-US" sz="1800" dirty="0" smtClean="0">
                <a:solidFill>
                  <a:srgbClr val="FF0000"/>
                </a:solidFill>
              </a:rPr>
              <a:t> of=\\.\f:</a:t>
            </a:r>
            <a:endParaRPr lang="en-US" sz="1800" dirty="0">
              <a:solidFill>
                <a:srgbClr val="FF0000"/>
              </a:solidFill>
            </a:endParaRPr>
          </a:p>
        </p:txBody>
      </p:sp>
      <p:sp>
        <p:nvSpPr>
          <p:cNvPr id="7" name="Content Placeholder 6"/>
          <p:cNvSpPr>
            <a:spLocks noGrp="1"/>
          </p:cNvSpPr>
          <p:nvPr>
            <p:ph sz="quarter" idx="4"/>
          </p:nvPr>
        </p:nvSpPr>
        <p:spPr/>
        <p:txBody>
          <a:bodyPr/>
          <a:lstStyle/>
          <a:p>
            <a:pPr>
              <a:buNone/>
            </a:pPr>
            <a:r>
              <a:rPr lang="en-US" sz="1800" dirty="0" smtClean="0"/>
              <a:t>Create one big file:</a:t>
            </a:r>
          </a:p>
          <a:p>
            <a:pPr>
              <a:buNone/>
            </a:pPr>
            <a:r>
              <a:rPr lang="en-US" sz="1800" dirty="0" smtClean="0">
                <a:solidFill>
                  <a:srgbClr val="92D050"/>
                </a:solidFill>
              </a:rPr>
              <a:t>@Echo Off</a:t>
            </a:r>
          </a:p>
          <a:p>
            <a:pPr>
              <a:buNone/>
            </a:pPr>
            <a:r>
              <a:rPr lang="en-US" sz="1800" dirty="0" smtClean="0">
                <a:solidFill>
                  <a:srgbClr val="92D050"/>
                </a:solidFill>
              </a:rPr>
              <a:t>:TOP</a:t>
            </a:r>
          </a:p>
          <a:p>
            <a:pPr>
              <a:buNone/>
            </a:pPr>
            <a:r>
              <a:rPr lang="en-US" sz="1800" dirty="0" smtClean="0">
                <a:solidFill>
                  <a:srgbClr val="92D050"/>
                </a:solidFill>
              </a:rPr>
              <a:t>type %1 &gt;&gt;%2\%1</a:t>
            </a:r>
          </a:p>
          <a:p>
            <a:pPr>
              <a:buNone/>
            </a:pPr>
            <a:r>
              <a:rPr lang="en-US" sz="1800" dirty="0" smtClean="0">
                <a:solidFill>
                  <a:srgbClr val="92D050"/>
                </a:solidFill>
              </a:rPr>
              <a:t>if not %</a:t>
            </a:r>
            <a:r>
              <a:rPr lang="en-US" sz="1800" dirty="0" err="1" smtClean="0">
                <a:solidFill>
                  <a:srgbClr val="92D050"/>
                </a:solidFill>
              </a:rPr>
              <a:t>errorlevel</a:t>
            </a:r>
            <a:r>
              <a:rPr lang="en-US" sz="1800" dirty="0" smtClean="0">
                <a:solidFill>
                  <a:srgbClr val="92D050"/>
                </a:solidFill>
              </a:rPr>
              <a:t>%==0 </a:t>
            </a:r>
            <a:r>
              <a:rPr lang="en-US" sz="1800" dirty="0" err="1" smtClean="0">
                <a:solidFill>
                  <a:srgbClr val="92D050"/>
                </a:solidFill>
              </a:rPr>
              <a:t>goto</a:t>
            </a:r>
            <a:r>
              <a:rPr lang="en-US" sz="1800" dirty="0" smtClean="0">
                <a:solidFill>
                  <a:srgbClr val="92D050"/>
                </a:solidFill>
              </a:rPr>
              <a:t> :error</a:t>
            </a:r>
          </a:p>
          <a:p>
            <a:pPr>
              <a:buNone/>
            </a:pPr>
            <a:r>
              <a:rPr lang="en-US" sz="1800" dirty="0" err="1" smtClean="0">
                <a:solidFill>
                  <a:srgbClr val="92D050"/>
                </a:solidFill>
              </a:rPr>
              <a:t>Goto</a:t>
            </a:r>
            <a:r>
              <a:rPr lang="en-US" sz="1800" dirty="0" smtClean="0">
                <a:solidFill>
                  <a:srgbClr val="92D050"/>
                </a:solidFill>
              </a:rPr>
              <a:t> TOP</a:t>
            </a:r>
          </a:p>
          <a:p>
            <a:pPr>
              <a:buNone/>
            </a:pPr>
            <a:r>
              <a:rPr lang="en-US" sz="1800" dirty="0" smtClean="0">
                <a:solidFill>
                  <a:srgbClr val="92D050"/>
                </a:solidFill>
              </a:rPr>
              <a:t>:error</a:t>
            </a:r>
          </a:p>
          <a:p>
            <a:pPr>
              <a:buNone/>
            </a:pPr>
            <a:r>
              <a:rPr lang="en-US" sz="1800" dirty="0" smtClean="0">
                <a:solidFill>
                  <a:srgbClr val="92D050"/>
                </a:solidFill>
              </a:rPr>
              <a:t>echo Exiting and deleting %2\%1</a:t>
            </a:r>
          </a:p>
          <a:p>
            <a:pPr>
              <a:buNone/>
            </a:pPr>
            <a:r>
              <a:rPr lang="en-US" sz="1800" dirty="0" smtClean="0">
                <a:solidFill>
                  <a:srgbClr val="92D050"/>
                </a:solidFill>
              </a:rPr>
              <a:t>del %2\%1</a:t>
            </a:r>
          </a:p>
          <a:p>
            <a:pPr>
              <a:buNone/>
            </a:pPr>
            <a:r>
              <a:rPr lang="en-US" sz="1800" dirty="0" smtClean="0">
                <a:solidFill>
                  <a:srgbClr val="92D050"/>
                </a:solidFill>
              </a:rPr>
              <a:t>exit /B -1</a:t>
            </a:r>
          </a:p>
          <a:p>
            <a:pPr>
              <a:buNone/>
            </a:pPr>
            <a:r>
              <a:rPr lang="en-US" sz="1800" dirty="0" smtClean="0"/>
              <a:t>Command:</a:t>
            </a:r>
          </a:p>
          <a:p>
            <a:pPr>
              <a:buNone/>
            </a:pPr>
            <a:r>
              <a:rPr lang="en-US" sz="1800" dirty="0" smtClean="0">
                <a:solidFill>
                  <a:srgbClr val="FF0000"/>
                </a:solidFill>
              </a:rPr>
              <a:t>Smack.bat image.jpg f:</a:t>
            </a:r>
          </a:p>
          <a:p>
            <a:pPr>
              <a:buNone/>
            </a:pPr>
            <a:endParaRPr lang="en-US" sz="1800" dirty="0"/>
          </a:p>
        </p:txBody>
      </p:sp>
      <p:sp>
        <p:nvSpPr>
          <p:cNvPr id="6" name="TextBox 5"/>
          <p:cNvSpPr txBox="1"/>
          <p:nvPr/>
        </p:nvSpPr>
        <p:spPr>
          <a:xfrm>
            <a:off x="762000" y="1676400"/>
            <a:ext cx="7696200" cy="461665"/>
          </a:xfrm>
          <a:prstGeom prst="rect">
            <a:avLst/>
          </a:prstGeom>
          <a:noFill/>
        </p:spPr>
        <p:txBody>
          <a:bodyPr wrap="square" rtlCol="0">
            <a:spAutoFit/>
          </a:bodyPr>
          <a:lstStyle/>
          <a:p>
            <a:r>
              <a:rPr lang="en-US" sz="2400" dirty="0" smtClean="0"/>
              <a:t>Not recommended from a legal standpoint, but funny.</a:t>
            </a:r>
            <a:endParaRPr lang="en-US"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Robots.txt trolling</a:t>
            </a:r>
            <a:endParaRPr lang="en-US" dirty="0"/>
          </a:p>
        </p:txBody>
      </p:sp>
      <p:sp>
        <p:nvSpPr>
          <p:cNvPr id="8" name="Subtitle 7"/>
          <p:cNvSpPr>
            <a:spLocks noGrp="1"/>
          </p:cNvSpPr>
          <p:nvPr>
            <p:ph type="subTitle" idx="1"/>
          </p:nvPr>
        </p:nvSpPr>
        <p:spPr/>
        <p:txBody>
          <a:bodyPr/>
          <a:lstStyle/>
          <a:p>
            <a:r>
              <a:rPr lang="en-US" dirty="0" smtClean="0"/>
              <a:t>As heard about on many podcasts, don’t look at it if you have my resume on file</a:t>
            </a:r>
            <a:endParaRPr lang="en-US" dirty="0"/>
          </a:p>
        </p:txBody>
      </p:sp>
      <p:pic>
        <p:nvPicPr>
          <p:cNvPr id="5123" name="Picture 3" descr="C:\Users\adrian\AppData\Local\Microsoft\Windows\Temporary Internet Files\Content.IE5\KP10SRJY\MCj04321230000[1].wmf"/>
          <p:cNvPicPr>
            <a:picLocks noChangeAspect="1" noChangeArrowheads="1"/>
          </p:cNvPicPr>
          <p:nvPr/>
        </p:nvPicPr>
        <p:blipFill>
          <a:blip r:embed="rId3" cstate="print"/>
          <a:srcRect/>
          <a:stretch>
            <a:fillRect/>
          </a:stretch>
        </p:blipFill>
        <p:spPr bwMode="auto">
          <a:xfrm>
            <a:off x="6400800" y="4572000"/>
            <a:ext cx="1362075" cy="1882775"/>
          </a:xfrm>
          <a:prstGeom prst="rect">
            <a:avLst/>
          </a:prstGeom>
          <a:noFill/>
        </p:spPr>
      </p:pic>
      <p:pic>
        <p:nvPicPr>
          <p:cNvPr id="5125" name="Picture 5" descr="C:\Users\adrian\AppData\Local\Microsoft\Windows\Temporary Internet Files\Content.IE5\DT40JFOP\MPj04443060000[1].jpg"/>
          <p:cNvPicPr>
            <a:picLocks noChangeAspect="1" noChangeArrowheads="1"/>
          </p:cNvPicPr>
          <p:nvPr/>
        </p:nvPicPr>
        <p:blipFill>
          <a:blip r:embed="rId4" cstate="print"/>
          <a:srcRect/>
          <a:stretch>
            <a:fillRect/>
          </a:stretch>
        </p:blipFill>
        <p:spPr bwMode="auto">
          <a:xfrm>
            <a:off x="3886200" y="4800600"/>
            <a:ext cx="2318672" cy="1543050"/>
          </a:xfrm>
          <a:prstGeom prst="rect">
            <a:avLst/>
          </a:prstGeom>
          <a:noFill/>
        </p:spPr>
      </p:pic>
      <p:pic>
        <p:nvPicPr>
          <p:cNvPr id="5127" name="Picture 7" descr="C:\Users\adrian\AppData\Local\Microsoft\Windows\Temporary Internet Files\Content.IE5\DT40JFOP\MCj04359330000[1].wmf"/>
          <p:cNvPicPr>
            <a:picLocks noChangeAspect="1" noChangeArrowheads="1"/>
          </p:cNvPicPr>
          <p:nvPr/>
        </p:nvPicPr>
        <p:blipFill>
          <a:blip r:embed="rId5" cstate="print"/>
          <a:srcRect/>
          <a:stretch>
            <a:fillRect/>
          </a:stretch>
        </p:blipFill>
        <p:spPr bwMode="auto">
          <a:xfrm>
            <a:off x="381000" y="4114800"/>
            <a:ext cx="2022475" cy="1908175"/>
          </a:xfrm>
          <a:prstGeom prst="rect">
            <a:avLst/>
          </a:prstGeom>
          <a:noFill/>
        </p:spPr>
      </p:pic>
      <p:pic>
        <p:nvPicPr>
          <p:cNvPr id="15" name="Picture 7" descr="C:\Users\adrian\AppData\Local\Microsoft\Windows\Temporary Internet Files\Content.IE5\DT40JFOP\MCj04359330000[1].wmf"/>
          <p:cNvPicPr>
            <a:picLocks noChangeAspect="1" noChangeArrowheads="1"/>
          </p:cNvPicPr>
          <p:nvPr/>
        </p:nvPicPr>
        <p:blipFill>
          <a:blip r:embed="rId5" cstate="print"/>
          <a:srcRect/>
          <a:stretch>
            <a:fillRect/>
          </a:stretch>
        </p:blipFill>
        <p:spPr bwMode="auto">
          <a:xfrm>
            <a:off x="1066800" y="4572000"/>
            <a:ext cx="2022475" cy="1908175"/>
          </a:xfrm>
          <a:prstGeom prst="rect">
            <a:avLst/>
          </a:prstGeom>
          <a:noFill/>
        </p:spPr>
      </p:pic>
      <p:sp>
        <p:nvSpPr>
          <p:cNvPr id="16" name="Oval 15"/>
          <p:cNvSpPr/>
          <p:nvPr/>
        </p:nvSpPr>
        <p:spPr>
          <a:xfrm>
            <a:off x="3200400" y="5410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96200" y="5105400"/>
            <a:ext cx="492443" cy="369332"/>
          </a:xfrm>
          <a:prstGeom prst="rect">
            <a:avLst/>
          </a:prstGeom>
          <a:noFill/>
        </p:spPr>
        <p:txBody>
          <a:bodyPr wrap="none" rtlCol="0">
            <a:spAutoFit/>
          </a:bodyPr>
          <a:lstStyle/>
          <a:p>
            <a:r>
              <a:rPr lang="en-US" dirty="0" err="1" smtClean="0"/>
              <a:t>ing</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it all about?</a:t>
            </a:r>
            <a:endParaRPr lang="en-US" dirty="0"/>
          </a:p>
        </p:txBody>
      </p:sp>
      <p:sp>
        <p:nvSpPr>
          <p:cNvPr id="3" name="Content Placeholder 2"/>
          <p:cNvSpPr>
            <a:spLocks noGrp="1"/>
          </p:cNvSpPr>
          <p:nvPr>
            <p:ph idx="1"/>
          </p:nvPr>
        </p:nvSpPr>
        <p:spPr/>
        <p:txBody>
          <a:bodyPr/>
          <a:lstStyle/>
          <a:p>
            <a:r>
              <a:rPr lang="en-US" dirty="0" smtClean="0"/>
              <a:t>Robots.txt is used to tell search engine spiders what not to index</a:t>
            </a:r>
          </a:p>
          <a:p>
            <a:r>
              <a:rPr lang="en-US" dirty="0" smtClean="0"/>
              <a:t>Many attackers start their recon by looking at robots.txt, for example: </a:t>
            </a:r>
            <a:r>
              <a:rPr lang="en-US" dirty="0" smtClean="0">
                <a:hlinkClick r:id="rId2"/>
              </a:rPr>
              <a:t>http://www.irongeek.com/robots.txt</a:t>
            </a:r>
            <a:endParaRPr lang="en-US" dirty="0" smtClean="0"/>
          </a:p>
          <a:p>
            <a:r>
              <a:rPr lang="en-US" dirty="0" smtClean="0"/>
              <a:t>Sample robots.txt file:</a:t>
            </a:r>
          </a:p>
          <a:p>
            <a:pPr>
              <a:buNone/>
            </a:pPr>
            <a:r>
              <a:rPr lang="en-US" dirty="0" smtClean="0"/>
              <a:t>User-agent: * </a:t>
            </a:r>
            <a:br>
              <a:rPr lang="en-US" dirty="0" smtClean="0"/>
            </a:br>
            <a:r>
              <a:rPr lang="en-US" dirty="0" smtClean="0"/>
              <a:t>Disallow: /private </a:t>
            </a:r>
            <a:br>
              <a:rPr lang="en-US" dirty="0" smtClean="0"/>
            </a:br>
            <a:r>
              <a:rPr lang="en-US" dirty="0" smtClean="0"/>
              <a:t>Disallow: /secret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Index.htm file for /secret</a:t>
            </a:r>
            <a:br>
              <a:rPr lang="en-US" dirty="0" smtClean="0"/>
            </a:br>
            <a:r>
              <a:rPr lang="en-US" dirty="0" smtClean="0"/>
              <a:t>(slightly modified)</a:t>
            </a:r>
            <a:endParaRPr lang="en-US" dirty="0"/>
          </a:p>
        </p:txBody>
      </p:sp>
      <p:sp>
        <p:nvSpPr>
          <p:cNvPr id="3" name="Content Placeholder 2"/>
          <p:cNvSpPr>
            <a:spLocks noGrp="1"/>
          </p:cNvSpPr>
          <p:nvPr>
            <p:ph idx="1"/>
          </p:nvPr>
        </p:nvSpPr>
        <p:spPr>
          <a:xfrm>
            <a:off x="457200" y="1600200"/>
            <a:ext cx="8229600" cy="4708525"/>
          </a:xfrm>
        </p:spPr>
        <p:txBody>
          <a:bodyPr>
            <a:scene3d>
              <a:camera prst="orthographicFront"/>
              <a:lightRig rig="threePt" dir="t"/>
            </a:scene3d>
            <a:sp3d prstMaterial="plastic"/>
          </a:bodyPr>
          <a:lstStyle/>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&lt;html&gt;</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&lt;head&gt;</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&lt;meta http-equiv="Content-Type" content="text/html; </a:t>
            </a:r>
            <a:r>
              <a:rPr lang="en-US" sz="1800" dirty="0" err="1"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charset</a:t>
            </a: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=windows-1252"&gt;</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&lt;META HTTP-EQUIV=REFRESH CONTENT="1; URL=http://rule34.paheal.net/post/view/12930"&gt;.</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&lt;title&gt;New Page 1&lt;/title&gt;</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&lt;/head&gt;</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&lt;body&gt;</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&lt;</a:t>
            </a:r>
            <a:r>
              <a:rPr lang="en-US" sz="1800" dirty="0" err="1"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img</a:t>
            </a: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 </a:t>
            </a:r>
            <a:r>
              <a:rPr lang="en-US" sz="1800" dirty="0" err="1"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src</a:t>
            </a: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="http://irongeek.com/sigs/logo.php"&gt;</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You don't seem to be a spider,</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Redirecting.&lt;/body&gt;&lt;/p&gt;</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&lt;p&gt;:)&lt;body&gt;&lt;/p&gt;&lt;/body&gt;</a:t>
            </a:r>
          </a:p>
          <a:p>
            <a:pPr>
              <a:buNone/>
            </a:pPr>
            <a:r>
              <a:rPr lang="en-US" sz="1800" dirty="0" smtClean="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rPr>
              <a:t>&lt;/html&gt;</a:t>
            </a:r>
            <a:endParaRPr lang="en-US" sz="1800" dirty="0">
              <a:ln>
                <a:gradFill>
                  <a:gsLst>
                    <a:gs pos="0">
                      <a:srgbClr val="CCCCFF"/>
                    </a:gs>
                    <a:gs pos="17999">
                      <a:srgbClr val="99CCFF"/>
                    </a:gs>
                    <a:gs pos="36000">
                      <a:srgbClr val="9966FF"/>
                    </a:gs>
                    <a:gs pos="61000">
                      <a:srgbClr val="CC99FF"/>
                    </a:gs>
                    <a:gs pos="82001">
                      <a:srgbClr val="99CCFF"/>
                    </a:gs>
                    <a:gs pos="100000">
                      <a:srgbClr val="CCCCFF"/>
                    </a:gs>
                  </a:gsLst>
                  <a:lin ang="5400000" scaled="0"/>
                </a:gradFill>
              </a:ln>
              <a:solidFill>
                <a:srgbClr val="00B0F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 butter your popcorn</a:t>
            </a:r>
            <a:endParaRPr lang="en-US" dirty="0"/>
          </a:p>
        </p:txBody>
      </p:sp>
      <p:sp>
        <p:nvSpPr>
          <p:cNvPr id="3" name="Content Placeholder 2"/>
          <p:cNvSpPr>
            <a:spLocks noGrp="1"/>
          </p:cNvSpPr>
          <p:nvPr>
            <p:ph idx="1"/>
          </p:nvPr>
        </p:nvSpPr>
        <p:spPr/>
        <p:txBody>
          <a:bodyPr/>
          <a:lstStyle/>
          <a:p>
            <a:r>
              <a:rPr lang="en-US" dirty="0" smtClean="0"/>
              <a:t>Log the IP, or not, as you wish</a:t>
            </a:r>
          </a:p>
          <a:p>
            <a:r>
              <a:rPr lang="en-US" dirty="0" smtClean="0"/>
              <a:t>For alternatives</a:t>
            </a:r>
            <a:br>
              <a:rPr lang="en-US" dirty="0" smtClean="0"/>
            </a:br>
            <a:r>
              <a:rPr lang="en-US" dirty="0" smtClean="0">
                <a:hlinkClick r:id="rId2"/>
              </a:rPr>
              <a:t>http://en.wikipedia.org/wiki/Shock_sites</a:t>
            </a:r>
            <a:r>
              <a:rPr lang="en-US" dirty="0" smtClean="0"/>
              <a:t> </a:t>
            </a:r>
          </a:p>
          <a:p>
            <a:endParaRPr lang="en-US" dirty="0"/>
          </a:p>
        </p:txBody>
      </p:sp>
      <p:pic>
        <p:nvPicPr>
          <p:cNvPr id="2051" name="Picture 3" descr="C:\Users\adrian\AppData\Local\Microsoft\Windows\Temporary Internet Files\Content.IE5\DT40JFOP\MCj04379840000[1].wmf"/>
          <p:cNvPicPr>
            <a:picLocks noChangeAspect="1" noChangeArrowheads="1"/>
          </p:cNvPicPr>
          <p:nvPr/>
        </p:nvPicPr>
        <p:blipFill>
          <a:blip r:embed="rId3" cstate="print"/>
          <a:srcRect/>
          <a:stretch>
            <a:fillRect/>
          </a:stretch>
        </p:blipFill>
        <p:spPr bwMode="auto">
          <a:xfrm>
            <a:off x="5943600" y="3429000"/>
            <a:ext cx="1558925" cy="1860550"/>
          </a:xfrm>
          <a:prstGeom prst="rect">
            <a:avLst/>
          </a:prstGeom>
          <a:noFill/>
        </p:spPr>
      </p:pic>
      <p:pic>
        <p:nvPicPr>
          <p:cNvPr id="2053" name="Picture 5" descr="C:\Users\adrian\AppData\Local\Microsoft\Windows\Temporary Internet Files\Content.IE5\KP10SRJY\MCj02507720000[1].wmf"/>
          <p:cNvPicPr>
            <a:picLocks noChangeAspect="1" noChangeArrowheads="1"/>
          </p:cNvPicPr>
          <p:nvPr/>
        </p:nvPicPr>
        <p:blipFill>
          <a:blip r:embed="rId4" cstate="print"/>
          <a:srcRect/>
          <a:stretch>
            <a:fillRect/>
          </a:stretch>
        </p:blipFill>
        <p:spPr bwMode="auto">
          <a:xfrm>
            <a:off x="1066800" y="3505200"/>
            <a:ext cx="1842380" cy="2364463"/>
          </a:xfrm>
          <a:prstGeom prst="rect">
            <a:avLst/>
          </a:prstGeom>
          <a:noFill/>
        </p:spPr>
      </p:pic>
      <p:sp>
        <p:nvSpPr>
          <p:cNvPr id="8" name="TextBox 7"/>
          <p:cNvSpPr txBox="1"/>
          <p:nvPr/>
        </p:nvSpPr>
        <p:spPr>
          <a:xfrm>
            <a:off x="1676400" y="4800600"/>
            <a:ext cx="533400" cy="369332"/>
          </a:xfrm>
          <a:prstGeom prst="rect">
            <a:avLst/>
          </a:prstGeom>
          <a:noFill/>
        </p:spPr>
        <p:txBody>
          <a:bodyPr wrap="square" rtlCol="0">
            <a:spAutoFit/>
          </a:bodyPr>
          <a:lstStyle/>
          <a:p>
            <a:r>
              <a:rPr lang="en-US" dirty="0" smtClean="0">
                <a:solidFill>
                  <a:schemeClr val="bg1"/>
                </a:solidFill>
              </a:rPr>
              <a:t>Jar</a:t>
            </a:r>
            <a:endParaRPr 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48400" y="1524000"/>
            <a:ext cx="2590800" cy="3890091"/>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457200" y="0"/>
            <a:ext cx="8229600" cy="838200"/>
          </a:xfrm>
        </p:spPr>
        <p:txBody>
          <a:bodyPr/>
          <a:lstStyle/>
          <a:p>
            <a:r>
              <a:rPr lang="en-US" dirty="0" smtClean="0"/>
              <a:t>About Adrian</a:t>
            </a:r>
            <a:endParaRPr lang="en-US" dirty="0"/>
          </a:p>
        </p:txBody>
      </p:sp>
      <p:sp>
        <p:nvSpPr>
          <p:cNvPr id="3" name="Content Placeholder 2"/>
          <p:cNvSpPr>
            <a:spLocks noGrp="1"/>
          </p:cNvSpPr>
          <p:nvPr>
            <p:ph idx="1"/>
          </p:nvPr>
        </p:nvSpPr>
        <p:spPr>
          <a:xfrm>
            <a:off x="381000" y="762000"/>
            <a:ext cx="5867400" cy="5546725"/>
          </a:xfrm>
        </p:spPr>
        <p:txBody>
          <a:bodyPr/>
          <a:lstStyle/>
          <a:p>
            <a:r>
              <a:rPr lang="en-US" dirty="0" smtClean="0"/>
              <a:t>I run Irongeek.com</a:t>
            </a:r>
          </a:p>
          <a:p>
            <a:r>
              <a:rPr lang="en-US" dirty="0" smtClean="0"/>
              <a:t>I have an interest in InfoSec education</a:t>
            </a:r>
          </a:p>
          <a:p>
            <a:r>
              <a:rPr lang="en-US" dirty="0" smtClean="0"/>
              <a:t>I don’t know everything - I’m just a geek with time on my hands</a:t>
            </a:r>
          </a:p>
          <a:p>
            <a:r>
              <a:rPr lang="en-US" dirty="0" smtClean="0"/>
              <a:t>(</a:t>
            </a:r>
            <a:r>
              <a:rPr lang="en-US" dirty="0" err="1" smtClean="0"/>
              <a:t>ir</a:t>
            </a:r>
            <a:r>
              <a:rPr lang="en-US" dirty="0" smtClean="0"/>
              <a:t>)Regular on the </a:t>
            </a:r>
            <a:r>
              <a:rPr lang="en-US" dirty="0" err="1" smtClean="0"/>
              <a:t>ISDPodcast</a:t>
            </a:r>
            <a:r>
              <a:rPr lang="en-US" dirty="0"/>
              <a:t/>
            </a:r>
            <a:br>
              <a:rPr lang="en-US" dirty="0"/>
            </a:br>
            <a:r>
              <a:rPr lang="en-US" dirty="0">
                <a:hlinkClick r:id="rId4"/>
              </a:rPr>
              <a:t>http://www.isd-podcast.com</a:t>
            </a:r>
            <a:r>
              <a:rPr lang="en-US" dirty="0" smtClean="0">
                <a:hlinkClick r:id="rId4"/>
              </a:rPr>
              <a:t>/</a:t>
            </a:r>
            <a:r>
              <a:rPr lang="en-US" dirty="0" smtClean="0"/>
              <a:t> </a:t>
            </a:r>
          </a:p>
          <a:p>
            <a:r>
              <a:rPr lang="en-US" dirty="0" smtClean="0"/>
              <a:t>Researcher for Tenacity Institute</a:t>
            </a:r>
            <a:br>
              <a:rPr lang="en-US" dirty="0" smtClean="0"/>
            </a:br>
            <a:r>
              <a:rPr lang="en-US" dirty="0">
                <a:hlinkClick r:id="rId5"/>
              </a:rPr>
              <a:t>http://www.tenacitysolutions.com/</a:t>
            </a:r>
            <a:r>
              <a:rPr lang="en-US" dirty="0"/>
              <a:t> </a:t>
            </a:r>
          </a:p>
        </p:txBody>
      </p:sp>
    </p:spTree>
    <p:extLst>
      <p:ext uri="{BB962C8B-B14F-4D97-AF65-F5344CB8AC3E}">
        <p14:creationId xmlns:p14="http://schemas.microsoft.com/office/powerpoint/2010/main" val="287054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DNS fun</a:t>
            </a:r>
            <a:endParaRPr lang="en-US" dirty="0"/>
          </a:p>
        </p:txBody>
      </p:sp>
      <p:sp>
        <p:nvSpPr>
          <p:cNvPr id="4" name="Subtitle 3"/>
          <p:cNvSpPr>
            <a:spLocks noGrp="1"/>
          </p:cNvSpPr>
          <p:nvPr>
            <p:ph type="subTitle" idx="1"/>
          </p:nvPr>
        </p:nvSpPr>
        <p:spPr/>
        <p:txBody>
          <a:bodyPr/>
          <a:lstStyle/>
          <a:p>
            <a:r>
              <a:rPr lang="en-US" dirty="0" smtClean="0"/>
              <a:t>What is in a name?</a:t>
            </a:r>
            <a:endParaRPr lang="en-US" dirty="0"/>
          </a:p>
        </p:txBody>
      </p:sp>
    </p:spTree>
    <p:extLst>
      <p:ext uri="{BB962C8B-B14F-4D97-AF65-F5344CB8AC3E}">
        <p14:creationId xmlns:p14="http://schemas.microsoft.com/office/powerpoint/2010/main" val="6226339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752600"/>
            <a:ext cx="2983026" cy="3553513"/>
          </a:xfrm>
          <a:prstGeom prst="rect">
            <a:avLst/>
          </a:prstGeom>
        </p:spPr>
      </p:pic>
      <p:sp>
        <p:nvSpPr>
          <p:cNvPr id="2" name="Title 1"/>
          <p:cNvSpPr>
            <a:spLocks noGrp="1"/>
          </p:cNvSpPr>
          <p:nvPr>
            <p:ph type="title"/>
          </p:nvPr>
        </p:nvSpPr>
        <p:spPr/>
        <p:txBody>
          <a:bodyPr/>
          <a:lstStyle/>
          <a:p>
            <a:r>
              <a:rPr lang="en-US" dirty="0" smtClean="0"/>
              <a:t>Neighbors using your </a:t>
            </a:r>
            <a:r>
              <a:rPr lang="en-US" dirty="0" err="1" smtClean="0"/>
              <a:t>WiFi</a:t>
            </a:r>
            <a:r>
              <a:rPr lang="en-US" dirty="0" smtClean="0"/>
              <a:t>?</a:t>
            </a:r>
            <a:endParaRPr lang="en-US" dirty="0"/>
          </a:p>
        </p:txBody>
      </p:sp>
      <p:sp>
        <p:nvSpPr>
          <p:cNvPr id="3" name="Content Placeholder 2"/>
          <p:cNvSpPr>
            <a:spLocks noGrp="1"/>
          </p:cNvSpPr>
          <p:nvPr>
            <p:ph idx="1"/>
          </p:nvPr>
        </p:nvSpPr>
        <p:spPr>
          <a:xfrm>
            <a:off x="163626" y="1600200"/>
            <a:ext cx="5856174" cy="4708525"/>
          </a:xfrm>
        </p:spPr>
        <p:txBody>
          <a:bodyPr/>
          <a:lstStyle/>
          <a:p>
            <a:r>
              <a:rPr lang="en-US" sz="2400" dirty="0" smtClean="0"/>
              <a:t>You really should use WPA, but…</a:t>
            </a:r>
          </a:p>
          <a:p>
            <a:pPr lvl="1"/>
            <a:r>
              <a:rPr lang="en-US" sz="2000" dirty="0" smtClean="0"/>
              <a:t>You may have odd equipment without support (still try)</a:t>
            </a:r>
          </a:p>
          <a:p>
            <a:pPr lvl="1"/>
            <a:r>
              <a:rPr lang="en-US" sz="2000" dirty="0" smtClean="0"/>
              <a:t>You just want to have fun </a:t>
            </a:r>
            <a:br>
              <a:rPr lang="en-US" sz="2000" dirty="0" smtClean="0"/>
            </a:br>
            <a:r>
              <a:rPr lang="en-US" sz="2000" dirty="0" smtClean="0"/>
              <a:t>(great in apartment complexes)</a:t>
            </a:r>
          </a:p>
          <a:p>
            <a:pPr lvl="1"/>
            <a:r>
              <a:rPr lang="en-US" sz="2000" dirty="0" smtClean="0"/>
              <a:t>Hell, do it with a spare router</a:t>
            </a:r>
          </a:p>
          <a:p>
            <a:r>
              <a:rPr lang="en-US" sz="2400" dirty="0" smtClean="0"/>
              <a:t>Have DHCP on your router hand out a pranked DNS server</a:t>
            </a:r>
          </a:p>
          <a:p>
            <a:r>
              <a:rPr lang="en-US" sz="2400" dirty="0" smtClean="0"/>
              <a:t>Make sure you set your own computers’ DNS server entries statically (I use </a:t>
            </a:r>
            <a:r>
              <a:rPr lang="en-US" sz="2400" dirty="0" err="1" smtClean="0"/>
              <a:t>OpenDNS</a:t>
            </a:r>
            <a:r>
              <a:rPr lang="en-US" sz="2400" dirty="0" smtClean="0"/>
              <a:t>)</a:t>
            </a:r>
            <a:endParaRPr lang="en-US" sz="2400" dirty="0"/>
          </a:p>
        </p:txBody>
      </p:sp>
    </p:spTree>
    <p:extLst>
      <p:ext uri="{BB962C8B-B14F-4D97-AF65-F5344CB8AC3E}">
        <p14:creationId xmlns:p14="http://schemas.microsoft.com/office/powerpoint/2010/main" val="938115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setup</a:t>
            </a:r>
            <a:endParaRPr lang="en-US" dirty="0"/>
          </a:p>
        </p:txBody>
      </p:sp>
      <p:sp>
        <p:nvSpPr>
          <p:cNvPr id="3" name="Content Placeholder 2"/>
          <p:cNvSpPr>
            <a:spLocks noGrp="1"/>
          </p:cNvSpPr>
          <p:nvPr>
            <p:ph idx="1"/>
          </p:nvPr>
        </p:nvSpPr>
        <p:spPr/>
        <p:txBody>
          <a:bodyPr/>
          <a:lstStyle/>
          <a:p>
            <a:r>
              <a:rPr lang="en-US" dirty="0"/>
              <a:t>I use DD-WRT on my router, but there are other ways.</a:t>
            </a:r>
          </a:p>
          <a:p>
            <a:endParaRPr lang="en-US" dirty="0" smtClean="0"/>
          </a:p>
          <a:p>
            <a:endParaRPr lang="en-US" dirty="0"/>
          </a:p>
          <a:p>
            <a:endParaRPr lang="en-US" dirty="0" smtClean="0"/>
          </a:p>
          <a:p>
            <a:r>
              <a:rPr lang="en-US" dirty="0" smtClean="0"/>
              <a:t>Do some looking around for an Interesting IP</a:t>
            </a:r>
          </a:p>
          <a:p>
            <a:pPr lvl="1"/>
            <a:r>
              <a:rPr lang="en-US" dirty="0" err="1" smtClean="0"/>
              <a:t>Vhosts</a:t>
            </a:r>
            <a:r>
              <a:rPr lang="en-US" dirty="0" smtClean="0"/>
              <a:t> may be a problem</a:t>
            </a:r>
          </a:p>
          <a:p>
            <a:pPr lvl="1"/>
            <a:r>
              <a:rPr lang="en-US" dirty="0" smtClean="0"/>
              <a:t>Might point it to a host you control</a:t>
            </a:r>
          </a:p>
          <a:p>
            <a:r>
              <a:rPr lang="en-US" dirty="0" smtClean="0"/>
              <a:t>Be creative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09800"/>
            <a:ext cx="56769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497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Let’s be patronizing</a:t>
            </a:r>
            <a:endParaRPr lang="en-US" dirty="0"/>
          </a:p>
        </p:txBody>
      </p:sp>
      <p:sp>
        <p:nvSpPr>
          <p:cNvPr id="7" name="Subtitle 6"/>
          <p:cNvSpPr>
            <a:spLocks noGrp="1"/>
          </p:cNvSpPr>
          <p:nvPr>
            <p:ph type="subTitle" idx="1"/>
          </p:nvPr>
        </p:nvSpPr>
        <p:spPr/>
        <p:txBody>
          <a:bodyPr/>
          <a:lstStyle/>
          <a:p>
            <a:r>
              <a:rPr lang="en-US" dirty="0" smtClean="0"/>
              <a:t>Would you like some help with that?</a:t>
            </a:r>
            <a:endParaRPr lang="en-US" dirty="0"/>
          </a:p>
        </p:txBody>
      </p:sp>
      <p:pic>
        <p:nvPicPr>
          <p:cNvPr id="4098" name="Picture 2" descr="C:\Users\adrian\AppData\Local\Microsoft\Windows\Temporary Internet Files\Content.IE5\DT40JFOP\MCj04413110000[1].png"/>
          <p:cNvPicPr>
            <a:picLocks noChangeAspect="1" noChangeArrowheads="1"/>
          </p:cNvPicPr>
          <p:nvPr/>
        </p:nvPicPr>
        <p:blipFill>
          <a:blip r:embed="rId2" cstate="print"/>
          <a:srcRect/>
          <a:stretch>
            <a:fillRect/>
          </a:stretch>
        </p:blipFill>
        <p:spPr bwMode="auto">
          <a:xfrm>
            <a:off x="3208020" y="3896360"/>
            <a:ext cx="2743200" cy="2743200"/>
          </a:xfrm>
          <a:prstGeom prst="rect">
            <a:avLst/>
          </a:prstGeom>
          <a:noFill/>
        </p:spPr>
      </p:pic>
      <p:pic>
        <p:nvPicPr>
          <p:cNvPr id="4099" name="Picture 3" descr="C:\Users\adrian\AppData\Local\Microsoft\Windows\Temporary Internet Files\Content.IE5\KP10SRJY\MCj04347340000[1].png"/>
          <p:cNvPicPr>
            <a:picLocks noChangeAspect="1" noChangeArrowheads="1"/>
          </p:cNvPicPr>
          <p:nvPr/>
        </p:nvPicPr>
        <p:blipFill>
          <a:blip r:embed="rId3" cstate="print"/>
          <a:srcRect/>
          <a:stretch>
            <a:fillRect/>
          </a:stretch>
        </p:blipFill>
        <p:spPr bwMode="auto">
          <a:xfrm>
            <a:off x="3581400" y="4224020"/>
            <a:ext cx="553720" cy="553720"/>
          </a:xfrm>
          <a:prstGeom prst="rect">
            <a:avLst/>
          </a:prstGeom>
          <a:noFill/>
        </p:spPr>
      </p:pic>
      <p:pic>
        <p:nvPicPr>
          <p:cNvPr id="10" name="Picture 3" descr="C:\Users\adrian\AppData\Local\Microsoft\Windows\Temporary Internet Files\Content.IE5\KP10SRJY\MCj04347340000[1].png"/>
          <p:cNvPicPr>
            <a:picLocks noChangeAspect="1" noChangeArrowheads="1"/>
          </p:cNvPicPr>
          <p:nvPr/>
        </p:nvPicPr>
        <p:blipFill>
          <a:blip r:embed="rId3" cstate="print"/>
          <a:srcRect/>
          <a:stretch>
            <a:fillRect/>
          </a:stretch>
        </p:blipFill>
        <p:spPr bwMode="auto">
          <a:xfrm>
            <a:off x="4135120" y="3896360"/>
            <a:ext cx="553720" cy="5537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remove" nodeType="withEffect">
                                  <p:stCondLst>
                                    <p:cond delay="0"/>
                                  </p:stCondLst>
                                  <p:childTnLst>
                                    <p:animScale>
                                      <p:cBhvr>
                                        <p:cTn id="6" dur="2000" fill="hold"/>
                                        <p:tgtEl>
                                          <p:spTgt spid="10"/>
                                        </p:tgtEl>
                                      </p:cBhvr>
                                      <p:by x="150000" y="150000"/>
                                    </p:animScale>
                                  </p:childTnLst>
                                </p:cTn>
                              </p:par>
                              <p:par>
                                <p:cTn id="7" presetID="6" presetClass="emph" presetSubtype="0" repeatCount="indefinite" fill="remove" nodeType="withEffect">
                                  <p:stCondLst>
                                    <p:cond delay="0"/>
                                  </p:stCondLst>
                                  <p:childTnLst>
                                    <p:animScale>
                                      <p:cBhvr>
                                        <p:cTn id="8" dur="2000" fill="hold"/>
                                        <p:tgtEl>
                                          <p:spTgt spid="409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PHP IDS</a:t>
            </a:r>
            <a:endParaRPr lang="en-US" dirty="0"/>
          </a:p>
        </p:txBody>
      </p:sp>
      <p:sp>
        <p:nvSpPr>
          <p:cNvPr id="3" name="Content Placeholder 2"/>
          <p:cNvSpPr>
            <a:spLocks noGrp="1"/>
          </p:cNvSpPr>
          <p:nvPr>
            <p:ph idx="1"/>
          </p:nvPr>
        </p:nvSpPr>
        <p:spPr>
          <a:xfrm>
            <a:off x="457200" y="1295400"/>
            <a:ext cx="8229600" cy="5013325"/>
          </a:xfrm>
        </p:spPr>
        <p:txBody>
          <a:bodyPr/>
          <a:lstStyle/>
          <a:p>
            <a:r>
              <a:rPr lang="en-US" dirty="0" smtClean="0"/>
              <a:t>Download from:</a:t>
            </a:r>
            <a:br>
              <a:rPr lang="en-US" dirty="0" smtClean="0"/>
            </a:br>
            <a:r>
              <a:rPr lang="en-US" dirty="0" smtClean="0">
                <a:hlinkClick r:id="rId2"/>
              </a:rPr>
              <a:t>http://php-ids.org/</a:t>
            </a:r>
            <a:endParaRPr lang="en-US" dirty="0" smtClean="0"/>
          </a:p>
          <a:p>
            <a:r>
              <a:rPr lang="en-US" dirty="0" smtClean="0"/>
              <a:t>Instructions: </a:t>
            </a:r>
            <a:r>
              <a:rPr lang="en-US" sz="2000" dirty="0" smtClean="0">
                <a:hlinkClick r:id="rId3"/>
              </a:rPr>
              <a:t>http://www.irongeek.com/i.php?page=security/phpids-install-notes</a:t>
            </a:r>
            <a:endParaRPr lang="en-US" dirty="0" smtClean="0"/>
          </a:p>
          <a:p>
            <a:r>
              <a:rPr lang="en-US" dirty="0" smtClean="0"/>
              <a:t>Too much code to show, but this stub on my site’s template:</a:t>
            </a:r>
            <a:br>
              <a:rPr lang="en-US" dirty="0" smtClean="0"/>
            </a:br>
            <a:r>
              <a:rPr lang="en-US" dirty="0" smtClean="0">
                <a:solidFill>
                  <a:srgbClr val="FF0000"/>
                </a:solidFill>
              </a:rPr>
              <a:t>     &lt;?</a:t>
            </a:r>
            <a:br>
              <a:rPr lang="en-US" dirty="0" smtClean="0">
                <a:solidFill>
                  <a:srgbClr val="FF0000"/>
                </a:solidFill>
              </a:rPr>
            </a:br>
            <a:r>
              <a:rPr lang="en-US" dirty="0" smtClean="0">
                <a:solidFill>
                  <a:srgbClr val="FF0000"/>
                </a:solidFill>
              </a:rPr>
              <a:t>        include ("idsstub.php");</a:t>
            </a:r>
            <a:br>
              <a:rPr lang="en-US" dirty="0" smtClean="0">
                <a:solidFill>
                  <a:srgbClr val="FF0000"/>
                </a:solidFill>
              </a:rPr>
            </a:br>
            <a:r>
              <a:rPr lang="en-US" dirty="0" smtClean="0">
                <a:solidFill>
                  <a:srgbClr val="FF0000"/>
                </a:solidFill>
              </a:rPr>
              <a:t>      ?&gt;</a:t>
            </a:r>
          </a:p>
          <a:p>
            <a:r>
              <a:rPr lang="en-US" dirty="0" smtClean="0"/>
              <a:t>What happens if someone tries an SQL or XSS injection?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762000" y="762000"/>
            <a:ext cx="7315200" cy="5721532"/>
          </a:xfrm>
          <a:prstGeom prst="rect">
            <a:avLst/>
          </a:prstGeom>
          <a:noFill/>
          <a:ln w="9525">
            <a:noFill/>
            <a:miter lim="800000"/>
            <a:headEnd/>
            <a:tailEnd/>
          </a:ln>
        </p:spPr>
      </p:pic>
      <p:sp>
        <p:nvSpPr>
          <p:cNvPr id="5" name="Donut 4"/>
          <p:cNvSpPr/>
          <p:nvPr/>
        </p:nvSpPr>
        <p:spPr>
          <a:xfrm>
            <a:off x="3657600" y="1143000"/>
            <a:ext cx="1447800" cy="457200"/>
          </a:xfrm>
          <a:prstGeom prst="donu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Don’t look in places you don’t belong</a:t>
            </a:r>
            <a:endParaRPr lang="en-US" dirty="0"/>
          </a:p>
        </p:txBody>
      </p:sp>
      <p:sp>
        <p:nvSpPr>
          <p:cNvPr id="5" name="Subtitle 4"/>
          <p:cNvSpPr>
            <a:spLocks noGrp="1"/>
          </p:cNvSpPr>
          <p:nvPr>
            <p:ph type="subTitle" idx="1"/>
          </p:nvPr>
        </p:nvSpPr>
        <p:spPr/>
        <p:txBody>
          <a:bodyPr/>
          <a:lstStyle/>
          <a:p>
            <a:r>
              <a:rPr lang="en-US" dirty="0" smtClean="0"/>
              <a:t>File shares, thumb drives and other media</a:t>
            </a:r>
            <a:endParaRPr lang="en-US" dirty="0"/>
          </a:p>
        </p:txBody>
      </p:sp>
      <p:pic>
        <p:nvPicPr>
          <p:cNvPr id="6" name="Picture 2" descr="C:\Users\adrian\AppData\Local\Microsoft\Windows\Temporary Internet Files\Content.IE5\ACJ0NFSS\MC90043158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343400"/>
            <a:ext cx="1905000" cy="191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27896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Really Rouge File </a:t>
            </a:r>
            <a:br>
              <a:rPr lang="en-US" dirty="0" smtClean="0"/>
            </a:br>
            <a:r>
              <a:rPr lang="en-US" dirty="0" smtClean="0"/>
              <a:t>Shares</a:t>
            </a:r>
            <a:endParaRPr lang="en-US" dirty="0"/>
          </a:p>
        </p:txBody>
      </p:sp>
      <p:sp>
        <p:nvSpPr>
          <p:cNvPr id="3" name="Content Placeholder 2"/>
          <p:cNvSpPr>
            <a:spLocks noGrp="1"/>
          </p:cNvSpPr>
          <p:nvPr>
            <p:ph idx="1"/>
          </p:nvPr>
        </p:nvSpPr>
        <p:spPr/>
        <p:txBody>
          <a:bodyPr/>
          <a:lstStyle/>
          <a:p>
            <a:r>
              <a:rPr lang="en-US" dirty="0" smtClean="0"/>
              <a:t>Someone scanning for open file shares?</a:t>
            </a:r>
          </a:p>
          <a:p>
            <a:r>
              <a:rPr lang="en-US" dirty="0" smtClean="0"/>
              <a:t>Give them some docs to look at.</a:t>
            </a:r>
          </a:p>
          <a:p>
            <a:r>
              <a:rPr lang="en-US" dirty="0" smtClean="0"/>
              <a:t>EXEs of course…</a:t>
            </a:r>
            <a:endParaRPr lang="en-US" dirty="0"/>
          </a:p>
        </p:txBody>
      </p:sp>
      <p:pic>
        <p:nvPicPr>
          <p:cNvPr id="2051" name="Picture 3" descr="C:\Users\adrian\AppData\Local\Microsoft\Windows\Temporary Internet Files\Content.IE5\8DK5E96P\MC90043157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25700"/>
            <a:ext cx="1905000" cy="1917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00400"/>
            <a:ext cx="329565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adrian\AppData\Local\Microsoft\Windows\Temporary Internet Files\Content.IE5\ACJ0NFSS\MC90043158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343400"/>
            <a:ext cx="1905000" cy="191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942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additive="base">
                                        <p:cTn id="23" dur="500" fill="hold"/>
                                        <p:tgtEl>
                                          <p:spTgt spid="2052"/>
                                        </p:tgtEl>
                                        <p:attrNameLst>
                                          <p:attrName>ppt_x</p:attrName>
                                        </p:attrNameLst>
                                      </p:cBhvr>
                                      <p:tavLst>
                                        <p:tav tm="0">
                                          <p:val>
                                            <p:strVal val="#ppt_x"/>
                                          </p:val>
                                        </p:tav>
                                        <p:tav tm="100000">
                                          <p:val>
                                            <p:strVal val="#ppt_x"/>
                                          </p:val>
                                        </p:tav>
                                      </p:tavLst>
                                    </p:anim>
                                    <p:anim calcmode="lin" valueType="num">
                                      <p:cBhvr additive="base">
                                        <p:cTn id="24" dur="500" fill="hold"/>
                                        <p:tgtEl>
                                          <p:spTgt spid="205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additive="base">
                                        <p:cTn id="31" dur="500" fill="hold"/>
                                        <p:tgtEl>
                                          <p:spTgt spid="2051"/>
                                        </p:tgtEl>
                                        <p:attrNameLst>
                                          <p:attrName>ppt_x</p:attrName>
                                        </p:attrNameLst>
                                      </p:cBhvr>
                                      <p:tavLst>
                                        <p:tav tm="0">
                                          <p:val>
                                            <p:strVal val="#ppt_x"/>
                                          </p:val>
                                        </p:tav>
                                        <p:tav tm="100000">
                                          <p:val>
                                            <p:strVal val="#ppt_x"/>
                                          </p:val>
                                        </p:tav>
                                      </p:tavLst>
                                    </p:anim>
                                    <p:anim calcmode="lin" valueType="num">
                                      <p:cBhvr additive="base">
                                        <p:cTn id="3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when data was safe?</a:t>
            </a:r>
            <a:endParaRPr lang="en-US" dirty="0"/>
          </a:p>
        </p:txBody>
      </p:sp>
      <p:sp>
        <p:nvSpPr>
          <p:cNvPr id="3" name="Content Placeholder 2"/>
          <p:cNvSpPr>
            <a:spLocks noGrp="1"/>
          </p:cNvSpPr>
          <p:nvPr>
            <p:ph idx="1"/>
          </p:nvPr>
        </p:nvSpPr>
        <p:spPr/>
        <p:txBody>
          <a:bodyPr/>
          <a:lstStyle/>
          <a:p>
            <a:r>
              <a:rPr lang="en-US" sz="2400" dirty="0" smtClean="0"/>
              <a:t>Checkout </a:t>
            </a:r>
            <a:r>
              <a:rPr lang="en-US" sz="2400" dirty="0" err="1"/>
              <a:t>M</a:t>
            </a:r>
            <a:r>
              <a:rPr lang="en-US" sz="2400" dirty="0" err="1" smtClean="0"/>
              <a:t>etasploit</a:t>
            </a:r>
            <a:r>
              <a:rPr lang="en-US" sz="2400" dirty="0" smtClean="0"/>
              <a:t> “Exploits-</a:t>
            </a:r>
            <a:r>
              <a:rPr lang="en-US" sz="2400" dirty="0"/>
              <a:t>&gt;windows-&gt;file </a:t>
            </a:r>
            <a:r>
              <a:rPr lang="en-US" sz="2400" dirty="0" smtClean="0"/>
              <a:t>formats” and ExploitDB.com</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733" y="2438400"/>
            <a:ext cx="6001467" cy="411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2383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Exotic Injection Vectors and flaws in security/hacking tools</a:t>
            </a:r>
            <a:endParaRPr lang="en-US" dirty="0"/>
          </a:p>
        </p:txBody>
      </p:sp>
      <p:sp>
        <p:nvSpPr>
          <p:cNvPr id="5" name="Subtitle 4"/>
          <p:cNvSpPr>
            <a:spLocks noGrp="1"/>
          </p:cNvSpPr>
          <p:nvPr>
            <p:ph type="subTitle" idx="1"/>
          </p:nvPr>
        </p:nvSpPr>
        <p:spPr/>
        <p:txBody>
          <a:bodyPr/>
          <a:lstStyle/>
          <a:p>
            <a:r>
              <a:rPr lang="en-US" dirty="0" smtClean="0"/>
              <a:t>SQL Injection and XSS: Not just for forms anymore!</a:t>
            </a:r>
            <a:endParaRPr lang="en-US" dirty="0"/>
          </a:p>
        </p:txBody>
      </p:sp>
      <p:pic>
        <p:nvPicPr>
          <p:cNvPr id="2050" name="Picture 2" descr="C:\Users\adrian\AppData\Local\Microsoft\Windows\Temporary Internet Files\Content.IE5\8DK5E96P\MC9000135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724400"/>
            <a:ext cx="1005840" cy="19156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rian\AppData\Local\Microsoft\Windows\Temporary Internet Files\Content.IE5\5YETMOLZ\MC9002903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611381"/>
            <a:ext cx="1729212" cy="214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7657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Easily offended?</a:t>
            </a:r>
            <a:endParaRPr lang="en-US" dirty="0"/>
          </a:p>
        </p:txBody>
      </p:sp>
      <p:sp>
        <p:nvSpPr>
          <p:cNvPr id="3" name="Content Placeholder 2"/>
          <p:cNvSpPr>
            <a:spLocks noGrp="1"/>
          </p:cNvSpPr>
          <p:nvPr>
            <p:ph idx="1"/>
          </p:nvPr>
        </p:nvSpPr>
        <p:spPr/>
        <p:txBody>
          <a:bodyPr/>
          <a:lstStyle/>
          <a:p>
            <a:r>
              <a:rPr lang="en-US" dirty="0" smtClean="0"/>
              <a:t>This may not be the talk for you.</a:t>
            </a:r>
          </a:p>
          <a:p>
            <a:r>
              <a:rPr lang="en-US" dirty="0" smtClean="0"/>
              <a:t>I’m not recommending you do any of these things, and neither is Tenacity. This content is purely presented for entertainment value.</a:t>
            </a:r>
          </a:p>
          <a:p>
            <a:r>
              <a:rPr lang="en-US" dirty="0" smtClean="0"/>
              <a:t>Remember, evil is an art form:</a:t>
            </a:r>
            <a:br>
              <a:rPr lang="en-US" dirty="0" smtClean="0"/>
            </a:br>
            <a:r>
              <a:rPr lang="en-US" i="1" dirty="0" err="1" smtClean="0"/>
              <a:t>Ph'nglui</a:t>
            </a:r>
            <a:r>
              <a:rPr lang="en-US" i="1" dirty="0" smtClean="0"/>
              <a:t> </a:t>
            </a:r>
            <a:r>
              <a:rPr lang="en-US" i="1" dirty="0" err="1" smtClean="0"/>
              <a:t>mglw'nafh</a:t>
            </a:r>
            <a:r>
              <a:rPr lang="en-US" i="1" dirty="0" smtClean="0"/>
              <a:t> </a:t>
            </a:r>
            <a:r>
              <a:rPr lang="en-US" i="1" dirty="0" err="1" smtClean="0"/>
              <a:t>Cthulhu</a:t>
            </a:r>
            <a:r>
              <a:rPr lang="en-US" i="1" dirty="0" smtClean="0"/>
              <a:t> </a:t>
            </a:r>
            <a:r>
              <a:rPr lang="en-US" i="1" dirty="0" err="1" smtClean="0"/>
              <a:t>R'lyeh</a:t>
            </a:r>
            <a:r>
              <a:rPr lang="en-US" i="1" dirty="0" smtClean="0"/>
              <a:t> </a:t>
            </a:r>
            <a:r>
              <a:rPr lang="en-US" i="1" dirty="0" err="1" smtClean="0"/>
              <a:t>wgah'nagl</a:t>
            </a:r>
            <a:r>
              <a:rPr lang="en-US" i="1" dirty="0" smtClean="0"/>
              <a:t> </a:t>
            </a:r>
            <a:r>
              <a:rPr lang="en-US" i="1" dirty="0" err="1" smtClean="0"/>
              <a:t>fhtagn</a:t>
            </a:r>
            <a:endParaRPr lang="en-US" dirty="0" smtClean="0"/>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Exotic Injection Vectors</a:t>
            </a:r>
          </a:p>
        </p:txBody>
      </p:sp>
      <p:sp>
        <p:nvSpPr>
          <p:cNvPr id="3" name="Content Placeholder 2"/>
          <p:cNvSpPr>
            <a:spLocks noGrp="1"/>
          </p:cNvSpPr>
          <p:nvPr>
            <p:ph idx="1"/>
          </p:nvPr>
        </p:nvSpPr>
        <p:spPr>
          <a:xfrm>
            <a:off x="457200" y="2649982"/>
            <a:ext cx="8229600" cy="3658743"/>
          </a:xfrm>
        </p:spPr>
        <p:txBody>
          <a:bodyPr/>
          <a:lstStyle/>
          <a:p>
            <a:r>
              <a:rPr lang="en-US" sz="2400" dirty="0" smtClean="0"/>
              <a:t>SQL and XSS have possibilities</a:t>
            </a:r>
          </a:p>
          <a:p>
            <a:pPr lvl="1"/>
            <a:r>
              <a:rPr lang="en-US" sz="2000" dirty="0" smtClean="0"/>
              <a:t>Many apps feed into a database</a:t>
            </a:r>
          </a:p>
          <a:p>
            <a:pPr lvl="1"/>
            <a:r>
              <a:rPr lang="en-US" sz="2000" dirty="0" smtClean="0"/>
              <a:t>Many apps use HTML based reports</a:t>
            </a:r>
          </a:p>
          <a:p>
            <a:r>
              <a:rPr lang="en-US" sz="2400" dirty="0" smtClean="0"/>
              <a:t>User Agent Strings</a:t>
            </a:r>
          </a:p>
          <a:p>
            <a:r>
              <a:rPr lang="en-US" sz="2400" dirty="0" smtClean="0"/>
              <a:t>Computer names/Descriptions</a:t>
            </a:r>
          </a:p>
          <a:p>
            <a:r>
              <a:rPr lang="en-US" sz="2400" dirty="0" smtClean="0"/>
              <a:t>Wireless SSIDs</a:t>
            </a:r>
          </a:p>
          <a:p>
            <a:r>
              <a:rPr lang="en-US" sz="2400" dirty="0" smtClean="0"/>
              <a:t>Event Logs</a:t>
            </a:r>
          </a:p>
          <a:p>
            <a:r>
              <a:rPr lang="en-US" sz="2400" dirty="0" smtClean="0"/>
              <a:t>Sniffed passwords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1"/>
            <a:ext cx="4895850" cy="150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77185" y="6172200"/>
            <a:ext cx="3608680" cy="369332"/>
          </a:xfrm>
          <a:prstGeom prst="rect">
            <a:avLst/>
          </a:prstGeom>
        </p:spPr>
        <p:txBody>
          <a:bodyPr wrap="none">
            <a:spAutoFit/>
          </a:bodyPr>
          <a:lstStyle/>
          <a:p>
            <a:r>
              <a:rPr lang="en-US" dirty="0" smtClean="0"/>
              <a:t>Image from: </a:t>
            </a:r>
            <a:r>
              <a:rPr lang="en-US" dirty="0" smtClean="0">
                <a:hlinkClick r:id="rId3"/>
              </a:rPr>
              <a:t>http</a:t>
            </a:r>
            <a:r>
              <a:rPr lang="en-US" dirty="0">
                <a:hlinkClick r:id="rId3"/>
              </a:rPr>
              <a:t>://xkcd.com/327</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197200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additive="base">
                                        <p:cTn id="6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and Inspiration</a:t>
            </a:r>
            <a:endParaRPr lang="en-US" dirty="0"/>
          </a:p>
        </p:txBody>
      </p:sp>
      <p:sp>
        <p:nvSpPr>
          <p:cNvPr id="3" name="Content Placeholder 2"/>
          <p:cNvSpPr>
            <a:spLocks noGrp="1"/>
          </p:cNvSpPr>
          <p:nvPr>
            <p:ph idx="1"/>
          </p:nvPr>
        </p:nvSpPr>
        <p:spPr/>
        <p:txBody>
          <a:bodyPr/>
          <a:lstStyle/>
          <a:p>
            <a:r>
              <a:rPr lang="en-US" sz="2400" dirty="0"/>
              <a:t>XSS, Command and SQL Injection vectors: Beyond the Form </a:t>
            </a:r>
            <a:r>
              <a:rPr lang="en-US" sz="1600" dirty="0">
                <a:hlinkClick r:id="rId2"/>
              </a:rPr>
              <a:t>http://</a:t>
            </a:r>
            <a:r>
              <a:rPr lang="en-US" sz="1600" dirty="0" smtClean="0">
                <a:hlinkClick r:id="rId2"/>
              </a:rPr>
              <a:t>www.irongeek.com/i.php?page=security/xss-sql-and-command-inject-vectors</a:t>
            </a:r>
            <a:endParaRPr lang="en-US" sz="1600" dirty="0" smtClean="0"/>
          </a:p>
          <a:p>
            <a:r>
              <a:rPr lang="en-US" sz="2400" dirty="0"/>
              <a:t>Go to </a:t>
            </a:r>
            <a:r>
              <a:rPr lang="en-US" sz="2400" dirty="0">
                <a:hlinkClick r:id="rId3"/>
              </a:rPr>
              <a:t>http://www.exploit-db.com/search</a:t>
            </a:r>
            <a:r>
              <a:rPr lang="en-US" sz="2400" dirty="0" smtClean="0">
                <a:hlinkClick r:id="rId3"/>
              </a:rPr>
              <a:t>/</a:t>
            </a:r>
            <a:r>
              <a:rPr lang="en-US" sz="2400" dirty="0" smtClean="0"/>
              <a:t> and look for:</a:t>
            </a:r>
          </a:p>
          <a:p>
            <a:pPr lvl="1"/>
            <a:r>
              <a:rPr lang="en-US" sz="2000" dirty="0" smtClean="0"/>
              <a:t>Buffer overflows in Wireshark</a:t>
            </a:r>
          </a:p>
          <a:p>
            <a:pPr lvl="1"/>
            <a:r>
              <a:rPr lang="en-US" sz="2000" dirty="0"/>
              <a:t>XSS in </a:t>
            </a:r>
            <a:r>
              <a:rPr lang="en-US" sz="2000" dirty="0" err="1" smtClean="0"/>
              <a:t>Xplico</a:t>
            </a:r>
            <a:endParaRPr lang="en-US" sz="2000" dirty="0" smtClean="0"/>
          </a:p>
          <a:p>
            <a:pPr lvl="1"/>
            <a:r>
              <a:rPr lang="en-US" sz="2000" dirty="0"/>
              <a:t>Buffer overflow in Retina </a:t>
            </a:r>
            <a:r>
              <a:rPr lang="en-US" sz="2000" dirty="0" err="1"/>
              <a:t>WiFi</a:t>
            </a:r>
            <a:r>
              <a:rPr lang="en-US" sz="2000" dirty="0"/>
              <a:t> Security </a:t>
            </a:r>
            <a:r>
              <a:rPr lang="en-US" sz="2000" dirty="0" smtClean="0"/>
              <a:t>Scanner</a:t>
            </a:r>
          </a:p>
          <a:p>
            <a:pPr lvl="1"/>
            <a:r>
              <a:rPr lang="en-US" sz="2000" dirty="0" smtClean="0"/>
              <a:t>Buffer overflows in Cain</a:t>
            </a:r>
          </a:p>
          <a:p>
            <a:r>
              <a:rPr lang="en-US" dirty="0" smtClean="0"/>
              <a:t>Slightly related:</a:t>
            </a:r>
            <a:br>
              <a:rPr lang="en-US" dirty="0" smtClean="0"/>
            </a:br>
            <a:r>
              <a:rPr lang="en-US" dirty="0" smtClean="0"/>
              <a:t>Look for people using </a:t>
            </a:r>
            <a:r>
              <a:rPr lang="en-US" dirty="0" err="1" smtClean="0"/>
              <a:t>BackTrack</a:t>
            </a:r>
            <a:r>
              <a:rPr lang="en-US" dirty="0" smtClean="0"/>
              <a:t>, hope they run services and don’t change the password </a:t>
            </a:r>
            <a:r>
              <a:rPr lang="en-US" dirty="0" smtClean="0">
                <a:sym typeface="Wingdings" pitchFamily="2" charset="2"/>
              </a:rPr>
              <a:t></a:t>
            </a:r>
            <a:endParaRPr lang="en-US" dirty="0" smtClean="0"/>
          </a:p>
        </p:txBody>
      </p:sp>
    </p:spTree>
    <p:extLst>
      <p:ext uri="{BB962C8B-B14F-4D97-AF65-F5344CB8AC3E}">
        <p14:creationId xmlns:p14="http://schemas.microsoft.com/office/powerpoint/2010/main" val="3724750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 with </a:t>
            </a:r>
            <a:r>
              <a:rPr lang="en-US" dirty="0" err="1" smtClean="0"/>
              <a:t>Thumbdrives</a:t>
            </a:r>
            <a:r>
              <a:rPr lang="en-US" dirty="0" smtClean="0"/>
              <a:t> and USB!</a:t>
            </a:r>
            <a:endParaRPr lang="en-US" dirty="0"/>
          </a:p>
        </p:txBody>
      </p:sp>
      <p:sp>
        <p:nvSpPr>
          <p:cNvPr id="4" name="Subtitle 3"/>
          <p:cNvSpPr>
            <a:spLocks noGrp="1"/>
          </p:cNvSpPr>
          <p:nvPr>
            <p:ph type="subTitle" idx="1"/>
          </p:nvPr>
        </p:nvSpPr>
        <p:spPr/>
        <p:txBody>
          <a:bodyPr/>
          <a:lstStyle/>
          <a:p>
            <a:r>
              <a:rPr lang="en-US" dirty="0" smtClean="0"/>
              <a:t>Portable evil</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0"/>
            <a:ext cx="2553681" cy="2177032"/>
          </a:xfrm>
          <a:prstGeom prst="rect">
            <a:avLst/>
          </a:prstGeom>
        </p:spPr>
      </p:pic>
      <p:pic>
        <p:nvPicPr>
          <p:cNvPr id="2050" name="Picture 2" descr="C:\Users\adrian\AppData\Local\Microsoft\Windows\Temporary Internet Files\Content.IE5\TK134V50\MC90044171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43916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312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Options for </a:t>
            </a:r>
            <a:r>
              <a:rPr lang="en-US" dirty="0" err="1" smtClean="0"/>
              <a:t>Thumbdrives</a:t>
            </a:r>
            <a:endParaRPr lang="en-US" dirty="0"/>
          </a:p>
        </p:txBody>
      </p:sp>
      <p:sp>
        <p:nvSpPr>
          <p:cNvPr id="3" name="Content Placeholder 2"/>
          <p:cNvSpPr>
            <a:spLocks noGrp="1"/>
          </p:cNvSpPr>
          <p:nvPr>
            <p:ph idx="1"/>
          </p:nvPr>
        </p:nvSpPr>
        <p:spPr/>
        <p:txBody>
          <a:bodyPr/>
          <a:lstStyle/>
          <a:p>
            <a:r>
              <a:rPr lang="en-US" dirty="0" smtClean="0"/>
              <a:t>Bad files like the previous slides</a:t>
            </a:r>
          </a:p>
          <a:p>
            <a:r>
              <a:rPr lang="en-US" dirty="0"/>
              <a:t>U3 </a:t>
            </a:r>
            <a:r>
              <a:rPr lang="en-US" dirty="0" smtClean="0"/>
              <a:t>Tool (Windows 7 and Linux)</a:t>
            </a:r>
            <a:r>
              <a:rPr lang="en-US" dirty="0"/>
              <a:t/>
            </a:r>
            <a:br>
              <a:rPr lang="en-US" dirty="0"/>
            </a:br>
            <a:r>
              <a:rPr lang="en-US" dirty="0">
                <a:hlinkClick r:id="rId2"/>
              </a:rPr>
              <a:t>http://u3-tool.sourceforge.net</a:t>
            </a:r>
            <a:r>
              <a:rPr lang="en-US" dirty="0" smtClean="0">
                <a:hlinkClick r:id="rId2"/>
              </a:rPr>
              <a:t>/</a:t>
            </a:r>
            <a:r>
              <a:rPr lang="en-US" dirty="0" smtClean="0"/>
              <a:t> </a:t>
            </a:r>
            <a:endParaRPr lang="en-US" dirty="0"/>
          </a:p>
          <a:p>
            <a:r>
              <a:rPr lang="en-US" dirty="0" smtClean="0"/>
              <a:t>Steve </a:t>
            </a:r>
            <a:r>
              <a:rPr lang="en-US" dirty="0" err="1"/>
              <a:t>Stasiukonis</a:t>
            </a:r>
            <a:r>
              <a:rPr lang="en-US" dirty="0"/>
              <a:t> of Secure Network Technologies Inc pen-test story</a:t>
            </a:r>
            <a:br>
              <a:rPr lang="en-US" dirty="0"/>
            </a:br>
            <a:r>
              <a:rPr lang="en-US" sz="1800" dirty="0">
                <a:hlinkClick r:id="rId3"/>
              </a:rPr>
              <a:t>http://technet.microsoft.com/en-us/magazine/2008.01.securitywatch.aspx</a:t>
            </a:r>
            <a:r>
              <a:rPr lang="en-US" sz="1800" dirty="0"/>
              <a:t/>
            </a:r>
            <a:br>
              <a:rPr lang="en-US" sz="1800" dirty="0"/>
            </a:br>
            <a:r>
              <a:rPr lang="en-US" sz="1800" dirty="0">
                <a:hlinkClick r:id="rId4"/>
              </a:rPr>
              <a:t>http://www.darkreading.com/security/perimeter/showArticle.jhtml?articleID=208803634</a:t>
            </a:r>
            <a:r>
              <a:rPr lang="en-US" sz="1800" dirty="0"/>
              <a:t> </a:t>
            </a:r>
          </a:p>
          <a:p>
            <a:r>
              <a:rPr lang="en-US" dirty="0"/>
              <a:t>Hak5 Switchblade</a:t>
            </a:r>
            <a:br>
              <a:rPr lang="en-US" dirty="0"/>
            </a:br>
            <a:r>
              <a:rPr lang="en-US" sz="2000" dirty="0">
                <a:hlinkClick r:id="rId5"/>
              </a:rPr>
              <a:t>http://</a:t>
            </a:r>
            <a:r>
              <a:rPr lang="en-US" sz="2000" dirty="0" smtClean="0">
                <a:hlinkClick r:id="rId5"/>
              </a:rPr>
              <a:t>www.hak5.org/w/index.php/USB_Switchblade</a:t>
            </a:r>
            <a:endParaRPr lang="en-US" sz="2000" dirty="0" smtClean="0"/>
          </a:p>
          <a:p>
            <a:pPr marL="136525" indent="0">
              <a:buNone/>
            </a:pPr>
            <a:endParaRPr lang="en-US" dirty="0"/>
          </a:p>
          <a:p>
            <a:endParaRPr lang="en-US" dirty="0"/>
          </a:p>
        </p:txBody>
      </p:sp>
      <p:pic>
        <p:nvPicPr>
          <p:cNvPr id="1026" name="Picture 2" descr="C:\Users\adrian\AppData\Local\Microsoft\Windows\Temporary Internet Files\Content.IE5\5YETMOLZ\MC90043485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09600"/>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749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80">
                                          <p:stCondLst>
                                            <p:cond delay="0"/>
                                          </p:stCondLst>
                                        </p:cTn>
                                        <p:tgtEl>
                                          <p:spTgt spid="1026"/>
                                        </p:tgtEl>
                                      </p:cBhvr>
                                    </p:animEffect>
                                    <p:anim calcmode="lin" valueType="num">
                                      <p:cBhvr>
                                        <p:cTn id="1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7" dur="26">
                                          <p:stCondLst>
                                            <p:cond delay="650"/>
                                          </p:stCondLst>
                                        </p:cTn>
                                        <p:tgtEl>
                                          <p:spTgt spid="1026"/>
                                        </p:tgtEl>
                                      </p:cBhvr>
                                      <p:to x="100000" y="60000"/>
                                    </p:animScale>
                                    <p:animScale>
                                      <p:cBhvr>
                                        <p:cTn id="18" dur="166" decel="50000">
                                          <p:stCondLst>
                                            <p:cond delay="676"/>
                                          </p:stCondLst>
                                        </p:cTn>
                                        <p:tgtEl>
                                          <p:spTgt spid="1026"/>
                                        </p:tgtEl>
                                      </p:cBhvr>
                                      <p:to x="100000" y="100000"/>
                                    </p:animScale>
                                    <p:animScale>
                                      <p:cBhvr>
                                        <p:cTn id="19" dur="26">
                                          <p:stCondLst>
                                            <p:cond delay="1312"/>
                                          </p:stCondLst>
                                        </p:cTn>
                                        <p:tgtEl>
                                          <p:spTgt spid="1026"/>
                                        </p:tgtEl>
                                      </p:cBhvr>
                                      <p:to x="100000" y="80000"/>
                                    </p:animScale>
                                    <p:animScale>
                                      <p:cBhvr>
                                        <p:cTn id="20" dur="166" decel="50000">
                                          <p:stCondLst>
                                            <p:cond delay="1338"/>
                                          </p:stCondLst>
                                        </p:cTn>
                                        <p:tgtEl>
                                          <p:spTgt spid="1026"/>
                                        </p:tgtEl>
                                      </p:cBhvr>
                                      <p:to x="100000" y="100000"/>
                                    </p:animScale>
                                    <p:animScale>
                                      <p:cBhvr>
                                        <p:cTn id="21" dur="26">
                                          <p:stCondLst>
                                            <p:cond delay="1642"/>
                                          </p:stCondLst>
                                        </p:cTn>
                                        <p:tgtEl>
                                          <p:spTgt spid="1026"/>
                                        </p:tgtEl>
                                      </p:cBhvr>
                                      <p:to x="100000" y="90000"/>
                                    </p:animScale>
                                    <p:animScale>
                                      <p:cBhvr>
                                        <p:cTn id="22" dur="166" decel="50000">
                                          <p:stCondLst>
                                            <p:cond delay="1668"/>
                                          </p:stCondLst>
                                        </p:cTn>
                                        <p:tgtEl>
                                          <p:spTgt spid="1026"/>
                                        </p:tgtEl>
                                      </p:cBhvr>
                                      <p:to x="100000" y="100000"/>
                                    </p:animScale>
                                    <p:animScale>
                                      <p:cBhvr>
                                        <p:cTn id="23" dur="26">
                                          <p:stCondLst>
                                            <p:cond delay="1808"/>
                                          </p:stCondLst>
                                        </p:cTn>
                                        <p:tgtEl>
                                          <p:spTgt spid="1026"/>
                                        </p:tgtEl>
                                      </p:cBhvr>
                                      <p:to x="100000" y="95000"/>
                                    </p:animScale>
                                    <p:animScale>
                                      <p:cBhvr>
                                        <p:cTn id="24" dur="166" decel="50000">
                                          <p:stCondLst>
                                            <p:cond delay="1834"/>
                                          </p:stCondLst>
                                        </p:cTn>
                                        <p:tgtEl>
                                          <p:spTgt spid="102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USB Options?</a:t>
            </a:r>
            <a:endParaRPr lang="en-US" dirty="0"/>
          </a:p>
        </p:txBody>
      </p:sp>
      <p:sp>
        <p:nvSpPr>
          <p:cNvPr id="3" name="Content Placeholder 2"/>
          <p:cNvSpPr>
            <a:spLocks noGrp="1"/>
          </p:cNvSpPr>
          <p:nvPr>
            <p:ph idx="1"/>
          </p:nvPr>
        </p:nvSpPr>
        <p:spPr/>
        <p:txBody>
          <a:bodyPr/>
          <a:lstStyle/>
          <a:p>
            <a:r>
              <a:rPr lang="en-US" dirty="0" smtClean="0"/>
              <a:t>Ok, this will be a little price prohibitive</a:t>
            </a:r>
          </a:p>
          <a:p>
            <a:r>
              <a:rPr lang="en-US" dirty="0" smtClean="0"/>
              <a:t>Programmable </a:t>
            </a:r>
            <a:r>
              <a:rPr lang="en-US" dirty="0"/>
              <a:t>HID USB Keyboard Dongle </a:t>
            </a:r>
            <a:r>
              <a:rPr lang="en-US" dirty="0" smtClean="0"/>
              <a:t>Devices</a:t>
            </a:r>
          </a:p>
          <a:p>
            <a:pPr lvl="1"/>
            <a:r>
              <a:rPr lang="en-US" dirty="0"/>
              <a:t>Simple microcontroller based device that acts as a USB HID (Human Interface </a:t>
            </a:r>
            <a:r>
              <a:rPr lang="en-US" dirty="0" smtClean="0"/>
              <a:t>Device)</a:t>
            </a:r>
          </a:p>
          <a:p>
            <a:pPr lvl="1"/>
            <a:r>
              <a:rPr lang="en-US" dirty="0" smtClean="0"/>
              <a:t>Can </a:t>
            </a:r>
            <a:r>
              <a:rPr lang="en-US" dirty="0"/>
              <a:t>be used to script any actions a keyboard and mouse can </a:t>
            </a:r>
            <a:r>
              <a:rPr lang="en-US" dirty="0" smtClean="0"/>
              <a:t>do</a:t>
            </a:r>
          </a:p>
          <a:p>
            <a:pPr lvl="1"/>
            <a:r>
              <a:rPr lang="en-US" dirty="0" smtClean="0"/>
              <a:t>Way </a:t>
            </a:r>
            <a:r>
              <a:rPr lang="en-US" dirty="0"/>
              <a:t>more information can be found here:</a:t>
            </a:r>
            <a:br>
              <a:rPr lang="en-US" dirty="0"/>
            </a:br>
            <a:r>
              <a:rPr lang="en-US" dirty="0">
                <a:hlinkClick r:id="rId2"/>
              </a:rPr>
              <a:t>http://www.irongeek.com/i.php?page=security/programmable-hid-usb-keystroke-dongle</a:t>
            </a:r>
            <a:r>
              <a:rPr lang="en-US" dirty="0"/>
              <a:t> </a:t>
            </a:r>
          </a:p>
          <a:p>
            <a:pPr marL="585788" lvl="1" indent="0">
              <a:buNone/>
            </a:pPr>
            <a:endParaRPr lang="en-US" dirty="0"/>
          </a:p>
          <a:p>
            <a:pPr lvl="1"/>
            <a:endParaRPr lang="en-US" dirty="0"/>
          </a:p>
        </p:txBody>
      </p:sp>
    </p:spTree>
    <p:extLst>
      <p:ext uri="{BB962C8B-B14F-4D97-AF65-F5344CB8AC3E}">
        <p14:creationId xmlns:p14="http://schemas.microsoft.com/office/powerpoint/2010/main" val="2237855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word on “</a:t>
            </a:r>
            <a:r>
              <a:rPr lang="en-US" dirty="0" err="1" smtClean="0"/>
              <a:t>deaddrops</a:t>
            </a:r>
            <a:r>
              <a:rPr lang="en-US" dirty="0" smtClean="0"/>
              <a:t>”</a:t>
            </a:r>
            <a:endParaRPr lang="en-US" dirty="0"/>
          </a:p>
        </p:txBody>
      </p:sp>
      <p:sp>
        <p:nvSpPr>
          <p:cNvPr id="3" name="Content Placeholder 2"/>
          <p:cNvSpPr>
            <a:spLocks noGrp="1"/>
          </p:cNvSpPr>
          <p:nvPr>
            <p:ph idx="1"/>
          </p:nvPr>
        </p:nvSpPr>
        <p:spPr>
          <a:xfrm>
            <a:off x="457200" y="1219200"/>
            <a:ext cx="8229600" cy="5089525"/>
          </a:xfrm>
        </p:spPr>
        <p:txBody>
          <a:bodyPr/>
          <a:lstStyle/>
          <a:p>
            <a:r>
              <a:rPr lang="en-US" dirty="0" smtClean="0"/>
              <a:t>Ok, not really about attacking attackers</a:t>
            </a:r>
          </a:p>
          <a:p>
            <a:r>
              <a:rPr lang="en-US" dirty="0"/>
              <a:t>Pic from</a:t>
            </a:r>
            <a:r>
              <a:rPr lang="en-US" dirty="0" smtClean="0"/>
              <a:t>: </a:t>
            </a:r>
            <a:r>
              <a:rPr lang="en-US" dirty="0" smtClean="0">
                <a:hlinkClick r:id="rId2"/>
              </a:rPr>
              <a:t>http</a:t>
            </a:r>
            <a:r>
              <a:rPr lang="en-US" dirty="0">
                <a:hlinkClick r:id="rId2"/>
              </a:rPr>
              <a:t>://deaddrops.com</a:t>
            </a:r>
            <a:r>
              <a:rPr lang="en-US" dirty="0" smtClean="0">
                <a:hlinkClick r:id="rId2"/>
              </a:rPr>
              <a:t>/</a:t>
            </a:r>
            <a:r>
              <a:rPr lang="en-US" dirty="0" smtClean="0"/>
              <a:t> </a:t>
            </a:r>
          </a:p>
          <a:p>
            <a:endParaRPr lang="en-US" dirty="0"/>
          </a:p>
          <a:p>
            <a:endParaRPr lang="en-US" dirty="0" smtClean="0"/>
          </a:p>
          <a:p>
            <a:endParaRPr lang="en-US" dirty="0" smtClean="0"/>
          </a:p>
          <a:p>
            <a:endParaRPr lang="en-US" dirty="0" smtClean="0"/>
          </a:p>
          <a:p>
            <a:endParaRPr lang="en-US" dirty="0"/>
          </a:p>
          <a:p>
            <a:r>
              <a:rPr lang="en-US" dirty="0" smtClean="0"/>
              <a:t>Is this really a good idea?</a:t>
            </a:r>
          </a:p>
          <a:p>
            <a:r>
              <a:rPr lang="en-US" dirty="0" smtClean="0"/>
              <a:t>Digital equivalent of a “glory hole”?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85999"/>
            <a:ext cx="3276600" cy="249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628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unguarded equipment/</a:t>
            </a:r>
            <a:r>
              <a:rPr lang="en-US" dirty="0"/>
              <a:t> Inverse USB </a:t>
            </a:r>
            <a:r>
              <a:rPr lang="en-US" dirty="0" smtClean="0"/>
              <a:t>attack</a:t>
            </a:r>
            <a:endParaRPr lang="en-US" dirty="0"/>
          </a:p>
        </p:txBody>
      </p:sp>
      <p:sp>
        <p:nvSpPr>
          <p:cNvPr id="5" name="Subtitle 4"/>
          <p:cNvSpPr>
            <a:spLocks noGrp="1"/>
          </p:cNvSpPr>
          <p:nvPr>
            <p:ph type="subTitle" idx="1"/>
          </p:nvPr>
        </p:nvSpPr>
        <p:spPr/>
        <p:txBody>
          <a:bodyPr/>
          <a:lstStyle/>
          <a:p>
            <a:r>
              <a:rPr lang="en-US" dirty="0" smtClean="0"/>
              <a:t>Be careful what ports you put your stick in!</a:t>
            </a:r>
            <a:endParaRPr lang="en-US" dirty="0"/>
          </a:p>
        </p:txBody>
      </p:sp>
      <p:pic>
        <p:nvPicPr>
          <p:cNvPr id="7170" name="Picture 2" descr="C:\Users\adrian\AppData\Local\Microsoft\Windows\Temporary Internet Files\Content.IE5\8DK5E96P\MM90036526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029199"/>
            <a:ext cx="1878774"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4754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sorts of options</a:t>
            </a:r>
            <a:endParaRPr lang="en-US" dirty="0"/>
          </a:p>
        </p:txBody>
      </p:sp>
      <p:sp>
        <p:nvSpPr>
          <p:cNvPr id="3" name="Content Placeholder 2"/>
          <p:cNvSpPr>
            <a:spLocks noGrp="1"/>
          </p:cNvSpPr>
          <p:nvPr>
            <p:ph idx="1"/>
          </p:nvPr>
        </p:nvSpPr>
        <p:spPr/>
        <p:txBody>
          <a:bodyPr/>
          <a:lstStyle/>
          <a:p>
            <a:r>
              <a:rPr lang="en-US" dirty="0" smtClean="0"/>
              <a:t>No one at a hacker con has ever messed with my stuff (at home is a different matter)</a:t>
            </a:r>
          </a:p>
          <a:p>
            <a:r>
              <a:rPr lang="en-US" dirty="0" smtClean="0"/>
              <a:t>But, what if they did?</a:t>
            </a:r>
          </a:p>
          <a:p>
            <a:r>
              <a:rPr lang="en-US" dirty="0" smtClean="0"/>
              <a:t>Suck data off of their </a:t>
            </a:r>
            <a:r>
              <a:rPr lang="en-US" dirty="0"/>
              <a:t>flash drive? </a:t>
            </a:r>
            <a:br>
              <a:rPr lang="en-US" dirty="0"/>
            </a:br>
            <a:r>
              <a:rPr lang="en-US" sz="1800" dirty="0">
                <a:hlinkClick r:id="rId2"/>
              </a:rPr>
              <a:t>http://</a:t>
            </a:r>
            <a:r>
              <a:rPr lang="en-US" sz="1800" dirty="0" smtClean="0">
                <a:hlinkClick r:id="rId2"/>
              </a:rPr>
              <a:t>www.irongeek.com/i.php?page=security/thumb-sucking-udf-flash-drive</a:t>
            </a:r>
            <a:r>
              <a:rPr lang="en-US" sz="1800" dirty="0" smtClean="0"/>
              <a:t> </a:t>
            </a:r>
          </a:p>
          <a:p>
            <a:r>
              <a:rPr lang="en-US" dirty="0" smtClean="0"/>
              <a:t>Install something bad on their flash drive?</a:t>
            </a:r>
          </a:p>
          <a:p>
            <a:r>
              <a:rPr lang="en-US" dirty="0" smtClean="0"/>
              <a:t>Scar them emotionally?</a:t>
            </a:r>
          </a:p>
        </p:txBody>
      </p:sp>
    </p:spTree>
    <p:extLst>
      <p:ext uri="{BB962C8B-B14F-4D97-AF65-F5344CB8AC3E}">
        <p14:creationId xmlns:p14="http://schemas.microsoft.com/office/powerpoint/2010/main" val="2954531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Shots!</a:t>
            </a:r>
            <a:endParaRPr lang="en-US" dirty="0"/>
          </a:p>
        </p:txBody>
      </p:sp>
      <p:sp>
        <p:nvSpPr>
          <p:cNvPr id="3" name="Content Placeholder 2"/>
          <p:cNvSpPr>
            <a:spLocks noGrp="1"/>
          </p:cNvSpPr>
          <p:nvPr>
            <p:ph idx="1"/>
          </p:nvPr>
        </p:nvSpPr>
        <p:spPr/>
        <p:txBody>
          <a:bodyPr/>
          <a:lstStyle/>
          <a:p>
            <a:r>
              <a:rPr lang="en-US" dirty="0" smtClean="0"/>
              <a:t>Got a webcam built-in</a:t>
            </a:r>
            <a:r>
              <a:rPr lang="en-US" dirty="0" smtClean="0"/>
              <a:t>?</a:t>
            </a:r>
            <a:br>
              <a:rPr lang="en-US" dirty="0" smtClean="0"/>
            </a:br>
            <a:r>
              <a:rPr lang="en-US" sz="2000" dirty="0"/>
              <a:t>Motion Detection: </a:t>
            </a:r>
            <a:r>
              <a:rPr lang="en-US" sz="2000" dirty="0">
                <a:hlinkClick r:id="rId2"/>
              </a:rPr>
              <a:t>http://</a:t>
            </a:r>
            <a:r>
              <a:rPr lang="en-US" sz="2000" dirty="0" smtClean="0">
                <a:hlinkClick r:id="rId2"/>
              </a:rPr>
              <a:t>noeld.com/programs.asp?cat=video</a:t>
            </a:r>
            <a:r>
              <a:rPr lang="en-US" sz="2000" dirty="0" smtClean="0"/>
              <a:t> </a:t>
            </a:r>
            <a:endParaRPr lang="en-US" dirty="0" smtClean="0"/>
          </a:p>
          <a:p>
            <a:r>
              <a:rPr lang="en-US" dirty="0" smtClean="0"/>
              <a:t>Shock site/image/video on key press! </a:t>
            </a:r>
          </a:p>
          <a:p>
            <a:r>
              <a:rPr lang="en-US" dirty="0" smtClean="0"/>
              <a:t>Special key needed to not see shock image</a:t>
            </a:r>
          </a:p>
          <a:p>
            <a:r>
              <a:rPr lang="en-US" dirty="0" err="1" smtClean="0"/>
              <a:t>AutoIt</a:t>
            </a:r>
            <a:r>
              <a:rPr lang="en-US" dirty="0" smtClean="0"/>
              <a:t> will do the trick</a:t>
            </a:r>
          </a:p>
          <a:p>
            <a:r>
              <a:rPr lang="en-US" dirty="0" smtClean="0"/>
              <a:t>What has been seen can not been unseen!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179" y="3209416"/>
            <a:ext cx="2438741" cy="3648584"/>
          </a:xfrm>
          <a:prstGeom prst="rect">
            <a:avLst/>
          </a:prstGeom>
        </p:spPr>
      </p:pic>
    </p:spTree>
    <p:extLst>
      <p:ext uri="{BB962C8B-B14F-4D97-AF65-F5344CB8AC3E}">
        <p14:creationId xmlns:p14="http://schemas.microsoft.com/office/powerpoint/2010/main" val="2101610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Dis-Honorable Mentions</a:t>
            </a:r>
          </a:p>
        </p:txBody>
      </p:sp>
      <p:sp>
        <p:nvSpPr>
          <p:cNvPr id="5" name="Subtitle 4"/>
          <p:cNvSpPr>
            <a:spLocks noGrp="1"/>
          </p:cNvSpPr>
          <p:nvPr>
            <p:ph type="subTitle" idx="1"/>
          </p:nvPr>
        </p:nvSpPr>
        <p:spPr/>
        <p:txBody>
          <a:bodyPr/>
          <a:lstStyle/>
          <a:p>
            <a:r>
              <a:rPr lang="en-US" dirty="0" smtClean="0"/>
              <a:t>Warped minds think alike</a:t>
            </a:r>
            <a:endParaRPr lang="en-US" dirty="0"/>
          </a:p>
        </p:txBody>
      </p:sp>
      <p:pic>
        <p:nvPicPr>
          <p:cNvPr id="8194" name="Picture 2" descr="C:\Users\adrian\AppData\Local\Microsoft\Windows\Temporary Internet Files\Content.IE5\ACJ0NFSS\MC9004326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954" y="4363606"/>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6505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Terms</a:t>
            </a:r>
            <a:endParaRPr lang="en-US" dirty="0"/>
          </a:p>
        </p:txBody>
      </p:sp>
      <p:sp>
        <p:nvSpPr>
          <p:cNvPr id="3" name="Content Placeholder 2"/>
          <p:cNvSpPr>
            <a:spLocks noGrp="1"/>
          </p:cNvSpPr>
          <p:nvPr>
            <p:ph idx="1"/>
          </p:nvPr>
        </p:nvSpPr>
        <p:spPr>
          <a:xfrm>
            <a:off x="457200" y="1219200"/>
            <a:ext cx="8229600" cy="5089525"/>
          </a:xfrm>
        </p:spPr>
        <p:txBody>
          <a:bodyPr/>
          <a:lstStyle/>
          <a:p>
            <a:r>
              <a:rPr lang="en-US" dirty="0" smtClean="0"/>
              <a:t>Skiddy Baiting: Sort of like Masturbating, ultimately it accomplishes nothing, but it sure is fun. It’s all about making the Skiddy hurt themselves.</a:t>
            </a:r>
            <a:br>
              <a:rPr lang="en-US" dirty="0" smtClean="0"/>
            </a:br>
            <a:endParaRPr lang="en-US" dirty="0" smtClean="0"/>
          </a:p>
          <a:p>
            <a:r>
              <a:rPr lang="en-US" dirty="0" err="1" smtClean="0"/>
              <a:t>Funnypots</a:t>
            </a:r>
            <a:r>
              <a:rPr lang="en-US" dirty="0" smtClean="0"/>
              <a:t>: Like a </a:t>
            </a:r>
            <a:r>
              <a:rPr lang="en-US" dirty="0" err="1" smtClean="0"/>
              <a:t>honeypot</a:t>
            </a:r>
            <a:r>
              <a:rPr lang="en-US" dirty="0" smtClean="0"/>
              <a:t>, but instead of being for research, it’s more about personal amusement.</a:t>
            </a:r>
            <a:br>
              <a:rPr lang="en-US" dirty="0" smtClean="0"/>
            </a:br>
            <a:endParaRPr lang="en-US" dirty="0" smtClean="0"/>
          </a:p>
          <a:p>
            <a:r>
              <a:rPr lang="en-US" dirty="0" smtClean="0"/>
              <a:t>Is this hacking back? More like booby-traps (no, not the 4Chan kind). </a:t>
            </a:r>
          </a:p>
          <a:p>
            <a:r>
              <a:rPr lang="en-US" dirty="0" smtClean="0"/>
              <a:t>Legality?</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Pete Stevens for screwing with </a:t>
            </a:r>
            <a:r>
              <a:rPr lang="en-US" dirty="0" err="1"/>
              <a:t>WiFi</a:t>
            </a:r>
            <a:r>
              <a:rPr lang="en-US" dirty="0"/>
              <a:t> piggy backers</a:t>
            </a:r>
          </a:p>
        </p:txBody>
      </p:sp>
      <p:sp>
        <p:nvSpPr>
          <p:cNvPr id="3" name="Content Placeholder 2"/>
          <p:cNvSpPr>
            <a:spLocks noGrp="1"/>
          </p:cNvSpPr>
          <p:nvPr>
            <p:ph idx="1"/>
          </p:nvPr>
        </p:nvSpPr>
        <p:spPr/>
        <p:txBody>
          <a:bodyPr/>
          <a:lstStyle/>
          <a:p>
            <a:r>
              <a:rPr lang="en-US" dirty="0" smtClean="0"/>
              <a:t>Forget encrypting it, let’s just have fun!</a:t>
            </a:r>
          </a:p>
          <a:p>
            <a:r>
              <a:rPr lang="en-US" dirty="0" err="1" smtClean="0"/>
              <a:t>IPTables</a:t>
            </a:r>
            <a:r>
              <a:rPr lang="en-US" dirty="0" smtClean="0"/>
              <a:t> to redirect to a transparent proxy.</a:t>
            </a:r>
          </a:p>
          <a:p>
            <a:r>
              <a:rPr lang="en-US" dirty="0" smtClean="0"/>
              <a:t>Flip all the images.</a:t>
            </a:r>
          </a:p>
          <a:p>
            <a:r>
              <a:rPr lang="en-US" dirty="0" smtClean="0"/>
              <a:t>Full details at:</a:t>
            </a:r>
            <a:br>
              <a:rPr lang="en-US" dirty="0" smtClean="0"/>
            </a:br>
            <a:r>
              <a:rPr lang="en-US" sz="2400" dirty="0" smtClean="0">
                <a:hlinkClick r:id="rId2"/>
              </a:rPr>
              <a:t>http</a:t>
            </a:r>
            <a:r>
              <a:rPr lang="en-US" sz="2400" dirty="0">
                <a:hlinkClick r:id="rId2"/>
              </a:rPr>
              <a:t>://www.ex-parrot.com/~</a:t>
            </a:r>
            <a:r>
              <a:rPr lang="en-US" sz="2400" dirty="0" smtClean="0">
                <a:hlinkClick r:id="rId2"/>
              </a:rPr>
              <a:t>pete/upside-down-ternet.html</a:t>
            </a:r>
            <a:endParaRPr lang="en-US" sz="2400" dirty="0" smtClean="0"/>
          </a:p>
          <a:p>
            <a:r>
              <a:rPr lang="en-US" dirty="0" smtClean="0"/>
              <a:t>I seem to recall them doing something like this at </a:t>
            </a:r>
            <a:r>
              <a:rPr lang="en-US" dirty="0" err="1" smtClean="0"/>
              <a:t>Phreaknic</a:t>
            </a:r>
            <a:endParaRPr lang="en-US" dirty="0"/>
          </a:p>
          <a:p>
            <a:endParaRPr lang="en-US" dirty="0"/>
          </a:p>
        </p:txBody>
      </p:sp>
      <p:pic>
        <p:nvPicPr>
          <p:cNvPr id="1026" name="Picture 2" descr="C:\Users\adrian\AppData\Local\Microsoft\Windows\Temporary Internet Files\Content.IE5\ACJ0NFSS\MC9004325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676172"/>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309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Screwing with 419 Scammers</a:t>
            </a:r>
          </a:p>
        </p:txBody>
      </p:sp>
      <p:sp>
        <p:nvSpPr>
          <p:cNvPr id="3" name="Content Placeholder 2"/>
          <p:cNvSpPr>
            <a:spLocks noGrp="1"/>
          </p:cNvSpPr>
          <p:nvPr>
            <p:ph idx="1"/>
          </p:nvPr>
        </p:nvSpPr>
        <p:spPr/>
        <p:txBody>
          <a:bodyPr/>
          <a:lstStyle/>
          <a:p>
            <a:r>
              <a:rPr lang="en-US" dirty="0" smtClean="0"/>
              <a:t>Hate being contacted by Nigerian princes?</a:t>
            </a:r>
          </a:p>
          <a:p>
            <a:r>
              <a:rPr lang="en-US" dirty="0" smtClean="0"/>
              <a:t>Play along with the scam for awhile.</a:t>
            </a:r>
          </a:p>
          <a:p>
            <a:r>
              <a:rPr lang="en-US" dirty="0" smtClean="0"/>
              <a:t>Get funny pictures of the scammers.</a:t>
            </a:r>
          </a:p>
          <a:p>
            <a:r>
              <a:rPr lang="en-US" dirty="0" smtClean="0"/>
              <a:t>More details and hall of shame at:</a:t>
            </a:r>
            <a:r>
              <a:rPr lang="en-US" dirty="0"/>
              <a:t/>
            </a:r>
            <a:br>
              <a:rPr lang="en-US" dirty="0"/>
            </a:br>
            <a:r>
              <a:rPr lang="en-US" dirty="0">
                <a:hlinkClick r:id="rId2"/>
              </a:rPr>
              <a:t>http://forum.419eater.com/forum/album.php</a:t>
            </a:r>
            <a:r>
              <a:rPr lang="en-US" dirty="0"/>
              <a:t>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724400"/>
            <a:ext cx="17145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135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Pwned</a:t>
            </a:r>
            <a:r>
              <a:rPr lang="en-US" dirty="0" smtClean="0"/>
              <a:t> by the Owner</a:t>
            </a:r>
            <a:endParaRPr lang="en-US" dirty="0"/>
          </a:p>
        </p:txBody>
      </p:sp>
      <p:sp>
        <p:nvSpPr>
          <p:cNvPr id="3" name="Content Placeholder 2"/>
          <p:cNvSpPr>
            <a:spLocks noGrp="1"/>
          </p:cNvSpPr>
          <p:nvPr>
            <p:ph idx="1"/>
          </p:nvPr>
        </p:nvSpPr>
        <p:spPr/>
        <p:txBody>
          <a:bodyPr/>
          <a:lstStyle/>
          <a:p>
            <a:r>
              <a:rPr lang="en-US" sz="2000" dirty="0" err="1" smtClean="0"/>
              <a:t>Zoz</a:t>
            </a:r>
            <a:r>
              <a:rPr lang="en-US" sz="2000" dirty="0" smtClean="0"/>
              <a:t> had some of his Mac equipment stolen</a:t>
            </a:r>
          </a:p>
          <a:p>
            <a:r>
              <a:rPr lang="en-US" sz="2000" dirty="0" smtClean="0"/>
              <a:t>Hoped to get the information via </a:t>
            </a:r>
            <a:r>
              <a:rPr lang="en-US" sz="2000" dirty="0" err="1" smtClean="0"/>
              <a:t>DynDNS</a:t>
            </a:r>
            <a:r>
              <a:rPr lang="en-US" sz="2000" dirty="0" smtClean="0"/>
              <a:t>, but had static network settings</a:t>
            </a:r>
          </a:p>
          <a:p>
            <a:r>
              <a:rPr lang="en-US" sz="2000" dirty="0" smtClean="0"/>
              <a:t>Time passes till some thief figured out how to get the Mac back online…then </a:t>
            </a:r>
            <a:r>
              <a:rPr lang="en-US" sz="2000" dirty="0" err="1" smtClean="0"/>
              <a:t>DynDNS</a:t>
            </a:r>
            <a:r>
              <a:rPr lang="en-US" sz="2000" dirty="0" smtClean="0"/>
              <a:t> gives him info…and box was not nuked! </a:t>
            </a:r>
            <a:r>
              <a:rPr lang="en-US" sz="2000" dirty="0" smtClean="0">
                <a:sym typeface="Wingdings" pitchFamily="2" charset="2"/>
              </a:rPr>
              <a:t></a:t>
            </a:r>
            <a:endParaRPr lang="en-US" sz="2000" dirty="0" smtClean="0"/>
          </a:p>
          <a:p>
            <a:r>
              <a:rPr lang="en-US" sz="2000" dirty="0" smtClean="0"/>
              <a:t>SSH/VNC into box so he could mess with the guy</a:t>
            </a:r>
          </a:p>
          <a:p>
            <a:r>
              <a:rPr lang="en-US" sz="2000" dirty="0" smtClean="0"/>
              <a:t>Gets </a:t>
            </a:r>
            <a:r>
              <a:rPr lang="en-US" sz="2000" dirty="0" err="1" smtClean="0"/>
              <a:t>pics</a:t>
            </a:r>
            <a:r>
              <a:rPr lang="en-US" sz="2000" dirty="0" smtClean="0"/>
              <a:t> of the guy, unemployment docs (name), address, browsing info, </a:t>
            </a:r>
            <a:r>
              <a:rPr lang="en-US" sz="2000" dirty="0" err="1" smtClean="0"/>
              <a:t>keylogs</a:t>
            </a:r>
            <a:r>
              <a:rPr lang="en-US" sz="2000" dirty="0" smtClean="0"/>
              <a:t>, passwords, dating profiles, etc…</a:t>
            </a:r>
          </a:p>
          <a:p>
            <a:r>
              <a:rPr lang="en-US" sz="2000" dirty="0" smtClean="0"/>
              <a:t>…and unimpressive nudes</a:t>
            </a:r>
          </a:p>
          <a:p>
            <a:r>
              <a:rPr lang="en-US" sz="2000" dirty="0" smtClean="0"/>
              <a:t>Finally, sends the </a:t>
            </a:r>
            <a:r>
              <a:rPr lang="en-US" sz="2000" dirty="0" err="1" smtClean="0"/>
              <a:t>cops..luckily</a:t>
            </a:r>
            <a:r>
              <a:rPr lang="en-US" sz="2000" dirty="0" smtClean="0"/>
              <a:t> he had his serial number</a:t>
            </a:r>
            <a:endParaRPr lang="en-US" sz="2000" dirty="0"/>
          </a:p>
          <a:p>
            <a:r>
              <a:rPr lang="en-US" sz="2000" dirty="0" smtClean="0"/>
              <a:t>Video from </a:t>
            </a:r>
            <a:r>
              <a:rPr lang="en-US" sz="2000" dirty="0" err="1" smtClean="0"/>
              <a:t>Defcon</a:t>
            </a:r>
            <a:r>
              <a:rPr lang="en-US" sz="2000" dirty="0" smtClean="0"/>
              <a:t> 18 (funny when thief gets profiled):</a:t>
            </a:r>
            <a:r>
              <a:rPr lang="en-US" sz="2000" dirty="0"/>
              <a:t/>
            </a:r>
            <a:br>
              <a:rPr lang="en-US" sz="2000" dirty="0"/>
            </a:br>
            <a:r>
              <a:rPr lang="en-US" sz="2000" dirty="0">
                <a:hlinkClick r:id="rId2"/>
              </a:rPr>
              <a:t>http://</a:t>
            </a:r>
            <a:r>
              <a:rPr lang="en-US" sz="2000" dirty="0" smtClean="0">
                <a:hlinkClick r:id="rId2"/>
              </a:rPr>
              <a:t>www.youtube.com/watch?v=U4oB28ksiIo&amp;t=3m12s</a:t>
            </a:r>
            <a:r>
              <a:rPr lang="en-US" sz="2000" dirty="0" smtClean="0"/>
              <a:t> </a:t>
            </a:r>
            <a:endParaRPr lang="en-US"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080"/>
            <a:ext cx="1513840" cy="194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109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th3j35t3r vs. Anonymous </a:t>
            </a:r>
          </a:p>
        </p:txBody>
      </p:sp>
      <p:sp>
        <p:nvSpPr>
          <p:cNvPr id="3" name="Content Placeholder 2"/>
          <p:cNvSpPr>
            <a:spLocks noGrp="1"/>
          </p:cNvSpPr>
          <p:nvPr>
            <p:ph idx="1"/>
          </p:nvPr>
        </p:nvSpPr>
        <p:spPr/>
        <p:txBody>
          <a:bodyPr/>
          <a:lstStyle/>
          <a:p>
            <a:r>
              <a:rPr lang="en-US" sz="2400" dirty="0" smtClean="0"/>
              <a:t>DHN is a stress test/</a:t>
            </a:r>
            <a:r>
              <a:rPr lang="en-US" sz="2400" dirty="0" err="1" smtClean="0"/>
              <a:t>DDoS</a:t>
            </a:r>
            <a:r>
              <a:rPr lang="en-US" sz="2400" dirty="0" smtClean="0"/>
              <a:t> tool</a:t>
            </a:r>
          </a:p>
          <a:p>
            <a:r>
              <a:rPr lang="en-US" sz="2400" dirty="0" smtClean="0"/>
              <a:t>DHN has some obfuscating ability (Tor for CC, spoofing of IP and MAC [yeah, I have questions about that])</a:t>
            </a:r>
          </a:p>
          <a:p>
            <a:r>
              <a:rPr lang="en-US" sz="2400" dirty="0" smtClean="0"/>
              <a:t>DHN source is available</a:t>
            </a:r>
          </a:p>
          <a:p>
            <a:r>
              <a:rPr lang="en-US" sz="2400" dirty="0" smtClean="0"/>
              <a:t>Th3j35t3r modified the source and uploaded it to other sites, then spread the word</a:t>
            </a:r>
          </a:p>
          <a:p>
            <a:r>
              <a:rPr lang="en-US" sz="2400" dirty="0" smtClean="0"/>
              <a:t>New code gives away location/information about the attacker</a:t>
            </a:r>
          </a:p>
          <a:p>
            <a:r>
              <a:rPr lang="en-US" sz="2400" dirty="0" smtClean="0"/>
              <a:t>I’ve read about this being done in the past by others to slow down </a:t>
            </a:r>
            <a:r>
              <a:rPr lang="en-US" sz="2400" dirty="0" err="1" smtClean="0"/>
              <a:t>skiddys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15240"/>
            <a:ext cx="18097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160"/>
            <a:ext cx="1237474" cy="145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480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Jason </a:t>
            </a:r>
            <a:r>
              <a:rPr lang="en-US" dirty="0" smtClean="0"/>
              <a:t>Scott…</a:t>
            </a:r>
            <a:endParaRPr lang="en-US" dirty="0"/>
          </a:p>
        </p:txBody>
      </p:sp>
      <p:sp>
        <p:nvSpPr>
          <p:cNvPr id="3" name="Content Placeholder 2"/>
          <p:cNvSpPr>
            <a:spLocks noGrp="1"/>
          </p:cNvSpPr>
          <p:nvPr>
            <p:ph idx="1"/>
          </p:nvPr>
        </p:nvSpPr>
        <p:spPr>
          <a:xfrm>
            <a:off x="457200" y="1600200"/>
            <a:ext cx="5334000" cy="4708525"/>
          </a:xfrm>
        </p:spPr>
        <p:txBody>
          <a:bodyPr/>
          <a:lstStyle/>
          <a:p>
            <a:r>
              <a:rPr lang="en-US" sz="2400" dirty="0" smtClean="0"/>
              <a:t>Known for TextFiles.org, BBS Documentary, </a:t>
            </a:r>
            <a:r>
              <a:rPr lang="en-US" sz="2400" dirty="0" err="1" smtClean="0"/>
              <a:t>Sockington</a:t>
            </a:r>
            <a:r>
              <a:rPr lang="en-US" sz="2400" dirty="0" smtClean="0"/>
              <a:t> the cat, etc.</a:t>
            </a:r>
          </a:p>
          <a:p>
            <a:r>
              <a:rPr lang="en-US" sz="2400" dirty="0" smtClean="0"/>
              <a:t>He had a a bunch of people </a:t>
            </a:r>
            <a:r>
              <a:rPr lang="en-US" sz="2400" dirty="0" err="1" smtClean="0"/>
              <a:t>hotlinking</a:t>
            </a:r>
            <a:r>
              <a:rPr lang="en-US" sz="2400" dirty="0" smtClean="0"/>
              <a:t> to a cool image of the grim reaper on his site from their MySpace profile templates, sucking up bandwidth</a:t>
            </a:r>
          </a:p>
          <a:p>
            <a:r>
              <a:rPr lang="en-US" sz="2400" dirty="0" smtClean="0"/>
              <a:t>What to do?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
            <a:ext cx="24955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7999"/>
            <a:ext cx="3409950" cy="2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420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1000" fill="hold"/>
                                        <p:tgtEl>
                                          <p:spTgt spid="2051"/>
                                        </p:tgtEl>
                                        <p:attrNameLst>
                                          <p:attrName>ppt_w</p:attrName>
                                        </p:attrNameLst>
                                      </p:cBhvr>
                                      <p:tavLst>
                                        <p:tav tm="0">
                                          <p:val>
                                            <p:fltVal val="0"/>
                                          </p:val>
                                        </p:tav>
                                        <p:tav tm="100000">
                                          <p:val>
                                            <p:strVal val="#ppt_w"/>
                                          </p:val>
                                        </p:tav>
                                      </p:tavLst>
                                    </p:anim>
                                    <p:anim calcmode="lin" valueType="num">
                                      <p:cBhvr>
                                        <p:cTn id="18" dur="1000" fill="hold"/>
                                        <p:tgtEl>
                                          <p:spTgt spid="2051"/>
                                        </p:tgtEl>
                                        <p:attrNameLst>
                                          <p:attrName>ppt_h</p:attrName>
                                        </p:attrNameLst>
                                      </p:cBhvr>
                                      <p:tavLst>
                                        <p:tav tm="0">
                                          <p:val>
                                            <p:fltVal val="0"/>
                                          </p:val>
                                        </p:tav>
                                        <p:tav tm="100000">
                                          <p:val>
                                            <p:strVal val="#ppt_h"/>
                                          </p:val>
                                        </p:tav>
                                      </p:tavLst>
                                    </p:anim>
                                    <p:anim calcmode="lin" valueType="num">
                                      <p:cBhvr>
                                        <p:cTn id="19" dur="1000" fill="hold"/>
                                        <p:tgtEl>
                                          <p:spTgt spid="2051"/>
                                        </p:tgtEl>
                                        <p:attrNameLst>
                                          <p:attrName>style.rotation</p:attrName>
                                        </p:attrNameLst>
                                      </p:cBhvr>
                                      <p:tavLst>
                                        <p:tav tm="0">
                                          <p:val>
                                            <p:fltVal val="90"/>
                                          </p:val>
                                        </p:tav>
                                        <p:tav tm="100000">
                                          <p:val>
                                            <p:fltVal val="0"/>
                                          </p:val>
                                        </p:tav>
                                      </p:tavLst>
                                    </p:anim>
                                    <p:animEffect transition="in" filter="fade">
                                      <p:cBhvr>
                                        <p:cTn id="20" dur="10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t>
            </a:r>
            <a:r>
              <a:rPr lang="en-US" dirty="0" err="1"/>
              <a:t>Goatse’ing</a:t>
            </a:r>
            <a:r>
              <a:rPr lang="en-US" dirty="0"/>
              <a:t> MySpace</a:t>
            </a:r>
          </a:p>
        </p:txBody>
      </p:sp>
      <p:sp>
        <p:nvSpPr>
          <p:cNvPr id="3" name="Content Placeholder 2"/>
          <p:cNvSpPr>
            <a:spLocks noGrp="1"/>
          </p:cNvSpPr>
          <p:nvPr>
            <p:ph idx="1"/>
          </p:nvPr>
        </p:nvSpPr>
        <p:spPr>
          <a:xfrm>
            <a:off x="457200" y="2514600"/>
            <a:ext cx="8229600" cy="3794125"/>
          </a:xfrm>
        </p:spPr>
        <p:txBody>
          <a:bodyPr/>
          <a:lstStyle/>
          <a:p>
            <a:r>
              <a:rPr lang="en-US" dirty="0" smtClean="0"/>
              <a:t>Replace the image with </a:t>
            </a:r>
            <a:r>
              <a:rPr lang="en-US" dirty="0" err="1" smtClean="0"/>
              <a:t>Goatse</a:t>
            </a:r>
            <a:r>
              <a:rPr lang="en-US" dirty="0" smtClean="0"/>
              <a:t>!</a:t>
            </a:r>
          </a:p>
          <a:p>
            <a:r>
              <a:rPr lang="en-US" dirty="0" err="1"/>
              <a:t>HotFreeLayouts</a:t>
            </a:r>
            <a:r>
              <a:rPr lang="en-US" dirty="0"/>
              <a:t> even sent an </a:t>
            </a:r>
            <a:r>
              <a:rPr lang="en-US" dirty="0" smtClean="0"/>
              <a:t>email asking him to stop</a:t>
            </a:r>
            <a:endParaRPr lang="en-US" dirty="0"/>
          </a:p>
          <a:p>
            <a:r>
              <a:rPr lang="en-US" dirty="0" smtClean="0"/>
              <a:t>More </a:t>
            </a:r>
            <a:r>
              <a:rPr lang="en-US" dirty="0"/>
              <a:t>details at “Freedom, Justice and a Disturbingly Gaping </a:t>
            </a:r>
            <a:r>
              <a:rPr lang="en-US" dirty="0" smtClean="0"/>
              <a:t>Ass”:</a:t>
            </a:r>
            <a:br>
              <a:rPr lang="en-US" dirty="0" smtClean="0"/>
            </a:br>
            <a:r>
              <a:rPr lang="en-US" dirty="0">
                <a:hlinkClick r:id="rId2"/>
              </a:rPr>
              <a:t>http://ascii.textfiles.com/archives/1011</a:t>
            </a:r>
            <a:endParaRPr lang="en-US" dirty="0"/>
          </a:p>
          <a:p>
            <a:pPr marL="136525" indent="0">
              <a:buNone/>
            </a:pPr>
            <a:endParaRPr lang="en-US" dirty="0"/>
          </a:p>
        </p:txBody>
      </p:sp>
      <p:pic>
        <p:nvPicPr>
          <p:cNvPr id="10242" name="Picture 2" descr="C:\Users\adrian\AppData\Local\Microsoft\Windows\Temporary Internet Files\Content.IE5\5YETMOLZ\MC9000910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990600"/>
            <a:ext cx="1746772" cy="211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9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Got ideas?</a:t>
            </a:r>
            <a:endParaRPr lang="en-US" dirty="0"/>
          </a:p>
        </p:txBody>
      </p:sp>
      <p:sp>
        <p:nvSpPr>
          <p:cNvPr id="7" name="Subtitle 6"/>
          <p:cNvSpPr>
            <a:spLocks noGrp="1"/>
          </p:cNvSpPr>
          <p:nvPr>
            <p:ph type="subTitle" idx="1"/>
          </p:nvPr>
        </p:nvSpPr>
        <p:spPr/>
        <p:txBody>
          <a:bodyPr/>
          <a:lstStyle/>
          <a:p>
            <a:r>
              <a:rPr lang="en-US" dirty="0" smtClean="0"/>
              <a:t>Send them to me</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err="1" smtClean="0"/>
              <a:t>Notacon</a:t>
            </a:r>
            <a:r>
              <a:rPr lang="en-US" dirty="0" smtClean="0"/>
              <a:t> for having me</a:t>
            </a:r>
          </a:p>
          <a:p>
            <a:r>
              <a:rPr lang="en-US" dirty="0"/>
              <a:t>Gene </a:t>
            </a:r>
            <a:r>
              <a:rPr lang="en-US" dirty="0" err="1" smtClean="0"/>
              <a:t>Bransfield</a:t>
            </a:r>
            <a:r>
              <a:rPr lang="en-US" dirty="0" smtClean="0"/>
              <a:t> for feedback</a:t>
            </a:r>
          </a:p>
          <a:p>
            <a:r>
              <a:rPr lang="en-US" dirty="0" smtClean="0"/>
              <a:t>Tenacity for helping get me here</a:t>
            </a:r>
          </a:p>
          <a:p>
            <a:r>
              <a:rPr lang="en-US" smtClean="0"/>
              <a:t>By </a:t>
            </a:r>
            <a:r>
              <a:rPr lang="en-US" dirty="0" smtClean="0"/>
              <a:t>buddies from </a:t>
            </a:r>
            <a:r>
              <a:rPr lang="en-US" dirty="0" err="1" smtClean="0"/>
              <a:t>Derbycon</a:t>
            </a:r>
            <a:r>
              <a:rPr lang="en-US" dirty="0" smtClean="0"/>
              <a:t> and the </a:t>
            </a:r>
            <a:r>
              <a:rPr lang="en-US" dirty="0" err="1" smtClean="0"/>
              <a:t>ISDPodcast</a:t>
            </a:r>
            <a:r>
              <a:rPr lang="en-US" dirty="0" smtClean="0"/>
              <a:t> </a:t>
            </a:r>
            <a:endParaRPr lang="en-US" dirty="0"/>
          </a:p>
        </p:txBody>
      </p:sp>
    </p:spTree>
    <p:extLst>
      <p:ext uri="{BB962C8B-B14F-4D97-AF65-F5344CB8AC3E}">
        <p14:creationId xmlns:p14="http://schemas.microsoft.com/office/powerpoint/2010/main" val="306827965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a:t>
            </a:r>
            <a:endParaRPr lang="en-US" dirty="0"/>
          </a:p>
        </p:txBody>
      </p:sp>
      <p:sp>
        <p:nvSpPr>
          <p:cNvPr id="3" name="Content Placeholder 2"/>
          <p:cNvSpPr>
            <a:spLocks noGrp="1"/>
          </p:cNvSpPr>
          <p:nvPr>
            <p:ph idx="1"/>
          </p:nvPr>
        </p:nvSpPr>
        <p:spPr>
          <a:xfrm>
            <a:off x="457200" y="1295400"/>
            <a:ext cx="8229600" cy="4708525"/>
          </a:xfrm>
        </p:spPr>
        <p:txBody>
          <a:bodyPr/>
          <a:lstStyle/>
          <a:p>
            <a:r>
              <a:rPr lang="en-US" sz="2400" dirty="0" err="1"/>
              <a:t>DerbyCon</a:t>
            </a:r>
            <a:r>
              <a:rPr lang="en-US" sz="2400" dirty="0"/>
              <a:t> 2011, Louisville </a:t>
            </a:r>
            <a:r>
              <a:rPr lang="en-US" sz="2400" dirty="0" err="1"/>
              <a:t>Ky</a:t>
            </a:r>
            <a:r>
              <a:rPr lang="en-US" sz="2400" dirty="0"/>
              <a:t/>
            </a:r>
            <a:br>
              <a:rPr lang="en-US" sz="2400" dirty="0"/>
            </a:br>
            <a:r>
              <a:rPr lang="en-US" sz="2400" dirty="0"/>
              <a:t>Sept 30 - Oct 2</a:t>
            </a:r>
            <a:br>
              <a:rPr lang="en-US" sz="2400" dirty="0"/>
            </a:br>
            <a:r>
              <a:rPr lang="en-US" sz="2400" dirty="0">
                <a:hlinkClick r:id="rId3"/>
              </a:rPr>
              <a:t>http://derbycon.com/</a:t>
            </a:r>
            <a:r>
              <a:rPr lang="en-US" sz="2400" dirty="0"/>
              <a:t> </a:t>
            </a:r>
          </a:p>
          <a:p>
            <a:r>
              <a:rPr lang="en-US" sz="2400" dirty="0"/>
              <a:t>Louisville </a:t>
            </a:r>
            <a:r>
              <a:rPr lang="en-US" sz="2400" dirty="0" err="1"/>
              <a:t>Infosec</a:t>
            </a:r>
            <a:r>
              <a:rPr lang="en-US" sz="2400" dirty="0"/>
              <a:t/>
            </a:r>
            <a:br>
              <a:rPr lang="en-US" sz="2400" dirty="0"/>
            </a:br>
            <a:r>
              <a:rPr lang="en-US" sz="2400" dirty="0">
                <a:hlinkClick r:id="rId4"/>
              </a:rPr>
              <a:t>http://www.louisvilleinfosec.com/</a:t>
            </a:r>
            <a:r>
              <a:rPr lang="en-US" sz="2400" dirty="0"/>
              <a:t> </a:t>
            </a:r>
          </a:p>
          <a:p>
            <a:r>
              <a:rPr lang="en-US" sz="2400" dirty="0"/>
              <a:t>Other Cons:</a:t>
            </a:r>
            <a:br>
              <a:rPr lang="en-US" sz="2400" dirty="0"/>
            </a:br>
            <a:r>
              <a:rPr lang="en-US" sz="2400" dirty="0">
                <a:hlinkClick r:id="rId5"/>
              </a:rPr>
              <a:t>http://www.skydogcon.com/</a:t>
            </a:r>
            <a:r>
              <a:rPr lang="en-US" sz="2400" dirty="0"/>
              <a:t> </a:t>
            </a:r>
            <a:br>
              <a:rPr lang="en-US" sz="2400" dirty="0"/>
            </a:br>
            <a:r>
              <a:rPr lang="en-US" sz="2400" dirty="0">
                <a:hlinkClick r:id="rId6"/>
              </a:rPr>
              <a:t>http://www.dojocon.org/</a:t>
            </a:r>
            <a:r>
              <a:rPr lang="en-US" sz="2400" dirty="0"/>
              <a:t> </a:t>
            </a:r>
            <a:br>
              <a:rPr lang="en-US" sz="2400" dirty="0"/>
            </a:br>
            <a:r>
              <a:rPr lang="en-US" sz="2400" dirty="0">
                <a:hlinkClick r:id="rId7"/>
              </a:rPr>
              <a:t>http://www.hack3rcon.org/</a:t>
            </a:r>
            <a:r>
              <a:rPr lang="en-US" sz="2400" dirty="0"/>
              <a:t/>
            </a:r>
            <a:br>
              <a:rPr lang="en-US" sz="2400" dirty="0"/>
            </a:br>
            <a:r>
              <a:rPr lang="en-US" sz="2400" dirty="0">
                <a:hlinkClick r:id="rId8"/>
              </a:rPr>
              <a:t>http://phreaknic.info</a:t>
            </a:r>
            <a:r>
              <a:rPr lang="en-US" sz="2400" dirty="0"/>
              <a:t>  </a:t>
            </a:r>
            <a:br>
              <a:rPr lang="en-US" sz="2400" dirty="0"/>
            </a:br>
            <a:r>
              <a:rPr lang="en-US" sz="2400" dirty="0">
                <a:hlinkClick r:id="rId9"/>
              </a:rPr>
              <a:t>http://notacon.org/</a:t>
            </a:r>
            <a:r>
              <a:rPr lang="en-US" sz="2400" dirty="0"/>
              <a:t/>
            </a:r>
            <a:br>
              <a:rPr lang="en-US" sz="2400" dirty="0"/>
            </a:br>
            <a:r>
              <a:rPr lang="en-US" sz="2400" dirty="0">
                <a:hlinkClick r:id="rId10"/>
              </a:rPr>
              <a:t>http://www.outerz0ne.org/</a:t>
            </a:r>
            <a:r>
              <a:rPr lang="en-US" sz="2400" dirty="0"/>
              <a:t> </a:t>
            </a:r>
          </a:p>
        </p:txBody>
      </p:sp>
    </p:spTree>
    <p:extLst>
      <p:ext uri="{BB962C8B-B14F-4D97-AF65-F5344CB8AC3E}">
        <p14:creationId xmlns:p14="http://schemas.microsoft.com/office/powerpoint/2010/main" val="146580832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r>
              <a:rPr lang="en-US" dirty="0" smtClean="0"/>
              <a:t>42</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a:t>
            </a:r>
            <a:endParaRPr lang="en-US" dirty="0"/>
          </a:p>
        </p:txBody>
      </p:sp>
      <p:sp>
        <p:nvSpPr>
          <p:cNvPr id="3" name="Content Placeholder 2"/>
          <p:cNvSpPr>
            <a:spLocks noGrp="1"/>
          </p:cNvSpPr>
          <p:nvPr>
            <p:ph idx="1"/>
          </p:nvPr>
        </p:nvSpPr>
        <p:spPr>
          <a:xfrm>
            <a:off x="304800" y="1600200"/>
            <a:ext cx="8686800" cy="4708525"/>
          </a:xfrm>
        </p:spPr>
        <p:txBody>
          <a:bodyPr/>
          <a:lstStyle/>
          <a:p>
            <a:r>
              <a:rPr lang="en-US" dirty="0" smtClean="0"/>
              <a:t>Some of these techniques I’ve actually pulled off, some are less fleshed out and more along the lines of concepts.</a:t>
            </a:r>
          </a:p>
          <a:p>
            <a:endParaRPr lang="en-US" dirty="0" smtClean="0"/>
          </a:p>
          <a:p>
            <a:r>
              <a:rPr lang="en-US" dirty="0" smtClean="0"/>
              <a:t>Core idea: How can we trick attackers into hurting/embarrassing themselves? </a:t>
            </a:r>
          </a:p>
          <a:p>
            <a:endParaRPr lang="en-US" dirty="0" smtClean="0"/>
          </a:p>
          <a:p>
            <a:r>
              <a:rPr lang="en-US" dirty="0" smtClean="0"/>
              <a:t>Please submit more ideas!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Fun With Loopback</a:t>
            </a:r>
            <a:endParaRPr lang="en-US" dirty="0"/>
          </a:p>
        </p:txBody>
      </p:sp>
      <p:sp>
        <p:nvSpPr>
          <p:cNvPr id="5" name="Subtitle 4"/>
          <p:cNvSpPr>
            <a:spLocks noGrp="1"/>
          </p:cNvSpPr>
          <p:nvPr>
            <p:ph type="subTitle" idx="1"/>
          </p:nvPr>
        </p:nvSpPr>
        <p:spPr/>
        <p:txBody>
          <a:bodyPr/>
          <a:lstStyle/>
          <a:p>
            <a:r>
              <a:rPr lang="en-US" dirty="0" smtClean="0"/>
              <a:t>There’s no place like 127.0.0.1</a:t>
            </a:r>
            <a:endParaRPr lang="en-US" dirty="0"/>
          </a:p>
        </p:txBody>
      </p:sp>
      <p:pic>
        <p:nvPicPr>
          <p:cNvPr id="8194" name="Picture 2" descr="C:\Users\adrian\AppData\Local\Microsoft\Windows\Temporary Internet Files\Content.IE5\DT40JFOP\MCj04414970000[1].png"/>
          <p:cNvPicPr>
            <a:picLocks noChangeAspect="1" noChangeArrowheads="1"/>
          </p:cNvPicPr>
          <p:nvPr/>
        </p:nvPicPr>
        <p:blipFill>
          <a:blip r:embed="rId3" cstate="print"/>
          <a:srcRect/>
          <a:stretch>
            <a:fillRect/>
          </a:stretch>
        </p:blipFill>
        <p:spPr bwMode="auto">
          <a:xfrm>
            <a:off x="3733800" y="4800600"/>
            <a:ext cx="1828572" cy="1828572"/>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 think about you, I attack myself. </a:t>
            </a:r>
            <a:br>
              <a:rPr lang="en-US" dirty="0" smtClean="0"/>
            </a:br>
            <a:r>
              <a:rPr lang="en-US" dirty="0" smtClean="0"/>
              <a:t>(With apologies to the </a:t>
            </a:r>
            <a:r>
              <a:rPr lang="en-US" dirty="0" err="1" smtClean="0"/>
              <a:t>Divinyls</a:t>
            </a:r>
            <a:r>
              <a:rPr lang="en-US" dirty="0" smtClean="0"/>
              <a:t>)</a:t>
            </a:r>
            <a:endParaRPr lang="en-US" dirty="0"/>
          </a:p>
        </p:txBody>
      </p:sp>
      <p:sp>
        <p:nvSpPr>
          <p:cNvPr id="3" name="Content Placeholder 2"/>
          <p:cNvSpPr>
            <a:spLocks noGrp="1"/>
          </p:cNvSpPr>
          <p:nvPr>
            <p:ph idx="1"/>
          </p:nvPr>
        </p:nvSpPr>
        <p:spPr>
          <a:xfrm>
            <a:off x="304800" y="1600200"/>
            <a:ext cx="8382000" cy="4708525"/>
          </a:xfrm>
        </p:spPr>
        <p:txBody>
          <a:bodyPr/>
          <a:lstStyle/>
          <a:p>
            <a:r>
              <a:rPr lang="en-US" dirty="0" smtClean="0"/>
              <a:t>Started off as an old IRC joke</a:t>
            </a:r>
          </a:p>
          <a:p>
            <a:endParaRPr lang="en-US" dirty="0" smtClean="0"/>
          </a:p>
          <a:p>
            <a:r>
              <a:rPr lang="en-US" dirty="0" smtClean="0"/>
              <a:t>127.0.0.1 is the local loopback address</a:t>
            </a:r>
          </a:p>
          <a:p>
            <a:endParaRPr lang="en-US" dirty="0" smtClean="0"/>
          </a:p>
          <a:p>
            <a:r>
              <a:rPr lang="en-US" dirty="0" smtClean="0"/>
              <a:t>127.*.*.* is also loopback</a:t>
            </a:r>
            <a:br>
              <a:rPr lang="en-US" dirty="0" smtClean="0"/>
            </a:br>
            <a:endParaRPr lang="en-US" dirty="0" smtClean="0"/>
          </a:p>
          <a:p>
            <a:r>
              <a:rPr lang="en-US" dirty="0" smtClean="0"/>
              <a:t>You can map hostnames in your domain to loopback</a:t>
            </a:r>
          </a:p>
          <a:p>
            <a:endParaRPr lang="en-US" dirty="0" smtClean="0"/>
          </a:p>
          <a:p>
            <a:r>
              <a:rPr lang="en-US" dirty="0" smtClean="0"/>
              <a:t>hackme1.irongeek.com = 127.13.43.22</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choice quotes</a:t>
            </a:r>
            <a:endParaRPr lang="en-US" dirty="0"/>
          </a:p>
        </p:txBody>
      </p:sp>
      <p:sp>
        <p:nvSpPr>
          <p:cNvPr id="3" name="Content Placeholder 2"/>
          <p:cNvSpPr>
            <a:spLocks noGrp="1"/>
          </p:cNvSpPr>
          <p:nvPr>
            <p:ph idx="1"/>
          </p:nvPr>
        </p:nvSpPr>
        <p:spPr/>
        <p:txBody>
          <a:bodyPr/>
          <a:lstStyle/>
          <a:p>
            <a:r>
              <a:rPr lang="en-US" sz="1600" dirty="0" smtClean="0"/>
              <a:t>"I'm hitting this box with everything I've got! It seems to be locked down pretty tight. But I think I've found a way in now, he's running Linux, in fact </a:t>
            </a:r>
            <a:r>
              <a:rPr lang="en-US" sz="1600" dirty="0" err="1" smtClean="0"/>
              <a:t>Ubuntu</a:t>
            </a:r>
            <a:r>
              <a:rPr lang="en-US" sz="1600" dirty="0" smtClean="0"/>
              <a:t> just as I am so that give's me an edge. Wonder if I'll just do an "</a:t>
            </a:r>
            <a:r>
              <a:rPr lang="en-US" sz="1600" dirty="0" err="1" smtClean="0"/>
              <a:t>rm</a:t>
            </a:r>
            <a:r>
              <a:rPr lang="en-US" sz="1600" dirty="0" smtClean="0"/>
              <a:t> -</a:t>
            </a:r>
            <a:r>
              <a:rPr lang="en-US" sz="1600" dirty="0" err="1" smtClean="0"/>
              <a:t>rf</a:t>
            </a:r>
            <a:r>
              <a:rPr lang="en-US" sz="1600" dirty="0" smtClean="0"/>
              <a:t> /" right away or something more sophisticated like slowly corrupting the files on the drive”</a:t>
            </a:r>
          </a:p>
          <a:p>
            <a:endParaRPr lang="en-US" sz="1600" dirty="0" smtClean="0"/>
          </a:p>
          <a:p>
            <a:r>
              <a:rPr lang="en-US" sz="1600" dirty="0" smtClean="0"/>
              <a:t>"Thanks! I've set a </a:t>
            </a:r>
            <a:r>
              <a:rPr lang="en-US" sz="1600" dirty="0" err="1" smtClean="0"/>
              <a:t>cronjob</a:t>
            </a:r>
            <a:r>
              <a:rPr lang="en-US" sz="1600" dirty="0" smtClean="0"/>
              <a:t> to start overwriting the files with /dev/</a:t>
            </a:r>
            <a:r>
              <a:rPr lang="en-US" sz="1600" dirty="0" err="1" smtClean="0"/>
              <a:t>urandom</a:t>
            </a:r>
            <a:r>
              <a:rPr lang="en-US" sz="1600" dirty="0" smtClean="0"/>
              <a:t> exactly 12.00 tomorrow. </a:t>
            </a:r>
            <a:r>
              <a:rPr lang="en-US" sz="1600" dirty="0" err="1" smtClean="0"/>
              <a:t>Muhhahahhaha</a:t>
            </a:r>
            <a:r>
              <a:rPr lang="en-US" sz="1600" dirty="0" smtClean="0"/>
              <a:t>.”</a:t>
            </a:r>
          </a:p>
          <a:p>
            <a:endParaRPr lang="en-US" sz="1600" dirty="0" smtClean="0"/>
          </a:p>
          <a:p>
            <a:r>
              <a:rPr lang="en-US" sz="1600" dirty="0" smtClean="0"/>
              <a:t>And of course the inevitable:</a:t>
            </a:r>
            <a:br>
              <a:rPr lang="en-US" sz="1600" dirty="0" smtClean="0"/>
            </a:br>
            <a:r>
              <a:rPr lang="en-US" sz="1600" dirty="0" smtClean="0"/>
              <a:t>        "Hmm. </a:t>
            </a:r>
            <a:r>
              <a:rPr lang="en-US" sz="1600" dirty="0" err="1" smtClean="0"/>
              <a:t>Irongeek</a:t>
            </a:r>
            <a:r>
              <a:rPr lang="en-US" sz="1600" dirty="0" smtClean="0"/>
              <a:t> I thought you said I could hack your box????! Mere seconds before the </a:t>
            </a:r>
            <a:r>
              <a:rPr lang="en-US" sz="1600" dirty="0" err="1" smtClean="0"/>
              <a:t>cronjob</a:t>
            </a:r>
            <a:r>
              <a:rPr lang="en-US" sz="1600" dirty="0" smtClean="0"/>
              <a:t> was to start I suddenly couldn't log in to my own box anymore?!? Did you hack me in return!! That's pretty low! All my files are gone too!!! Please if you have them restore them. I've got tons of memories in there! I'm sorry I mocked you, I'll doing anything you want if you can </a:t>
            </a:r>
            <a:r>
              <a:rPr lang="en-US" sz="1600" dirty="0" err="1" smtClean="0"/>
              <a:t>restor</a:t>
            </a:r>
            <a:r>
              <a:rPr lang="en-US" sz="1600" dirty="0" smtClean="0"/>
              <a:t> my computer. I freely admit your a much greater hacker than me... just restore the files ok, lets call it quits! I don't want to have to bring the law into this........... So how will it be"</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Packet Swatting</a:t>
            </a:r>
            <a:endParaRPr lang="en-US" dirty="0"/>
          </a:p>
        </p:txBody>
      </p:sp>
      <p:sp>
        <p:nvSpPr>
          <p:cNvPr id="5" name="Subtitle 4"/>
          <p:cNvSpPr>
            <a:spLocks noGrp="1"/>
          </p:cNvSpPr>
          <p:nvPr>
            <p:ph type="subTitle" idx="1"/>
          </p:nvPr>
        </p:nvSpPr>
        <p:spPr/>
        <p:txBody>
          <a:bodyPr/>
          <a:lstStyle/>
          <a:p>
            <a:r>
              <a:rPr lang="en-US" dirty="0" smtClean="0"/>
              <a:t>A riff on a theme</a:t>
            </a:r>
            <a:endParaRPr lang="en-US" dirty="0"/>
          </a:p>
        </p:txBody>
      </p:sp>
      <p:pic>
        <p:nvPicPr>
          <p:cNvPr id="5122" name="Picture 2" descr="C:\Users\adrian\AppData\Local\Microsoft\Windows\Temporary Internet Files\Content.IE5\5YETMOLZ\MC9002958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886200"/>
            <a:ext cx="2162175" cy="2516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4202</TotalTime>
  <Words>1532</Words>
  <Application>Microsoft Office PowerPoint</Application>
  <PresentationFormat>On-screen Show (4:3)</PresentationFormat>
  <Paragraphs>271</Paragraphs>
  <Slides>49</Slides>
  <Notes>10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Apex</vt:lpstr>
      <vt:lpstr>Funnypots and Skiddy Baiting: Screwing with those that screw with you</vt:lpstr>
      <vt:lpstr>About Adrian</vt:lpstr>
      <vt:lpstr>Easily offended?</vt:lpstr>
      <vt:lpstr>Defining Terms</vt:lpstr>
      <vt:lpstr>Ideas</vt:lpstr>
      <vt:lpstr>Fun With Loopback</vt:lpstr>
      <vt:lpstr>When I think about you, I attack myself.  (With apologies to the Divinyls)</vt:lpstr>
      <vt:lpstr>Some choice quotes</vt:lpstr>
      <vt:lpstr>Packet Swatting</vt:lpstr>
      <vt:lpstr>Don’t try this at home</vt:lpstr>
      <vt:lpstr>Packet SWATing</vt:lpstr>
      <vt:lpstr>Steps Bob would take</vt:lpstr>
      <vt:lpstr>Lemon wiping</vt:lpstr>
      <vt:lpstr>The idea</vt:lpstr>
      <vt:lpstr>Lemonwipe (rude and crude)</vt:lpstr>
      <vt:lpstr>Robots.txt trolling</vt:lpstr>
      <vt:lpstr>So, what’s it all about?</vt:lpstr>
      <vt:lpstr>Index.htm file for /secret (slightly modified)</vt:lpstr>
      <vt:lpstr>I’ll butter your popcorn</vt:lpstr>
      <vt:lpstr>DNS fun</vt:lpstr>
      <vt:lpstr>Neighbors using your WiFi?</vt:lpstr>
      <vt:lpstr>Router setup</vt:lpstr>
      <vt:lpstr>Let’s be patronizing</vt:lpstr>
      <vt:lpstr>PHP IDS</vt:lpstr>
      <vt:lpstr>Results</vt:lpstr>
      <vt:lpstr>Don’t look in places you don’t belong</vt:lpstr>
      <vt:lpstr>Really Rouge File  Shares</vt:lpstr>
      <vt:lpstr>Remember when data was safe?</vt:lpstr>
      <vt:lpstr>Exotic Injection Vectors and flaws in security/hacking tools</vt:lpstr>
      <vt:lpstr>Exotic Injection Vectors</vt:lpstr>
      <vt:lpstr>Examples and Inspiration</vt:lpstr>
      <vt:lpstr>Fun with Thumbdrives and USB!</vt:lpstr>
      <vt:lpstr>Many Options for Thumbdrives</vt:lpstr>
      <vt:lpstr>Other USB Options?</vt:lpstr>
      <vt:lpstr>A word on “deaddrops”</vt:lpstr>
      <vt:lpstr>unguarded equipment/ Inverse USB attack</vt:lpstr>
      <vt:lpstr>All sorts of options</vt:lpstr>
      <vt:lpstr>Reaction Shots!</vt:lpstr>
      <vt:lpstr>Dis-Honorable Mentions</vt:lpstr>
      <vt:lpstr>Pete Stevens for screwing with WiFi piggy backers</vt:lpstr>
      <vt:lpstr>Screwing with 419 Scammers</vt:lpstr>
      <vt:lpstr>Pwned by the Owner</vt:lpstr>
      <vt:lpstr>th3j35t3r vs. Anonymous </vt:lpstr>
      <vt:lpstr>Jason Scott…</vt:lpstr>
      <vt:lpstr>…for Goatse’ing MySpace</vt:lpstr>
      <vt:lpstr>Got ideas?</vt:lpstr>
      <vt:lpstr>Thanks</vt:lpstr>
      <vt:lpstr>Events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Funnypots and Skiddy Baiting</dc:title>
  <dc:creator>adrian</dc:creator>
  <cp:lastModifiedBy>Crenshaw, Adrian D</cp:lastModifiedBy>
  <cp:revision>908</cp:revision>
  <dcterms:created xsi:type="dcterms:W3CDTF">2006-08-16T00:00:00Z</dcterms:created>
  <dcterms:modified xsi:type="dcterms:W3CDTF">2011-04-13T14:18:09Z</dcterms:modified>
</cp:coreProperties>
</file>