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4"/>
  </p:notesMasterIdLst>
  <p:handoutMasterIdLst>
    <p:handoutMasterId r:id="rId55"/>
  </p:handoutMasterIdLst>
  <p:sldIdLst>
    <p:sldId id="256" r:id="rId2"/>
    <p:sldId id="323" r:id="rId3"/>
    <p:sldId id="333" r:id="rId4"/>
    <p:sldId id="292" r:id="rId5"/>
    <p:sldId id="340" r:id="rId6"/>
    <p:sldId id="308" r:id="rId7"/>
    <p:sldId id="322" r:id="rId8"/>
    <p:sldId id="299" r:id="rId9"/>
    <p:sldId id="330" r:id="rId10"/>
    <p:sldId id="294" r:id="rId11"/>
    <p:sldId id="341" r:id="rId12"/>
    <p:sldId id="310" r:id="rId13"/>
    <p:sldId id="300" r:id="rId14"/>
    <p:sldId id="320" r:id="rId15"/>
    <p:sldId id="319" r:id="rId16"/>
    <p:sldId id="309" r:id="rId17"/>
    <p:sldId id="314" r:id="rId18"/>
    <p:sldId id="317" r:id="rId19"/>
    <p:sldId id="318" r:id="rId20"/>
    <p:sldId id="334" r:id="rId21"/>
    <p:sldId id="343" r:id="rId22"/>
    <p:sldId id="295" r:id="rId23"/>
    <p:sldId id="296" r:id="rId24"/>
    <p:sldId id="342" r:id="rId25"/>
    <p:sldId id="332" r:id="rId26"/>
    <p:sldId id="337" r:id="rId27"/>
    <p:sldId id="336" r:id="rId28"/>
    <p:sldId id="298" r:id="rId29"/>
    <p:sldId id="293" r:id="rId30"/>
    <p:sldId id="303" r:id="rId31"/>
    <p:sldId id="329" r:id="rId32"/>
    <p:sldId id="304" r:id="rId33"/>
    <p:sldId id="305" r:id="rId34"/>
    <p:sldId id="306" r:id="rId35"/>
    <p:sldId id="331" r:id="rId36"/>
    <p:sldId id="302" r:id="rId37"/>
    <p:sldId id="301" r:id="rId38"/>
    <p:sldId id="324" r:id="rId39"/>
    <p:sldId id="339" r:id="rId40"/>
    <p:sldId id="325" r:id="rId41"/>
    <p:sldId id="313" r:id="rId42"/>
    <p:sldId id="327" r:id="rId43"/>
    <p:sldId id="312" r:id="rId44"/>
    <p:sldId id="335" r:id="rId45"/>
    <p:sldId id="326" r:id="rId46"/>
    <p:sldId id="321" r:id="rId47"/>
    <p:sldId id="307" r:id="rId48"/>
    <p:sldId id="338" r:id="rId49"/>
    <p:sldId id="311" r:id="rId50"/>
    <p:sldId id="291" r:id="rId51"/>
    <p:sldId id="297" r:id="rId52"/>
    <p:sldId id="328" r:id="rId53"/>
  </p:sldIdLst>
  <p:sldSz cx="9144000" cy="6858000" type="screen4x3"/>
  <p:notesSz cx="7099300" cy="10236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21" autoAdjust="0"/>
    <p:restoredTop sz="81114" autoAdjust="0"/>
  </p:normalViewPr>
  <p:slideViewPr>
    <p:cSldViewPr>
      <p:cViewPr varScale="1">
        <p:scale>
          <a:sx n="92" d="100"/>
          <a:sy n="92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4" cy="511810"/>
          </a:xfrm>
          <a:prstGeom prst="rect">
            <a:avLst/>
          </a:prstGeom>
        </p:spPr>
        <p:txBody>
          <a:bodyPr vert="horz" lIns="98977" tIns="49488" rIns="98977" bIns="4948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4" cy="511810"/>
          </a:xfrm>
          <a:prstGeom prst="rect">
            <a:avLst/>
          </a:prstGeom>
        </p:spPr>
        <p:txBody>
          <a:bodyPr vert="horz" lIns="98977" tIns="49488" rIns="98977" bIns="49488" rtlCol="0"/>
          <a:lstStyle>
            <a:lvl1pPr algn="r">
              <a:defRPr sz="1300"/>
            </a:lvl1pPr>
          </a:lstStyle>
          <a:p>
            <a:fld id="{C0B61596-1136-4FA0-B0FA-E774D9DADA7F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2615"/>
            <a:ext cx="3076364" cy="511810"/>
          </a:xfrm>
          <a:prstGeom prst="rect">
            <a:avLst/>
          </a:prstGeom>
        </p:spPr>
        <p:txBody>
          <a:bodyPr vert="horz" lIns="98977" tIns="49488" rIns="98977" bIns="4948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2615"/>
            <a:ext cx="3076364" cy="511810"/>
          </a:xfrm>
          <a:prstGeom prst="rect">
            <a:avLst/>
          </a:prstGeom>
        </p:spPr>
        <p:txBody>
          <a:bodyPr vert="horz" lIns="98977" tIns="49488" rIns="98977" bIns="49488" rtlCol="0" anchor="b"/>
          <a:lstStyle>
            <a:lvl1pPr algn="r">
              <a:defRPr sz="1300"/>
            </a:lvl1pPr>
          </a:lstStyle>
          <a:p>
            <a:fld id="{52017ADD-5A18-44A7-B198-90DD2FC83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4" cy="511810"/>
          </a:xfrm>
          <a:prstGeom prst="rect">
            <a:avLst/>
          </a:prstGeom>
        </p:spPr>
        <p:txBody>
          <a:bodyPr vert="horz" lIns="98977" tIns="49488" rIns="98977" bIns="4948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4" cy="511810"/>
          </a:xfrm>
          <a:prstGeom prst="rect">
            <a:avLst/>
          </a:prstGeom>
        </p:spPr>
        <p:txBody>
          <a:bodyPr vert="horz" lIns="98977" tIns="49488" rIns="98977" bIns="49488" rtlCol="0"/>
          <a:lstStyle>
            <a:lvl1pPr algn="r">
              <a:defRPr sz="1300"/>
            </a:lvl1pPr>
          </a:lstStyle>
          <a:p>
            <a:fld id="{AED266BC-23E9-46C1-8352-C8C9D469F92E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77" tIns="49488" rIns="98977" bIns="494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2196"/>
            <a:ext cx="5679440" cy="4606290"/>
          </a:xfrm>
          <a:prstGeom prst="rect">
            <a:avLst/>
          </a:prstGeom>
        </p:spPr>
        <p:txBody>
          <a:bodyPr vert="horz" lIns="98977" tIns="49488" rIns="98977" bIns="494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2615"/>
            <a:ext cx="3076364" cy="511810"/>
          </a:xfrm>
          <a:prstGeom prst="rect">
            <a:avLst/>
          </a:prstGeom>
        </p:spPr>
        <p:txBody>
          <a:bodyPr vert="horz" lIns="98977" tIns="49488" rIns="98977" bIns="4948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2615"/>
            <a:ext cx="3076364" cy="511810"/>
          </a:xfrm>
          <a:prstGeom prst="rect">
            <a:avLst/>
          </a:prstGeom>
        </p:spPr>
        <p:txBody>
          <a:bodyPr vert="horz" lIns="98977" tIns="49488" rIns="98977" bIns="49488" rtlCol="0" anchor="b"/>
          <a:lstStyle>
            <a:lvl1pPr algn="r">
              <a:defRPr sz="1300"/>
            </a:lvl1pPr>
          </a:lstStyle>
          <a:p>
            <a:fld id="{BB3F4307-D3BB-4294-BDB2-9738A833E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3739" indent="-243739">
              <a:buFont typeface="+mj-lt"/>
              <a:buAutoNum type="arabicPeriod"/>
            </a:pPr>
            <a:r>
              <a:rPr lang="en-US" dirty="0" smtClean="0"/>
              <a:t>We get an “A” record for</a:t>
            </a:r>
            <a:r>
              <a:rPr lang="en-US" baseline="0" dirty="0" smtClean="0"/>
              <a:t> </a:t>
            </a:r>
            <a:r>
              <a:rPr lang="en-US" dirty="0" smtClean="0"/>
              <a:t>first, and a “PTR” for a</a:t>
            </a:r>
            <a:r>
              <a:rPr lang="en-US" baseline="0" dirty="0" smtClean="0"/>
              <a:t> single IP. </a:t>
            </a:r>
          </a:p>
          <a:p>
            <a:pPr marL="243739" indent="-243739">
              <a:buFont typeface="+mj-lt"/>
              <a:buAutoNum type="arabicPeriod"/>
            </a:pPr>
            <a:r>
              <a:rPr lang="en-US" baseline="0" dirty="0" smtClean="0"/>
              <a:t>Mention that one IP may have multiple host names.</a:t>
            </a:r>
          </a:p>
          <a:p>
            <a:pPr marL="243739" indent="-243739">
              <a:buFont typeface="+mj-lt"/>
              <a:buAutoNum type="arabicPeriod"/>
            </a:pPr>
            <a:r>
              <a:rPr lang="en-US" baseline="0" dirty="0" smtClean="0"/>
              <a:t>If you exploit one web app on a share hosting provider,  you may be able to mess with the sites of other domains hosted there.</a:t>
            </a:r>
          </a:p>
          <a:p>
            <a:pPr marL="243739" indent="-243739">
              <a:buFont typeface="+mj-lt"/>
              <a:buAutoNum type="arabicPeriod"/>
            </a:pPr>
            <a:r>
              <a:rPr lang="en-US" dirty="0" smtClean="0"/>
              <a:t>http://serversniff.net/content.php?do=hostonip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Time!!!</a:t>
            </a:r>
          </a:p>
          <a:p>
            <a:pPr defTabSz="974954"/>
            <a:r>
              <a:rPr lang="en-US" dirty="0" smtClean="0"/>
              <a:t>Windows users must run</a:t>
            </a:r>
            <a:r>
              <a:rPr lang="en-US" baseline="0" dirty="0" smtClean="0"/>
              <a:t> the installer for the </a:t>
            </a:r>
            <a:r>
              <a:rPr lang="en-US" baseline="0" dirty="0" err="1" smtClean="0"/>
              <a:t>resolv.conf</a:t>
            </a:r>
            <a:r>
              <a:rPr lang="en-US" baseline="0" dirty="0" smtClean="0"/>
              <a:t> file.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74954">
              <a:buFont typeface="Arial" pitchFamily="34" charset="0"/>
              <a:buChar char="•"/>
              <a:defRPr/>
            </a:pPr>
            <a:r>
              <a:rPr lang="en-US" dirty="0" smtClean="0"/>
              <a:t>Demo Time!!! </a:t>
            </a:r>
          </a:p>
          <a:p>
            <a:pPr defTabSz="974954">
              <a:buFont typeface="Arial" pitchFamily="34" charset="0"/>
              <a:buChar char="•"/>
              <a:defRPr/>
            </a:pPr>
            <a:r>
              <a:rPr lang="en-US" dirty="0" smtClean="0"/>
              <a:t>Windows users must run</a:t>
            </a:r>
            <a:r>
              <a:rPr lang="en-US" baseline="0" dirty="0" smtClean="0"/>
              <a:t> the installer for the </a:t>
            </a:r>
            <a:r>
              <a:rPr lang="en-US" baseline="0" dirty="0" err="1" smtClean="0"/>
              <a:t>resolv.conf</a:t>
            </a:r>
            <a:r>
              <a:rPr lang="en-US" baseline="0" dirty="0" smtClean="0"/>
              <a:t> file.</a:t>
            </a:r>
          </a:p>
          <a:p>
            <a:pPr defTabSz="974954">
              <a:buFont typeface="Arial" pitchFamily="34" charset="0"/>
              <a:buChar char="•"/>
              <a:defRPr/>
            </a:pPr>
            <a:r>
              <a:rPr lang="en-US" baseline="0" dirty="0" smtClean="0"/>
              <a:t> Explain about the –t option.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74954">
              <a:defRPr/>
            </a:pPr>
            <a:r>
              <a:rPr lang="en-US" dirty="0" smtClean="0"/>
              <a:t>Demo Time for </a:t>
            </a:r>
            <a:r>
              <a:rPr lang="en-US" dirty="0" err="1" smtClean="0"/>
              <a:t>ServerSniff</a:t>
            </a:r>
            <a:r>
              <a:rPr lang="en-US" dirty="0" smtClean="0"/>
              <a:t>!!!</a:t>
            </a:r>
          </a:p>
          <a:p>
            <a:r>
              <a:rPr lang="en-US" dirty="0" smtClean="0"/>
              <a:t>Tell them about hackme1.irongeek.com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74954">
              <a:defRPr/>
            </a:pPr>
            <a:r>
              <a:rPr lang="en-US" dirty="0" smtClean="0"/>
              <a:t>Demo Time!!!</a:t>
            </a:r>
          </a:p>
          <a:p>
            <a:pPr defTabSz="974954">
              <a:defRPr/>
            </a:pPr>
            <a:r>
              <a:rPr lang="en-US" dirty="0" smtClean="0"/>
              <a:t>Not as good as a zone transfer because it returns only continuous IPs.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note from Johnny Long’s book, and Bruce Potter’s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Time!!!</a:t>
            </a:r>
          </a:p>
          <a:p>
            <a:r>
              <a:rPr lang="en-US" dirty="0" smtClean="0"/>
              <a:t>Can’t </a:t>
            </a:r>
            <a:r>
              <a:rPr lang="en-US" dirty="0" err="1" smtClean="0"/>
              <a:t>whois</a:t>
            </a:r>
            <a:r>
              <a:rPr lang="en-US" dirty="0" smtClean="0"/>
              <a:t> a host name, but a domain name</a:t>
            </a:r>
            <a:r>
              <a:rPr lang="en-US" baseline="0" dirty="0" smtClean="0"/>
              <a:t> or IP works fine.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</a:t>
            </a:r>
            <a:r>
              <a:rPr lang="en-US" baseline="0" dirty="0" smtClean="0"/>
              <a:t> the different ways to “</a:t>
            </a:r>
            <a:r>
              <a:rPr lang="en-US" baseline="0" dirty="0" err="1" smtClean="0"/>
              <a:t>whois</a:t>
            </a:r>
            <a:r>
              <a:rPr lang="en-US" baseline="0" dirty="0" smtClean="0"/>
              <a:t>”. Both domains and 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3739" indent="-243739">
              <a:buFont typeface="+mj-lt"/>
              <a:buAutoNum type="arabicPeriod"/>
            </a:pPr>
            <a:r>
              <a:rPr lang="en-US" dirty="0" smtClean="0"/>
              <a:t>Great for finding out who</a:t>
            </a:r>
            <a:r>
              <a:rPr lang="en-US" baseline="0" dirty="0" smtClean="0"/>
              <a:t> uses what ISP, or how networks are peered (Social engineering time!). </a:t>
            </a:r>
          </a:p>
          <a:p>
            <a:pPr marL="243739" indent="-243739">
              <a:buFont typeface="+mj-lt"/>
              <a:buAutoNum type="arabicPeriod"/>
            </a:pPr>
            <a:r>
              <a:rPr lang="en-US" baseline="0" dirty="0" smtClean="0"/>
              <a:t>Also, if you can compromise someone in the route, traffic can be sniffed or altered.</a:t>
            </a:r>
          </a:p>
          <a:p>
            <a:pPr marL="243739" indent="-243739">
              <a:buFont typeface="+mj-lt"/>
              <a:buAutoNum type="arabicPeriod"/>
            </a:pPr>
            <a:r>
              <a:rPr lang="en-US" baseline="0" dirty="0" smtClean="0"/>
              <a:t>Find out info about the network layout, and host names can be of interest.</a:t>
            </a:r>
          </a:p>
          <a:p>
            <a:pPr marL="243739" indent="-243739">
              <a:buFont typeface="+mj-lt"/>
              <a:buAutoNum type="arabicPeriod"/>
            </a:pPr>
            <a:r>
              <a:rPr lang="en-US" baseline="0" dirty="0" smtClean="0"/>
              <a:t>More options can be found with  “</a:t>
            </a:r>
            <a:r>
              <a:rPr lang="en-US" baseline="0" dirty="0" err="1" smtClean="0"/>
              <a:t>tracert</a:t>
            </a:r>
            <a:r>
              <a:rPr lang="en-US" baseline="0" dirty="0" smtClean="0"/>
              <a:t> -?” in Windows, “man </a:t>
            </a:r>
            <a:r>
              <a:rPr lang="en-US" baseline="0" dirty="0" err="1" smtClean="0"/>
              <a:t>traceroute</a:t>
            </a:r>
            <a:r>
              <a:rPr lang="en-US" baseline="0" dirty="0" smtClean="0"/>
              <a:t>” in Linux.</a:t>
            </a:r>
          </a:p>
          <a:p>
            <a:pPr marL="243739" indent="-243739">
              <a:buFont typeface="+mj-lt"/>
              <a:buAutoNum type="arabicPeriod"/>
            </a:pPr>
            <a:endParaRPr lang="en-US" baseline="0" dirty="0" smtClean="0"/>
          </a:p>
          <a:p>
            <a:pPr marL="243739" indent="-243739"/>
            <a:r>
              <a:rPr lang="en-US" dirty="0" smtClean="0"/>
              <a:t>ICMP time exceeded (type 11) packet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“Satan is on my friends list”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3739" indent="-243739">
              <a:buFont typeface="+mj-lt"/>
              <a:buAutoNum type="arabicPeriod"/>
            </a:pPr>
            <a:r>
              <a:rPr lang="en-US" dirty="0" smtClean="0"/>
              <a:t>Look at the organizations' current site</a:t>
            </a:r>
            <a:r>
              <a:rPr lang="en-US" baseline="0" dirty="0" smtClean="0"/>
              <a:t>, and old versions of their site. </a:t>
            </a:r>
          </a:p>
          <a:p>
            <a:pPr marL="243739" indent="-243739">
              <a:buFont typeface="+mj-lt"/>
              <a:buAutoNum type="arabicPeriod"/>
            </a:pPr>
            <a:r>
              <a:rPr lang="en-US" baseline="0" dirty="0" smtClean="0"/>
              <a:t>Once it’s on the net, it’s there forever (more or less). </a:t>
            </a:r>
          </a:p>
          <a:p>
            <a:pPr marL="243739" indent="-243739">
              <a:buFont typeface="+mj-lt"/>
              <a:buAutoNum type="arabicPeriod"/>
            </a:pPr>
            <a:r>
              <a:rPr lang="en-US" baseline="0" dirty="0" smtClean="0"/>
              <a:t>As for Job sites: </a:t>
            </a:r>
            <a:r>
              <a:rPr lang="en-US" dirty="0" smtClean="0"/>
              <a:t>So, you are looking for a </a:t>
            </a:r>
            <a:r>
              <a:rPr lang="en-US" dirty="0" err="1" smtClean="0"/>
              <a:t>MySQL</a:t>
            </a:r>
            <a:r>
              <a:rPr lang="en-US" dirty="0" smtClean="0"/>
              <a:t> admin,</a:t>
            </a:r>
            <a:r>
              <a:rPr lang="en-US" baseline="0" dirty="0" smtClean="0"/>
              <a:t> huh? What does that tell me about your organization’s infrastructure? </a:t>
            </a:r>
          </a:p>
          <a:p>
            <a:pPr marL="243739" indent="-243739">
              <a:buFont typeface="+mj-lt"/>
              <a:buAutoNum type="arabicPeriod"/>
            </a:pPr>
            <a:r>
              <a:rPr lang="en-US" baseline="0" dirty="0" smtClean="0"/>
              <a:t>All sorts of info can be found out by looking at job postings. </a:t>
            </a:r>
          </a:p>
          <a:p>
            <a:pPr marL="243739" indent="-243739">
              <a:buFont typeface="+mj-lt"/>
              <a:buAutoNum type="arabicPeriod"/>
            </a:pPr>
            <a:r>
              <a:rPr lang="en-US" baseline="0" dirty="0" smtClean="0"/>
              <a:t>Search for forum and </a:t>
            </a:r>
            <a:r>
              <a:rPr lang="en-US" baseline="0" dirty="0" err="1" smtClean="0"/>
              <a:t>usenet</a:t>
            </a:r>
            <a:r>
              <a:rPr lang="en-US" baseline="0" dirty="0" smtClean="0"/>
              <a:t> posts about the companies' tech problems. Strange what </a:t>
            </a:r>
            <a:r>
              <a:rPr lang="en-US" baseline="0" dirty="0" err="1" smtClean="0"/>
              <a:t>admins</a:t>
            </a:r>
            <a:r>
              <a:rPr lang="en-US" baseline="0" dirty="0" smtClean="0"/>
              <a:t> will ask in public.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“Satan is on my friends list”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top 3,</a:t>
            </a:r>
            <a:r>
              <a:rPr lang="en-US" baseline="0" dirty="0" smtClean="0"/>
              <a:t> and Tin Eye.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</a:t>
            </a:r>
            <a:r>
              <a:rPr lang="en-US" dirty="0" err="1" smtClean="0"/>
              <a:t>Maltego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74954">
              <a:defRPr/>
            </a:pPr>
            <a:r>
              <a:rPr lang="en-US" dirty="0" smtClean="0"/>
              <a:t>Demo Time!!!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74954">
              <a:defRPr/>
            </a:pPr>
            <a:r>
              <a:rPr lang="en-US" dirty="0" smtClean="0"/>
              <a:t>Demo Time!!!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74954">
              <a:defRPr/>
            </a:pPr>
            <a:r>
              <a:rPr lang="en-US" dirty="0" smtClean="0"/>
              <a:t>Demo Time!!!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off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Metagoofil</a:t>
            </a:r>
            <a:r>
              <a:rPr lang="en-US" baseline="0" dirty="0" smtClean="0"/>
              <a:t>, maybe </a:t>
            </a:r>
            <a:r>
              <a:rPr lang="en-US" baseline="0" dirty="0" err="1" smtClean="0"/>
              <a:t>Spiderfoot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I’ve often had the problem of automated</a:t>
            </a:r>
            <a:r>
              <a:rPr lang="en-US" baseline="0" dirty="0" smtClean="0"/>
              <a:t> Google hacking tools that use scraping making Google list me as a </a:t>
            </a:r>
            <a:r>
              <a:rPr lang="en-US" baseline="0" dirty="0" err="1" smtClean="0"/>
              <a:t>bot</a:t>
            </a:r>
            <a:r>
              <a:rPr lang="en-US" baseline="0" dirty="0" smtClean="0"/>
              <a:t>, causing me to have to enter a CAPTCHA to search.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Other tools require the old, now depreciated, Google SOAP APIs. More on that in a bit.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3739" indent="-243739">
              <a:buFont typeface="+mj-lt"/>
              <a:buAutoNum type="arabicPeriod"/>
            </a:pPr>
            <a:r>
              <a:rPr lang="en-US" dirty="0" smtClean="0"/>
              <a:t>Show EXE metadata. </a:t>
            </a:r>
          </a:p>
          <a:p>
            <a:pPr marL="243739" indent="-243739">
              <a:buFont typeface="+mj-lt"/>
              <a:buAutoNum type="arabicPeriod"/>
            </a:pPr>
            <a:r>
              <a:rPr lang="en-US" dirty="0" smtClean="0"/>
              <a:t>Show Word</a:t>
            </a:r>
            <a:r>
              <a:rPr lang="en-US" baseline="0" dirty="0" smtClean="0"/>
              <a:t> metadata.</a:t>
            </a:r>
          </a:p>
          <a:p>
            <a:pPr marL="243739" indent="-243739">
              <a:buFont typeface="+mj-lt"/>
              <a:buAutoNum type="arabicPeriod"/>
            </a:pPr>
            <a:r>
              <a:rPr lang="en-US" dirty="0" smtClean="0"/>
              <a:t>Show EXIF data in jpg. </a:t>
            </a:r>
          </a:p>
          <a:p>
            <a:pPr marL="243739" indent="-243739">
              <a:buFont typeface="+mj-lt"/>
              <a:buAutoNum type="arabicPeriod"/>
            </a:pPr>
            <a:r>
              <a:rPr lang="en-US" dirty="0" smtClean="0"/>
              <a:t>Show Office 2007 metadata in this presentation by unzipping it.</a:t>
            </a:r>
          </a:p>
          <a:p>
            <a:pPr marL="243739" indent="-243739">
              <a:buFont typeface="+mj-lt"/>
              <a:buAutoNum type="arabicPeriod"/>
            </a:pPr>
            <a:r>
              <a:rPr lang="en-US" baseline="0" dirty="0" smtClean="0"/>
              <a:t>Show PDF metadata. http://regex.info/exif.cgi.</a:t>
            </a:r>
          </a:p>
          <a:p>
            <a:pPr marL="243739" indent="-243739">
              <a:buFont typeface="+mj-lt"/>
              <a:buAutoNum type="arabicPeriod"/>
            </a:pPr>
            <a:r>
              <a:rPr lang="en-US" baseline="0" dirty="0" smtClean="0"/>
              <a:t>Show Radical kitty cat in </a:t>
            </a:r>
            <a:r>
              <a:rPr lang="en-US" baseline="0" dirty="0" err="1" smtClean="0"/>
              <a:t>EXIFRead</a:t>
            </a:r>
            <a:r>
              <a:rPr lang="en-US" baseline="0" dirty="0" smtClean="0"/>
              <a:t>. My Zombie an Beer pick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what WiFi</a:t>
            </a:r>
            <a:r>
              <a:rPr lang="en-US" baseline="0" dirty="0" smtClean="0"/>
              <a:t> is in the area, and based on BSSID who provides the WAPs.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 for hardware</a:t>
            </a:r>
            <a:r>
              <a:rPr lang="en-US" baseline="0" dirty="0" smtClean="0"/>
              <a:t> </a:t>
            </a:r>
            <a:r>
              <a:rPr lang="en-US" dirty="0" smtClean="0"/>
              <a:t>donations.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topics will be somewhat out of order since they are so interlinked.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all about making connections,</a:t>
            </a:r>
            <a:r>
              <a:rPr lang="en-US" baseline="0" dirty="0" smtClean="0"/>
              <a:t> finding information that may be useful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74954">
              <a:defRPr/>
            </a:pPr>
            <a:r>
              <a:rPr lang="en-US" dirty="0" smtClean="0"/>
              <a:t>Demo Time!!!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2174-60E5-4DB5-AC24-51715D6953E0}" type="datetimeFigureOut">
              <a:rPr lang="en-US"/>
              <a:pPr>
                <a:defRPr/>
              </a:pPr>
              <a:t>3/22/2009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Irongeek.com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7EB-7238-4009-9252-8B55283E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AA76-4E64-4FDB-AC58-24FB80A2D37D}" type="datetimeFigureOut">
              <a:rPr lang="en-US"/>
              <a:pPr>
                <a:defRPr/>
              </a:pPr>
              <a:t>3/22/2009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BBC-3AD4-455D-B3CE-507F6DB1A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437F-8864-4D42-B820-741711E368E3}" type="datetimeFigureOut">
              <a:rPr lang="en-US"/>
              <a:pPr>
                <a:defRPr/>
              </a:pPr>
              <a:t>3/22/2009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6338-E3AE-4369-983F-4210CED6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E70E-7A0F-4790-A459-AE20FEF9162B}" type="datetimeFigureOut">
              <a:rPr lang="en-US"/>
              <a:pPr>
                <a:defRPr/>
              </a:pPr>
              <a:t>3/22/2009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9D9-44C8-4F6E-BB13-70B1CC884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625-263C-43A0-8C3F-63AC0FAF8029}" type="datetimeFigureOut">
              <a:rPr lang="en-US"/>
              <a:pPr>
                <a:defRPr/>
              </a:pPr>
              <a:t>3/22/2009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3B27-8EC2-4F5F-9DA5-D3C01236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2503-9846-445D-ABB5-954A60CFB6F1}" type="datetimeFigureOut">
              <a:rPr lang="en-US"/>
              <a:pPr>
                <a:defRPr/>
              </a:pPr>
              <a:t>3/22/2009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0217-E285-4458-9993-9394D1F64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07D3-1943-4BCA-9533-0777C2BA2128}" type="datetimeFigureOut">
              <a:rPr lang="en-US"/>
              <a:pPr>
                <a:defRPr/>
              </a:pPr>
              <a:t>3/22/2009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54E-F3C3-4DEE-9245-288B42ABF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FC56-1518-455F-9DAB-57F008E3559A}" type="datetimeFigureOut">
              <a:rPr lang="en-US"/>
              <a:pPr>
                <a:defRPr/>
              </a:pPr>
              <a:t>3/22/2009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5BF-7072-43F6-B20B-42B581EA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C2D-821E-49DE-A890-7FF4495653EB}" type="datetimeFigureOut">
              <a:rPr lang="en-US"/>
              <a:pPr>
                <a:defRPr/>
              </a:pPr>
              <a:t>3/22/2009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C1F-3589-444D-8396-63786EB6B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AA8E-3019-4854-8C02-F09B944CC9F7}" type="datetimeFigureOut">
              <a:rPr lang="en-US"/>
              <a:pPr>
                <a:defRPr/>
              </a:pPr>
              <a:t>3/22/2009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BEE-5D84-4A2E-B863-ED9BF66A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8707-7EBB-4841-9E9F-0B1455B824F5}" type="datetimeFigureOut">
              <a:rPr lang="en-US"/>
              <a:pPr>
                <a:defRPr/>
              </a:pPr>
              <a:t>3/22/2009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400-167D-4AF2-BDFF-10489DFB7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788DC-0CC9-40BC-92D8-795794D78067}" type="datetimeFigureOut">
              <a:rPr lang="en-US"/>
              <a:pPr>
                <a:defRPr/>
              </a:pPr>
              <a:t>3/22/2009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Irongeek.com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A9CB9-88AF-4A98-B897-49973D47D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mascot small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80325" y="5430838"/>
            <a:ext cx="14636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0" y="6488113"/>
            <a:ext cx="2098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http://Irongeek.com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ubnet_mask" TargetMode="External"/><Relationship Id="rId13" Type="http://schemas.openxmlformats.org/officeDocument/2006/relationships/hyperlink" Target="http://en.wikipedia.org/wiki/Mail_exchange_server" TargetMode="External"/><Relationship Id="rId18" Type="http://schemas.openxmlformats.org/officeDocument/2006/relationships/hyperlink" Target="http://en.wikipedia.org/wiki/Zero_configuration_networking#Apple.27s_protocol:_Multicast_DNS.2FDNS-SD" TargetMode="External"/><Relationship Id="rId3" Type="http://schemas.openxmlformats.org/officeDocument/2006/relationships/hyperlink" Target="http://en.wikipedia.org/wiki/List_of_DNS_record_types" TargetMode="External"/><Relationship Id="rId7" Type="http://schemas.openxmlformats.org/officeDocument/2006/relationships/hyperlink" Target="http://en.wikipedia.org/wiki/DNSBL" TargetMode="External"/><Relationship Id="rId12" Type="http://schemas.openxmlformats.org/officeDocument/2006/relationships/hyperlink" Target="http://en.wikipedia.org/wiki/MX_record" TargetMode="External"/><Relationship Id="rId17" Type="http://schemas.openxmlformats.org/officeDocument/2006/relationships/hyperlink" Target="http://en.wikipedia.org/wiki/Reverse_DNS_lookup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en.wikipedia.org/wiki/Canonical_na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ostname" TargetMode="External"/><Relationship Id="rId11" Type="http://schemas.openxmlformats.org/officeDocument/2006/relationships/hyperlink" Target="http://en.wikipedia.org/wiki/IPv6" TargetMode="External"/><Relationship Id="rId5" Type="http://schemas.openxmlformats.org/officeDocument/2006/relationships/hyperlink" Target="http://en.wikipedia.org/wiki/IPv4" TargetMode="External"/><Relationship Id="rId15" Type="http://schemas.openxmlformats.org/officeDocument/2006/relationships/hyperlink" Target="http://en.wikipedia.org/wiki/Canonical" TargetMode="External"/><Relationship Id="rId10" Type="http://schemas.openxmlformats.org/officeDocument/2006/relationships/hyperlink" Target="http://tools.ietf.org/html/rfc3596" TargetMode="External"/><Relationship Id="rId19" Type="http://schemas.openxmlformats.org/officeDocument/2006/relationships/hyperlink" Target="http://en.wikipedia.org/wiki/AXFR" TargetMode="External"/><Relationship Id="rId4" Type="http://schemas.openxmlformats.org/officeDocument/2006/relationships/hyperlink" Target="http://tools.ietf.org/html/rfc1035" TargetMode="External"/><Relationship Id="rId9" Type="http://schemas.openxmlformats.org/officeDocument/2006/relationships/hyperlink" Target="http://tools.ietf.org/html/rfc1101" TargetMode="External"/><Relationship Id="rId14" Type="http://schemas.openxmlformats.org/officeDocument/2006/relationships/hyperlink" Target="http://en.wikipedia.org/wiki/CNAME_recor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erversniff.net/subdomains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erversniff.net/nsreport.ph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scan.org/dig.html" TargetMode="External"/><Relationship Id="rId5" Type="http://schemas.openxmlformats.org/officeDocument/2006/relationships/hyperlink" Target="http://ha.ckers.org/fierce/" TargetMode="External"/><Relationship Id="rId4" Type="http://schemas.openxmlformats.org/officeDocument/2006/relationships/hyperlink" Target="http://serversniff.net/content.php?do=subdomain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rsoft.net/utils/whois_this_domain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m.com/vxutil_pers.html" TargetMode="External"/><Relationship Id="rId4" Type="http://schemas.openxmlformats.org/officeDocument/2006/relationships/hyperlink" Target="http://www.nirsoft.net/utils/ipnetinfo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maintools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rversniff.net/" TargetMode="External"/><Relationship Id="rId4" Type="http://schemas.openxmlformats.org/officeDocument/2006/relationships/hyperlink" Target="http://samspade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bber.org/projects/geotrace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" TargetMode="External"/><Relationship Id="rId3" Type="http://schemas.openxmlformats.org/officeDocument/2006/relationships/hyperlink" Target="http://www.archive.org/" TargetMode="External"/><Relationship Id="rId7" Type="http://schemas.openxmlformats.org/officeDocument/2006/relationships/hyperlink" Target="http://boardreader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ups.google.com/" TargetMode="External"/><Relationship Id="rId5" Type="http://schemas.openxmlformats.org/officeDocument/2006/relationships/hyperlink" Target="http://www.zoominfo.com/" TargetMode="External"/><Relationship Id="rId4" Type="http://schemas.openxmlformats.org/officeDocument/2006/relationships/hyperlink" Target="http://www.monster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rapleaf.com/" TargetMode="External"/><Relationship Id="rId3" Type="http://schemas.openxmlformats.org/officeDocument/2006/relationships/hyperlink" Target="http://www.peekyou.com/" TargetMode="External"/><Relationship Id="rId7" Type="http://schemas.openxmlformats.org/officeDocument/2006/relationships/hyperlink" Target="http://wink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ock.com/" TargetMode="External"/><Relationship Id="rId5" Type="http://schemas.openxmlformats.org/officeDocument/2006/relationships/hyperlink" Target="http://tineye.com/" TargetMode="External"/><Relationship Id="rId4" Type="http://schemas.openxmlformats.org/officeDocument/2006/relationships/hyperlink" Target="http://yoname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erva.com/maltego/community-edition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guide.com/advanced_operators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search?hl=en&amp;q=adrian+crenshaw+-site:irongeek.com&amp;btnG=Search" TargetMode="External"/><Relationship Id="rId3" Type="http://schemas.openxmlformats.org/officeDocument/2006/relationships/hyperlink" Target="http://www.google.com/search?hl=en&amp;q=inurl:nph-proxy&amp;btnG=Google+Search&amp;aq=f&amp;oq=" TargetMode="External"/><Relationship Id="rId7" Type="http://schemas.openxmlformats.org/officeDocument/2006/relationships/hyperlink" Target="http://www.google.com/search?hl=en&amp;q=%22vnc+desktop%22+inurl:5800&amp;btnG=Search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search?hl=en&amp;q=filetype:pptx+site:irongeek.com&amp;btnG=Search" TargetMode="External"/><Relationship Id="rId5" Type="http://schemas.openxmlformats.org/officeDocument/2006/relationships/hyperlink" Target="http://www.google.com/search?hl=en&amp;q=intitle:index.of+site:irongeek.com&amp;btnG=Search" TargetMode="External"/><Relationship Id="rId4" Type="http://schemas.openxmlformats.org/officeDocument/2006/relationships/hyperlink" Target="http://www.google.com/search?hl=en&amp;q=intitle:index.of.etc&amp;btnG=Search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search?hl=en&amp;q=%E2%80%9C192.168.*.*%22&amp;btnG=Search" TargetMode="External"/><Relationship Id="rId3" Type="http://schemas.openxmlformats.org/officeDocument/2006/relationships/hyperlink" Target="http://www.google.com/search?hl=en&amp;q=SSN+filetype:xls+|+filetype:xlsx+&amp;btnG=Search" TargetMode="External"/><Relationship Id="rId7" Type="http://schemas.openxmlformats.org/officeDocument/2006/relationships/hyperlink" Target="http://www.google.com/search?hl=en&amp;q=inurl:hp/device/this.LCDispatcher&amp;btnG=Search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search?hl=en&amp;q=inurl:indexFrame.shtml+Axis&amp;btnG=Search" TargetMode="External"/><Relationship Id="rId5" Type="http://schemas.openxmlformats.org/officeDocument/2006/relationships/hyperlink" Target="http://www.google.com/search?hl=en&amp;q=inurl:admin&amp;btnG=Search" TargetMode="External"/><Relationship Id="rId4" Type="http://schemas.openxmlformats.org/officeDocument/2006/relationships/hyperlink" Target="http://www.google.com/search?hl=en&amp;q=%22dig+@*+*+axfr%22&amp;btnG=Search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johnny.ihackstuff.com/ghdb.php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apps.com/a/ghdb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olag.org/" TargetMode="External"/><Relationship Id="rId4" Type="http://schemas.openxmlformats.org/officeDocument/2006/relationships/hyperlink" Target="http://www.binarypool.com/spiderfoot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epost.com/research/wikto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t-square.com/msnpawn/index.shtml" TargetMode="External"/><Relationship Id="rId5" Type="http://schemas.openxmlformats.org/officeDocument/2006/relationships/hyperlink" Target="http://www.sensepost.com/research_misc.html" TargetMode="External"/><Relationship Id="rId4" Type="http://schemas.openxmlformats.org/officeDocument/2006/relationships/hyperlink" Target="http://www.foundstone.com/us/resources/proddesc/sitedigger.htm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vilapi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nsepost.com/research/aur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encyclopediadramatica.com/User:Darkanaku/Nephew_chan" TargetMode="Externa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ge-security.com/metagoofil.php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gex.info/exif.cgi" TargetMode="External"/><Relationship Id="rId5" Type="http://schemas.openxmlformats.org/officeDocument/2006/relationships/hyperlink" Target="https://addons.mozilla.org/en-US/firefox/addon/3905" TargetMode="External"/><Relationship Id="rId4" Type="http://schemas.openxmlformats.org/officeDocument/2006/relationships/hyperlink" Target="http://www.sno.phy.queensu.ca/~phil/exiftool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enet.or.jp/~ryuuji/minisoft/exifread/english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/search?hl=en&amp;q=metadata+site:pauldotcom.com&amp;btnG=Search" TargetMode="External"/><Relationship Id="rId4" Type="http://schemas.openxmlformats.org/officeDocument/2006/relationships/hyperlink" Target="http://userscripts.org/scripts/show/27101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ongeek.com/i.php?page=security/how-to-cyberstalk-potential-employers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robots.txt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ongeek.com/i.php?page=security/igigle-wigle-wifi-to-google-earth-client-for-wardrive-mappin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rev.com/forums/index.php?showtopic=40526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ulnerabilityassessment.co.uk/Penetration%20Test.html" TargetMode="External"/><Relationship Id="rId4" Type="http://schemas.openxmlformats.org/officeDocument/2006/relationships/hyperlink" Target="http://mail.pauldotcom.com/pipermail/pauldotcom/2009-March/000960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issa-kentuckiana.org/" TargetMode="External"/><Relationship Id="rId7" Type="http://schemas.openxmlformats.org/officeDocument/2006/relationships/hyperlink" Target="http://www.outerz0ne.org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tacon.org/" TargetMode="External"/><Relationship Id="rId5" Type="http://schemas.openxmlformats.org/officeDocument/2006/relationships/hyperlink" Target="http://phreaknic.info/" TargetMode="External"/><Relationship Id="rId4" Type="http://schemas.openxmlformats.org/officeDocument/2006/relationships/hyperlink" Target="http://www.louisvilleinfosec.com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codoy.com/blog/" TargetMode="External"/><Relationship Id="rId7" Type="http://schemas.openxmlformats.org/officeDocument/2006/relationships/hyperlink" Target="http://pauldotcom.com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listicinfosec.org/" TargetMode="External"/><Relationship Id="rId5" Type="http://schemas.openxmlformats.org/officeDocument/2006/relationships/hyperlink" Target="http://www.0x0e.net/ghg/" TargetMode="External"/><Relationship Id="rId4" Type="http://schemas.openxmlformats.org/officeDocument/2006/relationships/hyperlink" Target="http://hexesec.wordpress.com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Footprinting</a:t>
            </a:r>
            <a:r>
              <a:rPr lang="en-US" dirty="0" smtClean="0"/>
              <a:t>, scoping  and recon with DNS, Google and Metadata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Adrian Crenshaw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Glue of the Internet</a:t>
            </a:r>
          </a:p>
          <a:p>
            <a:r>
              <a:rPr lang="en-US" dirty="0" smtClean="0"/>
              <a:t>Think of it as a phone book of sorts</a:t>
            </a:r>
          </a:p>
          <a:p>
            <a:r>
              <a:rPr lang="en-US" dirty="0" smtClean="0"/>
              <a:t>Maps names to IPs, and IPs to names </a:t>
            </a:r>
            <a:br>
              <a:rPr lang="en-US" dirty="0" smtClean="0"/>
            </a:br>
            <a:r>
              <a:rPr lang="en-US" dirty="0" smtClean="0"/>
              <a:t>(and other odds and ends)</a:t>
            </a:r>
          </a:p>
          <a:p>
            <a:r>
              <a:rPr lang="en-US" dirty="0" smtClean="0"/>
              <a:t>Organization information is also kept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DNS Lookups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 name to IP lookup:</a:t>
            </a:r>
            <a:br>
              <a:rPr lang="en-US" dirty="0" smtClean="0"/>
            </a:br>
            <a:r>
              <a:rPr lang="en-US" dirty="0" err="1" smtClean="0"/>
              <a:t>nslookup</a:t>
            </a:r>
            <a:r>
              <a:rPr lang="en-US" dirty="0" smtClean="0"/>
              <a:t> www.irongeek.com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Reverse lookup:</a:t>
            </a:r>
            <a:br>
              <a:rPr lang="en-US" dirty="0" smtClean="0"/>
            </a:br>
            <a:r>
              <a:rPr lang="en-US" dirty="0" err="1" smtClean="0"/>
              <a:t>nslookup</a:t>
            </a:r>
            <a:r>
              <a:rPr lang="en-US" dirty="0" smtClean="0"/>
              <a:t> 208.97.169.250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DNS Record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851525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Just a few record types cribbed from: </a:t>
            </a:r>
            <a:r>
              <a:rPr lang="en-US" sz="1600" dirty="0" smtClean="0">
                <a:hlinkClick r:id="rId3"/>
              </a:rPr>
              <a:t>http://en.wikipedia.org/wiki/List_of_DNS_record_types</a:t>
            </a:r>
            <a:endParaRPr lang="en-US" sz="1800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914400"/>
          <a:ext cx="8458199" cy="5563298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666008"/>
                <a:gridCol w="1666008"/>
                <a:gridCol w="1666008"/>
                <a:gridCol w="1751447"/>
                <a:gridCol w="1708728"/>
              </a:tblGrid>
              <a:tr h="437770">
                <a:tc>
                  <a:txBody>
                    <a:bodyPr/>
                    <a:lstStyle/>
                    <a:p>
                      <a:r>
                        <a:rPr lang="en-US" dirty="0"/>
                        <a:t>Code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Defining RFC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Function</a:t>
                      </a:r>
                    </a:p>
                  </a:txBody>
                  <a:tcPr/>
                </a:tc>
              </a:tr>
              <a:tr h="467754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4" tooltip="http://tools.ietf.org/html/rfc1035"/>
                        </a:rPr>
                        <a:t>RFC 1035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address record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Returns a 32-bit </a:t>
                      </a:r>
                      <a:r>
                        <a:rPr lang="en-US" sz="900" dirty="0">
                          <a:hlinkClick r:id="rId5" tooltip="IPv4"/>
                        </a:rPr>
                        <a:t>IPv4</a:t>
                      </a:r>
                      <a:r>
                        <a:rPr lang="en-US" sz="900" dirty="0"/>
                        <a:t> address, most commonly used to map </a:t>
                      </a:r>
                      <a:r>
                        <a:rPr lang="en-US" sz="900" dirty="0">
                          <a:hlinkClick r:id="rId6" tooltip="Hostname"/>
                        </a:rPr>
                        <a:t>hostnames</a:t>
                      </a:r>
                      <a:r>
                        <a:rPr lang="en-US" sz="900" dirty="0"/>
                        <a:t> to an IP address of the host, but also used for </a:t>
                      </a:r>
                      <a:r>
                        <a:rPr lang="en-US" sz="900" dirty="0">
                          <a:hlinkClick r:id="rId7" tooltip="DNSBL"/>
                        </a:rPr>
                        <a:t>DNSBLs</a:t>
                      </a:r>
                      <a:r>
                        <a:rPr lang="en-US" sz="900" dirty="0"/>
                        <a:t>, storing </a:t>
                      </a:r>
                      <a:r>
                        <a:rPr lang="en-US" sz="900" dirty="0">
                          <a:hlinkClick r:id="rId8" tooltip="Subnet mask"/>
                        </a:rPr>
                        <a:t>subnet masks</a:t>
                      </a:r>
                      <a:r>
                        <a:rPr lang="en-US" sz="900" dirty="0"/>
                        <a:t> in </a:t>
                      </a:r>
                      <a:r>
                        <a:rPr lang="en-US" sz="900" dirty="0">
                          <a:hlinkClick r:id="rId9" tooltip="http://tools.ietf.org/html/rfc1101"/>
                        </a:rPr>
                        <a:t>RFC 1101</a:t>
                      </a:r>
                      <a:r>
                        <a:rPr lang="en-US" sz="900" dirty="0"/>
                        <a:t>, etc.</a:t>
                      </a:r>
                    </a:p>
                  </a:txBody>
                  <a:tcPr/>
                </a:tc>
              </a:tr>
              <a:tr h="75560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AAAA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10" tooltip="http://tools.ietf.org/html/rfc3596"/>
                        </a:rPr>
                        <a:t>RFC 3596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hlinkClick r:id="rId11" tooltip="IPv6"/>
                        </a:rPr>
                        <a:t>IPv6</a:t>
                      </a:r>
                      <a:r>
                        <a:rPr lang="en-US" b="1"/>
                        <a:t> address record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Returns a 128-bit </a:t>
                      </a:r>
                      <a:r>
                        <a:rPr lang="en-US" sz="900" dirty="0">
                          <a:hlinkClick r:id="rId11" tooltip="IPv6"/>
                        </a:rPr>
                        <a:t>IPv6</a:t>
                      </a:r>
                      <a:r>
                        <a:rPr lang="en-US" sz="900" dirty="0"/>
                        <a:t> address, most commonly used to map </a:t>
                      </a:r>
                      <a:r>
                        <a:rPr lang="en-US" sz="900" dirty="0">
                          <a:hlinkClick r:id="rId6" tooltip="Hostname"/>
                        </a:rPr>
                        <a:t>hostnames</a:t>
                      </a:r>
                      <a:r>
                        <a:rPr lang="en-US" sz="900" dirty="0"/>
                        <a:t> to an IP address of the host.</a:t>
                      </a:r>
                    </a:p>
                  </a:txBody>
                  <a:tcPr/>
                </a:tc>
              </a:tr>
              <a:tr h="755602">
                <a:tc>
                  <a:txBody>
                    <a:bodyPr/>
                    <a:lstStyle/>
                    <a:p>
                      <a:r>
                        <a:rPr lang="en-US" dirty="0">
                          <a:hlinkClick r:id="rId12" tooltip="MX record"/>
                        </a:rPr>
                        <a:t>MX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4" tooltip="http://tools.ietf.org/html/rfc1035"/>
                        </a:rPr>
                        <a:t>RFC 1035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mail exchange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Maps a domain name to a list of </a:t>
                      </a:r>
                      <a:r>
                        <a:rPr lang="en-US" sz="900" dirty="0">
                          <a:hlinkClick r:id="rId13" tooltip="Mail exchange server"/>
                        </a:rPr>
                        <a:t>mail exchange servers</a:t>
                      </a:r>
                      <a:r>
                        <a:rPr lang="en-US" sz="900" dirty="0"/>
                        <a:t> for that domain</a:t>
                      </a:r>
                    </a:p>
                  </a:txBody>
                  <a:tcPr/>
                </a:tc>
              </a:tr>
              <a:tr h="755602">
                <a:tc>
                  <a:txBody>
                    <a:bodyPr/>
                    <a:lstStyle/>
                    <a:p>
                      <a:r>
                        <a:rPr lang="en-US" dirty="0">
                          <a:hlinkClick r:id="rId14" tooltip="CNAME record"/>
                        </a:rPr>
                        <a:t>CNAME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4" tooltip="http://tools.ietf.org/html/rfc1035"/>
                        </a:rPr>
                        <a:t>RFC 1035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>
                          <a:hlinkClick r:id="rId15" tooltip="Canonical"/>
                        </a:rPr>
                        <a:t>Canonical</a:t>
                      </a:r>
                      <a:r>
                        <a:rPr lang="en-US" b="1"/>
                        <a:t> name record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Alias of one name to another: the DNS lookup will continue by retrying the lookup with the new name.</a:t>
                      </a:r>
                    </a:p>
                  </a:txBody>
                  <a:tcPr/>
                </a:tc>
              </a:tr>
              <a:tr h="557707">
                <a:tc>
                  <a:txBody>
                    <a:bodyPr/>
                    <a:lstStyle/>
                    <a:p>
                      <a:r>
                        <a:rPr lang="en-US" dirty="0"/>
                        <a:t>PTR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4" tooltip="http://tools.ietf.org/html/rfc1035"/>
                        </a:rPr>
                        <a:t>RFC 1035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pointer record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Pointer to a </a:t>
                      </a:r>
                      <a:r>
                        <a:rPr lang="en-US" sz="900" dirty="0">
                          <a:hlinkClick r:id="rId16" tooltip="Canonical name"/>
                        </a:rPr>
                        <a:t>canonical name</a:t>
                      </a:r>
                      <a:r>
                        <a:rPr lang="en-US" sz="900" dirty="0"/>
                        <a:t>. Unlike a CNAME, DNS processing does </a:t>
                      </a:r>
                      <a:r>
                        <a:rPr lang="en-US" sz="900" i="1" dirty="0"/>
                        <a:t>NOT</a:t>
                      </a:r>
                      <a:r>
                        <a:rPr lang="en-US" sz="900" dirty="0"/>
                        <a:t> proceed, just the name is returned. The most common use is for implementing </a:t>
                      </a:r>
                      <a:r>
                        <a:rPr lang="en-US" sz="900" dirty="0">
                          <a:hlinkClick r:id="rId17" tooltip="Reverse DNS lookup"/>
                        </a:rPr>
                        <a:t>reverse DNS lookups</a:t>
                      </a:r>
                      <a:r>
                        <a:rPr lang="en-US" sz="900" dirty="0"/>
                        <a:t>, but other uses include such things as </a:t>
                      </a:r>
                      <a:r>
                        <a:rPr lang="en-US" sz="900" dirty="0">
                          <a:hlinkClick r:id="rId18" tooltip="Zero configuration networking"/>
                        </a:rPr>
                        <a:t>DNS-SD</a:t>
                      </a:r>
                      <a:r>
                        <a:rPr lang="en-US" sz="900" dirty="0"/>
                        <a:t>.</a:t>
                      </a:r>
                    </a:p>
                  </a:txBody>
                  <a:tcPr/>
                </a:tc>
              </a:tr>
              <a:tr h="755602">
                <a:tc>
                  <a:txBody>
                    <a:bodyPr/>
                    <a:lstStyle/>
                    <a:p>
                      <a:r>
                        <a:rPr lang="en-US" dirty="0">
                          <a:hlinkClick r:id="rId19" tooltip="AXFR"/>
                        </a:rPr>
                        <a:t>AXFR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 tooltip="http://tools.ietf.org/html/rfc1035"/>
                        </a:rPr>
                        <a:t>RFC 1035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Full Zone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Transfer entire zone file from the master name server to secondary name servers.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 list of host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Zonetransfers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Nmap</a:t>
            </a:r>
            <a:r>
              <a:rPr lang="en-US" dirty="0" smtClean="0"/>
              <a:t> –</a:t>
            </a:r>
            <a:r>
              <a:rPr lang="en-US" dirty="0" err="1" smtClean="0"/>
              <a:t>sL</a:t>
            </a:r>
            <a:r>
              <a:rPr lang="en-US" dirty="0" smtClean="0"/>
              <a:t> &lt;some-IP-range&gt;</a:t>
            </a:r>
          </a:p>
          <a:p>
            <a:r>
              <a:rPr lang="en-US" dirty="0" err="1" smtClean="0">
                <a:hlinkClick r:id="rId3"/>
              </a:rPr>
              <a:t>Serversniff</a:t>
            </a:r>
            <a:r>
              <a:rPr lang="en-US" dirty="0" smtClean="0">
                <a:hlinkClick r:id="rId3"/>
              </a:rPr>
              <a:t/>
            </a:r>
            <a:br>
              <a:rPr lang="en-US" dirty="0" smtClean="0">
                <a:hlinkClick r:id="rId3"/>
              </a:rPr>
            </a:br>
            <a:r>
              <a:rPr lang="en-US" dirty="0" smtClean="0">
                <a:hlinkClick r:id="rId3"/>
              </a:rPr>
              <a:t>http://serversniff.net/subdomains.php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DIGing</a:t>
            </a:r>
            <a:r>
              <a:rPr lang="en-US" dirty="0" smtClean="0"/>
              <a:t> for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None/>
            </a:pPr>
            <a:r>
              <a:rPr lang="en-US" sz="3200" dirty="0" smtClean="0"/>
              <a:t>dig irongeek.com any</a:t>
            </a:r>
          </a:p>
          <a:p>
            <a:pPr marL="650875" indent="-514350">
              <a:buNone/>
            </a:pPr>
            <a:endParaRPr lang="en-US" sz="3200" dirty="0" smtClean="0"/>
          </a:p>
          <a:p>
            <a:pPr marL="650875" indent="-514350">
              <a:buNone/>
            </a:pPr>
            <a:r>
              <a:rPr lang="en-US" sz="3200" dirty="0" smtClean="0"/>
              <a:t>dig @ns1.dreamhost.com irongeek.com any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Zone </a:t>
            </a:r>
            <a:r>
              <a:rPr lang="en-US" dirty="0" err="1" smtClean="0"/>
              <a:t>Transfer:Give</a:t>
            </a:r>
            <a:r>
              <a:rPr lang="en-US" dirty="0" smtClean="0"/>
              <a:t> me all your records!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4080" y="1600200"/>
            <a:ext cx="399584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Zone Transfer: NSLOOKUP </a:t>
            </a:r>
            <a:br>
              <a:rPr lang="en-US" dirty="0" smtClean="0"/>
            </a:br>
            <a:r>
              <a:rPr lang="en-US" sz="1800" dirty="0" smtClean="0"/>
              <a:t>(Windows version)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C:\Documents and Settings\Adrian&gt;</a:t>
            </a:r>
            <a:r>
              <a:rPr lang="en-US" sz="1400" dirty="0" err="1" smtClean="0">
                <a:solidFill>
                  <a:srgbClr val="FFFF00"/>
                </a:solidFill>
              </a:rPr>
              <a:t>nslookup</a:t>
            </a:r>
            <a:endParaRPr lang="en-US" sz="1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1400" dirty="0" smtClean="0"/>
              <a:t>Default Server:  resolver1.opendns.com</a:t>
            </a:r>
          </a:p>
          <a:p>
            <a:pPr>
              <a:buNone/>
            </a:pPr>
            <a:r>
              <a:rPr lang="en-US" sz="1400" dirty="0" smtClean="0"/>
              <a:t>Address:  208.67.222.222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&gt; </a:t>
            </a:r>
            <a:r>
              <a:rPr lang="en-US" sz="1400" dirty="0" smtClean="0">
                <a:solidFill>
                  <a:srgbClr val="FFFF00"/>
                </a:solidFill>
              </a:rPr>
              <a:t>set type=ns</a:t>
            </a:r>
          </a:p>
          <a:p>
            <a:pPr>
              <a:buNone/>
            </a:pPr>
            <a:r>
              <a:rPr lang="en-US" sz="1400" dirty="0" smtClean="0"/>
              <a:t>&gt; </a:t>
            </a:r>
            <a:r>
              <a:rPr lang="en-US" sz="1400" dirty="0" smtClean="0">
                <a:solidFill>
                  <a:srgbClr val="FFFF00"/>
                </a:solidFill>
              </a:rPr>
              <a:t>irongeek.com</a:t>
            </a:r>
          </a:p>
          <a:p>
            <a:pPr>
              <a:buNone/>
            </a:pPr>
            <a:r>
              <a:rPr lang="en-US" sz="1400" dirty="0" smtClean="0"/>
              <a:t>Server:  resolver1.opendns.com</a:t>
            </a:r>
          </a:p>
          <a:p>
            <a:pPr>
              <a:buNone/>
            </a:pPr>
            <a:r>
              <a:rPr lang="en-US" sz="1400" dirty="0" smtClean="0"/>
              <a:t>Address:  208.67.222.222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Non-authoritative answer:</a:t>
            </a:r>
          </a:p>
          <a:p>
            <a:pPr>
              <a:buNone/>
            </a:pPr>
            <a:r>
              <a:rPr lang="en-US" sz="1400" dirty="0" smtClean="0"/>
              <a:t>irongeek.com    </a:t>
            </a:r>
            <a:r>
              <a:rPr lang="en-US" sz="1400" dirty="0" err="1" smtClean="0"/>
              <a:t>nameserver</a:t>
            </a:r>
            <a:r>
              <a:rPr lang="en-US" sz="1400" dirty="0" smtClean="0"/>
              <a:t> = ns1.dreamhost.com</a:t>
            </a:r>
          </a:p>
          <a:p>
            <a:pPr>
              <a:buNone/>
            </a:pPr>
            <a:r>
              <a:rPr lang="en-US" sz="1400" dirty="0" smtClean="0"/>
              <a:t>irongeek.com    </a:t>
            </a:r>
            <a:r>
              <a:rPr lang="en-US" sz="1400" dirty="0" err="1" smtClean="0"/>
              <a:t>nameserver</a:t>
            </a:r>
            <a:r>
              <a:rPr lang="en-US" sz="1400" dirty="0" smtClean="0"/>
              <a:t> = ns2.dreamhost.com</a:t>
            </a:r>
          </a:p>
          <a:p>
            <a:pPr>
              <a:buNone/>
            </a:pPr>
            <a:r>
              <a:rPr lang="en-US" sz="1400" dirty="0" smtClean="0"/>
              <a:t>irongeek.com    </a:t>
            </a:r>
            <a:r>
              <a:rPr lang="en-US" sz="1400" dirty="0" err="1" smtClean="0"/>
              <a:t>nameserver</a:t>
            </a:r>
            <a:r>
              <a:rPr lang="en-US" sz="1400" dirty="0" smtClean="0"/>
              <a:t> = ns3.dreamhost.com</a:t>
            </a:r>
          </a:p>
          <a:p>
            <a:pPr>
              <a:buNone/>
            </a:pPr>
            <a:r>
              <a:rPr lang="en-US" sz="1400" dirty="0" smtClean="0"/>
              <a:t>&gt; </a:t>
            </a:r>
            <a:r>
              <a:rPr lang="en-US" sz="1400" dirty="0" smtClean="0">
                <a:solidFill>
                  <a:srgbClr val="FFFF00"/>
                </a:solidFill>
              </a:rPr>
              <a:t>server ns1.dreamhost.com</a:t>
            </a:r>
          </a:p>
          <a:p>
            <a:pPr>
              <a:buNone/>
            </a:pPr>
            <a:r>
              <a:rPr lang="en-US" sz="1400" dirty="0" smtClean="0"/>
              <a:t>Default Server:  ns1.dreamhost.com</a:t>
            </a:r>
          </a:p>
          <a:p>
            <a:pPr>
              <a:buNone/>
            </a:pPr>
            <a:r>
              <a:rPr lang="en-US" sz="1400" dirty="0" smtClean="0"/>
              <a:t>Address:  66.33.206.206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&gt; </a:t>
            </a:r>
            <a:r>
              <a:rPr lang="en-US" sz="1400" dirty="0" err="1" smtClean="0">
                <a:solidFill>
                  <a:srgbClr val="FFFF00"/>
                </a:solidFill>
              </a:rPr>
              <a:t>ls</a:t>
            </a:r>
            <a:r>
              <a:rPr lang="en-US" sz="1400" dirty="0" smtClean="0">
                <a:solidFill>
                  <a:srgbClr val="FFFF00"/>
                </a:solidFill>
              </a:rPr>
              <a:t> irongeek.com</a:t>
            </a:r>
          </a:p>
          <a:p>
            <a:pPr>
              <a:buNone/>
            </a:pPr>
            <a:r>
              <a:rPr lang="en-US" sz="1400" dirty="0" smtClean="0"/>
              <a:t>[ns1.dreamhost.com]</a:t>
            </a:r>
          </a:p>
          <a:p>
            <a:pPr>
              <a:buNone/>
            </a:pPr>
            <a:r>
              <a:rPr lang="en-US" sz="1400" dirty="0" smtClean="0"/>
              <a:t>*** Can't list domain irongeek.com: Query refused</a:t>
            </a:r>
          </a:p>
          <a:p>
            <a:pPr>
              <a:buNone/>
            </a:pPr>
            <a:r>
              <a:rPr lang="en-US" sz="1400" dirty="0" smtClean="0"/>
              <a:t>&gt; </a:t>
            </a:r>
            <a:r>
              <a:rPr lang="en-US" sz="1400" dirty="0" smtClean="0">
                <a:solidFill>
                  <a:srgbClr val="FFFF00"/>
                </a:solidFill>
              </a:rPr>
              <a:t>exit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Transfer: Can you DIG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229600" cy="47085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dig  issa-kentuckiana.org ns</a:t>
            </a:r>
          </a:p>
          <a:p>
            <a:pPr>
              <a:buNone/>
            </a:pPr>
            <a:r>
              <a:rPr lang="en-US" dirty="0" smtClean="0"/>
              <a:t>dig @dns3.doteasy.com issa-kentuckiana.org </a:t>
            </a:r>
            <a:r>
              <a:rPr lang="en-US" dirty="0" err="1" smtClean="0"/>
              <a:t>axfr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dig louisvilleinfosec.com ns</a:t>
            </a:r>
          </a:p>
          <a:p>
            <a:pPr>
              <a:buNone/>
            </a:pPr>
            <a:r>
              <a:rPr lang="en-US" dirty="0" smtClean="0"/>
              <a:t>dig @dns3.doteasy.com louisvilleinfosec.com </a:t>
            </a:r>
            <a:r>
              <a:rPr lang="en-US" dirty="0" err="1" smtClean="0"/>
              <a:t>axfr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dig </a:t>
            </a:r>
            <a:r>
              <a:rPr lang="en-US" dirty="0" err="1" smtClean="0"/>
              <a:t>ugent.be</a:t>
            </a:r>
            <a:r>
              <a:rPr lang="en-US" dirty="0" smtClean="0"/>
              <a:t> ns</a:t>
            </a:r>
          </a:p>
          <a:p>
            <a:pPr>
              <a:buNone/>
            </a:pPr>
            <a:r>
              <a:rPr lang="en-US" dirty="0" smtClean="0"/>
              <a:t>dig @ugdns1.ugent.be </a:t>
            </a:r>
            <a:r>
              <a:rPr lang="en-US" dirty="0" err="1" smtClean="0"/>
              <a:t>ugent.be</a:t>
            </a:r>
            <a:r>
              <a:rPr lang="en-US" dirty="0" smtClean="0"/>
              <a:t> </a:t>
            </a:r>
            <a:r>
              <a:rPr lang="en-US" dirty="0" err="1" smtClean="0"/>
              <a:t>axfr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Transfer: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ServerSniff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http://serversniff.net/nsreport.php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http://serversniff.net/content.php?do=subdomains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Fierce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http://ha.ckers.org/fierce/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./fierce.pl  -</a:t>
            </a:r>
            <a:r>
              <a:rPr lang="en-US" dirty="0" err="1" smtClean="0"/>
              <a:t>dns</a:t>
            </a:r>
            <a:r>
              <a:rPr lang="en-US" dirty="0" smtClean="0"/>
              <a:t> irongeek.com</a:t>
            </a:r>
          </a:p>
          <a:p>
            <a:endParaRPr lang="en-US" dirty="0" smtClean="0"/>
          </a:p>
          <a:p>
            <a:r>
              <a:rPr lang="en-US" dirty="0" smtClean="0"/>
              <a:t>GUI Dig for Windows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http://nscan.org/dig.html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3048000"/>
            <a:ext cx="6556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/>
              <a:t>nmap</a:t>
            </a:r>
            <a:r>
              <a:rPr lang="en-US" sz="4000" dirty="0" smtClean="0"/>
              <a:t> –</a:t>
            </a:r>
            <a:r>
              <a:rPr lang="en-US" sz="4000" dirty="0" err="1" smtClean="0"/>
              <a:t>sL</a:t>
            </a:r>
            <a:r>
              <a:rPr lang="en-US" sz="4000" dirty="0" smtClean="0"/>
              <a:t> &lt;some-IP-range&gt;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590800"/>
            <a:ext cx="2590800" cy="3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0480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About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6725"/>
          </a:xfrm>
        </p:spPr>
        <p:txBody>
          <a:bodyPr/>
          <a:lstStyle/>
          <a:p>
            <a:r>
              <a:rPr lang="en-US" dirty="0" smtClean="0"/>
              <a:t>I run Irongeek.com</a:t>
            </a:r>
          </a:p>
          <a:p>
            <a:r>
              <a:rPr lang="en-US" dirty="0" smtClean="0"/>
              <a:t>I have an interest in </a:t>
            </a:r>
            <a:r>
              <a:rPr lang="en-US" dirty="0" err="1" smtClean="0"/>
              <a:t>InfoSec</a:t>
            </a:r>
            <a:r>
              <a:rPr lang="en-US" dirty="0" smtClean="0"/>
              <a:t> education</a:t>
            </a:r>
          </a:p>
          <a:p>
            <a:r>
              <a:rPr lang="en-US" dirty="0" smtClean="0"/>
              <a:t>I don’t know everything - I’m just a geek with time on my hands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90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Sometimes my presentations</a:t>
            </a:r>
            <a:br>
              <a:rPr lang="en-US" sz="1600" dirty="0" smtClean="0"/>
            </a:br>
            <a:r>
              <a:rPr lang="en-US" sz="1600" dirty="0" smtClean="0"/>
              <a:t> are like this.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2667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And sometimes my presentations</a:t>
            </a:r>
            <a:br>
              <a:rPr lang="en-US" sz="1600" dirty="0" smtClean="0"/>
            </a:br>
            <a:r>
              <a:rPr lang="en-US" sz="1600" dirty="0" smtClean="0"/>
              <a:t> are like this.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Whois</a:t>
            </a:r>
            <a:r>
              <a:rPr lang="en-US" dirty="0" smtClean="0"/>
              <a:t>: </a:t>
            </a:r>
            <a:r>
              <a:rPr lang="en-US" dirty="0" err="1" smtClean="0"/>
              <a:t>Whooo</a:t>
            </a:r>
            <a:r>
              <a:rPr lang="en-US" dirty="0" smtClean="0"/>
              <a:t>, are you? Who-who-who-who.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for troubleshooting, bad for privacy</a:t>
            </a:r>
          </a:p>
          <a:p>
            <a:r>
              <a:rPr lang="en-US" dirty="0" smtClean="0"/>
              <a:t>Who owns a domain name or IP</a:t>
            </a:r>
          </a:p>
          <a:p>
            <a:r>
              <a:rPr lang="en-US" dirty="0" smtClean="0"/>
              <a:t>E-mail contacts</a:t>
            </a:r>
          </a:p>
          <a:p>
            <a:r>
              <a:rPr lang="en-US" dirty="0" smtClean="0"/>
              <a:t>Physical addresses</a:t>
            </a:r>
          </a:p>
          <a:p>
            <a:r>
              <a:rPr lang="en-US" dirty="0" smtClean="0"/>
              <a:t>Name server</a:t>
            </a:r>
          </a:p>
          <a:p>
            <a:r>
              <a:rPr lang="en-US" dirty="0" smtClean="0"/>
              <a:t>IP ranges</a:t>
            </a:r>
          </a:p>
          <a:p>
            <a:endParaRPr lang="en-US" dirty="0" smtClean="0"/>
          </a:p>
          <a:p>
            <a:r>
              <a:rPr lang="en-US" dirty="0" smtClean="0"/>
              <a:t>Who is by proxy?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whois</a:t>
            </a:r>
            <a:r>
              <a:rPr lang="en-US" dirty="0" smtClean="0"/>
              <a:t> irongeek.com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whois</a:t>
            </a:r>
            <a:r>
              <a:rPr lang="en-US" dirty="0" smtClean="0"/>
              <a:t> 208.97.169.250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*nix Command line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Nirsoft’s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hlinkClick r:id="rId3"/>
              </a:rPr>
              <a:t>http://www.nirsoft.net/utils/whois_this_domain.html</a:t>
            </a:r>
            <a:r>
              <a:rPr lang="en-US" sz="2400" dirty="0" smtClean="0"/>
              <a:t> </a:t>
            </a:r>
            <a:r>
              <a:rPr lang="en-US" dirty="0" smtClean="0">
                <a:hlinkClick r:id="rId4"/>
              </a:rPr>
              <a:t>http://www.nirsoft.net/utils/ipnetinfo.html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Pretty much any network tools collection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Windows Mobile:</a:t>
            </a:r>
          </a:p>
          <a:p>
            <a:pPr lvl="1">
              <a:buNone/>
            </a:pPr>
            <a:r>
              <a:rPr lang="en-US" dirty="0" smtClean="0">
                <a:hlinkClick r:id="rId5"/>
              </a:rPr>
              <a:t>http://www.cam.com/vxutil_pers.html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 and domain tools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http://www.domaintools.com/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http://samspade.org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http://www.serversniff.net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Traceroute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(ok, not really a DNS tool, but I was too lazy to make another section)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(ICMP):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tracert</a:t>
            </a:r>
            <a:r>
              <a:rPr lang="en-US" dirty="0" smtClean="0"/>
              <a:t> irongeek.com</a:t>
            </a:r>
          </a:p>
          <a:p>
            <a:endParaRPr lang="en-US" dirty="0" smtClean="0"/>
          </a:p>
          <a:p>
            <a:r>
              <a:rPr lang="en-US" dirty="0" smtClean="0"/>
              <a:t>*nix (UDP by default, change with –I or -T):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traceroute</a:t>
            </a:r>
            <a:r>
              <a:rPr lang="en-US" dirty="0" smtClean="0"/>
              <a:t> irongeek.com</a:t>
            </a:r>
          </a:p>
          <a:p>
            <a:endParaRPr lang="en-US" dirty="0" smtClean="0"/>
          </a:p>
          <a:p>
            <a:r>
              <a:rPr lang="en-US" dirty="0" smtClean="0"/>
              <a:t>Just for fun: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http://www.nabber.org/projects/geotrace/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general Information about an organization via the web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So, you have a job posting for an Ethical Hacker huh?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about the organization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organization’s website (duh!)</a:t>
            </a:r>
          </a:p>
          <a:p>
            <a:r>
              <a:rPr lang="en-US" sz="2000" dirty="0" err="1" smtClean="0"/>
              <a:t>Wayback</a:t>
            </a:r>
            <a:r>
              <a:rPr lang="en-US" sz="2000" dirty="0" smtClean="0"/>
              <a:t> Machine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http://www.archive.org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Monster (and other job sites)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smtClean="0">
                <a:hlinkClick r:id="rId4"/>
              </a:rPr>
              <a:t>http://www.monster.com/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Zoominfo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smtClean="0">
                <a:hlinkClick r:id="rId5"/>
              </a:rPr>
              <a:t>http://www.zoominfo.com/</a:t>
            </a:r>
            <a:endParaRPr lang="en-US" sz="2000" dirty="0" smtClean="0"/>
          </a:p>
          <a:p>
            <a:r>
              <a:rPr lang="en-US" sz="2000" dirty="0" smtClean="0"/>
              <a:t>Google Groups </a:t>
            </a:r>
            <a:r>
              <a:rPr lang="en-US" sz="1800" dirty="0" smtClean="0"/>
              <a:t>(News groups, Google Groups and forums)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smtClean="0">
                <a:hlinkClick r:id="rId6"/>
              </a:rPr>
              <a:t>http://groups.google.com/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Board reader</a:t>
            </a:r>
            <a:br>
              <a:rPr lang="en-US" sz="2000" dirty="0" smtClean="0"/>
            </a:br>
            <a:r>
              <a:rPr lang="en-US" sz="2000" dirty="0" smtClean="0">
                <a:hlinkClick r:id="rId7"/>
              </a:rPr>
              <a:t>http://boardreader.com</a:t>
            </a:r>
            <a:r>
              <a:rPr lang="en-US" sz="2000" dirty="0" smtClean="0"/>
              <a:t>  	 </a:t>
            </a:r>
          </a:p>
          <a:p>
            <a:r>
              <a:rPr lang="en-US" sz="2000" dirty="0" smtClean="0"/>
              <a:t>LinkedIn</a:t>
            </a:r>
            <a:br>
              <a:rPr lang="en-US" sz="2000" dirty="0" smtClean="0"/>
            </a:br>
            <a:r>
              <a:rPr lang="en-US" sz="2000" dirty="0" smtClean="0">
                <a:hlinkClick r:id="rId8"/>
              </a:rPr>
              <a:t>http://www.linkedin.com/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	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Anti-social networks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all about how this links to that links to some other thing…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Cyberstalking</a:t>
            </a:r>
            <a:r>
              <a:rPr lang="en-US" dirty="0" smtClean="0"/>
              <a:t>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Useful:</a:t>
            </a:r>
            <a:endParaRPr lang="en-US" sz="2400" dirty="0" smtClean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http://www.pipl.com</a:t>
            </a:r>
          </a:p>
          <a:p>
            <a:r>
              <a:rPr lang="en-US" sz="2400" dirty="0" smtClean="0">
                <a:hlinkClick r:id="rId3"/>
              </a:rPr>
              <a:t>http://www.peekyou.com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hlinkClick r:id="rId4"/>
              </a:rPr>
              <a:t>http://yoname.com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Not quite related, but cool:</a:t>
            </a:r>
            <a:endParaRPr lang="en-US" sz="2400" dirty="0" smtClean="0">
              <a:hlinkClick r:id="rId5"/>
            </a:endParaRPr>
          </a:p>
          <a:p>
            <a:r>
              <a:rPr lang="en-US" sz="2400" dirty="0" smtClean="0">
                <a:hlinkClick r:id="rId5"/>
              </a:rPr>
              <a:t>http://tineye.com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Crap:</a:t>
            </a:r>
          </a:p>
          <a:p>
            <a:r>
              <a:rPr lang="en-US" sz="2400" dirty="0" smtClean="0">
                <a:hlinkClick r:id="rId6"/>
              </a:rPr>
              <a:t>http://www.spock.com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hlinkClick r:id="rId7"/>
              </a:rPr>
              <a:t>http://wink.com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hlinkClick r:id="rId8"/>
              </a:rPr>
              <a:t>http://Rapleaf.com</a:t>
            </a:r>
            <a:r>
              <a:rPr lang="en-US" sz="2400" dirty="0" smtClean="0"/>
              <a:t>  (not very useful anymore)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Maltego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hlinkClick r:id="rId3"/>
              </a:rPr>
              <a:t>http://www.paterva.com/maltego/community-edition/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Covers a large cross section of what this presentation is about.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Mile wide, 2.5 feet deep</a:t>
            </a:r>
          </a:p>
          <a:p>
            <a:endParaRPr lang="en-US" dirty="0" smtClean="0"/>
          </a:p>
          <a:p>
            <a:r>
              <a:rPr lang="en-US" dirty="0" smtClean="0"/>
              <a:t>Feel free to ask questions at any time</a:t>
            </a:r>
          </a:p>
          <a:p>
            <a:endParaRPr lang="en-US" dirty="0" smtClean="0"/>
          </a:p>
          <a:p>
            <a:r>
              <a:rPr lang="en-US" dirty="0" smtClean="0"/>
              <a:t>There will be many long breaks to play with the tools mentioned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Google Hacking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More than just turning off safe search (though that’s fun too)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do you really know what’s shared online about your organization?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PII (Personally identifiable information)</a:t>
            </a:r>
          </a:p>
          <a:p>
            <a:r>
              <a:rPr lang="en-US" dirty="0" smtClean="0"/>
              <a:t>Email address</a:t>
            </a:r>
          </a:p>
          <a:p>
            <a:r>
              <a:rPr lang="en-US" dirty="0" smtClean="0"/>
              <a:t>User names</a:t>
            </a:r>
          </a:p>
          <a:p>
            <a:r>
              <a:rPr lang="en-US" dirty="0" smtClean="0"/>
              <a:t>Vulnerable web services</a:t>
            </a:r>
          </a:p>
          <a:p>
            <a:r>
              <a:rPr lang="en-US" dirty="0" smtClean="0"/>
              <a:t>Web based admin interfaces for hardware</a:t>
            </a:r>
          </a:p>
          <a:p>
            <a:r>
              <a:rPr lang="en-US" dirty="0" smtClean="0"/>
              <a:t>Much more……..</a:t>
            </a:r>
          </a:p>
          <a:p>
            <a:r>
              <a:rPr lang="en-US" u="sng" dirty="0" smtClean="0"/>
              <a:t>YOU HAVE TO USE YOUR IMAGINATION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Advance Operators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14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 results to only one domain, or server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inurl</a:t>
                      </a:r>
                      <a:r>
                        <a:rPr lang="en-US" dirty="0" smtClean="0"/>
                        <a:t>:/</a:t>
                      </a:r>
                      <a:r>
                        <a:rPr lang="en-US" dirty="0" err="1" smtClean="0"/>
                        <a:t>allinurl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terms must appear in URL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intitle</a:t>
                      </a:r>
                      <a:r>
                        <a:rPr lang="en-US" dirty="0" smtClean="0"/>
                        <a:t>:/</a:t>
                      </a:r>
                      <a:r>
                        <a:rPr lang="en-US" dirty="0" err="1" smtClean="0"/>
                        <a:t>allintitle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terms must appear in title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cache: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Display Google’s cache of a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ext:/</a:t>
                      </a:r>
                      <a:r>
                        <a:rPr lang="en-US" dirty="0" err="1" smtClean="0"/>
                        <a:t>filetype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files with a given extension/file 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Convenient way to get to other information about a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link: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 pages that link to the given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inanchor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is linked</a:t>
                      </a:r>
                      <a:r>
                        <a:rPr lang="en-US" baseline="0" dirty="0" smtClean="0"/>
                        <a:t> to by someone using the term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60960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http://www.googleguide.com/advanced_operators.html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-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Inverse search operator (hide results)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~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synonyms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[#]..[#]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range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Wildcard to put something between something when searching with “quotes”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to force stop words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Boolean operator,</a:t>
                      </a:r>
                      <a:r>
                        <a:rPr lang="en-US" baseline="0" dirty="0" smtClean="0"/>
                        <a:t> must be uppercase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as 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6725"/>
          </a:xfrm>
        </p:spPr>
        <p:txBody>
          <a:bodyPr/>
          <a:lstStyle/>
          <a:p>
            <a:r>
              <a:rPr lang="en-US" dirty="0" err="1" smtClean="0">
                <a:hlinkClick r:id="rId3"/>
              </a:rPr>
              <a:t>inurl:nph</a:t>
            </a:r>
            <a:r>
              <a:rPr lang="en-US" dirty="0" smtClean="0">
                <a:hlinkClick r:id="rId3"/>
              </a:rPr>
              <a:t>-proxy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4"/>
              </a:rPr>
              <a:t>intitle:index.of.etc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5"/>
              </a:rPr>
              <a:t>intitle:index.of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site:irongeek.com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6"/>
              </a:rPr>
              <a:t>filetype:pptx</a:t>
            </a:r>
            <a:r>
              <a:rPr lang="en-US" dirty="0" smtClean="0">
                <a:hlinkClick r:id="rId6"/>
              </a:rPr>
              <a:t> </a:t>
            </a:r>
            <a:r>
              <a:rPr lang="en-US" dirty="0" err="1" smtClean="0">
                <a:hlinkClick r:id="rId6"/>
              </a:rPr>
              <a:t>site:irongeek.com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7"/>
              </a:rPr>
              <a:t>"</a:t>
            </a:r>
            <a:r>
              <a:rPr lang="en-US" dirty="0" err="1" smtClean="0">
                <a:hlinkClick r:id="rId7"/>
              </a:rPr>
              <a:t>vnc</a:t>
            </a:r>
            <a:r>
              <a:rPr lang="en-US" dirty="0" smtClean="0">
                <a:hlinkClick r:id="rId7"/>
              </a:rPr>
              <a:t> desktop" inurl:5800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8"/>
              </a:rPr>
              <a:t>adrian</a:t>
            </a:r>
            <a:r>
              <a:rPr lang="en-US" dirty="0" smtClean="0">
                <a:hlinkClick r:id="rId8"/>
              </a:rPr>
              <a:t> </a:t>
            </a:r>
            <a:r>
              <a:rPr lang="en-US" dirty="0" err="1" smtClean="0">
                <a:hlinkClick r:id="rId8"/>
              </a:rPr>
              <a:t>crenshaw</a:t>
            </a:r>
            <a:r>
              <a:rPr lang="en-US" dirty="0" smtClean="0">
                <a:hlinkClick r:id="rId8"/>
              </a:rPr>
              <a:t> -</a:t>
            </a:r>
            <a:r>
              <a:rPr lang="en-US" dirty="0" err="1" smtClean="0">
                <a:hlinkClick r:id="rId8"/>
              </a:rPr>
              <a:t>site:irongeek.com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6725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SSN </a:t>
            </a:r>
            <a:r>
              <a:rPr lang="en-US" dirty="0" err="1" smtClean="0">
                <a:hlinkClick r:id="rId3"/>
              </a:rPr>
              <a:t>filetype:xls</a:t>
            </a:r>
            <a:r>
              <a:rPr lang="en-US" dirty="0" smtClean="0">
                <a:hlinkClick r:id="rId3"/>
              </a:rPr>
              <a:t> | </a:t>
            </a:r>
            <a:r>
              <a:rPr lang="en-US" dirty="0" err="1" smtClean="0">
                <a:hlinkClick r:id="rId3"/>
              </a:rPr>
              <a:t>filetype:xlsx</a:t>
            </a:r>
            <a:r>
              <a:rPr lang="en-US" dirty="0" smtClean="0">
                <a:hlinkClick r:id="rId3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"dig @* * </a:t>
            </a:r>
            <a:r>
              <a:rPr lang="en-US" dirty="0" err="1" smtClean="0">
                <a:hlinkClick r:id="rId4"/>
              </a:rPr>
              <a:t>axfr</a:t>
            </a:r>
            <a:r>
              <a:rPr lang="en-US" dirty="0" smtClean="0">
                <a:hlinkClick r:id="rId4"/>
              </a:rPr>
              <a:t>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5"/>
              </a:rPr>
              <a:t>inurl:admin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6"/>
              </a:rPr>
              <a:t>inurl:indexFrame.shtml</a:t>
            </a:r>
            <a:r>
              <a:rPr lang="en-US" dirty="0" smtClean="0">
                <a:hlinkClick r:id="rId6"/>
              </a:rPr>
              <a:t> Axis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7"/>
              </a:rPr>
              <a:t>inurl:hp</a:t>
            </a:r>
            <a:r>
              <a:rPr lang="en-US" dirty="0" smtClean="0">
                <a:hlinkClick r:id="rId7"/>
              </a:rPr>
              <a:t>/device/</a:t>
            </a:r>
            <a:r>
              <a:rPr lang="en-US" dirty="0" err="1" smtClean="0">
                <a:hlinkClick r:id="rId7"/>
              </a:rPr>
              <a:t>this.LCDispatcher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8"/>
              </a:rPr>
              <a:t>“192.168.*.*”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(but replace with your IP range)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Hacking 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http://johnny.ihackstuff.com/ghdb.php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sz="2400" dirty="0" err="1" smtClean="0"/>
              <a:t>Metagoofil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./metagoofil.py -d irongeek.com -l 1000 -f all -0 output.html -t temp</a:t>
            </a:r>
          </a:p>
          <a:p>
            <a:endParaRPr lang="en-US" sz="2400" dirty="0" smtClean="0"/>
          </a:p>
          <a:p>
            <a:r>
              <a:rPr lang="en-US" sz="2400" dirty="0" smtClean="0"/>
              <a:t>Online Google Hacking Tool</a:t>
            </a:r>
            <a:r>
              <a:rPr lang="en-US" sz="2400" dirty="0" smtClean="0">
                <a:hlinkClick r:id="rId3"/>
              </a:rPr>
              <a:t/>
            </a:r>
            <a:br>
              <a:rPr lang="en-US" sz="2400" dirty="0" smtClean="0">
                <a:hlinkClick r:id="rId3"/>
              </a:rPr>
            </a:br>
            <a:r>
              <a:rPr lang="en-US" sz="2400" dirty="0" smtClean="0">
                <a:hlinkClick r:id="rId3"/>
              </a:rPr>
              <a:t>http://www.secapps.com/a/ghdb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Spiderfoot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http://www.binarypool.com/spiderfoot/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Goolag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http://goolag.org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Google Hacking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sz="2400" dirty="0" err="1" smtClean="0"/>
              <a:t>Gooscan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Should be on </a:t>
            </a:r>
            <a:r>
              <a:rPr lang="en-US" sz="2000" dirty="0" err="1" smtClean="0"/>
              <a:t>BackTrack</a:t>
            </a:r>
            <a:r>
              <a:rPr lang="en-US" sz="2000" dirty="0" smtClean="0"/>
              <a:t> CD/VM</a:t>
            </a:r>
          </a:p>
          <a:p>
            <a:r>
              <a:rPr lang="en-US" sz="2400" dirty="0" err="1" smtClean="0"/>
              <a:t>Wikto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>
                <a:hlinkClick r:id="rId3"/>
              </a:rPr>
              <a:t>http://www.sensepost.com/research/wikto/</a:t>
            </a:r>
            <a:r>
              <a:rPr lang="en-US" sz="18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SiteDigger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>
                <a:hlinkClick r:id="rId4"/>
              </a:rPr>
              <a:t>http://www.foundstone.com/us/resources/proddesc/sitedigger.htm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2400" dirty="0" err="1" smtClean="0"/>
              <a:t>BiLE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hlinkClick r:id="rId5"/>
              </a:rPr>
              <a:t>http://www.sensepost.com/research_misc.html</a:t>
            </a:r>
            <a:r>
              <a:rPr lang="en-US" sz="2400" dirty="0" smtClean="0"/>
              <a:t> </a:t>
            </a:r>
          </a:p>
          <a:p>
            <a:endParaRPr lang="en-US" sz="1800" dirty="0" smtClean="0"/>
          </a:p>
          <a:p>
            <a:r>
              <a:rPr lang="en-US" sz="2400" dirty="0" err="1" smtClean="0"/>
              <a:t>MSNPawn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6"/>
              </a:rPr>
              <a:t>http://www.net-square.com/msnpawn/index.shtml</a:t>
            </a:r>
            <a:r>
              <a:rPr lang="en-US" sz="2400" dirty="0" smtClean="0"/>
              <a:t> </a:t>
            </a:r>
          </a:p>
          <a:p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SOAP API </a:t>
            </a:r>
            <a:r>
              <a:rPr lang="en-US" dirty="0" err="1" smtClean="0"/>
              <a:t>Proxys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EvilAPI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http://evilapi.com/</a:t>
            </a:r>
            <a:r>
              <a:rPr lang="en-US" dirty="0" smtClean="0"/>
              <a:t> (defunct?)</a:t>
            </a:r>
          </a:p>
          <a:p>
            <a:endParaRPr lang="en-US" dirty="0" smtClean="0"/>
          </a:p>
          <a:p>
            <a:r>
              <a:rPr lang="en-US" dirty="0" smtClean="0"/>
              <a:t>Aura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http://www.sensepost.com/research/aura/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info is out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Other names:</a:t>
            </a:r>
          </a:p>
          <a:p>
            <a:r>
              <a:rPr lang="en-US" dirty="0" smtClean="0"/>
              <a:t>Scoping </a:t>
            </a:r>
          </a:p>
          <a:p>
            <a:r>
              <a:rPr lang="en-US" dirty="0" err="1" smtClean="0"/>
              <a:t>Footprinting</a:t>
            </a:r>
            <a:endParaRPr lang="en-US" dirty="0" smtClean="0"/>
          </a:p>
          <a:p>
            <a:r>
              <a:rPr lang="en-US" dirty="0" smtClean="0"/>
              <a:t>Discovery</a:t>
            </a:r>
          </a:p>
          <a:p>
            <a:r>
              <a:rPr lang="en-US" dirty="0" smtClean="0"/>
              <a:t>Recon</a:t>
            </a:r>
          </a:p>
          <a:p>
            <a:r>
              <a:rPr lang="en-US" dirty="0" err="1" smtClean="0"/>
              <a:t>Cyberstalking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about data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Pwned</a:t>
            </a:r>
            <a:r>
              <a:rPr lang="en-US" dirty="0" smtClean="0"/>
              <a:t> by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371600"/>
            <a:ext cx="1714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74320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0" y="28956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Dennis Rader</a:t>
            </a:r>
            <a:r>
              <a:rPr lang="en-US" dirty="0" smtClean="0"/>
              <a:t> (BTK Killer)</a:t>
            </a:r>
            <a:br>
              <a:rPr lang="en-US" dirty="0" smtClean="0"/>
            </a:br>
            <a:r>
              <a:rPr lang="en-US" dirty="0" smtClean="0"/>
              <a:t>Metadata in a Word DOC he sent to police had the name of his church, and last modified by “Dennis” in it.</a:t>
            </a:r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14478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Cat Schwartz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that an unintended thumbnail in your EXIF data, or are you just happy to see me?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4419600"/>
            <a:ext cx="5257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Darkanaku</a:t>
            </a:r>
            <a:r>
              <a:rPr lang="en-US" dirty="0" smtClean="0"/>
              <a:t>/Nephew </a:t>
            </a:r>
            <a:r>
              <a:rPr lang="en-US" dirty="0" err="1" smtClean="0"/>
              <a:t>chan</a:t>
            </a:r>
            <a:endParaRPr lang="en-US" dirty="0" smtClean="0"/>
          </a:p>
          <a:p>
            <a:r>
              <a:rPr lang="en-US" dirty="0" smtClean="0"/>
              <a:t>A user on 4chan posts a </a:t>
            </a:r>
            <a:r>
              <a:rPr lang="en-US" dirty="0" err="1" smtClean="0"/>
              <a:t>pic</a:t>
            </a:r>
            <a:r>
              <a:rPr lang="en-US" dirty="0" smtClean="0"/>
              <a:t> of his semi-nude aunt taken with an </a:t>
            </a:r>
            <a:r>
              <a:rPr lang="en-US" dirty="0" err="1" smtClean="0"/>
              <a:t>iPhone</a:t>
            </a:r>
            <a:r>
              <a:rPr lang="en-US" dirty="0" smtClean="0"/>
              <a:t>, Anonymous pulls the EXIF GPS info from the file and hilarity ensues. </a:t>
            </a:r>
          </a:p>
          <a:p>
            <a:r>
              <a:rPr lang="en-US" sz="1200" dirty="0" smtClean="0"/>
              <a:t>More details can be on the following VNSFW site:</a:t>
            </a:r>
            <a:br>
              <a:rPr lang="en-US" sz="1200" dirty="0" smtClean="0"/>
            </a:br>
            <a:r>
              <a:rPr lang="en-US" sz="1200" dirty="0" smtClean="0">
                <a:hlinkClick r:id="rId5"/>
              </a:rPr>
              <a:t>http://encyclopediadramatica.com/User:Darkanaku/Nephew_chan</a:t>
            </a:r>
            <a:r>
              <a:rPr lang="en-US" sz="12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4343400"/>
            <a:ext cx="23145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file types that contain metadata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JPG </a:t>
            </a:r>
            <a:br>
              <a:rPr lang="en-US" sz="2400" dirty="0" smtClean="0"/>
            </a:br>
            <a:r>
              <a:rPr lang="en-US" sz="1800" dirty="0" smtClean="0"/>
              <a:t>EXIF (Exchangeable image file format)</a:t>
            </a:r>
            <a:br>
              <a:rPr lang="en-US" sz="1800" dirty="0" smtClean="0"/>
            </a:br>
            <a:r>
              <a:rPr lang="en-US" sz="1800" dirty="0" smtClean="0"/>
              <a:t>IPTC (International Press Telecommunications Council)</a:t>
            </a:r>
            <a:endParaRPr lang="en-US" sz="2400" dirty="0" smtClean="0"/>
          </a:p>
          <a:p>
            <a:r>
              <a:rPr lang="en-US" sz="2400" dirty="0" smtClean="0"/>
              <a:t>PDF</a:t>
            </a:r>
          </a:p>
          <a:p>
            <a:r>
              <a:rPr lang="en-US" sz="2400" dirty="0" smtClean="0"/>
              <a:t>DOC</a:t>
            </a:r>
          </a:p>
          <a:p>
            <a:r>
              <a:rPr lang="en-US" sz="2400" dirty="0" smtClean="0"/>
              <a:t>DOCX</a:t>
            </a:r>
          </a:p>
          <a:p>
            <a:r>
              <a:rPr lang="en-US" sz="2400" dirty="0" smtClean="0"/>
              <a:t>EXE</a:t>
            </a:r>
          </a:p>
          <a:p>
            <a:r>
              <a:rPr lang="en-US" sz="2400" dirty="0" smtClean="0"/>
              <a:t>XLS</a:t>
            </a:r>
          </a:p>
          <a:p>
            <a:r>
              <a:rPr lang="en-US" sz="2400" dirty="0" smtClean="0"/>
              <a:t>XLSX</a:t>
            </a:r>
          </a:p>
          <a:p>
            <a:r>
              <a:rPr lang="en-US" sz="2400" dirty="0" smtClean="0"/>
              <a:t>PNG</a:t>
            </a:r>
          </a:p>
          <a:p>
            <a:r>
              <a:rPr lang="en-US" sz="2400" dirty="0" smtClean="0"/>
              <a:t>Too many to name them all.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MAC addresses, user names, edits, GPS info. It all depends on the file format.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r>
              <a:rPr lang="en-US" sz="2400" dirty="0" smtClean="0"/>
              <a:t>Strings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err="1" smtClean="0"/>
              <a:t>Metagoofil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http://www.edge-security.com/metagoofil.php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EXIF Tool</a:t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http://www.sno.phy.queensu.ca/~phil/exiftool/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EXIF Viewer </a:t>
            </a:r>
            <a:r>
              <a:rPr lang="en-US" sz="2400" dirty="0" err="1" smtClean="0"/>
              <a:t>Plugin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hlinkClick r:id="rId5"/>
              </a:rPr>
              <a:t>https://addons.mozilla.org/en-US/firefox/addon/3905</a:t>
            </a:r>
            <a:r>
              <a:rPr lang="en-US" sz="20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Jeffrey's </a:t>
            </a:r>
            <a:r>
              <a:rPr lang="en-US" sz="2400" dirty="0" err="1" smtClean="0"/>
              <a:t>Exif</a:t>
            </a:r>
            <a:r>
              <a:rPr lang="en-US" sz="2400" dirty="0" smtClean="0"/>
              <a:t> Viewer </a:t>
            </a:r>
            <a:br>
              <a:rPr lang="en-US" sz="2400" dirty="0" smtClean="0"/>
            </a:br>
            <a:r>
              <a:rPr lang="en-US" sz="2400" dirty="0" smtClean="0">
                <a:hlinkClick r:id="rId6"/>
              </a:rPr>
              <a:t>http://regex.info/exif.cgi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r>
              <a:rPr lang="en-US" sz="2400" dirty="0" smtClean="0"/>
              <a:t>EXIF Reader</a:t>
            </a:r>
            <a:br>
              <a:rPr lang="en-US" sz="2400" dirty="0" smtClean="0"/>
            </a:br>
            <a:r>
              <a:rPr lang="en-US" sz="2000" dirty="0" smtClean="0">
                <a:hlinkClick r:id="rId3"/>
              </a:rPr>
              <a:t>http://www.takenet.or.jp/~ryuuji/minisoft/exifread/english/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400" dirty="0" err="1" smtClean="0"/>
              <a:t>Flickramio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http://userscripts.org/scripts/show/27101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Pauldotcom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5"/>
              </a:rPr>
              <a:t>http://www.google.com/search?hl=en&amp;q=metadata+site%3Apauldotcom.com&amp;btnG=Search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odds and ends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Stuff that does not quite fit anywhere else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Mail Header Fun</a:t>
            </a:r>
            <a:endParaRPr lang="en-US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476500"/>
            <a:ext cx="2428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" y="44958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http://www.irongeek.com/i.php?page=security/how-to-cyberstalk-potential-employers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Robots.txt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286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User-agent: * </a:t>
            </a:r>
          </a:p>
          <a:p>
            <a:pPr>
              <a:buNone/>
            </a:pPr>
            <a:r>
              <a:rPr lang="en-US" dirty="0" smtClean="0"/>
              <a:t>Disallow: /private </a:t>
            </a:r>
          </a:p>
          <a:p>
            <a:pPr>
              <a:buNone/>
            </a:pPr>
            <a:r>
              <a:rPr lang="en-US" dirty="0" smtClean="0"/>
              <a:t>Disallow: /secret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1143000"/>
            <a:ext cx="37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http://www.irongeek.com/robots.txt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419600"/>
            <a:ext cx="773000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This is my Robots.txt file.</a:t>
            </a:r>
            <a:b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for the love of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Cthulhu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b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don’t go there!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IGiGLE</a:t>
            </a:r>
            <a:r>
              <a:rPr lang="en-US" dirty="0" smtClean="0"/>
              <a:t> and </a:t>
            </a:r>
            <a:r>
              <a:rPr lang="en-US" dirty="0" err="1" smtClean="0"/>
              <a:t>WiGLE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95400"/>
            <a:ext cx="5715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53340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http://www.irongeek.com/i.php?page=security/igigle-wigle-wifi-to-google-earth-client-for-wardrive-mapping</a:t>
            </a:r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Links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Recon Sites and Tools</a:t>
            </a:r>
            <a:br>
              <a:rPr lang="en-US" sz="1800" dirty="0" smtClean="0"/>
            </a:br>
            <a:r>
              <a:rPr lang="en-US" sz="1800" dirty="0" smtClean="0">
                <a:hlinkClick r:id="rId3"/>
              </a:rPr>
              <a:t>http://www.binrev.com/forums/index.php?showtopic=40526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Pauldotcom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4"/>
              </a:rPr>
              <a:t>http://mail.pauldotcom.com/pipermail/pauldotcom/2009-March/000960.html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VulnerabilityAssessment.co.uk -  An information portal for Vulnerability Analysts and Penetration Testers</a:t>
            </a:r>
            <a:r>
              <a:rPr lang="en-US" sz="1800" dirty="0" smtClean="0">
                <a:hlinkClick r:id="rId5"/>
              </a:rPr>
              <a:t/>
            </a:r>
            <a:br>
              <a:rPr lang="en-US" sz="1800" dirty="0" smtClean="0">
                <a:hlinkClick r:id="rId5"/>
              </a:rPr>
            </a:br>
            <a:r>
              <a:rPr lang="en-US" sz="1800" dirty="0" smtClean="0">
                <a:hlinkClick r:id="rId5"/>
              </a:rPr>
              <a:t>http://www.vulnerabilityassessment.co.uk/Penetration%20Test.html</a:t>
            </a:r>
            <a:r>
              <a:rPr lang="en-US" sz="1800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sz="2400" dirty="0" smtClean="0"/>
              <a:t>DNS, </a:t>
            </a:r>
            <a:r>
              <a:rPr lang="en-US" sz="2400" dirty="0" err="1" smtClean="0"/>
              <a:t>Whois</a:t>
            </a:r>
            <a:r>
              <a:rPr lang="en-US" sz="2400" dirty="0" smtClean="0"/>
              <a:t> and Domain Tools</a:t>
            </a:r>
          </a:p>
          <a:p>
            <a:endParaRPr lang="en-US" sz="2400" dirty="0" smtClean="0"/>
          </a:p>
          <a:p>
            <a:r>
              <a:rPr lang="en-US" sz="2400" dirty="0" smtClean="0"/>
              <a:t>Finding general Information about an </a:t>
            </a:r>
            <a:br>
              <a:rPr lang="en-US" sz="2400" dirty="0" smtClean="0"/>
            </a:br>
            <a:r>
              <a:rPr lang="en-US" sz="2400" dirty="0" smtClean="0"/>
              <a:t>organization via the web </a:t>
            </a:r>
          </a:p>
          <a:p>
            <a:endParaRPr lang="en-US" sz="2400" dirty="0" smtClean="0"/>
          </a:p>
          <a:p>
            <a:r>
              <a:rPr lang="en-US" sz="2400" dirty="0" smtClean="0"/>
              <a:t>Anti-social networks</a:t>
            </a:r>
          </a:p>
          <a:p>
            <a:endParaRPr lang="en-US" sz="2400" dirty="0" smtClean="0"/>
          </a:p>
          <a:p>
            <a:r>
              <a:rPr lang="en-US" sz="2400" dirty="0" smtClean="0"/>
              <a:t>Google Hacking</a:t>
            </a:r>
          </a:p>
          <a:p>
            <a:endParaRPr lang="en-US" sz="2400" dirty="0" smtClean="0"/>
          </a:p>
          <a:p>
            <a:r>
              <a:rPr lang="en-US" sz="2400" dirty="0" smtClean="0"/>
              <a:t>Metadata</a:t>
            </a:r>
          </a:p>
          <a:p>
            <a:endParaRPr lang="en-US" sz="2400" dirty="0" smtClean="0"/>
          </a:p>
          <a:p>
            <a:r>
              <a:rPr lang="en-US" sz="2400" dirty="0" smtClean="0"/>
              <a:t>Other odds and ends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ISSA classes</a:t>
            </a:r>
          </a:p>
          <a:p>
            <a:r>
              <a:rPr lang="en-US" dirty="0" smtClean="0"/>
              <a:t>ISSA Meeting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http://issa-kentuckiana.org/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Louisville </a:t>
            </a:r>
            <a:r>
              <a:rPr lang="en-US" dirty="0" err="1" smtClean="0"/>
              <a:t>Infosec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http://www.louisvilleinfosec.com/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Phreaknic</a:t>
            </a:r>
            <a:r>
              <a:rPr lang="en-US" dirty="0" smtClean="0"/>
              <a:t>/</a:t>
            </a:r>
            <a:r>
              <a:rPr lang="en-US" dirty="0" err="1" smtClean="0"/>
              <a:t>Notacon</a:t>
            </a:r>
            <a:r>
              <a:rPr lang="en-US" dirty="0" smtClean="0"/>
              <a:t>/Outerz0ne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http://phreaknic.info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http://notacon.org/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7"/>
              </a:rPr>
              <a:t>http://www.outerz0ne.org/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r>
              <a:rPr lang="en-US" sz="2000" dirty="0" smtClean="0"/>
              <a:t>Brian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http://www.pocodoy.com/blog/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Kelly for getting us the room and organizing things</a:t>
            </a:r>
          </a:p>
          <a:p>
            <a:r>
              <a:rPr lang="en-US" sz="2000" dirty="0" smtClean="0"/>
              <a:t>Jonathan </a:t>
            </a:r>
            <a:r>
              <a:rPr lang="en-US" sz="2000" dirty="0" err="1" smtClean="0"/>
              <a:t>Cran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http://hexesec.wordpress.com/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http://www.0x0e.net/ghg/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Folks at </a:t>
            </a:r>
            <a:r>
              <a:rPr lang="en-US" sz="2000" dirty="0" err="1" smtClean="0"/>
              <a:t>Binrev</a:t>
            </a:r>
            <a:r>
              <a:rPr lang="en-US" sz="2000" dirty="0" smtClean="0"/>
              <a:t> and </a:t>
            </a:r>
            <a:r>
              <a:rPr lang="en-US" sz="2000" dirty="0" err="1" smtClean="0"/>
              <a:t>Pauldotcom</a:t>
            </a:r>
            <a:endParaRPr lang="en-US" sz="2000" dirty="0" smtClean="0"/>
          </a:p>
          <a:p>
            <a:r>
              <a:rPr lang="en-US" sz="2000" dirty="0" smtClean="0"/>
              <a:t>Louisville ISSA</a:t>
            </a:r>
          </a:p>
          <a:p>
            <a:r>
              <a:rPr lang="en-US" sz="2000" dirty="0" smtClean="0"/>
              <a:t>Russ </a:t>
            </a:r>
            <a:r>
              <a:rPr lang="en-US" sz="2000" dirty="0" err="1" smtClean="0"/>
              <a:t>Mcree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6"/>
              </a:rPr>
              <a:t>http://holisticinfosec.org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iamnowonmai</a:t>
            </a:r>
            <a:r>
              <a:rPr lang="en-US" sz="2000" dirty="0" smtClean="0"/>
              <a:t>  for helping me “zone out”</a:t>
            </a:r>
          </a:p>
          <a:p>
            <a:r>
              <a:rPr lang="en-US" sz="2000" dirty="0" smtClean="0"/>
              <a:t>Larry “metadata” </a:t>
            </a:r>
            <a:r>
              <a:rPr lang="en-US" sz="2000" dirty="0" err="1" smtClean="0"/>
              <a:t>Pesce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hlinkClick r:id="rId7"/>
              </a:rPr>
              <a:t>http://pauldotcom.com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John for the extra camera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Pen-testers and attackers:</a:t>
            </a:r>
          </a:p>
          <a:p>
            <a:r>
              <a:rPr lang="en-US" dirty="0" smtClean="0"/>
              <a:t>Precursor to attack</a:t>
            </a:r>
          </a:p>
          <a:p>
            <a:r>
              <a:rPr lang="en-US" dirty="0" smtClean="0"/>
              <a:t>Social Engineering</a:t>
            </a:r>
          </a:p>
          <a:p>
            <a:r>
              <a:rPr lang="en-US" dirty="0" smtClean="0"/>
              <a:t>User names and passwords</a:t>
            </a:r>
          </a:p>
          <a:p>
            <a:r>
              <a:rPr lang="en-US" dirty="0" smtClean="0"/>
              <a:t>Web vulnerabilities</a:t>
            </a:r>
          </a:p>
          <a:p>
            <a:r>
              <a:rPr lang="en-US" dirty="0" smtClean="0"/>
              <a:t>Internal IT structure (software, servers, IP layout)</a:t>
            </a:r>
          </a:p>
          <a:p>
            <a:r>
              <a:rPr lang="en-US" dirty="0" err="1" smtClean="0"/>
              <a:t>Spearphishing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For everyone else:</a:t>
            </a:r>
          </a:p>
          <a:p>
            <a:r>
              <a:rPr lang="en-US" dirty="0" smtClean="0"/>
              <a:t>You want to keep attackers from finding this info and using this against you. 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Dropping 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these techniques are legal</a:t>
            </a:r>
          </a:p>
          <a:p>
            <a:r>
              <a:rPr lang="en-US" dirty="0" smtClean="0"/>
              <a:t>Sorry if I “drop someone’s docs” other than my own</a:t>
            </a:r>
          </a:p>
          <a:p>
            <a:r>
              <a:rPr lang="en-US" dirty="0" smtClean="0"/>
              <a:t>Please don’t misuse this information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 4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Enable the interface: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ifconfig</a:t>
            </a:r>
            <a:r>
              <a:rPr lang="en-US" smtClean="0"/>
              <a:t> eth0 </a:t>
            </a:r>
            <a:r>
              <a:rPr lang="en-US" dirty="0" smtClean="0"/>
              <a:t>up</a:t>
            </a:r>
          </a:p>
          <a:p>
            <a:pPr>
              <a:buNone/>
            </a:pPr>
            <a:r>
              <a:rPr lang="en-US" dirty="0" smtClean="0"/>
              <a:t>Get an IP: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dhclient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Start up the GUI/WIMP: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startx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DNS, </a:t>
            </a:r>
            <a:r>
              <a:rPr lang="en-US" dirty="0" err="1" smtClean="0"/>
              <a:t>Whois</a:t>
            </a:r>
            <a:r>
              <a:rPr lang="en-US" dirty="0" smtClean="0"/>
              <a:t> and Domain Tools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Who-do the voodoo that you do so well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1742</Words>
  <Application>Microsoft Office PowerPoint</Application>
  <PresentationFormat>On-screen Show (4:3)</PresentationFormat>
  <Paragraphs>484</Paragraphs>
  <Slides>52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Apex</vt:lpstr>
      <vt:lpstr>Footprinting, scoping  and recon with DNS, Google and Metadata</vt:lpstr>
      <vt:lpstr>About Adrian</vt:lpstr>
      <vt:lpstr>Class Structure</vt:lpstr>
      <vt:lpstr>So, what info is out there?</vt:lpstr>
      <vt:lpstr>Subtopics</vt:lpstr>
      <vt:lpstr>Why?</vt:lpstr>
      <vt:lpstr>Dropping Docs</vt:lpstr>
      <vt:lpstr>Backtrack 4 Prep</vt:lpstr>
      <vt:lpstr>DNS, Whois and Domain Tools</vt:lpstr>
      <vt:lpstr>DNS</vt:lpstr>
      <vt:lpstr>Simple DNS Lookups</vt:lpstr>
      <vt:lpstr>DNS Record Types</vt:lpstr>
      <vt:lpstr>Getting a list of host names</vt:lpstr>
      <vt:lpstr>DIGing for data</vt:lpstr>
      <vt:lpstr>Zone Transfer:Give me all your records!</vt:lpstr>
      <vt:lpstr>Zone Transfer: NSLOOKUP  (Windows version)</vt:lpstr>
      <vt:lpstr>Zone Transfer: Can you DIG it?</vt:lpstr>
      <vt:lpstr>Zone Transfer: Others</vt:lpstr>
      <vt:lpstr>Nmap Demo</vt:lpstr>
      <vt:lpstr>Whois: Whooo, are you? Who-who-who-who.</vt:lpstr>
      <vt:lpstr>Whois Demo</vt:lpstr>
      <vt:lpstr>Whois Tools</vt:lpstr>
      <vt:lpstr>Whois and domain tools sites</vt:lpstr>
      <vt:lpstr>Traceroute (ok, not really a DNS tool, but I was too lazy to make another section)</vt:lpstr>
      <vt:lpstr>Finding general Information about an organization via the web </vt:lpstr>
      <vt:lpstr>Sites about the organization </vt:lpstr>
      <vt:lpstr>Anti-social networks</vt:lpstr>
      <vt:lpstr>Cyberstalking Sites</vt:lpstr>
      <vt:lpstr>Tools</vt:lpstr>
      <vt:lpstr>Google Hacking</vt:lpstr>
      <vt:lpstr>So, do you really know what’s shared online about your organization? </vt:lpstr>
      <vt:lpstr>Google Advance Operators</vt:lpstr>
      <vt:lpstr>More Operators</vt:lpstr>
      <vt:lpstr>Examples</vt:lpstr>
      <vt:lpstr>Examples</vt:lpstr>
      <vt:lpstr>Google Hacking DB</vt:lpstr>
      <vt:lpstr>Google Hacking Tools</vt:lpstr>
      <vt:lpstr>More Google Hacking Tools</vt:lpstr>
      <vt:lpstr>Google SOAP API Proxys</vt:lpstr>
      <vt:lpstr>Metadata</vt:lpstr>
      <vt:lpstr>Pwned by Metadata</vt:lpstr>
      <vt:lpstr>Examples of file types that contain metadata</vt:lpstr>
      <vt:lpstr>Metadata Tools</vt:lpstr>
      <vt:lpstr>Metadata Tools</vt:lpstr>
      <vt:lpstr>Other odds and ends</vt:lpstr>
      <vt:lpstr>Mail Header Fun</vt:lpstr>
      <vt:lpstr>Robots.txt</vt:lpstr>
      <vt:lpstr>IGiGLE and WiGLE</vt:lpstr>
      <vt:lpstr>More Links</vt:lpstr>
      <vt:lpstr>Events</vt:lpstr>
      <vt:lpstr>Thanks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Nmap</dc:title>
  <dc:creator>adrian</dc:creator>
  <cp:lastModifiedBy>adrian</cp:lastModifiedBy>
  <cp:revision>358</cp:revision>
  <dcterms:created xsi:type="dcterms:W3CDTF">2006-08-16T00:00:00Z</dcterms:created>
  <dcterms:modified xsi:type="dcterms:W3CDTF">2009-03-22T22:48:23Z</dcterms:modified>
</cp:coreProperties>
</file>