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7"/>
  </p:notesMasterIdLst>
  <p:handoutMasterIdLst>
    <p:handoutMasterId r:id="rId58"/>
  </p:handoutMasterIdLst>
  <p:sldIdLst>
    <p:sldId id="256" r:id="rId2"/>
    <p:sldId id="323" r:id="rId3"/>
    <p:sldId id="329" r:id="rId4"/>
    <p:sldId id="426" r:id="rId5"/>
    <p:sldId id="405" r:id="rId6"/>
    <p:sldId id="400" r:id="rId7"/>
    <p:sldId id="401" r:id="rId8"/>
    <p:sldId id="402" r:id="rId9"/>
    <p:sldId id="403" r:id="rId10"/>
    <p:sldId id="404" r:id="rId11"/>
    <p:sldId id="406" r:id="rId12"/>
    <p:sldId id="427" r:id="rId13"/>
    <p:sldId id="408" r:id="rId14"/>
    <p:sldId id="409" r:id="rId15"/>
    <p:sldId id="399" r:id="rId16"/>
    <p:sldId id="407" r:id="rId17"/>
    <p:sldId id="431" r:id="rId18"/>
    <p:sldId id="330" r:id="rId19"/>
    <p:sldId id="331" r:id="rId20"/>
    <p:sldId id="347" r:id="rId21"/>
    <p:sldId id="380" r:id="rId22"/>
    <p:sldId id="358" r:id="rId23"/>
    <p:sldId id="360" r:id="rId24"/>
    <p:sldId id="393" r:id="rId25"/>
    <p:sldId id="410" r:id="rId26"/>
    <p:sldId id="411" r:id="rId27"/>
    <p:sldId id="413" r:id="rId28"/>
    <p:sldId id="414" r:id="rId29"/>
    <p:sldId id="415" r:id="rId30"/>
    <p:sldId id="416" r:id="rId31"/>
    <p:sldId id="419" r:id="rId32"/>
    <p:sldId id="420" r:id="rId33"/>
    <p:sldId id="422" r:id="rId34"/>
    <p:sldId id="424" r:id="rId35"/>
    <p:sldId id="425" r:id="rId36"/>
    <p:sldId id="338" r:id="rId37"/>
    <p:sldId id="343" r:id="rId38"/>
    <p:sldId id="345" r:id="rId39"/>
    <p:sldId id="382" r:id="rId40"/>
    <p:sldId id="384" r:id="rId41"/>
    <p:sldId id="369" r:id="rId42"/>
    <p:sldId id="395" r:id="rId43"/>
    <p:sldId id="353" r:id="rId44"/>
    <p:sldId id="437" r:id="rId45"/>
    <p:sldId id="428" r:id="rId46"/>
    <p:sldId id="430" r:id="rId47"/>
    <p:sldId id="429" r:id="rId48"/>
    <p:sldId id="398" r:id="rId49"/>
    <p:sldId id="432" r:id="rId50"/>
    <p:sldId id="433" r:id="rId51"/>
    <p:sldId id="436" r:id="rId52"/>
    <p:sldId id="434" r:id="rId53"/>
    <p:sldId id="435" r:id="rId54"/>
    <p:sldId id="291" r:id="rId55"/>
    <p:sldId id="328" r:id="rId56"/>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6110" autoAdjust="0"/>
  </p:normalViewPr>
  <p:slideViewPr>
    <p:cSldViewPr>
      <p:cViewPr>
        <p:scale>
          <a:sx n="94" d="100"/>
          <a:sy n="94" d="100"/>
        </p:scale>
        <p:origin x="-102"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sz="quarter" idx="1"/>
          </p:nvPr>
        </p:nvSpPr>
        <p:spPr>
          <a:xfrm>
            <a:off x="3898104" y="1"/>
            <a:ext cx="2982120" cy="464820"/>
          </a:xfrm>
          <a:prstGeom prst="rect">
            <a:avLst/>
          </a:prstGeom>
        </p:spPr>
        <p:txBody>
          <a:bodyPr vert="horz" lIns="92227" tIns="46113" rIns="92227" bIns="46113" rtlCol="0"/>
          <a:lstStyle>
            <a:lvl1pPr algn="r">
              <a:defRPr sz="1200"/>
            </a:lvl1pPr>
          </a:lstStyle>
          <a:p>
            <a:fld id="{C0B61596-1136-4FA0-B0FA-E774D9DADA7F}" type="datetimeFigureOut">
              <a:rPr lang="en-US" smtClean="0"/>
              <a:pPr/>
              <a:t>9/14/2011</a:t>
            </a:fld>
            <a:endParaRPr lang="en-US" dirty="0"/>
          </a:p>
        </p:txBody>
      </p:sp>
      <p:sp>
        <p:nvSpPr>
          <p:cNvPr id="4" name="Footer Placeholder 3"/>
          <p:cNvSpPr>
            <a:spLocks noGrp="1"/>
          </p:cNvSpPr>
          <p:nvPr>
            <p:ph type="ftr" sz="quarter" idx="2"/>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4" y="8829968"/>
            <a:ext cx="2982120" cy="464820"/>
          </a:xfrm>
          <a:prstGeom prst="rect">
            <a:avLst/>
          </a:prstGeom>
        </p:spPr>
        <p:txBody>
          <a:bodyPr vert="horz" lIns="92227" tIns="46113" rIns="92227" bIns="46113" rtlCol="0" anchor="b"/>
          <a:lstStyle>
            <a:lvl1pPr algn="r">
              <a:defRPr sz="1200"/>
            </a:lvl1pPr>
          </a:lstStyle>
          <a:p>
            <a:fld id="{52017ADD-5A18-44A7-B198-90DD2FC8354E}" type="slidenum">
              <a:rPr lang="en-US" smtClean="0"/>
              <a:pPr/>
              <a:t>‹#›</a:t>
            </a:fld>
            <a:endParaRPr lang="en-US" dirty="0"/>
          </a:p>
        </p:txBody>
      </p:sp>
    </p:spTree>
    <p:extLst>
      <p:ext uri="{BB962C8B-B14F-4D97-AF65-F5344CB8AC3E}">
        <p14:creationId xmlns:p14="http://schemas.microsoft.com/office/powerpoint/2010/main" val="2100078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idx="1"/>
          </p:nvPr>
        </p:nvSpPr>
        <p:spPr>
          <a:xfrm>
            <a:off x="3898104" y="1"/>
            <a:ext cx="2982120" cy="464820"/>
          </a:xfrm>
          <a:prstGeom prst="rect">
            <a:avLst/>
          </a:prstGeom>
        </p:spPr>
        <p:txBody>
          <a:bodyPr vert="horz" lIns="92227" tIns="46113" rIns="92227" bIns="46113" rtlCol="0"/>
          <a:lstStyle>
            <a:lvl1pPr algn="r">
              <a:defRPr sz="1200"/>
            </a:lvl1pPr>
          </a:lstStyle>
          <a:p>
            <a:fld id="{AED266BC-23E9-46C1-8352-C8C9D469F92E}"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2227" tIns="46113" rIns="92227" bIns="46113"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227" tIns="46113" rIns="92227" bIns="461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4" y="8829968"/>
            <a:ext cx="2982120" cy="464820"/>
          </a:xfrm>
          <a:prstGeom prst="rect">
            <a:avLst/>
          </a:prstGeom>
        </p:spPr>
        <p:txBody>
          <a:bodyPr vert="horz" lIns="92227" tIns="46113" rIns="92227" bIns="46113" rtlCol="0" anchor="b"/>
          <a:lstStyle>
            <a:lvl1pPr algn="r">
              <a:defRPr sz="1200"/>
            </a:lvl1pPr>
          </a:lstStyle>
          <a:p>
            <a:fld id="{BB3F4307-D3BB-4294-BDB2-9738A833E8BB}" type="slidenum">
              <a:rPr lang="en-US" smtClean="0"/>
              <a:pPr/>
              <a:t>‹#›</a:t>
            </a:fld>
            <a:endParaRPr lang="en-US" dirty="0"/>
          </a:p>
        </p:txBody>
      </p:sp>
    </p:spTree>
    <p:extLst>
      <p:ext uri="{BB962C8B-B14F-4D97-AF65-F5344CB8AC3E}">
        <p14:creationId xmlns:p14="http://schemas.microsoft.com/office/powerpoint/2010/main" val="100275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note from Johnny Long’s book, and Bruce Potter’s book.</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 for hardware</a:t>
            </a:r>
            <a:r>
              <a:rPr lang="en-US" baseline="0" dirty="0" smtClean="0"/>
              <a:t> </a:t>
            </a:r>
            <a:r>
              <a:rPr lang="en-US" dirty="0" smtClean="0"/>
              <a:t>donations.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54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55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C792174-60E5-4DB5-AC24-51715D6953E0}" type="datetimeFigureOut">
              <a:rPr lang="en-US"/>
              <a:pPr>
                <a:defRPr/>
              </a:pPr>
              <a:t>9/14/2011</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dirty="0"/>
              <a:t>Irongeek.com</a:t>
            </a:r>
          </a:p>
        </p:txBody>
      </p:sp>
      <p:sp>
        <p:nvSpPr>
          <p:cNvPr id="6" name="Slide Number Placeholder 22"/>
          <p:cNvSpPr>
            <a:spLocks noGrp="1"/>
          </p:cNvSpPr>
          <p:nvPr>
            <p:ph type="sldNum" sz="quarter" idx="12"/>
          </p:nvPr>
        </p:nvSpPr>
        <p:spPr/>
        <p:txBody>
          <a:bodyPr/>
          <a:lstStyle>
            <a:lvl1pPr>
              <a:defRPr/>
            </a:lvl1pPr>
          </a:lstStyle>
          <a:p>
            <a:pPr>
              <a:defRPr/>
            </a:pPr>
            <a:fld id="{DF0057EB-7238-4009-9252-8B55283E6D8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F4AA76-4E64-4FDB-AC58-24FB80A2D37D}" type="datetimeFigureOut">
              <a:rPr lang="en-US"/>
              <a:pPr>
                <a:defRPr/>
              </a:pPr>
              <a:t>9/14/2011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B16BBC-3AD4-455D-B3CE-507F6DB1AA9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E1437F-8864-4D42-B820-741711E368E3}" type="datetimeFigureOut">
              <a:rPr lang="en-US"/>
              <a:pPr>
                <a:defRPr/>
              </a:pPr>
              <a:t>9/14/2011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DE6338-E3AE-4369-983F-4210CED66F4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071E70E-7A0F-4790-A459-AE20FEF9162B}" type="datetimeFigureOut">
              <a:rPr lang="en-US"/>
              <a:pPr>
                <a:defRPr/>
              </a:pPr>
              <a:t>9/14/2011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0239D9-44C8-4F6E-BB13-70B1CC884E6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988625-263C-43A0-8C3F-63AC0FAF8029}" type="datetimeFigureOut">
              <a:rPr lang="en-US"/>
              <a:pPr>
                <a:defRPr/>
              </a:pPr>
              <a:t>9/14/2011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C13B27-8EC2-4F5F-9DA5-D3C012363B3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F362503-9846-445D-ABB5-954A60CFB6F1}" type="datetimeFigureOut">
              <a:rPr lang="en-US"/>
              <a:pPr>
                <a:defRPr/>
              </a:pPr>
              <a:t>9/14/2011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A3C0217-E285-4458-9993-9394D1F6446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B8F07D3-1943-4BCA-9533-0777C2BA2128}" type="datetimeFigureOut">
              <a:rPr lang="en-US"/>
              <a:pPr>
                <a:defRPr/>
              </a:pPr>
              <a:t>9/14/2011</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61B54E-F3C3-4DEE-9245-288B42ABF83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D30FC56-1518-455F-9DAB-57F008E3559A}" type="datetimeFigureOut">
              <a:rPr lang="en-US"/>
              <a:pPr>
                <a:defRPr/>
              </a:pPr>
              <a:t>9/14/2011</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E5605BF-7072-43F6-B20B-42B581EA006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9ED8C2D-821E-49DE-A890-7FF4495653EB}" type="datetimeFigureOut">
              <a:rPr lang="en-US"/>
              <a:pPr>
                <a:defRPr/>
              </a:pPr>
              <a:t>9/14/2011</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AB4DFC1F-3589-444D-8396-63786EB6B8E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9FFAA8E-3019-4854-8C02-F09B944CC9F7}" type="datetimeFigureOut">
              <a:rPr lang="en-US"/>
              <a:pPr>
                <a:defRPr/>
              </a:pPr>
              <a:t>9/14/2011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9719BEE-5D84-4A2E-B863-ED9BF66AE31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E318707-7EBB-4841-9E9F-0B1455B824F5}" type="datetimeFigureOut">
              <a:rPr lang="en-US"/>
              <a:pPr>
                <a:defRPr/>
              </a:pPr>
              <a:t>9/14/2011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1665400-167D-4AF2-BDFF-10489DFB70F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F9788DC-0CC9-40BC-92D8-795794D78067}" type="datetimeFigureOut">
              <a:rPr lang="en-US"/>
              <a:pPr>
                <a:defRPr/>
              </a:pPr>
              <a:t>9/14/2011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2500" baseline="0">
                <a:solidFill>
                  <a:schemeClr val="tx1"/>
                </a:solidFill>
                <a:latin typeface="+mn-lt"/>
                <a:cs typeface="+mn-cs"/>
              </a:defRPr>
            </a:lvl1pPr>
          </a:lstStyle>
          <a:p>
            <a:pPr>
              <a:defRPr/>
            </a:pPr>
            <a:r>
              <a:rPr lang="en-US" dirty="0"/>
              <a:t>Irongeek.com</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C4A9CB9-88AF-4A98-B897-49973D47DBCB}" type="slidenum">
              <a:rPr lang="en-US"/>
              <a:pPr>
                <a:defRPr/>
              </a:pPr>
              <a:t>‹#›</a:t>
            </a:fld>
            <a:endParaRPr lang="en-US" dirty="0"/>
          </a:p>
        </p:txBody>
      </p:sp>
      <p:pic>
        <p:nvPicPr>
          <p:cNvPr id="1031" name="Picture 6" descr="mascot small.png"/>
          <p:cNvPicPr>
            <a:picLocks noChangeAspect="1"/>
          </p:cNvPicPr>
          <p:nvPr userDrawn="1"/>
        </p:nvPicPr>
        <p:blipFill>
          <a:blip r:embed="rId13" cstate="print"/>
          <a:srcRect/>
          <a:stretch>
            <a:fillRect/>
          </a:stretch>
        </p:blipFill>
        <p:spPr bwMode="auto">
          <a:xfrm>
            <a:off x="7680325" y="5430838"/>
            <a:ext cx="1463675" cy="1427162"/>
          </a:xfrm>
          <a:prstGeom prst="rect">
            <a:avLst/>
          </a:prstGeom>
          <a:noFill/>
          <a:ln w="9525">
            <a:noFill/>
            <a:miter lim="800000"/>
            <a:headEnd/>
            <a:tailEnd/>
          </a:ln>
        </p:spPr>
      </p:pic>
      <p:sp>
        <p:nvSpPr>
          <p:cNvPr id="8" name="TextBox 7"/>
          <p:cNvSpPr txBox="1"/>
          <p:nvPr userDrawn="1"/>
        </p:nvSpPr>
        <p:spPr>
          <a:xfrm>
            <a:off x="0" y="6488113"/>
            <a:ext cx="2098675" cy="369887"/>
          </a:xfrm>
          <a:prstGeom prst="rect">
            <a:avLst/>
          </a:prstGeom>
          <a:noFill/>
        </p:spPr>
        <p:txBody>
          <a:bodyPr wrap="none">
            <a:spAutoFit/>
          </a:bodyPr>
          <a:lstStyle/>
          <a:p>
            <a:pPr fontAlgn="auto">
              <a:spcBef>
                <a:spcPts val="0"/>
              </a:spcBef>
              <a:spcAft>
                <a:spcPts val="0"/>
              </a:spcAft>
              <a:defRPr/>
            </a:pPr>
            <a:r>
              <a:rPr lang="en-US" dirty="0">
                <a:latin typeface="+mn-lt"/>
                <a:cs typeface="+mn-cs"/>
              </a:rPr>
              <a:t>http://Irongeek.com</a:t>
            </a:r>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Calibri" pitchFamily="34" charset="0"/>
        </a:defRPr>
      </a:lvl2pPr>
      <a:lvl3pPr algn="ctr" rtl="0" eaLnBrk="0" fontAlgn="base" hangingPunct="0">
        <a:spcBef>
          <a:spcPct val="0"/>
        </a:spcBef>
        <a:spcAft>
          <a:spcPct val="0"/>
        </a:spcAft>
        <a:defRPr sz="4100" b="1">
          <a:solidFill>
            <a:schemeClr val="tx1"/>
          </a:solidFill>
          <a:latin typeface="Calibri" pitchFamily="34" charset="0"/>
        </a:defRPr>
      </a:lvl3pPr>
      <a:lvl4pPr algn="ctr" rtl="0" eaLnBrk="0" fontAlgn="base" hangingPunct="0">
        <a:spcBef>
          <a:spcPct val="0"/>
        </a:spcBef>
        <a:spcAft>
          <a:spcPct val="0"/>
        </a:spcAft>
        <a:defRPr sz="4100" b="1">
          <a:solidFill>
            <a:schemeClr val="tx1"/>
          </a:solidFill>
          <a:latin typeface="Calibri" pitchFamily="34" charset="0"/>
        </a:defRPr>
      </a:lvl4pPr>
      <a:lvl5pPr algn="ctr" rtl="0" eaLnBrk="0" fontAlgn="base" hangingPunct="0">
        <a:spcBef>
          <a:spcPct val="0"/>
        </a:spcBef>
        <a:spcAft>
          <a:spcPct val="0"/>
        </a:spcAft>
        <a:defRPr sz="4100" b="1">
          <a:solidFill>
            <a:schemeClr val="tx1"/>
          </a:solidFill>
          <a:latin typeface="Calibri" pitchFamily="34"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iotrbania.com/all/kon-boot/" TargetMode="External"/><Relationship Id="rId2" Type="http://schemas.openxmlformats.org/officeDocument/2006/relationships/hyperlink" Target="http://www.irongeek.com/i.php?page=security/kon-boot-from-usb"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astandeasyhacking.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launcher.nirsoft.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oxid.it/cain.htm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isdpodcas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rongeek.com/i.php?page=security/cracking-windows-vista-xp-2000-nt-passwords-via-sam-and-syskey-with-cain-ophcrack-saminside-bkhive-etc" TargetMode="External"/><Relationship Id="rId2" Type="http://schemas.openxmlformats.org/officeDocument/2006/relationships/hyperlink" Target="http://www.nirsoft.net/articles/saved_password_location.html" TargetMode="External"/><Relationship Id="rId1" Type="http://schemas.openxmlformats.org/officeDocument/2006/relationships/slideLayout" Target="../slideLayouts/slideLayout2.xml"/><Relationship Id="rId5" Type="http://schemas.openxmlformats.org/officeDocument/2006/relationships/hyperlink" Target="http://www.skullsecurity.org/wiki/index.php/Passwords" TargetMode="External"/><Relationship Id="rId4" Type="http://schemas.openxmlformats.org/officeDocument/2006/relationships/hyperlink" Target="http://www.question-defense.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download.microsoft.com/download/3/b/a/3ba6d659-6e39-4cd7-b3a2-9c96482f5353/Managing%20Roaming%20User%20Data%20Deployment%20Guide.do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oxid.it/cain.html" TargetMode="External"/><Relationship Id="rId2" Type="http://schemas.openxmlformats.org/officeDocument/2006/relationships/hyperlink" Target="http://www.foofus.net/~fizzgig/fgdump" TargetMode="External"/><Relationship Id="rId1" Type="http://schemas.openxmlformats.org/officeDocument/2006/relationships/slideLayout" Target="../slideLayouts/slideLayout2.xml"/><Relationship Id="rId4" Type="http://schemas.openxmlformats.org/officeDocument/2006/relationships/hyperlink" Target="http://www.backtrack-linux.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insidepro.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hashcat.ne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irsoft.net/utils/reg_file_from_application.html" TargetMode="External"/><Relationship Id="rId2" Type="http://schemas.openxmlformats.org/officeDocument/2006/relationships/hyperlink" Target="http://www.nirsoft.net/utils/process_activity_view.html" TargetMode="External"/><Relationship Id="rId1" Type="http://schemas.openxmlformats.org/officeDocument/2006/relationships/slideLayout" Target="../slideLayouts/slideLayout2.xml"/><Relationship Id="rId4" Type="http://schemas.openxmlformats.org/officeDocument/2006/relationships/hyperlink" Target="http://technet.microsoft.com/en-us/sysinternals/bb896645.asp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irsoft.net/utils/passwordfox.html" TargetMode="External"/><Relationship Id="rId2" Type="http://schemas.openxmlformats.org/officeDocument/2006/relationships/hyperlink" Target="http://www.nirsoft.net/utils/pspv.html" TargetMode="External"/><Relationship Id="rId1" Type="http://schemas.openxmlformats.org/officeDocument/2006/relationships/slideLayout" Target="../slideLayouts/slideLayout2.xml"/><Relationship Id="rId5" Type="http://schemas.openxmlformats.org/officeDocument/2006/relationships/hyperlink" Target="http://www.nirsoft.net/utils/chromepass.html" TargetMode="External"/><Relationship Id="rId4" Type="http://schemas.openxmlformats.org/officeDocument/2006/relationships/hyperlink" Target="http://www.nirsoft.net/utils/internet_explorer_password.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irsoft.net/utils/mspass.html" TargetMode="External"/><Relationship Id="rId2" Type="http://schemas.openxmlformats.org/officeDocument/2006/relationships/hyperlink" Target="http://www.nirsoft.net/articles/saved_password_location.htm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nirsoft.net/utils/wireless_wep_key_faq.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www.nucleustechnologies.com/download-ost-viewer.ph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irongeek.com/i.php?page=security/pebkac-attack-passwords-in-log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undocprint.org/formats/winspool/sp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hak5.org/w/index.php/USB_Hacksaw" TargetMode="External"/><Relationship Id="rId2" Type="http://schemas.openxmlformats.org/officeDocument/2006/relationships/hyperlink" Target="http://www.irongeek.com/i.php?page=videos/incident-response-u3-switchblad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irongeek.com/i.php?page=videos/password-exploitation-class" TargetMode="External"/><Relationship Id="rId2" Type="http://schemas.openxmlformats.org/officeDocument/2006/relationships/hyperlink" Target="http://www.irongeek.com/i.php?page=videos/oisf-2011#Making_Windows_7_SP1_32/64bit_Boot_CD/DVD/USBs_with_Winbuilder" TargetMode="External"/><Relationship Id="rId1" Type="http://schemas.openxmlformats.org/officeDocument/2006/relationships/slideLayout" Target="../slideLayouts/slideLayout2.xml"/><Relationship Id="rId4" Type="http://schemas.openxmlformats.org/officeDocument/2006/relationships/hyperlink" Target="http://www.irongeek.com/i.php?page=videos/portable-boot-devices-usb-cd-dvd"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irongeek.com/i.php?page=security/winbuilder-win7pe-se-tutorial" TargetMode="External"/><Relationship Id="rId2" Type="http://schemas.openxmlformats.org/officeDocument/2006/relationships/hyperlink" Target="http://www.irongeek.com/i.php?page=security/windows-forensics-registry-and-file-system-spots" TargetMode="External"/><Relationship Id="rId1" Type="http://schemas.openxmlformats.org/officeDocument/2006/relationships/slideLayout" Target="../slideLayouts/slideLayout2.xml"/><Relationship Id="rId5" Type="http://schemas.openxmlformats.org/officeDocument/2006/relationships/hyperlink" Target="https://docs.google.com/document/d/1ObQB6hmVvRPCgPTRZM5NMH034VDM-1N-EWPRz2770K4/edit?hl=en_US" TargetMode="External"/><Relationship Id="rId4" Type="http://schemas.openxmlformats.org/officeDocument/2006/relationships/hyperlink" Target="https://docs.google.com/document/d/1U10isynOpQtrIK6ChuReu-K1WHTJm4fgG3joiuz43rw/edit?hl=en_US"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notacon.org/" TargetMode="External"/><Relationship Id="rId3" Type="http://schemas.openxmlformats.org/officeDocument/2006/relationships/hyperlink" Target="http://www.louisvilleinfosec.com/" TargetMode="External"/><Relationship Id="rId7" Type="http://schemas.openxmlformats.org/officeDocument/2006/relationships/hyperlink" Target="http://phreaknic.inf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kydogcon.com/" TargetMode="External"/><Relationship Id="rId5" Type="http://schemas.openxmlformats.org/officeDocument/2006/relationships/hyperlink" Target="http://hack3rcon.org/" TargetMode="External"/><Relationship Id="rId4" Type="http://schemas.openxmlformats.org/officeDocument/2006/relationships/hyperlink" Target="http://derbycon.com/" TargetMode="External"/><Relationship Id="rId9" Type="http://schemas.openxmlformats.org/officeDocument/2006/relationships/hyperlink" Target="http://www.outerz0ne.org/"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nu2.nu/pebuilder/" TargetMode="External"/><Relationship Id="rId7" Type="http://schemas.openxmlformats.org/officeDocument/2006/relationships/hyperlink" Target="http://www.piotrbania.com/all/kon-boot/" TargetMode="External"/><Relationship Id="rId2" Type="http://schemas.openxmlformats.org/officeDocument/2006/relationships/hyperlink" Target="http://www.backtrack-linux.org/" TargetMode="External"/><Relationship Id="rId1" Type="http://schemas.openxmlformats.org/officeDocument/2006/relationships/slideLayout" Target="../slideLayouts/slideLayout2.xml"/><Relationship Id="rId6" Type="http://schemas.openxmlformats.org/officeDocument/2006/relationships/hyperlink" Target="http://reboot.pro/12427/" TargetMode="External"/><Relationship Id="rId5" Type="http://schemas.openxmlformats.org/officeDocument/2006/relationships/hyperlink" Target="http://winbuilder.net/" TargetMode="External"/><Relationship Id="rId4" Type="http://schemas.openxmlformats.org/officeDocument/2006/relationships/hyperlink" Target="http://www.ubcd4win.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backtrack-linux.org/screenshot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bcd4win.com/screen.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reboot.pro/1242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Pilfering </a:t>
            </a:r>
            <a:r>
              <a:rPr lang="en-US" dirty="0" smtClean="0"/>
              <a:t>Local Data:</a:t>
            </a:r>
            <a:br>
              <a:rPr lang="en-US" dirty="0" smtClean="0"/>
            </a:br>
            <a:r>
              <a:rPr lang="en-US" dirty="0" smtClean="0"/>
              <a:t>Things </a:t>
            </a:r>
            <a:r>
              <a:rPr lang="en-US" dirty="0"/>
              <a:t>an </a:t>
            </a:r>
            <a:r>
              <a:rPr lang="en-US" dirty="0" smtClean="0"/>
              <a:t>Attacker Would </a:t>
            </a:r>
            <a:r>
              <a:rPr lang="en-US" dirty="0"/>
              <a:t>want to Grab with Short Term Local Access</a:t>
            </a:r>
          </a:p>
        </p:txBody>
      </p:sp>
      <p:sp>
        <p:nvSpPr>
          <p:cNvPr id="12291" name="Subtitle 2"/>
          <p:cNvSpPr>
            <a:spLocks noGrp="1"/>
          </p:cNvSpPr>
          <p:nvPr>
            <p:ph type="subTitle" idx="1"/>
          </p:nvPr>
        </p:nvSpPr>
        <p:spPr>
          <a:xfrm>
            <a:off x="228600" y="3331698"/>
            <a:ext cx="8763000" cy="1752600"/>
          </a:xfrm>
        </p:spPr>
        <p:txBody>
          <a:bodyPr/>
          <a:lstStyle/>
          <a:p>
            <a:pPr eaLnBrk="1" hangingPunct="1"/>
            <a:r>
              <a:rPr lang="en-US" dirty="0" smtClean="0"/>
              <a:t>Adrian Crenshaw</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Konboot</a:t>
            </a:r>
            <a:endParaRPr lang="en-US" dirty="0"/>
          </a:p>
        </p:txBody>
      </p:sp>
      <p:sp>
        <p:nvSpPr>
          <p:cNvPr id="3" name="Content Placeholder 2"/>
          <p:cNvSpPr>
            <a:spLocks noGrp="1"/>
          </p:cNvSpPr>
          <p:nvPr>
            <p:ph idx="1"/>
          </p:nvPr>
        </p:nvSpPr>
        <p:spPr>
          <a:xfrm>
            <a:off x="457200" y="1600200"/>
            <a:ext cx="3156531" cy="4708525"/>
          </a:xfrm>
        </p:spPr>
        <p:txBody>
          <a:bodyPr/>
          <a:lstStyle/>
          <a:p>
            <a:r>
              <a:rPr lang="en-US" sz="1800" dirty="0" smtClean="0"/>
              <a:t>Bypass password on some versions of Windows and Linux</a:t>
            </a:r>
          </a:p>
          <a:p>
            <a:r>
              <a:rPr lang="en-US" sz="1800" dirty="0" smtClean="0"/>
              <a:t>Changes kernel on boot</a:t>
            </a:r>
          </a:p>
          <a:p>
            <a:r>
              <a:rPr lang="en-US" sz="1800" dirty="0" smtClean="0"/>
              <a:t>Login </a:t>
            </a:r>
            <a:r>
              <a:rPr lang="en-US" sz="1800" dirty="0"/>
              <a:t>to Linux with “</a:t>
            </a:r>
            <a:r>
              <a:rPr lang="en-US" sz="1800" dirty="0" err="1" smtClean="0"/>
              <a:t>kon-usr</a:t>
            </a:r>
            <a:r>
              <a:rPr lang="en-US" sz="1800" dirty="0" smtClean="0"/>
              <a:t>” as username. </a:t>
            </a:r>
          </a:p>
          <a:p>
            <a:r>
              <a:rPr lang="en-US" sz="1800" dirty="0" smtClean="0"/>
              <a:t>Use a blank password in Windows</a:t>
            </a:r>
          </a:p>
          <a:p>
            <a:r>
              <a:rPr lang="en-US" sz="1800" dirty="0" smtClean="0"/>
              <a:t>Meant to run from a CD/Floppy, sometimes works from a UFD using instructions </a:t>
            </a:r>
            <a:r>
              <a:rPr lang="en-US" sz="1800" dirty="0"/>
              <a:t>found here</a:t>
            </a:r>
            <a:r>
              <a:rPr lang="en-US" sz="1800" dirty="0" smtClean="0"/>
              <a:t>: </a:t>
            </a:r>
            <a:r>
              <a:rPr lang="en-US" sz="1800" dirty="0" smtClean="0">
                <a:hlinkClick r:id="rId2"/>
              </a:rPr>
              <a:t>http</a:t>
            </a:r>
            <a:r>
              <a:rPr lang="en-US" sz="1800" dirty="0">
                <a:hlinkClick r:id="rId2"/>
              </a:rPr>
              <a:t>://</a:t>
            </a:r>
            <a:r>
              <a:rPr lang="en-US" sz="1800" dirty="0" smtClean="0">
                <a:hlinkClick r:id="rId2"/>
              </a:rPr>
              <a:t>www.irongeek.com/i.php?page=security/kon-boot-from-usb</a:t>
            </a:r>
            <a:r>
              <a:rPr lang="en-US" sz="1800" dirty="0" smtClean="0"/>
              <a:t> </a:t>
            </a:r>
            <a:endParaRPr lang="en-US" sz="1800" dirty="0"/>
          </a:p>
        </p:txBody>
      </p:sp>
      <p:sp>
        <p:nvSpPr>
          <p:cNvPr id="5" name="Rectangle 4"/>
          <p:cNvSpPr/>
          <p:nvPr/>
        </p:nvSpPr>
        <p:spPr>
          <a:xfrm>
            <a:off x="3962400" y="5337840"/>
            <a:ext cx="4572000" cy="307777"/>
          </a:xfrm>
          <a:prstGeom prst="rect">
            <a:avLst/>
          </a:prstGeom>
        </p:spPr>
        <p:txBody>
          <a:bodyPr>
            <a:spAutoFit/>
          </a:bodyPr>
          <a:lstStyle/>
          <a:p>
            <a:r>
              <a:rPr lang="en-US" sz="1400" dirty="0" smtClean="0"/>
              <a:t>Image </a:t>
            </a:r>
            <a:r>
              <a:rPr lang="en-US" sz="1400" dirty="0"/>
              <a:t>from </a:t>
            </a:r>
            <a:r>
              <a:rPr lang="en-US" sz="1400" dirty="0">
                <a:hlinkClick r:id="rId3"/>
              </a:rPr>
              <a:t>http://www.piotrbania.com/all/kon-boot</a:t>
            </a:r>
            <a:r>
              <a:rPr lang="en-US" sz="1400" dirty="0" smtClean="0">
                <a:hlinkClick r:id="rId3"/>
              </a:rPr>
              <a:t>/</a:t>
            </a:r>
            <a:r>
              <a:rPr lang="en-US" sz="1400" dirty="0" smtClean="0"/>
              <a:t> </a:t>
            </a:r>
            <a:endParaRPr lang="en-US"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240" y="1662430"/>
            <a:ext cx="4610919" cy="285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82303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t>
            </a:r>
            <a:r>
              <a:rPr lang="en-US" dirty="0"/>
              <a:t>e</a:t>
            </a:r>
            <a:r>
              <a:rPr lang="en-US" dirty="0" smtClean="0"/>
              <a:t>xploits as well </a:t>
            </a:r>
            <a:endParaRPr lang="en-US" dirty="0"/>
          </a:p>
        </p:txBody>
      </p:sp>
      <p:sp>
        <p:nvSpPr>
          <p:cNvPr id="3" name="Content Placeholder 2"/>
          <p:cNvSpPr>
            <a:spLocks noGrp="1"/>
          </p:cNvSpPr>
          <p:nvPr>
            <p:ph idx="1"/>
          </p:nvPr>
        </p:nvSpPr>
        <p:spPr>
          <a:xfrm>
            <a:off x="457200" y="1219200"/>
            <a:ext cx="8229600" cy="5089525"/>
          </a:xfrm>
        </p:spPr>
        <p:txBody>
          <a:bodyPr/>
          <a:lstStyle/>
          <a:p>
            <a:r>
              <a:rPr lang="en-US" dirty="0" err="1"/>
              <a:t>Metasploit</a:t>
            </a:r>
            <a:r>
              <a:rPr lang="en-US" dirty="0"/>
              <a:t>/</a:t>
            </a:r>
            <a:r>
              <a:rPr lang="en-US" dirty="0" err="1"/>
              <a:t>Armitage</a:t>
            </a:r>
            <a:r>
              <a:rPr lang="en-US" dirty="0"/>
              <a:t> </a:t>
            </a:r>
            <a:r>
              <a:rPr lang="en-US" dirty="0">
                <a:hlinkClick r:id="rId2"/>
              </a:rPr>
              <a:t>http://www.fastandeasyhacking.com</a:t>
            </a:r>
            <a:r>
              <a:rPr lang="en-US" dirty="0" smtClean="0">
                <a:hlinkClick r:id="rId2"/>
              </a:rPr>
              <a:t>/</a:t>
            </a:r>
            <a:r>
              <a:rPr lang="en-US" dirty="0" smtClean="0"/>
              <a: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09800"/>
            <a:ext cx="6324600" cy="4355097"/>
          </a:xfrm>
          <a:prstGeom prst="rect">
            <a:avLst/>
          </a:prstGeom>
        </p:spPr>
      </p:pic>
    </p:spTree>
    <p:extLst>
      <p:ext uri="{BB962C8B-B14F-4D97-AF65-F5344CB8AC3E}">
        <p14:creationId xmlns:p14="http://schemas.microsoft.com/office/powerpoint/2010/main" val="351052780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Some Useful Tools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189345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NirSoft</a:t>
            </a:r>
            <a:r>
              <a:rPr lang="en-US" dirty="0" smtClean="0"/>
              <a:t> Tools</a:t>
            </a:r>
            <a:endParaRPr lang="en-US" dirty="0"/>
          </a:p>
        </p:txBody>
      </p:sp>
      <p:sp>
        <p:nvSpPr>
          <p:cNvPr id="3" name="Content Placeholder 2"/>
          <p:cNvSpPr>
            <a:spLocks noGrp="1"/>
          </p:cNvSpPr>
          <p:nvPr>
            <p:ph idx="1"/>
          </p:nvPr>
        </p:nvSpPr>
        <p:spPr>
          <a:xfrm>
            <a:off x="457200" y="1143000"/>
            <a:ext cx="8229600" cy="5165725"/>
          </a:xfrm>
        </p:spPr>
        <p:txBody>
          <a:bodyPr/>
          <a:lstStyle/>
          <a:p>
            <a:r>
              <a:rPr lang="en-US" dirty="0">
                <a:hlinkClick r:id="rId2"/>
              </a:rPr>
              <a:t>http://launcher.nirsoft.net</a:t>
            </a:r>
            <a:r>
              <a:rPr lang="en-US" dirty="0" smtClean="0">
                <a:hlinkClick r:id="rId2"/>
              </a:rPr>
              <a:t>/</a:t>
            </a: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6705600" cy="465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39943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Cain</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www.oxid.it/cain.html</a:t>
            </a:r>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 y="2108199"/>
            <a:ext cx="4398958" cy="406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08199"/>
            <a:ext cx="4453641" cy="4073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78073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Passwords</a:t>
            </a:r>
            <a:endParaRPr lang="en-US" dirty="0"/>
          </a:p>
        </p:txBody>
      </p:sp>
      <p:sp>
        <p:nvSpPr>
          <p:cNvPr id="5" name="Subtitle 4"/>
          <p:cNvSpPr>
            <a:spLocks noGrp="1"/>
          </p:cNvSpPr>
          <p:nvPr>
            <p:ph type="subTitle" idx="1"/>
          </p:nvPr>
        </p:nvSpPr>
        <p:spPr/>
        <p:txBody>
          <a:bodyPr/>
          <a:lstStyle/>
          <a:p>
            <a:r>
              <a:rPr lang="en-US" dirty="0"/>
              <a:t>a</a:t>
            </a:r>
            <a:r>
              <a:rPr lang="en-US" dirty="0" smtClean="0"/>
              <a:t>nd hashes</a:t>
            </a:r>
            <a:endParaRPr lang="en-US" dirty="0"/>
          </a:p>
        </p:txBody>
      </p:sp>
    </p:spTree>
    <p:extLst>
      <p:ext uri="{BB962C8B-B14F-4D97-AF65-F5344CB8AC3E}">
        <p14:creationId xmlns:p14="http://schemas.microsoft.com/office/powerpoint/2010/main" val="410445264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System Trifecta</a:t>
            </a:r>
            <a:endParaRPr lang="en-US" dirty="0"/>
          </a:p>
        </p:txBody>
      </p:sp>
      <p:sp>
        <p:nvSpPr>
          <p:cNvPr id="3" name="Content Placeholder 2"/>
          <p:cNvSpPr>
            <a:spLocks noGrp="1"/>
          </p:cNvSpPr>
          <p:nvPr>
            <p:ph idx="1"/>
          </p:nvPr>
        </p:nvSpPr>
        <p:spPr/>
        <p:txBody>
          <a:bodyPr/>
          <a:lstStyle/>
          <a:p>
            <a:r>
              <a:rPr lang="en-US" dirty="0"/>
              <a:t>C:\</a:t>
            </a:r>
            <a:r>
              <a:rPr lang="en-US" dirty="0" smtClean="0"/>
              <a:t>Windows\System32\config</a:t>
            </a:r>
            <a:br>
              <a:rPr lang="en-US" dirty="0" smtClean="0"/>
            </a:br>
            <a:r>
              <a:rPr lang="en-US" dirty="0" smtClean="0"/>
              <a:t>	SAM</a:t>
            </a:r>
            <a:r>
              <a:rPr lang="en-US" dirty="0" smtClean="0"/>
              <a:t/>
            </a:r>
            <a:br>
              <a:rPr lang="en-US" dirty="0" smtClean="0"/>
            </a:br>
            <a:r>
              <a:rPr lang="en-US" dirty="0" smtClean="0"/>
              <a:t>	SYSTEM</a:t>
            </a:r>
            <a:r>
              <a:rPr lang="en-US" dirty="0" smtClean="0"/>
              <a:t/>
            </a:r>
            <a:br>
              <a:rPr lang="en-US" dirty="0" smtClean="0"/>
            </a:br>
            <a:r>
              <a:rPr lang="en-US" dirty="0" smtClean="0"/>
              <a:t>	SECURITY</a:t>
            </a:r>
            <a:endParaRPr lang="en-US" dirty="0" smtClean="0"/>
          </a:p>
          <a:p>
            <a:r>
              <a:rPr lang="en-US" dirty="0"/>
              <a:t>G</a:t>
            </a:r>
            <a:r>
              <a:rPr lang="en-US" dirty="0" smtClean="0"/>
              <a:t>rab These Files!!!</a:t>
            </a:r>
          </a:p>
          <a:p>
            <a:r>
              <a:rPr lang="en-US" dirty="0" smtClean="0"/>
              <a:t>NTUSER.DAT may also be useful as it maps to HKEY_CURRENT_USER</a:t>
            </a:r>
          </a:p>
          <a:p>
            <a:r>
              <a:rPr lang="en-US" dirty="0" smtClean="0"/>
              <a:t>Hell, get SOFTWARE to while you are at it!</a:t>
            </a:r>
          </a:p>
        </p:txBody>
      </p:sp>
    </p:spTree>
    <p:extLst>
      <p:ext uri="{BB962C8B-B14F-4D97-AF65-F5344CB8AC3E}">
        <p14:creationId xmlns:p14="http://schemas.microsoft.com/office/powerpoint/2010/main" val="345630448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these files?</a:t>
            </a:r>
            <a:endParaRPr lang="en-US" dirty="0"/>
          </a:p>
        </p:txBody>
      </p:sp>
      <p:sp>
        <p:nvSpPr>
          <p:cNvPr id="3" name="Content Placeholder 2"/>
          <p:cNvSpPr>
            <a:spLocks noGrp="1"/>
          </p:cNvSpPr>
          <p:nvPr>
            <p:ph idx="1"/>
          </p:nvPr>
        </p:nvSpPr>
        <p:spPr/>
        <p:txBody>
          <a:bodyPr/>
          <a:lstStyle/>
          <a:p>
            <a:r>
              <a:rPr lang="en-US" dirty="0"/>
              <a:t>Cain </a:t>
            </a:r>
            <a:endParaRPr lang="en-US" dirty="0" smtClean="0"/>
          </a:p>
          <a:p>
            <a:pPr lvl="1"/>
            <a:r>
              <a:rPr lang="en-US" dirty="0" smtClean="0"/>
              <a:t>LSA </a:t>
            </a:r>
            <a:r>
              <a:rPr lang="en-US" dirty="0" err="1"/>
              <a:t>Secrets:SYSTEM</a:t>
            </a:r>
            <a:r>
              <a:rPr lang="en-US" dirty="0"/>
              <a:t> and SECURITY </a:t>
            </a:r>
          </a:p>
          <a:p>
            <a:pPr lvl="1"/>
            <a:r>
              <a:rPr lang="en-US" dirty="0"/>
              <a:t>Cached </a:t>
            </a:r>
            <a:r>
              <a:rPr lang="en-US" dirty="0" err="1"/>
              <a:t>passwords:SYSTEM</a:t>
            </a:r>
            <a:r>
              <a:rPr lang="en-US" dirty="0"/>
              <a:t> and </a:t>
            </a:r>
            <a:r>
              <a:rPr lang="en-US" dirty="0" smtClean="0"/>
              <a:t>SECURITY</a:t>
            </a:r>
          </a:p>
          <a:p>
            <a:pPr lvl="1"/>
            <a:r>
              <a:rPr lang="en-US" dirty="0" smtClean="0"/>
              <a:t>SAM </a:t>
            </a:r>
            <a:r>
              <a:rPr lang="en-US" dirty="0"/>
              <a:t>Hashes: SAM and SYSTEM</a:t>
            </a:r>
            <a:br>
              <a:rPr lang="en-US" dirty="0"/>
            </a:br>
            <a:endParaRPr lang="en-US" dirty="0"/>
          </a:p>
          <a:p>
            <a:r>
              <a:rPr lang="en-US" dirty="0" err="1" smtClean="0"/>
              <a:t>WirelessKeyView</a:t>
            </a:r>
            <a:r>
              <a:rPr lang="en-US" dirty="0" smtClean="0"/>
              <a:t> </a:t>
            </a:r>
            <a:r>
              <a:rPr lang="en-US" dirty="0"/>
              <a:t>will do via Windows </a:t>
            </a:r>
            <a:r>
              <a:rPr lang="en-US" dirty="0" err="1" smtClean="0"/>
              <a:t>dir</a:t>
            </a:r>
            <a:r>
              <a:rPr lang="en-US" dirty="0" smtClean="0"/>
              <a:t> on Windows XP</a:t>
            </a:r>
            <a:endParaRPr lang="en-US" dirty="0"/>
          </a:p>
        </p:txBody>
      </p:sp>
    </p:spTree>
    <p:extLst>
      <p:ext uri="{BB962C8B-B14F-4D97-AF65-F5344CB8AC3E}">
        <p14:creationId xmlns:p14="http://schemas.microsoft.com/office/powerpoint/2010/main" val="151935562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exploit local passwords?</a:t>
            </a:r>
            <a:endParaRPr lang="en-US" dirty="0"/>
          </a:p>
        </p:txBody>
      </p:sp>
      <p:sp>
        <p:nvSpPr>
          <p:cNvPr id="3" name="Content Placeholder 2"/>
          <p:cNvSpPr>
            <a:spLocks noGrp="1"/>
          </p:cNvSpPr>
          <p:nvPr>
            <p:ph idx="1"/>
          </p:nvPr>
        </p:nvSpPr>
        <p:spPr/>
        <p:txBody>
          <a:bodyPr/>
          <a:lstStyle/>
          <a:p>
            <a:pPr>
              <a:buNone/>
            </a:pPr>
            <a:r>
              <a:rPr lang="en-US" sz="2400" dirty="0" smtClean="0"/>
              <a:t>There are several reasons why an attacker may want to find local passwords:</a:t>
            </a:r>
          </a:p>
          <a:p>
            <a:r>
              <a:rPr lang="en-US" sz="2400" dirty="0" smtClean="0"/>
              <a:t>To escalate privileges on the local host (install games, sniffers, key stroke catchers and other software or just to bypass restrictions).</a:t>
            </a:r>
          </a:p>
          <a:p>
            <a:r>
              <a:rPr lang="en-US" sz="2400" dirty="0" smtClean="0"/>
              <a:t>Local passwords can be used to gain access to other systems on the network. </a:t>
            </a:r>
            <a:r>
              <a:rPr lang="en-US" sz="2400" dirty="0" err="1" smtClean="0"/>
              <a:t>Admins</a:t>
            </a:r>
            <a:r>
              <a:rPr lang="en-US" sz="2400" dirty="0" smtClean="0"/>
              <a:t> may reuse the same usernames and passwords on other network hosts (more than likely if they use hard drive imaging). Similar themes are also often used for password selection.</a:t>
            </a:r>
          </a:p>
          <a:p>
            <a:r>
              <a:rPr lang="en-US" sz="2400" dirty="0" smtClean="0"/>
              <a:t>Just for the fun of doing it.</a:t>
            </a:r>
          </a:p>
        </p:txBody>
      </p:sp>
    </p:spTree>
    <p:extLst>
      <p:ext uri="{BB962C8B-B14F-4D97-AF65-F5344CB8AC3E}">
        <p14:creationId xmlns:p14="http://schemas.microsoft.com/office/powerpoint/2010/main" val="256677558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457200" y="1246896"/>
            <a:ext cx="8229600" cy="5061829"/>
          </a:xfrm>
        </p:spPr>
        <p:txBody>
          <a:bodyPr/>
          <a:lstStyle/>
          <a:p>
            <a:r>
              <a:rPr lang="en-US" dirty="0" smtClean="0"/>
              <a:t>Imaged Systems</a:t>
            </a:r>
            <a:endParaRPr lang="en-US" dirty="0"/>
          </a:p>
        </p:txBody>
      </p:sp>
      <p:sp>
        <p:nvSpPr>
          <p:cNvPr id="4" name="laptop"/>
          <p:cNvSpPr>
            <a:spLocks noEditPoints="1" noChangeArrowheads="1"/>
          </p:cNvSpPr>
          <p:nvPr/>
        </p:nvSpPr>
        <p:spPr bwMode="auto">
          <a:xfrm>
            <a:off x="76201" y="2786036"/>
            <a:ext cx="1357313" cy="10215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76200" y="4305625"/>
            <a:ext cx="1885453" cy="523220"/>
          </a:xfrm>
          <a:prstGeom prst="rect">
            <a:avLst/>
          </a:prstGeom>
          <a:noFill/>
        </p:spPr>
        <p:txBody>
          <a:bodyPr wrap="none" rtlCol="0">
            <a:spAutoFit/>
          </a:bodyPr>
          <a:lstStyle/>
          <a:p>
            <a:r>
              <a:rPr lang="en-US" sz="1400" dirty="0" smtClean="0"/>
              <a:t>Attacker grabs local</a:t>
            </a:r>
            <a:br>
              <a:rPr lang="en-US" sz="1400" dirty="0" smtClean="0"/>
            </a:br>
            <a:r>
              <a:rPr lang="en-US" sz="1400" dirty="0" smtClean="0"/>
              <a:t>password on one box</a:t>
            </a:r>
            <a:endParaRPr lang="en-US" sz="1400" dirty="0"/>
          </a:p>
        </p:txBody>
      </p:sp>
      <p:cxnSp>
        <p:nvCxnSpPr>
          <p:cNvPr id="7" name="Straight Arrow Connector 6"/>
          <p:cNvCxnSpPr>
            <a:stCxn id="4" idx="3"/>
            <a:endCxn id="17" idx="1"/>
          </p:cNvCxnSpPr>
          <p:nvPr/>
        </p:nvCxnSpPr>
        <p:spPr>
          <a:xfrm>
            <a:off x="1227843" y="3125278"/>
            <a:ext cx="1962363" cy="1532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a:endCxn id="16" idx="1"/>
          </p:cNvCxnSpPr>
          <p:nvPr/>
        </p:nvCxnSpPr>
        <p:spPr>
          <a:xfrm>
            <a:off x="1227843" y="3125278"/>
            <a:ext cx="2026292" cy="373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15" idx="1"/>
          </p:cNvCxnSpPr>
          <p:nvPr/>
        </p:nvCxnSpPr>
        <p:spPr>
          <a:xfrm flipV="1">
            <a:off x="1227843" y="2379322"/>
            <a:ext cx="2061852" cy="745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laptop"/>
          <p:cNvSpPr>
            <a:spLocks noEditPoints="1" noChangeArrowheads="1"/>
          </p:cNvSpPr>
          <p:nvPr/>
        </p:nvSpPr>
        <p:spPr bwMode="auto">
          <a:xfrm>
            <a:off x="3078432" y="2040080"/>
            <a:ext cx="1357313" cy="10215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laptop"/>
          <p:cNvSpPr>
            <a:spLocks noEditPoints="1" noChangeArrowheads="1"/>
          </p:cNvSpPr>
          <p:nvPr/>
        </p:nvSpPr>
        <p:spPr bwMode="auto">
          <a:xfrm>
            <a:off x="3042872" y="3159192"/>
            <a:ext cx="1357313" cy="10215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laptop"/>
          <p:cNvSpPr>
            <a:spLocks noEditPoints="1" noChangeArrowheads="1"/>
          </p:cNvSpPr>
          <p:nvPr/>
        </p:nvSpPr>
        <p:spPr bwMode="auto">
          <a:xfrm>
            <a:off x="2978943" y="4318067"/>
            <a:ext cx="1357313" cy="10215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TextBox 18"/>
          <p:cNvSpPr txBox="1"/>
          <p:nvPr/>
        </p:nvSpPr>
        <p:spPr>
          <a:xfrm>
            <a:off x="1570705" y="3159192"/>
            <a:ext cx="1298753" cy="523220"/>
          </a:xfrm>
          <a:prstGeom prst="rect">
            <a:avLst/>
          </a:prstGeom>
          <a:noFill/>
        </p:spPr>
        <p:txBody>
          <a:bodyPr wrap="none" rtlCol="0">
            <a:spAutoFit/>
          </a:bodyPr>
          <a:lstStyle/>
          <a:p>
            <a:r>
              <a:rPr lang="en-US" sz="1400" dirty="0" smtClean="0"/>
              <a:t>Uses it on </a:t>
            </a:r>
          </a:p>
          <a:p>
            <a:r>
              <a:rPr lang="en-US" sz="1400" dirty="0" smtClean="0"/>
              <a:t>other systems</a:t>
            </a:r>
            <a:endParaRPr lang="en-US" sz="1400" dirty="0"/>
          </a:p>
        </p:txBody>
      </p:sp>
      <p:sp>
        <p:nvSpPr>
          <p:cNvPr id="20" name="TextBox 19"/>
          <p:cNvSpPr txBox="1"/>
          <p:nvPr/>
        </p:nvSpPr>
        <p:spPr>
          <a:xfrm>
            <a:off x="2438400" y="5534560"/>
            <a:ext cx="2879314" cy="1323439"/>
          </a:xfrm>
          <a:prstGeom prst="rect">
            <a:avLst/>
          </a:prstGeom>
          <a:noFill/>
        </p:spPr>
        <p:txBody>
          <a:bodyPr wrap="none" rtlCol="0">
            <a:spAutoFit/>
          </a:bodyPr>
          <a:lstStyle/>
          <a:p>
            <a:r>
              <a:rPr lang="en-US" sz="1600" dirty="0" smtClean="0"/>
              <a:t>Grabs passwords from </a:t>
            </a:r>
            <a:br>
              <a:rPr lang="en-US" sz="1600" dirty="0" smtClean="0"/>
            </a:br>
            <a:r>
              <a:rPr lang="en-US" sz="1600" dirty="0" smtClean="0"/>
              <a:t>other systems, and </a:t>
            </a:r>
            <a:br>
              <a:rPr lang="en-US" sz="1600" dirty="0" smtClean="0"/>
            </a:br>
            <a:r>
              <a:rPr lang="en-US" sz="1600" dirty="0" smtClean="0"/>
              <a:t>installs </a:t>
            </a:r>
            <a:r>
              <a:rPr lang="en-US" sz="1600" dirty="0" err="1" smtClean="0"/>
              <a:t>keyloggers</a:t>
            </a:r>
            <a:r>
              <a:rPr lang="en-US" sz="1600" dirty="0" smtClean="0"/>
              <a:t>/sniffers </a:t>
            </a:r>
            <a:br>
              <a:rPr lang="en-US" sz="1600" dirty="0" smtClean="0"/>
            </a:br>
            <a:r>
              <a:rPr lang="en-US" sz="1600" dirty="0" smtClean="0"/>
              <a:t>to get network credentials for </a:t>
            </a:r>
            <a:br>
              <a:rPr lang="en-US" sz="1600" dirty="0" smtClean="0"/>
            </a:br>
            <a:r>
              <a:rPr lang="en-US" sz="1600" dirty="0" smtClean="0"/>
              <a:t>more systems</a:t>
            </a:r>
            <a:endParaRPr lang="en-US" sz="1600" dirty="0"/>
          </a:p>
        </p:txBody>
      </p:sp>
      <p:sp>
        <p:nvSpPr>
          <p:cNvPr id="27" name="laptop"/>
          <p:cNvSpPr>
            <a:spLocks noEditPoints="1" noChangeArrowheads="1"/>
          </p:cNvSpPr>
          <p:nvPr/>
        </p:nvSpPr>
        <p:spPr bwMode="auto">
          <a:xfrm>
            <a:off x="6271689" y="3256573"/>
            <a:ext cx="1357313" cy="10215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laptop"/>
          <p:cNvSpPr>
            <a:spLocks noEditPoints="1" noChangeArrowheads="1"/>
          </p:cNvSpPr>
          <p:nvPr/>
        </p:nvSpPr>
        <p:spPr bwMode="auto">
          <a:xfrm>
            <a:off x="6236129" y="4375685"/>
            <a:ext cx="1357313" cy="10215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laptop"/>
          <p:cNvSpPr>
            <a:spLocks noEditPoints="1" noChangeArrowheads="1"/>
          </p:cNvSpPr>
          <p:nvPr/>
        </p:nvSpPr>
        <p:spPr bwMode="auto">
          <a:xfrm>
            <a:off x="6172200" y="5534560"/>
            <a:ext cx="1357313" cy="10215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laptop"/>
          <p:cNvSpPr>
            <a:spLocks noEditPoints="1" noChangeArrowheads="1"/>
          </p:cNvSpPr>
          <p:nvPr/>
        </p:nvSpPr>
        <p:spPr bwMode="auto">
          <a:xfrm>
            <a:off x="7687851" y="127784"/>
            <a:ext cx="1357313" cy="10215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laptop"/>
          <p:cNvSpPr>
            <a:spLocks noEditPoints="1" noChangeArrowheads="1"/>
          </p:cNvSpPr>
          <p:nvPr/>
        </p:nvSpPr>
        <p:spPr bwMode="auto">
          <a:xfrm>
            <a:off x="7652291" y="1246896"/>
            <a:ext cx="1357313" cy="10215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laptop"/>
          <p:cNvSpPr>
            <a:spLocks noEditPoints="1" noChangeArrowheads="1"/>
          </p:cNvSpPr>
          <p:nvPr/>
        </p:nvSpPr>
        <p:spPr bwMode="auto">
          <a:xfrm>
            <a:off x="7588362" y="2405771"/>
            <a:ext cx="1357313" cy="10215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TextBox 35"/>
          <p:cNvSpPr txBox="1"/>
          <p:nvPr/>
        </p:nvSpPr>
        <p:spPr>
          <a:xfrm>
            <a:off x="4648200" y="3305172"/>
            <a:ext cx="1168910" cy="523220"/>
          </a:xfrm>
          <a:prstGeom prst="rect">
            <a:avLst/>
          </a:prstGeom>
          <a:noFill/>
        </p:spPr>
        <p:txBody>
          <a:bodyPr wrap="none" rtlCol="0">
            <a:spAutoFit/>
          </a:bodyPr>
          <a:lstStyle/>
          <a:p>
            <a:r>
              <a:rPr lang="en-US" sz="1400" dirty="0" smtClean="0"/>
              <a:t>Repeat </a:t>
            </a:r>
          </a:p>
          <a:p>
            <a:r>
              <a:rPr lang="en-US" sz="1400" dirty="0" smtClean="0"/>
              <a:t>ad </a:t>
            </a:r>
            <a:r>
              <a:rPr lang="en-US" sz="1400" dirty="0" err="1"/>
              <a:t>nauseum</a:t>
            </a:r>
            <a:endParaRPr lang="en-US" sz="1400" dirty="0"/>
          </a:p>
        </p:txBody>
      </p:sp>
      <p:cxnSp>
        <p:nvCxnSpPr>
          <p:cNvPr id="37" name="Straight Arrow Connector 36"/>
          <p:cNvCxnSpPr>
            <a:stCxn id="15" idx="3"/>
            <a:endCxn id="33" idx="1"/>
          </p:cNvCxnSpPr>
          <p:nvPr/>
        </p:nvCxnSpPr>
        <p:spPr>
          <a:xfrm flipV="1">
            <a:off x="4230074" y="467026"/>
            <a:ext cx="3669040" cy="1912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5" idx="3"/>
            <a:endCxn id="34" idx="1"/>
          </p:cNvCxnSpPr>
          <p:nvPr/>
        </p:nvCxnSpPr>
        <p:spPr>
          <a:xfrm flipV="1">
            <a:off x="4230074" y="1586138"/>
            <a:ext cx="3633480" cy="793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6" idx="3"/>
            <a:endCxn id="35" idx="1"/>
          </p:cNvCxnSpPr>
          <p:nvPr/>
        </p:nvCxnSpPr>
        <p:spPr>
          <a:xfrm flipV="1">
            <a:off x="4194514" y="2745013"/>
            <a:ext cx="3605111" cy="753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6" idx="3"/>
            <a:endCxn id="27" idx="1"/>
          </p:cNvCxnSpPr>
          <p:nvPr/>
        </p:nvCxnSpPr>
        <p:spPr>
          <a:xfrm>
            <a:off x="4194514" y="3498434"/>
            <a:ext cx="2288438" cy="97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7" idx="3"/>
          </p:cNvCxnSpPr>
          <p:nvPr/>
        </p:nvCxnSpPr>
        <p:spPr>
          <a:xfrm>
            <a:off x="4130585" y="4657309"/>
            <a:ext cx="2316807" cy="1388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7" idx="3"/>
            <a:endCxn id="28" idx="1"/>
          </p:cNvCxnSpPr>
          <p:nvPr/>
        </p:nvCxnSpPr>
        <p:spPr>
          <a:xfrm>
            <a:off x="4130585" y="4657309"/>
            <a:ext cx="2316807" cy="57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08678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ppt_x"/>
                                          </p:val>
                                        </p:tav>
                                        <p:tav tm="100000">
                                          <p:val>
                                            <p:strVal val="#ppt_x"/>
                                          </p:val>
                                        </p:tav>
                                      </p:tavLst>
                                    </p:anim>
                                    <p:anim calcmode="lin" valueType="num">
                                      <p:cBhvr additive="base">
                                        <p:cTn id="69" dur="500" fill="hold"/>
                                        <p:tgtEl>
                                          <p:spTgt spid="2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fill="hold"/>
                                        <p:tgtEl>
                                          <p:spTgt spid="33"/>
                                        </p:tgtEl>
                                        <p:attrNameLst>
                                          <p:attrName>ppt_x</p:attrName>
                                        </p:attrNameLst>
                                      </p:cBhvr>
                                      <p:tavLst>
                                        <p:tav tm="0">
                                          <p:val>
                                            <p:strVal val="#ppt_x"/>
                                          </p:val>
                                        </p:tav>
                                        <p:tav tm="100000">
                                          <p:val>
                                            <p:strVal val="#ppt_x"/>
                                          </p:val>
                                        </p:tav>
                                      </p:tavLst>
                                    </p:anim>
                                    <p:anim calcmode="lin" valueType="num">
                                      <p:cBhvr additive="base">
                                        <p:cTn id="73" dur="500" fill="hold"/>
                                        <p:tgtEl>
                                          <p:spTgt spid="3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ppt_x"/>
                                          </p:val>
                                        </p:tav>
                                        <p:tav tm="100000">
                                          <p:val>
                                            <p:strVal val="#ppt_x"/>
                                          </p:val>
                                        </p:tav>
                                      </p:tavLst>
                                    </p:anim>
                                    <p:anim calcmode="lin" valueType="num">
                                      <p:cBhvr additive="base">
                                        <p:cTn id="81" dur="500" fill="hold"/>
                                        <p:tgtEl>
                                          <p:spTgt spid="35"/>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ppt_x"/>
                                          </p:val>
                                        </p:tav>
                                        <p:tav tm="100000">
                                          <p:val>
                                            <p:strVal val="#ppt_x"/>
                                          </p:val>
                                        </p:tav>
                                      </p:tavLst>
                                    </p:anim>
                                    <p:anim calcmode="lin" valueType="num">
                                      <p:cBhvr additive="base">
                                        <p:cTn id="85" dur="500" fill="hold"/>
                                        <p:tgtEl>
                                          <p:spTgt spid="36"/>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 calcmode="lin" valueType="num">
                                      <p:cBhvr additive="base">
                                        <p:cTn id="88" dur="500" fill="hold"/>
                                        <p:tgtEl>
                                          <p:spTgt spid="37"/>
                                        </p:tgtEl>
                                        <p:attrNameLst>
                                          <p:attrName>ppt_x</p:attrName>
                                        </p:attrNameLst>
                                      </p:cBhvr>
                                      <p:tavLst>
                                        <p:tav tm="0">
                                          <p:val>
                                            <p:strVal val="#ppt_x"/>
                                          </p:val>
                                        </p:tav>
                                        <p:tav tm="100000">
                                          <p:val>
                                            <p:strVal val="#ppt_x"/>
                                          </p:val>
                                        </p:tav>
                                      </p:tavLst>
                                    </p:anim>
                                    <p:anim calcmode="lin" valueType="num">
                                      <p:cBhvr additive="base">
                                        <p:cTn id="89" dur="500" fill="hold"/>
                                        <p:tgtEl>
                                          <p:spTgt spid="37"/>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ppt_x"/>
                                          </p:val>
                                        </p:tav>
                                        <p:tav tm="100000">
                                          <p:val>
                                            <p:strVal val="#ppt_x"/>
                                          </p:val>
                                        </p:tav>
                                      </p:tavLst>
                                    </p:anim>
                                    <p:anim calcmode="lin" valueType="num">
                                      <p:cBhvr additive="base">
                                        <p:cTn id="93" dur="500" fill="hold"/>
                                        <p:tgtEl>
                                          <p:spTgt spid="40"/>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additive="base">
                                        <p:cTn id="96" dur="500" fill="hold"/>
                                        <p:tgtEl>
                                          <p:spTgt spid="41"/>
                                        </p:tgtEl>
                                        <p:attrNameLst>
                                          <p:attrName>ppt_x</p:attrName>
                                        </p:attrNameLst>
                                      </p:cBhvr>
                                      <p:tavLst>
                                        <p:tav tm="0">
                                          <p:val>
                                            <p:strVal val="#ppt_x"/>
                                          </p:val>
                                        </p:tav>
                                        <p:tav tm="100000">
                                          <p:val>
                                            <p:strVal val="#ppt_x"/>
                                          </p:val>
                                        </p:tav>
                                      </p:tavLst>
                                    </p:anim>
                                    <p:anim calcmode="lin" valueType="num">
                                      <p:cBhvr additive="base">
                                        <p:cTn id="97" dur="500" fill="hold"/>
                                        <p:tgtEl>
                                          <p:spTgt spid="41"/>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 calcmode="lin" valueType="num">
                                      <p:cBhvr additive="base">
                                        <p:cTn id="100" dur="500" fill="hold"/>
                                        <p:tgtEl>
                                          <p:spTgt spid="42"/>
                                        </p:tgtEl>
                                        <p:attrNameLst>
                                          <p:attrName>ppt_x</p:attrName>
                                        </p:attrNameLst>
                                      </p:cBhvr>
                                      <p:tavLst>
                                        <p:tav tm="0">
                                          <p:val>
                                            <p:strVal val="#ppt_x"/>
                                          </p:val>
                                        </p:tav>
                                        <p:tav tm="100000">
                                          <p:val>
                                            <p:strVal val="#ppt_x"/>
                                          </p:val>
                                        </p:tav>
                                      </p:tavLst>
                                    </p:anim>
                                    <p:anim calcmode="lin" valueType="num">
                                      <p:cBhvr additive="base">
                                        <p:cTn id="101" dur="500" fill="hold"/>
                                        <p:tgtEl>
                                          <p:spTgt spid="42"/>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additive="base">
                                        <p:cTn id="104" dur="500" fill="hold"/>
                                        <p:tgtEl>
                                          <p:spTgt spid="43"/>
                                        </p:tgtEl>
                                        <p:attrNameLst>
                                          <p:attrName>ppt_x</p:attrName>
                                        </p:attrNameLst>
                                      </p:cBhvr>
                                      <p:tavLst>
                                        <p:tav tm="0">
                                          <p:val>
                                            <p:strVal val="#ppt_x"/>
                                          </p:val>
                                        </p:tav>
                                        <p:tav tm="100000">
                                          <p:val>
                                            <p:strVal val="#ppt_x"/>
                                          </p:val>
                                        </p:tav>
                                      </p:tavLst>
                                    </p:anim>
                                    <p:anim calcmode="lin" valueType="num">
                                      <p:cBhvr additive="base">
                                        <p:cTn id="105" dur="500" fill="hold"/>
                                        <p:tgtEl>
                                          <p:spTgt spid="43"/>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ppt_x"/>
                                          </p:val>
                                        </p:tav>
                                        <p:tav tm="100000">
                                          <p:val>
                                            <p:strVal val="#ppt_x"/>
                                          </p:val>
                                        </p:tav>
                                      </p:tavLst>
                                    </p:anim>
                                    <p:anim calcmode="lin" valueType="num">
                                      <p:cBhvr additive="base">
                                        <p:cTn id="10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p:bldP spid="15" grpId="0" animBg="1"/>
      <p:bldP spid="16" grpId="0" animBg="1"/>
      <p:bldP spid="17" grpId="0" animBg="1"/>
      <p:bldP spid="19" grpId="0"/>
      <p:bldP spid="20" grpId="0"/>
      <p:bldP spid="27" grpId="0" animBg="1"/>
      <p:bldP spid="28" grpId="0" animBg="1"/>
      <p:bldP spid="29" grpId="0" animBg="1"/>
      <p:bldP spid="33" grpId="0" animBg="1"/>
      <p:bldP spid="34" grpId="0" animBg="1"/>
      <p:bldP spid="35"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248400" y="1524000"/>
            <a:ext cx="2590800" cy="3890091"/>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457200" y="0"/>
            <a:ext cx="8229600" cy="838200"/>
          </a:xfrm>
        </p:spPr>
        <p:txBody>
          <a:bodyPr/>
          <a:lstStyle/>
          <a:p>
            <a:r>
              <a:rPr lang="en-US" dirty="0" smtClean="0"/>
              <a:t>About Adrian</a:t>
            </a:r>
            <a:endParaRPr lang="en-US" dirty="0"/>
          </a:p>
        </p:txBody>
      </p:sp>
      <p:sp>
        <p:nvSpPr>
          <p:cNvPr id="3" name="Content Placeholder 2"/>
          <p:cNvSpPr>
            <a:spLocks noGrp="1"/>
          </p:cNvSpPr>
          <p:nvPr>
            <p:ph idx="1"/>
          </p:nvPr>
        </p:nvSpPr>
        <p:spPr>
          <a:xfrm>
            <a:off x="381000" y="762000"/>
            <a:ext cx="5867400" cy="5546725"/>
          </a:xfrm>
        </p:spPr>
        <p:txBody>
          <a:bodyPr/>
          <a:lstStyle/>
          <a:p>
            <a:r>
              <a:rPr lang="en-US" dirty="0" smtClean="0"/>
              <a:t>I run Irongeek.com</a:t>
            </a:r>
          </a:p>
          <a:p>
            <a:r>
              <a:rPr lang="en-US" dirty="0" smtClean="0"/>
              <a:t>I have an interest in InfoSec education</a:t>
            </a:r>
          </a:p>
          <a:p>
            <a:r>
              <a:rPr lang="en-US" dirty="0" smtClean="0"/>
              <a:t>I don’t know everything - I’m just a geek with time on my hands</a:t>
            </a:r>
          </a:p>
          <a:p>
            <a:r>
              <a:rPr lang="en-US" dirty="0"/>
              <a:t>(</a:t>
            </a:r>
            <a:r>
              <a:rPr lang="en-US" dirty="0" err="1"/>
              <a:t>ir</a:t>
            </a:r>
            <a:r>
              <a:rPr lang="en-US"/>
              <a:t>)Regular on</a:t>
            </a:r>
            <a:r>
              <a:rPr lang="en-US" dirty="0" smtClean="0"/>
              <a:t>:</a:t>
            </a:r>
            <a:br>
              <a:rPr lang="en-US" dirty="0" smtClean="0"/>
            </a:br>
            <a:r>
              <a:rPr lang="en-US" dirty="0" smtClean="0">
                <a:hlinkClick r:id="rId4"/>
              </a:rPr>
              <a:t>http</a:t>
            </a:r>
            <a:r>
              <a:rPr lang="en-US" dirty="0">
                <a:hlinkClick r:id="rId4"/>
              </a:rPr>
              <a:t>://</a:t>
            </a:r>
            <a:r>
              <a:rPr lang="en-US" dirty="0" smtClean="0">
                <a:hlinkClick r:id="rId4"/>
              </a:rPr>
              <a:t>www.isdpodcast.com/</a:t>
            </a: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Glossary</a:t>
            </a:r>
            <a:endParaRPr lang="en-US" dirty="0"/>
          </a:p>
        </p:txBody>
      </p:sp>
      <p:sp>
        <p:nvSpPr>
          <p:cNvPr id="3" name="Rectangle 2"/>
          <p:cNvSpPr/>
          <p:nvPr/>
        </p:nvSpPr>
        <p:spPr>
          <a:xfrm>
            <a:off x="304800" y="1371600"/>
            <a:ext cx="7924800" cy="4616648"/>
          </a:xfrm>
          <a:prstGeom prst="rect">
            <a:avLst/>
          </a:prstGeom>
        </p:spPr>
        <p:txBody>
          <a:bodyPr wrap="square">
            <a:spAutoFit/>
          </a:bodyPr>
          <a:lstStyle/>
          <a:p>
            <a:r>
              <a:rPr lang="en-US" sz="1400" dirty="0" smtClean="0"/>
              <a:t>Cracking a Password: De-obfuscating a password’s representation.</a:t>
            </a:r>
            <a:br>
              <a:rPr lang="en-US" sz="1400" dirty="0" smtClean="0"/>
            </a:br>
            <a:r>
              <a:rPr lang="en-US" sz="1400" dirty="0" smtClean="0"/>
              <a:t/>
            </a:r>
            <a:br>
              <a:rPr lang="en-US" sz="1400" dirty="0" smtClean="0"/>
            </a:br>
            <a:r>
              <a:rPr lang="en-US" sz="1400" dirty="0" smtClean="0"/>
              <a:t>Brute force attack: Using all possible character combinations till a match for the password is found. Also know as an incremental attack in John the Ripper.</a:t>
            </a:r>
            <a:br>
              <a:rPr lang="en-US" sz="1400" dirty="0" smtClean="0"/>
            </a:br>
            <a:r>
              <a:rPr lang="en-US" sz="1400" dirty="0" smtClean="0"/>
              <a:t/>
            </a:r>
            <a:br>
              <a:rPr lang="en-US" sz="1400" dirty="0" smtClean="0"/>
            </a:br>
            <a:r>
              <a:rPr lang="en-US" sz="1400" dirty="0" smtClean="0"/>
              <a:t>Dictionary attack: Using each entry in a word list until a match for the password is found.</a:t>
            </a:r>
            <a:br>
              <a:rPr lang="en-US" sz="1400" dirty="0" smtClean="0"/>
            </a:br>
            <a:r>
              <a:rPr lang="en-US" sz="1400" dirty="0" smtClean="0"/>
              <a:t/>
            </a:r>
            <a:br>
              <a:rPr lang="en-US" sz="1400" dirty="0" smtClean="0"/>
            </a:br>
            <a:r>
              <a:rPr lang="en-US" sz="1400" dirty="0" smtClean="0"/>
              <a:t>Hashing: Applying a mathematical formula to a piece of text to get a shorter number or string.</a:t>
            </a:r>
            <a:br>
              <a:rPr lang="en-US" sz="1400" dirty="0" smtClean="0"/>
            </a:br>
            <a:r>
              <a:rPr lang="en-US" sz="1400" dirty="0" smtClean="0"/>
              <a:t/>
            </a:r>
            <a:br>
              <a:rPr lang="en-US" sz="1400" dirty="0" smtClean="0"/>
            </a:br>
            <a:r>
              <a:rPr lang="en-US" sz="1400" dirty="0" smtClean="0"/>
              <a:t>One way hash: A hash where the original string the hash was derived from can not be easily found by a simple method.</a:t>
            </a:r>
            <a:br>
              <a:rPr lang="en-US" sz="1400" dirty="0" smtClean="0"/>
            </a:br>
            <a:r>
              <a:rPr lang="en-US" sz="1400" dirty="0" smtClean="0"/>
              <a:t/>
            </a:r>
            <a:br>
              <a:rPr lang="en-US" sz="1400" dirty="0" smtClean="0"/>
            </a:br>
            <a:r>
              <a:rPr lang="en-US" sz="1400" dirty="0" smtClean="0"/>
              <a:t>Plain text: The un-obfuscated or un-encrypted form of a string. Opposite of cipher text.</a:t>
            </a:r>
            <a:br>
              <a:rPr lang="en-US" sz="1400" dirty="0" smtClean="0"/>
            </a:br>
            <a:r>
              <a:rPr lang="en-US" sz="1400" dirty="0" smtClean="0"/>
              <a:t/>
            </a:r>
            <a:br>
              <a:rPr lang="en-US" sz="1400" dirty="0" smtClean="0"/>
            </a:br>
            <a:r>
              <a:rPr lang="en-US" sz="1400" dirty="0" smtClean="0"/>
              <a:t>Password Hash: The “hashed” version of a password that’s stored for later authentication.</a:t>
            </a:r>
            <a:br>
              <a:rPr lang="en-US" sz="1400" dirty="0" smtClean="0"/>
            </a:br>
            <a:r>
              <a:rPr lang="en-US" sz="1400" dirty="0" smtClean="0"/>
              <a:t/>
            </a:r>
            <a:br>
              <a:rPr lang="en-US" sz="1400" dirty="0" smtClean="0"/>
            </a:br>
            <a:r>
              <a:rPr lang="en-US" sz="1400" dirty="0" smtClean="0"/>
              <a:t>Reversible Encryption (Obfuscation): Encryption that is easily reversed if the algorithm is know. Example: ROT13.</a:t>
            </a:r>
            <a:br>
              <a:rPr lang="en-US" sz="1400" dirty="0" smtClean="0"/>
            </a:br>
            <a:r>
              <a:rPr lang="en-US" sz="1400" dirty="0" smtClean="0"/>
              <a:t/>
            </a:r>
            <a:br>
              <a:rPr lang="en-US" sz="1400" dirty="0" smtClean="0"/>
            </a:br>
            <a:r>
              <a:rPr lang="en-US" sz="1400" dirty="0" smtClean="0"/>
              <a:t>Salt: A number used to seed a hashing or encryption algorithm to add to the possible number of outcome the </a:t>
            </a:r>
            <a:r>
              <a:rPr lang="en-US" sz="1400" dirty="0" err="1" smtClean="0"/>
              <a:t>ciphertexts</a:t>
            </a:r>
            <a:r>
              <a:rPr lang="en-US" sz="1400" dirty="0" smtClean="0"/>
              <a:t>.</a:t>
            </a:r>
            <a:endParaRPr lang="en-US" sz="1400"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Examples</a:t>
            </a:r>
            <a:endParaRPr lang="en-US" dirty="0"/>
          </a:p>
        </p:txBody>
      </p:sp>
      <p:sp>
        <p:nvSpPr>
          <p:cNvPr id="3" name="Content Placeholder 2"/>
          <p:cNvSpPr>
            <a:spLocks noGrp="1"/>
          </p:cNvSpPr>
          <p:nvPr>
            <p:ph idx="1"/>
          </p:nvPr>
        </p:nvSpPr>
        <p:spPr>
          <a:xfrm>
            <a:off x="0" y="1219200"/>
            <a:ext cx="8991600" cy="5089525"/>
          </a:xfrm>
        </p:spPr>
        <p:txBody>
          <a:bodyPr/>
          <a:lstStyle/>
          <a:p>
            <a:r>
              <a:rPr lang="en-US" sz="1600" b="1" dirty="0"/>
              <a:t>Type		</a:t>
            </a:r>
            <a:r>
              <a:rPr lang="en-US" sz="1600" b="1" dirty="0" smtClean="0"/>
              <a:t>Hash</a:t>
            </a:r>
            <a:br>
              <a:rPr lang="en-US" sz="1600" b="1" dirty="0" smtClean="0"/>
            </a:br>
            <a:r>
              <a:rPr lang="en-US" sz="1400" dirty="0" smtClean="0"/>
              <a:t>plaintext	</a:t>
            </a:r>
            <a:r>
              <a:rPr lang="en-US" sz="1400" dirty="0" err="1" smtClean="0"/>
              <a:t>badpass</a:t>
            </a:r>
            <a:r>
              <a:rPr lang="en-US" sz="1800" b="1" dirty="0" smtClean="0"/>
              <a:t/>
            </a:r>
            <a:br>
              <a:rPr lang="en-US" sz="1800" b="1" dirty="0" smtClean="0"/>
            </a:br>
            <a:r>
              <a:rPr lang="en-US" sz="1400" dirty="0" smtClean="0"/>
              <a:t>MD2</a:t>
            </a:r>
            <a:r>
              <a:rPr lang="en-US" sz="1400" dirty="0"/>
              <a:t>		</a:t>
            </a:r>
            <a:r>
              <a:rPr lang="en-US" sz="1400" dirty="0" smtClean="0"/>
              <a:t>9C5B091C305744F046E551DB45E7C036</a:t>
            </a:r>
            <a:br>
              <a:rPr lang="en-US" sz="1400" dirty="0" smtClean="0"/>
            </a:br>
            <a:r>
              <a:rPr lang="en-US" sz="1400" dirty="0" smtClean="0"/>
              <a:t>MD4</a:t>
            </a:r>
            <a:r>
              <a:rPr lang="en-US" sz="1400" dirty="0"/>
              <a:t>		</a:t>
            </a:r>
            <a:r>
              <a:rPr lang="en-US" sz="1400" dirty="0" smtClean="0"/>
              <a:t>640061BD33AA12D92FC40EA87EA408DE</a:t>
            </a:r>
            <a:br>
              <a:rPr lang="en-US" sz="1400" dirty="0" smtClean="0"/>
            </a:br>
            <a:r>
              <a:rPr lang="en-US" sz="1400" dirty="0" smtClean="0"/>
              <a:t>MD5</a:t>
            </a:r>
            <a:r>
              <a:rPr lang="en-US" sz="1400" dirty="0"/>
              <a:t>		</a:t>
            </a:r>
            <a:r>
              <a:rPr lang="en-US" sz="1400" dirty="0" smtClean="0"/>
              <a:t>F1BFC72887902986B95F3DFDF1B81A5B</a:t>
            </a:r>
            <a:br>
              <a:rPr lang="en-US" sz="1400" dirty="0" smtClean="0"/>
            </a:br>
            <a:r>
              <a:rPr lang="en-US" sz="1400" dirty="0" smtClean="0"/>
              <a:t>SHA-1</a:t>
            </a:r>
            <a:r>
              <a:rPr lang="en-US" sz="1400" dirty="0"/>
              <a:t>	</a:t>
            </a:r>
            <a:r>
              <a:rPr lang="en-US" sz="1400" dirty="0" smtClean="0"/>
              <a:t>AF73C586F66FDC99ABF1EADB2B71C5E46C80C24A</a:t>
            </a:r>
            <a:br>
              <a:rPr lang="en-US" sz="1400" dirty="0" smtClean="0"/>
            </a:br>
            <a:r>
              <a:rPr lang="en-US" sz="1400" dirty="0" smtClean="0"/>
              <a:t>SHA-2 </a:t>
            </a:r>
            <a:r>
              <a:rPr lang="en-US" sz="1400" dirty="0"/>
              <a:t>(256)	</a:t>
            </a:r>
            <a:r>
              <a:rPr lang="en-US" sz="1400" dirty="0" smtClean="0"/>
              <a:t>4F630A1C0C7DD182D2737456E14C89C723C5FCE25CAE39DA4B93F00E90A365CB</a:t>
            </a:r>
            <a:br>
              <a:rPr lang="en-US" sz="1400" dirty="0" smtClean="0"/>
            </a:br>
            <a:r>
              <a:rPr lang="en-US" sz="1400" dirty="0" smtClean="0"/>
              <a:t>SHA-2 </a:t>
            </a:r>
            <a:r>
              <a:rPr lang="en-US" sz="1400" dirty="0"/>
              <a:t>(384)	</a:t>
            </a:r>
            <a:r>
              <a:rPr lang="en-US" sz="1400" dirty="0" smtClean="0"/>
              <a:t>8E3B1BB56624C227996941E304B061FD864868AA3DB92A1C82AE00E336BE90809E60BB2A29FC1692189DE458B6300016</a:t>
            </a:r>
            <a:br>
              <a:rPr lang="en-US" sz="1400" dirty="0" smtClean="0"/>
            </a:br>
            <a:r>
              <a:rPr lang="en-US" sz="1400" dirty="0" smtClean="0"/>
              <a:t/>
            </a:r>
            <a:br>
              <a:rPr lang="en-US" sz="1400" dirty="0" smtClean="0"/>
            </a:br>
            <a:r>
              <a:rPr lang="en-US" sz="1400" dirty="0" smtClean="0"/>
              <a:t>SHA-2 </a:t>
            </a:r>
            <a:r>
              <a:rPr lang="en-US" sz="1400" dirty="0"/>
              <a:t>(512)	</a:t>
            </a:r>
            <a:r>
              <a:rPr lang="en-US" sz="1400" dirty="0" smtClean="0"/>
              <a:t>6109E5BDF21C7CC650DC211CF3A3706FAB8D50B132762F6D597BE1BD499E357FAF435FAB220FA40A1067707D0E0C28F39C1EC41F435C4D820E8AB225E37489E3</a:t>
            </a:r>
            <a:br>
              <a:rPr lang="en-US" sz="1400" dirty="0" smtClean="0"/>
            </a:br>
            <a:r>
              <a:rPr lang="en-US" sz="1400" dirty="0" smtClean="0"/>
              <a:t/>
            </a:r>
            <a:br>
              <a:rPr lang="en-US" sz="1400" dirty="0" smtClean="0"/>
            </a:br>
            <a:r>
              <a:rPr lang="en-US" sz="1400" dirty="0" smtClean="0"/>
              <a:t>RIPEMD-160</a:t>
            </a:r>
            <a:r>
              <a:rPr lang="en-US" sz="1400" dirty="0"/>
              <a:t>	</a:t>
            </a:r>
            <a:r>
              <a:rPr lang="en-US" sz="1400" dirty="0" smtClean="0"/>
              <a:t>595FD77AA71F1CE8D7A571CB6ABDA2A502BA00D4</a:t>
            </a:r>
            <a:br>
              <a:rPr lang="en-US" sz="1400" dirty="0" smtClean="0"/>
            </a:br>
            <a:r>
              <a:rPr lang="en-US" sz="1400" dirty="0" smtClean="0"/>
              <a:t>LM</a:t>
            </a:r>
            <a:r>
              <a:rPr lang="en-US" sz="1400" dirty="0"/>
              <a:t>		</a:t>
            </a:r>
            <a:r>
              <a:rPr lang="en-US" sz="1400" dirty="0" smtClean="0"/>
              <a:t>4CF3B1913C3FF376</a:t>
            </a:r>
            <a:br>
              <a:rPr lang="en-US" sz="1400" dirty="0" smtClean="0"/>
            </a:br>
            <a:r>
              <a:rPr lang="en-US" sz="1400" dirty="0" smtClean="0"/>
              <a:t>NT</a:t>
            </a:r>
            <a:r>
              <a:rPr lang="en-US" sz="1400" dirty="0"/>
              <a:t>		</a:t>
            </a:r>
            <a:r>
              <a:rPr lang="en-US" sz="1400" dirty="0" smtClean="0"/>
              <a:t>986CA892BEAB33D1FC2E60C22EC133B7</a:t>
            </a:r>
            <a:br>
              <a:rPr lang="en-US" sz="1400" dirty="0" smtClean="0"/>
            </a:br>
            <a:r>
              <a:rPr lang="en-US" sz="1400" dirty="0" smtClean="0"/>
              <a:t>MySQL323</a:t>
            </a:r>
            <a:r>
              <a:rPr lang="en-US" sz="1400" dirty="0"/>
              <a:t>	</a:t>
            </a:r>
            <a:r>
              <a:rPr lang="en-US" sz="1400" dirty="0" smtClean="0"/>
              <a:t>0AFDA7C85EE805C2</a:t>
            </a:r>
            <a:br>
              <a:rPr lang="en-US" sz="1400" dirty="0" smtClean="0"/>
            </a:br>
            <a:r>
              <a:rPr lang="en-US" sz="1400" dirty="0" smtClean="0"/>
              <a:t>MySQLSHA1</a:t>
            </a:r>
            <a:r>
              <a:rPr lang="en-US" sz="1400" dirty="0"/>
              <a:t>	</a:t>
            </a:r>
            <a:r>
              <a:rPr lang="en-US" sz="1400" dirty="0" smtClean="0"/>
              <a:t>229749C080B28D3AEFAB78279C4668E6E12F20FA</a:t>
            </a:r>
            <a:br>
              <a:rPr lang="en-US" sz="1400" dirty="0" smtClean="0"/>
            </a:br>
            <a:r>
              <a:rPr lang="en-US" sz="1400" dirty="0" smtClean="0"/>
              <a:t>Cisco </a:t>
            </a:r>
            <a:r>
              <a:rPr lang="en-US" sz="1400" dirty="0"/>
              <a:t>PIX	</a:t>
            </a:r>
            <a:r>
              <a:rPr lang="en-US" sz="1400" dirty="0" smtClean="0"/>
              <a:t>RtJk8qcKDPR.2D/E</a:t>
            </a:r>
            <a:br>
              <a:rPr lang="en-US" sz="1400" dirty="0" smtClean="0"/>
            </a:br>
            <a:r>
              <a:rPr lang="en-US" sz="1400" dirty="0" smtClean="0"/>
              <a:t>VNC </a:t>
            </a:r>
            <a:r>
              <a:rPr lang="en-US" sz="1400" dirty="0"/>
              <a:t>Hash	DAD3B1EB680AD902</a:t>
            </a:r>
          </a:p>
        </p:txBody>
      </p:sp>
    </p:spTree>
    <p:extLst>
      <p:ext uri="{BB962C8B-B14F-4D97-AF65-F5344CB8AC3E}">
        <p14:creationId xmlns:p14="http://schemas.microsoft.com/office/powerpoint/2010/main" val="186132007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Resources</a:t>
            </a:r>
            <a:endParaRPr lang="en-US" dirty="0"/>
          </a:p>
        </p:txBody>
      </p:sp>
      <p:sp>
        <p:nvSpPr>
          <p:cNvPr id="3" name="Content Placeholder 2"/>
          <p:cNvSpPr>
            <a:spLocks noGrp="1"/>
          </p:cNvSpPr>
          <p:nvPr>
            <p:ph idx="1"/>
          </p:nvPr>
        </p:nvSpPr>
        <p:spPr/>
        <p:txBody>
          <a:bodyPr/>
          <a:lstStyle/>
          <a:p>
            <a:r>
              <a:rPr lang="en-US" sz="2000" dirty="0"/>
              <a:t>Password Storage Locations For Popular Windows Applications  </a:t>
            </a:r>
            <a:r>
              <a:rPr lang="en-US" sz="2000" dirty="0">
                <a:hlinkClick r:id="rId2"/>
              </a:rPr>
              <a:t>http://</a:t>
            </a:r>
            <a:r>
              <a:rPr lang="en-US" sz="2000" dirty="0" smtClean="0">
                <a:hlinkClick r:id="rId2"/>
              </a:rPr>
              <a:t>www.nirsoft.net/articles/saved_password_location.html</a:t>
            </a:r>
            <a:r>
              <a:rPr lang="en-US" sz="2000" dirty="0"/>
              <a:t/>
            </a:r>
            <a:br>
              <a:rPr lang="en-US" sz="2000" dirty="0"/>
            </a:br>
            <a:r>
              <a:rPr lang="en-US" sz="2000" dirty="0" smtClean="0"/>
              <a:t>Also, using tools to reverse engineer what his apps were doing helped a bunch</a:t>
            </a:r>
          </a:p>
          <a:p>
            <a:r>
              <a:rPr lang="en-US" sz="2000" dirty="0" smtClean="0"/>
              <a:t>Bunch of my stuff </a:t>
            </a:r>
            <a:r>
              <a:rPr lang="en-US" sz="2000" dirty="0"/>
              <a:t>on hacking SAM/SYSTEM hashes</a:t>
            </a:r>
            <a:br>
              <a:rPr lang="en-US" sz="2000" dirty="0"/>
            </a:br>
            <a:r>
              <a:rPr lang="en-US" sz="2000" dirty="0">
                <a:hlinkClick r:id="rId3"/>
              </a:rPr>
              <a:t>http://</a:t>
            </a:r>
            <a:r>
              <a:rPr lang="en-US" sz="2000" dirty="0" smtClean="0">
                <a:hlinkClick r:id="rId3"/>
              </a:rPr>
              <a:t>www.irongeek.com/i.php?page=security/cracking-windows-vista-xp-2000-nt-passwords-via-sam-and-syskey-with-cain-ophcrack-saminside-bkhive-etc</a:t>
            </a:r>
            <a:r>
              <a:rPr lang="en-US" sz="2000" dirty="0" smtClean="0"/>
              <a:t> </a:t>
            </a:r>
          </a:p>
          <a:p>
            <a:r>
              <a:rPr lang="en-US" sz="2000" dirty="0" smtClean="0"/>
              <a:t>Question </a:t>
            </a:r>
            <a:r>
              <a:rPr lang="en-US" sz="2000" dirty="0"/>
              <a:t>Defense</a:t>
            </a:r>
            <a:br>
              <a:rPr lang="en-US" sz="2000" dirty="0"/>
            </a:br>
            <a:r>
              <a:rPr lang="en-US" sz="2000" dirty="0">
                <a:hlinkClick r:id="rId4"/>
              </a:rPr>
              <a:t>http://www.question-defense.com</a:t>
            </a:r>
            <a:r>
              <a:rPr lang="en-US" sz="2000" dirty="0" smtClean="0">
                <a:hlinkClick r:id="rId4"/>
              </a:rPr>
              <a:t>/</a:t>
            </a:r>
            <a:r>
              <a:rPr lang="en-US" sz="2000" dirty="0" smtClean="0"/>
              <a:t> </a:t>
            </a:r>
          </a:p>
          <a:p>
            <a:r>
              <a:rPr lang="en-US" sz="2000" dirty="0" smtClean="0"/>
              <a:t>Ron’s Password Lists</a:t>
            </a:r>
            <a:br>
              <a:rPr lang="en-US" sz="2000" dirty="0" smtClean="0"/>
            </a:br>
            <a:r>
              <a:rPr lang="en-US" sz="2000" u="sng" dirty="0">
                <a:hlinkClick r:id="rId5"/>
              </a:rPr>
              <a:t>http://www.skullsecurity.org/wiki/index.php/Passwords</a:t>
            </a:r>
            <a:endParaRPr lang="en-US" sz="2000" dirty="0"/>
          </a:p>
        </p:txBody>
      </p:sp>
    </p:spTree>
    <p:extLst>
      <p:ext uri="{BB962C8B-B14F-4D97-AF65-F5344CB8AC3E}">
        <p14:creationId xmlns:p14="http://schemas.microsoft.com/office/powerpoint/2010/main" val="56615276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and Workarounds</a:t>
            </a:r>
            <a:endParaRPr lang="en-US" dirty="0"/>
          </a:p>
        </p:txBody>
      </p:sp>
      <p:sp>
        <p:nvSpPr>
          <p:cNvPr id="3" name="Content Placeholder 2"/>
          <p:cNvSpPr>
            <a:spLocks noGrp="1"/>
          </p:cNvSpPr>
          <p:nvPr>
            <p:ph idx="1"/>
          </p:nvPr>
        </p:nvSpPr>
        <p:spPr/>
        <p:txBody>
          <a:bodyPr/>
          <a:lstStyle/>
          <a:p>
            <a:r>
              <a:rPr lang="en-US" dirty="0" smtClean="0"/>
              <a:t>In most cases, these tools/attacks will require physical access to a box</a:t>
            </a:r>
          </a:p>
          <a:p>
            <a:r>
              <a:rPr lang="en-US" dirty="0" smtClean="0"/>
              <a:t>In some cases you will…</a:t>
            </a:r>
          </a:p>
          <a:p>
            <a:pPr marL="650875" indent="-514350">
              <a:buFont typeface="+mj-lt"/>
              <a:buAutoNum type="arabicPeriod"/>
            </a:pPr>
            <a:r>
              <a:rPr lang="en-US" dirty="0" smtClean="0"/>
              <a:t>…need to be logged into the target account on the box.</a:t>
            </a:r>
          </a:p>
          <a:p>
            <a:pPr marL="650875" indent="-514350">
              <a:buFont typeface="+mj-lt"/>
              <a:buAutoNum type="arabicPeriod"/>
            </a:pPr>
            <a:r>
              <a:rPr lang="en-US" dirty="0" smtClean="0"/>
              <a:t>…just need access to the file system.</a:t>
            </a:r>
          </a:p>
          <a:p>
            <a:pPr marL="650875" indent="-514350">
              <a:buFont typeface="+mj-lt"/>
              <a:buAutoNum type="arabicPeriod"/>
            </a:pPr>
            <a:r>
              <a:rPr lang="en-US" dirty="0" smtClean="0"/>
              <a:t>…you must be logged in as the target account, and not have changed the password using a boot CD. </a:t>
            </a:r>
            <a:r>
              <a:rPr lang="en-US" dirty="0" smtClean="0">
                <a:sym typeface="Wingdings" pitchFamily="2" charset="2"/>
              </a:rPr>
              <a:t></a:t>
            </a:r>
            <a:endParaRPr lang="en-US" dirty="0"/>
          </a:p>
        </p:txBody>
      </p:sp>
    </p:spTree>
    <p:extLst>
      <p:ext uri="{BB962C8B-B14F-4D97-AF65-F5344CB8AC3E}">
        <p14:creationId xmlns:p14="http://schemas.microsoft.com/office/powerpoint/2010/main" val="116540559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Profile Info</a:t>
            </a:r>
            <a:endParaRPr lang="en-US" dirty="0"/>
          </a:p>
        </p:txBody>
      </p:sp>
      <p:sp>
        <p:nvSpPr>
          <p:cNvPr id="3" name="Content Placeholder 2"/>
          <p:cNvSpPr>
            <a:spLocks noGrp="1"/>
          </p:cNvSpPr>
          <p:nvPr>
            <p:ph idx="1"/>
          </p:nvPr>
        </p:nvSpPr>
        <p:spPr/>
        <p:txBody>
          <a:bodyPr/>
          <a:lstStyle/>
          <a:p>
            <a:r>
              <a:rPr lang="en-US" dirty="0" smtClean="0"/>
              <a:t>I used C:\ in this presentation as the root drive, but it could be something else</a:t>
            </a:r>
          </a:p>
          <a:p>
            <a:r>
              <a:rPr lang="en-US" dirty="0" smtClean="0"/>
              <a:t>Some differences in </a:t>
            </a:r>
            <a:r>
              <a:rPr lang="en-US" dirty="0"/>
              <a:t>s</a:t>
            </a:r>
            <a:r>
              <a:rPr lang="en-US" dirty="0" smtClean="0"/>
              <a:t>ubdirectories when it comes to profiles</a:t>
            </a:r>
          </a:p>
          <a:p>
            <a:r>
              <a:rPr lang="en-US" dirty="0" smtClean="0"/>
              <a:t>Win 7/Vista</a:t>
            </a:r>
            <a:br>
              <a:rPr lang="en-US" dirty="0" smtClean="0"/>
            </a:br>
            <a:r>
              <a:rPr lang="en-US" dirty="0" smtClean="0"/>
              <a:t>	C</a:t>
            </a:r>
            <a:r>
              <a:rPr lang="en-US" dirty="0"/>
              <a:t>:\</a:t>
            </a:r>
            <a:r>
              <a:rPr lang="en-US" dirty="0" smtClean="0"/>
              <a:t>Users</a:t>
            </a:r>
          </a:p>
          <a:p>
            <a:r>
              <a:rPr lang="en-US" dirty="0"/>
              <a:t>Windows XP </a:t>
            </a:r>
            <a:br>
              <a:rPr lang="en-US" dirty="0"/>
            </a:br>
            <a:r>
              <a:rPr lang="en-US" dirty="0" smtClean="0"/>
              <a:t>	C:\</a:t>
            </a:r>
            <a:r>
              <a:rPr lang="en-US" dirty="0" smtClean="0"/>
              <a:t>Documents </a:t>
            </a:r>
            <a:r>
              <a:rPr lang="en-US" dirty="0"/>
              <a:t>and </a:t>
            </a:r>
            <a:r>
              <a:rPr lang="en-US" dirty="0" smtClean="0"/>
              <a:t>Settings\</a:t>
            </a:r>
          </a:p>
          <a:p>
            <a:r>
              <a:rPr lang="en-US" dirty="0" smtClean="0"/>
              <a:t>Let’s use &lt;profile&gt; as shorthand</a:t>
            </a:r>
            <a:endParaRPr lang="en-US" dirty="0"/>
          </a:p>
        </p:txBody>
      </p:sp>
    </p:spTree>
    <p:extLst>
      <p:ext uri="{BB962C8B-B14F-4D97-AF65-F5344CB8AC3E}">
        <p14:creationId xmlns:p14="http://schemas.microsoft.com/office/powerpoint/2010/main" val="410634763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AppData</a:t>
            </a:r>
            <a:endParaRPr lang="en-US" dirty="0"/>
          </a:p>
        </p:txBody>
      </p:sp>
      <p:sp>
        <p:nvSpPr>
          <p:cNvPr id="3" name="Content Placeholder 2"/>
          <p:cNvSpPr>
            <a:spLocks noGrp="1"/>
          </p:cNvSpPr>
          <p:nvPr>
            <p:ph idx="1"/>
          </p:nvPr>
        </p:nvSpPr>
        <p:spPr/>
        <p:txBody>
          <a:bodyPr/>
          <a:lstStyle/>
          <a:p>
            <a:r>
              <a:rPr lang="en-US" sz="2400" dirty="0" smtClean="0"/>
              <a:t>Enable the viewing of system and hidden files and folders</a:t>
            </a:r>
          </a:p>
          <a:p>
            <a:r>
              <a:rPr lang="en-US" sz="2400" dirty="0" smtClean="0"/>
              <a:t>Windows 7/Vista</a:t>
            </a:r>
            <a:br>
              <a:rPr lang="en-US" sz="2400" dirty="0" smtClean="0"/>
            </a:br>
            <a:r>
              <a:rPr lang="en-US" sz="2400" dirty="0" smtClean="0"/>
              <a:t>	&lt;</a:t>
            </a:r>
            <a:r>
              <a:rPr lang="en-US" sz="2400" dirty="0"/>
              <a:t>profile</a:t>
            </a:r>
            <a:r>
              <a:rPr lang="en-US" sz="2400" dirty="0" smtClean="0"/>
              <a:t>&gt;\</a:t>
            </a:r>
            <a:r>
              <a:rPr lang="en-US" sz="2400" dirty="0" err="1" smtClean="0"/>
              <a:t>AppData</a:t>
            </a:r>
            <a:r>
              <a:rPr lang="en-US" sz="2400" dirty="0" smtClean="0"/>
              <a:t>\Local</a:t>
            </a:r>
            <a:br>
              <a:rPr lang="en-US" sz="2400" dirty="0" smtClean="0"/>
            </a:br>
            <a:r>
              <a:rPr lang="en-US" sz="2400" dirty="0" smtClean="0"/>
              <a:t>	&lt;</a:t>
            </a:r>
            <a:r>
              <a:rPr lang="en-US" sz="2400" dirty="0"/>
              <a:t>profile&gt;\</a:t>
            </a:r>
            <a:r>
              <a:rPr lang="en-US" sz="2400" dirty="0" err="1" smtClean="0"/>
              <a:t>AppData</a:t>
            </a:r>
            <a:r>
              <a:rPr lang="en-US" sz="2400" dirty="0" smtClean="0"/>
              <a:t>\</a:t>
            </a:r>
            <a:r>
              <a:rPr lang="en-US" sz="2400" dirty="0" err="1" smtClean="0"/>
              <a:t>LocalLow</a:t>
            </a:r>
            <a:r>
              <a:rPr lang="en-US" sz="2400" dirty="0" smtClean="0"/>
              <a:t/>
            </a:r>
            <a:br>
              <a:rPr lang="en-US" sz="2400" dirty="0" smtClean="0"/>
            </a:br>
            <a:r>
              <a:rPr lang="en-US" sz="2400" dirty="0" smtClean="0"/>
              <a:t>	&lt;</a:t>
            </a:r>
            <a:r>
              <a:rPr lang="en-US" sz="2400" dirty="0"/>
              <a:t>profile&gt;\</a:t>
            </a:r>
            <a:r>
              <a:rPr lang="en-US" sz="2400" dirty="0" err="1" smtClean="0"/>
              <a:t>AppData</a:t>
            </a:r>
            <a:r>
              <a:rPr lang="en-US" sz="2400" dirty="0" smtClean="0"/>
              <a:t>\Roaming</a:t>
            </a:r>
          </a:p>
          <a:p>
            <a:r>
              <a:rPr lang="en-US" sz="2400" dirty="0"/>
              <a:t>Windows XP </a:t>
            </a:r>
            <a:r>
              <a:rPr lang="en-US" sz="2400" dirty="0" smtClean="0"/>
              <a:t>(sort of)</a:t>
            </a:r>
            <a:r>
              <a:rPr lang="en-US" sz="2400" dirty="0"/>
              <a:t/>
            </a:r>
            <a:br>
              <a:rPr lang="en-US" sz="2400" dirty="0"/>
            </a:br>
            <a:r>
              <a:rPr lang="en-US" sz="2400" dirty="0" smtClean="0"/>
              <a:t>	&lt;</a:t>
            </a:r>
            <a:r>
              <a:rPr lang="en-US" sz="2400" dirty="0"/>
              <a:t>profile</a:t>
            </a:r>
            <a:r>
              <a:rPr lang="en-US" sz="2400" dirty="0" smtClean="0"/>
              <a:t>&gt;\Application Data , maps to Roaming</a:t>
            </a:r>
            <a:br>
              <a:rPr lang="en-US" sz="2400" dirty="0" smtClean="0"/>
            </a:br>
            <a:r>
              <a:rPr lang="en-US" sz="2400" dirty="0" smtClean="0"/>
              <a:t>	&lt;</a:t>
            </a:r>
            <a:r>
              <a:rPr lang="en-US" sz="2400" dirty="0"/>
              <a:t>profile</a:t>
            </a:r>
            <a:r>
              <a:rPr lang="en-US" sz="2400" dirty="0" smtClean="0"/>
              <a:t>&gt;\Local Settings\Application </a:t>
            </a:r>
            <a:r>
              <a:rPr lang="en-US" sz="2400" dirty="0"/>
              <a:t>Data</a:t>
            </a:r>
            <a:r>
              <a:rPr lang="en-US" sz="2400" dirty="0" smtClean="0"/>
              <a:t>, maps to Local</a:t>
            </a:r>
          </a:p>
          <a:p>
            <a:r>
              <a:rPr lang="en-US" sz="2400" dirty="0"/>
              <a:t>Go read</a:t>
            </a:r>
            <a:br>
              <a:rPr lang="en-US" sz="2400" dirty="0"/>
            </a:br>
            <a:r>
              <a:rPr lang="en-US" sz="1600" dirty="0">
                <a:hlinkClick r:id="rId2"/>
              </a:rPr>
              <a:t>http://</a:t>
            </a:r>
            <a:r>
              <a:rPr lang="en-US" sz="1600" dirty="0" smtClean="0">
                <a:hlinkClick r:id="rId2"/>
              </a:rPr>
              <a:t>download.microsoft.com/download/3/b/a/3ba6d659-6e39-4cd7-b3a2-9c96482f5353/Managing%20Roaming%20User%20Data%20Deployment%20Guide.doc</a:t>
            </a:r>
            <a:r>
              <a:rPr lang="en-US" sz="1600" dirty="0" smtClean="0"/>
              <a:t> </a:t>
            </a:r>
            <a:endParaRPr lang="en-US" sz="1600" dirty="0"/>
          </a:p>
        </p:txBody>
      </p:sp>
    </p:spTree>
    <p:extLst>
      <p:ext uri="{BB962C8B-B14F-4D97-AF65-F5344CB8AC3E}">
        <p14:creationId xmlns:p14="http://schemas.microsoft.com/office/powerpoint/2010/main" val="410420031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a:t>
            </a:r>
            <a:endParaRPr lang="en-US" dirty="0"/>
          </a:p>
        </p:txBody>
      </p:sp>
      <p:sp>
        <p:nvSpPr>
          <p:cNvPr id="3" name="Content Placeholder 2"/>
          <p:cNvSpPr>
            <a:spLocks noGrp="1"/>
          </p:cNvSpPr>
          <p:nvPr>
            <p:ph idx="1"/>
          </p:nvPr>
        </p:nvSpPr>
        <p:spPr/>
        <p:txBody>
          <a:bodyPr/>
          <a:lstStyle/>
          <a:p>
            <a:r>
              <a:rPr lang="en-US" dirty="0"/>
              <a:t>&lt;profile&gt;\</a:t>
            </a:r>
            <a:r>
              <a:rPr lang="en-US" dirty="0" err="1"/>
              <a:t>AppData</a:t>
            </a:r>
            <a:r>
              <a:rPr lang="en-US" dirty="0"/>
              <a:t>\Roaming</a:t>
            </a:r>
            <a:br>
              <a:rPr lang="en-US" dirty="0"/>
            </a:br>
            <a:r>
              <a:rPr lang="en-US" dirty="0"/>
              <a:t>Synchronized with the server if roaming profiles are used</a:t>
            </a:r>
            <a:r>
              <a:rPr lang="en-US" dirty="0" smtClean="0"/>
              <a:t>.</a:t>
            </a:r>
          </a:p>
          <a:p>
            <a:r>
              <a:rPr lang="en-US" dirty="0" smtClean="0"/>
              <a:t>&lt;</a:t>
            </a:r>
            <a:r>
              <a:rPr lang="en-US" dirty="0"/>
              <a:t>profile&gt;\</a:t>
            </a:r>
            <a:r>
              <a:rPr lang="en-US" dirty="0" err="1" smtClean="0"/>
              <a:t>AppData</a:t>
            </a:r>
            <a:r>
              <a:rPr lang="en-US" dirty="0" smtClean="0"/>
              <a:t>\Local</a:t>
            </a:r>
            <a:br>
              <a:rPr lang="en-US" dirty="0" smtClean="0"/>
            </a:br>
            <a:r>
              <a:rPr lang="en-US" dirty="0" smtClean="0"/>
              <a:t>Specific to that computer, even with roaming profiles enabled. Also meant for larger files.</a:t>
            </a:r>
          </a:p>
          <a:p>
            <a:r>
              <a:rPr lang="en-US" dirty="0" smtClean="0"/>
              <a:t>&lt;profile</a:t>
            </a:r>
            <a:r>
              <a:rPr lang="en-US" dirty="0"/>
              <a:t>&gt;\</a:t>
            </a:r>
            <a:r>
              <a:rPr lang="en-US" dirty="0" err="1" smtClean="0"/>
              <a:t>AppData</a:t>
            </a:r>
            <a:r>
              <a:rPr lang="en-US" dirty="0" smtClean="0"/>
              <a:t>\</a:t>
            </a:r>
            <a:r>
              <a:rPr lang="en-US" dirty="0" err="1" smtClean="0"/>
              <a:t>LocalLow</a:t>
            </a:r>
            <a:r>
              <a:rPr lang="en-US" dirty="0"/>
              <a:t/>
            </a:r>
            <a:br>
              <a:rPr lang="en-US" dirty="0"/>
            </a:br>
            <a:r>
              <a:rPr lang="en-US" dirty="0" smtClean="0"/>
              <a:t>Same use as </a:t>
            </a:r>
            <a:r>
              <a:rPr lang="en-US" dirty="0" err="1" smtClean="0"/>
              <a:t>LocalLow</a:t>
            </a:r>
            <a:r>
              <a:rPr lang="en-US" dirty="0" smtClean="0"/>
              <a:t>, but with lower integrity level an can be written to in protected mode.</a:t>
            </a:r>
          </a:p>
          <a:p>
            <a:endParaRPr lang="en-US" dirty="0"/>
          </a:p>
        </p:txBody>
      </p:sp>
    </p:spTree>
    <p:extLst>
      <p:ext uri="{BB962C8B-B14F-4D97-AF65-F5344CB8AC3E}">
        <p14:creationId xmlns:p14="http://schemas.microsoft.com/office/powerpoint/2010/main" val="417592631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local accounts: LM</a:t>
            </a:r>
            <a:endParaRPr lang="en-US" dirty="0"/>
          </a:p>
        </p:txBody>
      </p:sp>
      <p:sp>
        <p:nvSpPr>
          <p:cNvPr id="3" name="Content Placeholder 2"/>
          <p:cNvSpPr>
            <a:spLocks noGrp="1"/>
          </p:cNvSpPr>
          <p:nvPr>
            <p:ph idx="1"/>
          </p:nvPr>
        </p:nvSpPr>
        <p:spPr>
          <a:xfrm>
            <a:off x="457200" y="1524000"/>
            <a:ext cx="8229600" cy="4708525"/>
          </a:xfrm>
        </p:spPr>
        <p:txBody>
          <a:bodyPr/>
          <a:lstStyle/>
          <a:p>
            <a:pPr>
              <a:buNone/>
            </a:pPr>
            <a:r>
              <a:rPr lang="en-US" sz="2400" dirty="0" smtClean="0"/>
              <a:t>LAN Manager (Used in older Windows Operating System)</a:t>
            </a:r>
          </a:p>
          <a:p>
            <a:pPr marL="593725" indent="-457200">
              <a:buAutoNum type="arabicPeriod"/>
            </a:pPr>
            <a:r>
              <a:rPr lang="en-US" sz="2400" dirty="0" smtClean="0"/>
              <a:t>Convert password to upper case.</a:t>
            </a:r>
          </a:p>
          <a:p>
            <a:pPr marL="593725" indent="-457200">
              <a:buAutoNum type="arabicPeriod"/>
            </a:pPr>
            <a:r>
              <a:rPr lang="en-US" sz="2400" dirty="0" smtClean="0"/>
              <a:t>Pad the plaintext with null characters to make it 14 bytes long.</a:t>
            </a:r>
          </a:p>
          <a:p>
            <a:pPr marL="593725" indent="-457200">
              <a:buAutoNum type="arabicPeriod"/>
            </a:pPr>
            <a:r>
              <a:rPr lang="en-US" sz="2400" dirty="0" smtClean="0"/>
              <a:t>Split into two 7 character (byte) chunks.</a:t>
            </a:r>
          </a:p>
          <a:p>
            <a:pPr marL="593725" indent="-457200">
              <a:buAutoNum type="arabicPeriod"/>
            </a:pPr>
            <a:r>
              <a:rPr lang="en-US" sz="2400" dirty="0" smtClean="0"/>
              <a:t>Use each 7 byte chunks separately as keys to DES encrypt the magic value ("KGS!@#$%" or in HEX 0x4b47532140232425).</a:t>
            </a:r>
          </a:p>
          <a:p>
            <a:pPr marL="593725" indent="-457200">
              <a:buAutoNum type="arabicPeriod"/>
            </a:pPr>
            <a:r>
              <a:rPr lang="en-US" sz="2400" dirty="0" smtClean="0"/>
              <a:t>Concatenate the two cipher texts from step four to produce the hash.</a:t>
            </a:r>
          </a:p>
          <a:p>
            <a:pPr marL="593725" indent="-457200">
              <a:buAutoNum type="arabicPeriod"/>
            </a:pPr>
            <a:r>
              <a:rPr lang="en-US" sz="2400" dirty="0" smtClean="0"/>
              <a:t>Store the hash in the SAM file.</a:t>
            </a:r>
            <a:endParaRPr lang="en-US" sz="2400" dirty="0"/>
          </a:p>
        </p:txBody>
      </p:sp>
    </p:spTree>
    <p:extLst>
      <p:ext uri="{BB962C8B-B14F-4D97-AF65-F5344CB8AC3E}">
        <p14:creationId xmlns:p14="http://schemas.microsoft.com/office/powerpoint/2010/main" val="289786315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local accounts: NTLM</a:t>
            </a:r>
          </a:p>
        </p:txBody>
      </p:sp>
      <p:sp>
        <p:nvSpPr>
          <p:cNvPr id="3" name="Content Placeholder 2"/>
          <p:cNvSpPr>
            <a:spLocks noGrp="1"/>
          </p:cNvSpPr>
          <p:nvPr>
            <p:ph idx="1"/>
          </p:nvPr>
        </p:nvSpPr>
        <p:spPr>
          <a:xfrm>
            <a:off x="457200" y="1524000"/>
            <a:ext cx="8229600" cy="4708525"/>
          </a:xfrm>
        </p:spPr>
        <p:txBody>
          <a:bodyPr/>
          <a:lstStyle/>
          <a:p>
            <a:pPr>
              <a:buNone/>
            </a:pPr>
            <a:r>
              <a:rPr lang="en-US" dirty="0" smtClean="0"/>
              <a:t>NT Manager</a:t>
            </a:r>
          </a:p>
          <a:p>
            <a:pPr marL="593725" indent="-457200">
              <a:buFont typeface="+mj-lt"/>
              <a:buAutoNum type="arabicPeriod"/>
            </a:pPr>
            <a:r>
              <a:rPr lang="en-US" dirty="0" smtClean="0"/>
              <a:t>Take the Unicode mixed-case password and use the Message Digest 4 (MD4) algorithm to obtain the hash.</a:t>
            </a:r>
          </a:p>
          <a:p>
            <a:pPr marL="593725" indent="-457200">
              <a:buFont typeface="+mj-lt"/>
              <a:buAutoNum type="arabicPeriod"/>
            </a:pPr>
            <a:r>
              <a:rPr lang="en-US" dirty="0" smtClean="0"/>
              <a:t> Store the hash in the SAM file.</a:t>
            </a:r>
            <a:br>
              <a:rPr lang="en-US" dirty="0" smtClean="0"/>
            </a:br>
            <a:endParaRPr lang="en-US" dirty="0"/>
          </a:p>
        </p:txBody>
      </p:sp>
    </p:spTree>
    <p:extLst>
      <p:ext uri="{BB962C8B-B14F-4D97-AF65-F5344CB8AC3E}">
        <p14:creationId xmlns:p14="http://schemas.microsoft.com/office/powerpoint/2010/main" val="276049215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Source/Free tools for cracking the SAM</a:t>
            </a:r>
            <a:endParaRPr lang="en-US" dirty="0"/>
          </a:p>
        </p:txBody>
      </p:sp>
      <p:sp>
        <p:nvSpPr>
          <p:cNvPr id="3" name="Content Placeholder 2"/>
          <p:cNvSpPr>
            <a:spLocks noGrp="1"/>
          </p:cNvSpPr>
          <p:nvPr>
            <p:ph idx="1"/>
          </p:nvPr>
        </p:nvSpPr>
        <p:spPr/>
        <p:txBody>
          <a:bodyPr/>
          <a:lstStyle/>
          <a:p>
            <a:r>
              <a:rPr lang="en-US" dirty="0" err="1" smtClean="0"/>
              <a:t>FGDump</a:t>
            </a:r>
            <a:r>
              <a:rPr lang="en-US" dirty="0" smtClean="0"/>
              <a:t> (</a:t>
            </a:r>
            <a:r>
              <a:rPr lang="en-US" dirty="0" err="1" smtClean="0"/>
              <a:t>Pwdump</a:t>
            </a:r>
            <a:r>
              <a:rPr lang="en-US" dirty="0" smtClean="0"/>
              <a:t>)</a:t>
            </a:r>
            <a:br>
              <a:rPr lang="en-US" dirty="0" smtClean="0"/>
            </a:br>
            <a:r>
              <a:rPr lang="en-US" dirty="0" smtClean="0">
                <a:hlinkClick r:id="rId2"/>
              </a:rPr>
              <a:t>http://www.foofus.net/~fizzgig/fgdump</a:t>
            </a:r>
            <a:r>
              <a:rPr lang="en-US" dirty="0" smtClean="0"/>
              <a:t> </a:t>
            </a:r>
          </a:p>
          <a:p>
            <a:r>
              <a:rPr lang="en-US" dirty="0" smtClean="0"/>
              <a:t>Cain</a:t>
            </a:r>
            <a:br>
              <a:rPr lang="en-US" dirty="0" smtClean="0"/>
            </a:br>
            <a:r>
              <a:rPr lang="en-US" dirty="0" smtClean="0">
                <a:hlinkClick r:id="rId3"/>
              </a:rPr>
              <a:t>http://www.oxid.it/cain.html</a:t>
            </a:r>
            <a:endParaRPr lang="en-US" dirty="0" smtClean="0"/>
          </a:p>
          <a:p>
            <a:r>
              <a:rPr lang="en-US" dirty="0" smtClean="0"/>
              <a:t>Backtrack 5R1 DVD (SAMDump2 and other tools)</a:t>
            </a:r>
            <a:br>
              <a:rPr lang="en-US" dirty="0" smtClean="0"/>
            </a:br>
            <a:r>
              <a:rPr lang="en-US" dirty="0" smtClean="0">
                <a:hlinkClick r:id="rId4"/>
              </a:rPr>
              <a:t>http://www.backtrack-linux.org/</a:t>
            </a:r>
            <a:r>
              <a:rPr lang="en-US" dirty="0" smtClean="0"/>
              <a:t>    </a:t>
            </a:r>
            <a:br>
              <a:rPr lang="en-US" dirty="0" smtClean="0"/>
            </a:br>
            <a:endParaRPr lang="en-US" dirty="0"/>
          </a:p>
        </p:txBody>
      </p:sp>
    </p:spTree>
    <p:extLst>
      <p:ext uri="{BB962C8B-B14F-4D97-AF65-F5344CB8AC3E}">
        <p14:creationId xmlns:p14="http://schemas.microsoft.com/office/powerpoint/2010/main" val="208276031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plan to cover</a:t>
            </a:r>
            <a:endParaRPr lang="en-US" dirty="0"/>
          </a:p>
        </p:txBody>
      </p:sp>
      <p:sp>
        <p:nvSpPr>
          <p:cNvPr id="3" name="Content Placeholder 2"/>
          <p:cNvSpPr>
            <a:spLocks noGrp="1"/>
          </p:cNvSpPr>
          <p:nvPr>
            <p:ph idx="1"/>
          </p:nvPr>
        </p:nvSpPr>
        <p:spPr/>
        <p:txBody>
          <a:bodyPr/>
          <a:lstStyle/>
          <a:p>
            <a:r>
              <a:rPr lang="en-US" dirty="0" smtClean="0"/>
              <a:t>Core </a:t>
            </a:r>
            <a:r>
              <a:rPr lang="en-US" dirty="0"/>
              <a:t>items an </a:t>
            </a:r>
            <a:r>
              <a:rPr lang="en-US" dirty="0" smtClean="0"/>
              <a:t>attacker </a:t>
            </a:r>
            <a:r>
              <a:rPr lang="en-US" dirty="0"/>
              <a:t>would want to locate and copy off of a Windows </a:t>
            </a:r>
            <a:r>
              <a:rPr lang="en-US" dirty="0" smtClean="0"/>
              <a:t>system with short term access</a:t>
            </a:r>
          </a:p>
          <a:p>
            <a:r>
              <a:rPr lang="en-US" dirty="0" smtClean="0"/>
              <a:t>Data that could be found: Passwords, Usernames Docs, Emails, Paths</a:t>
            </a:r>
          </a:p>
          <a:p>
            <a:r>
              <a:rPr lang="en-US" dirty="0" smtClean="0"/>
              <a:t>Tools </a:t>
            </a:r>
            <a:r>
              <a:rPr lang="en-US" dirty="0"/>
              <a:t>they would use to bypass weak security precautions like </a:t>
            </a:r>
            <a:r>
              <a:rPr lang="en-US" dirty="0" smtClean="0"/>
              <a:t>file system </a:t>
            </a:r>
            <a:r>
              <a:rPr lang="en-US" dirty="0"/>
              <a:t>permissions and OS/BIOs </a:t>
            </a:r>
            <a:r>
              <a:rPr lang="en-US" dirty="0" smtClean="0"/>
              <a:t>passwords</a:t>
            </a:r>
          </a:p>
        </p:txBody>
      </p:sp>
    </p:spTree>
    <p:extLst>
      <p:ext uri="{BB962C8B-B14F-4D97-AF65-F5344CB8AC3E}">
        <p14:creationId xmlns:p14="http://schemas.microsoft.com/office/powerpoint/2010/main" val="363287780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 few notes on using </a:t>
            </a:r>
            <a:r>
              <a:rPr lang="en-US" dirty="0" err="1" smtClean="0"/>
              <a:t>SAMDump</a:t>
            </a:r>
            <a:r>
              <a:rPr lang="en-US" dirty="0" smtClean="0"/>
              <a:t> from Backtrack</a:t>
            </a:r>
            <a:endParaRPr lang="en-US" dirty="0"/>
          </a:p>
        </p:txBody>
      </p:sp>
      <p:sp>
        <p:nvSpPr>
          <p:cNvPr id="5" name="Rectangle 4"/>
          <p:cNvSpPr/>
          <p:nvPr/>
        </p:nvSpPr>
        <p:spPr>
          <a:xfrm>
            <a:off x="228600" y="1752600"/>
            <a:ext cx="8305800" cy="2308324"/>
          </a:xfrm>
          <a:prstGeom prst="rect">
            <a:avLst/>
          </a:prstGeom>
        </p:spPr>
        <p:txBody>
          <a:bodyPr wrap="square">
            <a:spAutoFit/>
          </a:bodyPr>
          <a:lstStyle/>
          <a:p>
            <a:r>
              <a:rPr lang="en-US" sz="2400" dirty="0" err="1"/>
              <a:t>fdisk</a:t>
            </a:r>
            <a:r>
              <a:rPr lang="en-US" sz="2400" dirty="0"/>
              <a:t> -l</a:t>
            </a:r>
            <a:br>
              <a:rPr lang="en-US" sz="2400" dirty="0"/>
            </a:br>
            <a:r>
              <a:rPr lang="en-US" sz="2400" dirty="0" err="1"/>
              <a:t>mkdir</a:t>
            </a:r>
            <a:r>
              <a:rPr lang="en-US" sz="2400" dirty="0"/>
              <a:t> /media/sda1</a:t>
            </a:r>
            <a:br>
              <a:rPr lang="en-US" sz="2400" dirty="0"/>
            </a:br>
            <a:r>
              <a:rPr lang="en-US" sz="2400" dirty="0"/>
              <a:t>mount /</a:t>
            </a:r>
            <a:r>
              <a:rPr lang="en-US" sz="2400" dirty="0" err="1"/>
              <a:t>dev</a:t>
            </a:r>
            <a:r>
              <a:rPr lang="en-US" sz="2400" dirty="0"/>
              <a:t>/sda1 /media/sda1 -o </a:t>
            </a:r>
            <a:r>
              <a:rPr lang="en-US" sz="2400" dirty="0" smtClean="0"/>
              <a:t>force</a:t>
            </a:r>
            <a:r>
              <a:rPr lang="en-US" sz="2400" dirty="0"/>
              <a:t/>
            </a:r>
            <a:br>
              <a:rPr lang="en-US" sz="2400" dirty="0"/>
            </a:br>
            <a:r>
              <a:rPr lang="en-US" sz="2400" dirty="0"/>
              <a:t>samdump2 /media/sda1/Windows/System32/</a:t>
            </a:r>
            <a:r>
              <a:rPr lang="en-US" sz="2400" dirty="0" err="1"/>
              <a:t>config</a:t>
            </a:r>
            <a:r>
              <a:rPr lang="en-US" sz="2400" dirty="0"/>
              <a:t>/SYSTEM /media/sda1/Windows/System32/</a:t>
            </a:r>
            <a:r>
              <a:rPr lang="en-US" sz="2400" dirty="0" err="1"/>
              <a:t>config</a:t>
            </a:r>
            <a:r>
              <a:rPr lang="en-US" sz="2400" dirty="0"/>
              <a:t>/SAM &gt;hashes.txt</a:t>
            </a:r>
          </a:p>
        </p:txBody>
      </p:sp>
    </p:spTree>
    <p:extLst>
      <p:ext uri="{BB962C8B-B14F-4D97-AF65-F5344CB8AC3E}">
        <p14:creationId xmlns:p14="http://schemas.microsoft.com/office/powerpoint/2010/main" val="258477450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Cached Domain Credentials</a:t>
            </a:r>
            <a:endParaRPr lang="en-US" dirty="0"/>
          </a:p>
        </p:txBody>
      </p:sp>
      <p:sp>
        <p:nvSpPr>
          <p:cNvPr id="3" name="Content Placeholder 2"/>
          <p:cNvSpPr>
            <a:spLocks noGrp="1"/>
          </p:cNvSpPr>
          <p:nvPr>
            <p:ph idx="1"/>
          </p:nvPr>
        </p:nvSpPr>
        <p:spPr>
          <a:xfrm>
            <a:off x="457200" y="1295400"/>
            <a:ext cx="8229600" cy="5013325"/>
          </a:xfrm>
        </p:spPr>
        <p:txBody>
          <a:bodyPr/>
          <a:lstStyle/>
          <a:p>
            <a:r>
              <a:rPr lang="en-US" sz="2000" dirty="0" smtClean="0"/>
              <a:t>Cracking Cached Domain/ADS Passwords</a:t>
            </a:r>
            <a:br>
              <a:rPr lang="en-US" sz="2000" dirty="0" smtClean="0"/>
            </a:br>
            <a:r>
              <a:rPr lang="en-US" sz="2000" dirty="0" smtClean="0"/>
              <a:t>By default Windows  systems in a domain or Active Directory tree cache the credentials of the last ten previously logged in users. This is done so that the users can still login again if the Domain Controller or ADS tree can not be reached either because of Controller failure or network problems. These cached passwords are stored as encrypted (using </a:t>
            </a:r>
            <a:r>
              <a:rPr lang="en-US" sz="2000" dirty="0"/>
              <a:t>NL$KM </a:t>
            </a:r>
            <a:r>
              <a:rPr lang="en-US" sz="2000" dirty="0" smtClean="0"/>
              <a:t>LSA) hashes in the local systems registry at the values:</a:t>
            </a:r>
            <a:br>
              <a:rPr lang="en-US" sz="2000" dirty="0" smtClean="0"/>
            </a:br>
            <a:r>
              <a:rPr lang="en-US" sz="2000" dirty="0" smtClean="0"/>
              <a:t/>
            </a:r>
            <a:br>
              <a:rPr lang="en-US" sz="2000" dirty="0" smtClean="0"/>
            </a:br>
            <a:r>
              <a:rPr lang="en-US" sz="2000" dirty="0" smtClean="0"/>
              <a:t>HKEY_LOCAL_MACHINE\SECURITY\CACHE\NL$1</a:t>
            </a:r>
            <a:br>
              <a:rPr lang="en-US" sz="2000" dirty="0" smtClean="0"/>
            </a:br>
            <a:r>
              <a:rPr lang="en-US" sz="2000" dirty="0" smtClean="0"/>
              <a:t>		through</a:t>
            </a:r>
            <a:br>
              <a:rPr lang="en-US" sz="2000" dirty="0" smtClean="0"/>
            </a:br>
            <a:r>
              <a:rPr lang="en-US" sz="2000" dirty="0" smtClean="0"/>
              <a:t>HKEY_LOCAL_MACHINE\SECURITY\CACHE\NL$10</a:t>
            </a:r>
            <a:br>
              <a:rPr lang="en-US" sz="2000" dirty="0" smtClean="0"/>
            </a:br>
            <a:endParaRPr lang="en-US" sz="2000" dirty="0" smtClean="0"/>
          </a:p>
          <a:p>
            <a:r>
              <a:rPr lang="en-US" sz="2000" dirty="0" smtClean="0"/>
              <a:t>I’ve read </a:t>
            </a:r>
            <a:r>
              <a:rPr lang="en-US" sz="2000" dirty="0"/>
              <a:t>the algorithm f</a:t>
            </a:r>
            <a:r>
              <a:rPr lang="en-US" sz="2000" dirty="0" smtClean="0"/>
              <a:t>or MSCacheV1 is</a:t>
            </a:r>
            <a:r>
              <a:rPr lang="en-US" sz="2000" dirty="0"/>
              <a:t>:</a:t>
            </a:r>
            <a:br>
              <a:rPr lang="en-US" sz="2000" dirty="0"/>
            </a:br>
            <a:r>
              <a:rPr lang="en-US" sz="2000" b="1" dirty="0"/>
              <a:t>MD4(MD4(Unicode($pass)).Unicode(</a:t>
            </a:r>
            <a:r>
              <a:rPr lang="en-US" sz="2000" b="1" dirty="0" err="1"/>
              <a:t>strtolower</a:t>
            </a:r>
            <a:r>
              <a:rPr lang="en-US" sz="2000" b="1" dirty="0"/>
              <a:t>($username))) </a:t>
            </a:r>
            <a:r>
              <a:rPr lang="en-US" sz="2000" dirty="0" smtClean="0"/>
              <a:t/>
            </a:r>
            <a:br>
              <a:rPr lang="en-US" sz="2000" dirty="0" smtClean="0"/>
            </a:br>
            <a:r>
              <a:rPr lang="en-US" sz="2000" dirty="0" smtClean="0"/>
              <a:t>according to the folks </a:t>
            </a:r>
            <a:r>
              <a:rPr lang="en-US" sz="2000" dirty="0"/>
              <a:t>at </a:t>
            </a:r>
            <a:r>
              <a:rPr lang="en-US" sz="2000" dirty="0">
                <a:hlinkClick r:id="rId2"/>
              </a:rPr>
              <a:t>http://</a:t>
            </a:r>
            <a:r>
              <a:rPr lang="en-US" sz="2000" dirty="0" smtClean="0">
                <a:hlinkClick r:id="rId2"/>
              </a:rPr>
              <a:t>www.insidepro.com</a:t>
            </a:r>
            <a:r>
              <a:rPr lang="en-US" sz="2000" dirty="0" smtClean="0"/>
              <a:t> </a:t>
            </a:r>
          </a:p>
          <a:p>
            <a:r>
              <a:rPr lang="en-US" sz="2000" dirty="0" smtClean="0"/>
              <a:t>MSCacheV2 adds even more issues</a:t>
            </a:r>
            <a:br>
              <a:rPr lang="en-US" sz="2000" dirty="0" smtClean="0"/>
            </a:br>
            <a:r>
              <a:rPr lang="en-US" sz="1400" dirty="0" smtClean="0"/>
              <a:t/>
            </a:r>
            <a:br>
              <a:rPr lang="en-US" sz="1400" dirty="0" smtClean="0"/>
            </a:br>
            <a:endParaRPr lang="en-US" sz="1400" dirty="0"/>
          </a:p>
        </p:txBody>
      </p:sp>
    </p:spTree>
    <p:extLst>
      <p:ext uri="{BB962C8B-B14F-4D97-AF65-F5344CB8AC3E}">
        <p14:creationId xmlns:p14="http://schemas.microsoft.com/office/powerpoint/2010/main" val="315215217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 7 + Cain </a:t>
            </a:r>
            <a:r>
              <a:rPr lang="en-US" strike="sngStrike" dirty="0" smtClean="0"/>
              <a:t>does not seem to work</a:t>
            </a:r>
            <a:endParaRPr lang="en-US" strike="sngStrike" dirty="0"/>
          </a:p>
        </p:txBody>
      </p:sp>
      <p:sp>
        <p:nvSpPr>
          <p:cNvPr id="3" name="Content Placeholder 2"/>
          <p:cNvSpPr>
            <a:spLocks noGrp="1"/>
          </p:cNvSpPr>
          <p:nvPr>
            <p:ph idx="1"/>
          </p:nvPr>
        </p:nvSpPr>
        <p:spPr/>
        <p:txBody>
          <a:bodyPr/>
          <a:lstStyle/>
          <a:p>
            <a:r>
              <a:rPr lang="en-US" dirty="0" smtClean="0"/>
              <a:t>Cain</a:t>
            </a:r>
          </a:p>
          <a:p>
            <a:endParaRPr lang="en-US" dirty="0"/>
          </a:p>
          <a:p>
            <a:endParaRPr lang="en-US" dirty="0" smtClean="0"/>
          </a:p>
          <a:p>
            <a:endParaRPr lang="en-US" dirty="0"/>
          </a:p>
          <a:p>
            <a:endParaRPr lang="en-US" dirty="0" smtClean="0"/>
          </a:p>
          <a:p>
            <a:endParaRPr lang="en-US" dirty="0"/>
          </a:p>
          <a:p>
            <a:r>
              <a:rPr lang="en-US" dirty="0" err="1" smtClean="0"/>
              <a:t>Hashcat</a:t>
            </a:r>
            <a:r>
              <a:rPr lang="en-US" dirty="0" smtClean="0"/>
              <a:t> </a:t>
            </a:r>
            <a:r>
              <a:rPr lang="en-US" dirty="0">
                <a:hlinkClick r:id="rId2"/>
              </a:rPr>
              <a:t>http://hashcat.net</a:t>
            </a:r>
            <a:r>
              <a:rPr lang="en-US" dirty="0"/>
              <a:t> </a:t>
            </a:r>
            <a:br>
              <a:rPr lang="en-US" dirty="0"/>
            </a:br>
            <a:r>
              <a:rPr lang="en-US" dirty="0" smtClean="0"/>
              <a:t>format</a:t>
            </a:r>
            <a:r>
              <a:rPr lang="en-US" dirty="0"/>
              <a:t>:</a:t>
            </a:r>
            <a:br>
              <a:rPr lang="en-US" dirty="0"/>
            </a:br>
            <a:r>
              <a:rPr lang="en-US" sz="2400" dirty="0"/>
              <a:t>98bc149b523691e3e51a91b6596e9750:somedomainuser</a:t>
            </a:r>
            <a:br>
              <a:rPr lang="en-US" sz="2400" dirty="0"/>
            </a:br>
            <a:endParaRPr lang="en-US" sz="24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828800"/>
            <a:ext cx="5314950" cy="246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37666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Cracking </a:t>
            </a:r>
            <a:r>
              <a:rPr lang="en-US" dirty="0" err="1" smtClean="0"/>
              <a:t>Creds</a:t>
            </a:r>
            <a:r>
              <a:rPr lang="en-US" dirty="0" smtClean="0"/>
              <a:t> Countered</a:t>
            </a:r>
            <a:endParaRPr lang="en-US" dirty="0"/>
          </a:p>
        </p:txBody>
      </p:sp>
      <p:sp>
        <p:nvSpPr>
          <p:cNvPr id="3" name="Content Placeholder 2"/>
          <p:cNvSpPr>
            <a:spLocks noGrp="1"/>
          </p:cNvSpPr>
          <p:nvPr>
            <p:ph idx="1"/>
          </p:nvPr>
        </p:nvSpPr>
        <p:spPr/>
        <p:txBody>
          <a:bodyPr/>
          <a:lstStyle/>
          <a:p>
            <a:r>
              <a:rPr lang="en-US" sz="1800" dirty="0" smtClean="0"/>
              <a:t>Credential Cache Cracking Countermeasures</a:t>
            </a:r>
          </a:p>
          <a:p>
            <a:pPr>
              <a:buFont typeface="+mj-lt"/>
              <a:buAutoNum type="arabicPeriod"/>
            </a:pPr>
            <a:r>
              <a:rPr lang="en-US" sz="1800" dirty="0" smtClean="0"/>
              <a:t>Choose stronger domain passwords. Use more than just alpha-numeric characters and perhaps throw in some extended ASCII characters by way of the </a:t>
            </a:r>
            <a:r>
              <a:rPr lang="en-US" sz="1800" dirty="0" err="1" smtClean="0"/>
              <a:t>Alt+num-pad</a:t>
            </a:r>
            <a:r>
              <a:rPr lang="en-US" sz="1800" dirty="0" smtClean="0"/>
              <a:t> method.</a:t>
            </a:r>
          </a:p>
          <a:p>
            <a:pPr>
              <a:buFont typeface="+mj-lt"/>
              <a:buAutoNum type="arabicPeriod"/>
            </a:pPr>
            <a:r>
              <a:rPr lang="en-US" sz="1800" dirty="0" smtClean="0"/>
              <a:t>For those who are still paranoid and have a VERY reliable connection to their domain controller, they can follow these steps to disable the caching of passwords and credentials: Set the registry value</a:t>
            </a:r>
            <a:br>
              <a:rPr lang="en-US" sz="1800" dirty="0" smtClean="0"/>
            </a:br>
            <a:r>
              <a:rPr lang="en-US" sz="1800" dirty="0" smtClean="0"/>
              <a:t/>
            </a:r>
            <a:br>
              <a:rPr lang="en-US" sz="1800" dirty="0" smtClean="0"/>
            </a:br>
            <a:r>
              <a:rPr lang="en-US" sz="1800" dirty="0" smtClean="0"/>
              <a:t>HKLM\SOFTWARE\Microsoft\Windows NT\</a:t>
            </a:r>
            <a:r>
              <a:rPr lang="en-US" sz="1800" dirty="0" err="1" smtClean="0"/>
              <a:t>CurrentVersion</a:t>
            </a:r>
            <a:r>
              <a:rPr lang="en-US" sz="1800" dirty="0" smtClean="0"/>
              <a:t>\</a:t>
            </a:r>
            <a:r>
              <a:rPr lang="en-US" sz="1800" dirty="0" err="1" smtClean="0"/>
              <a:t>Winlogon</a:t>
            </a:r>
            <a:r>
              <a:rPr lang="en-US" sz="1800" dirty="0" smtClean="0"/>
              <a:t>\</a:t>
            </a:r>
            <a:r>
              <a:rPr lang="en-US" sz="1800" dirty="0" err="1" smtClean="0"/>
              <a:t>CachedLogonsCount</a:t>
            </a:r>
            <a:r>
              <a:rPr lang="en-US" sz="1800" dirty="0" smtClean="0"/>
              <a:t/>
            </a:r>
            <a:br>
              <a:rPr lang="en-US" sz="1800" dirty="0" smtClean="0"/>
            </a:br>
            <a:r>
              <a:rPr lang="en-US" sz="1800" dirty="0" smtClean="0"/>
              <a:t/>
            </a:r>
            <a:br>
              <a:rPr lang="en-US" sz="1800" dirty="0" smtClean="0"/>
            </a:br>
            <a:r>
              <a:rPr lang="en-US" sz="1800" dirty="0" smtClean="0"/>
              <a:t>to 0 then reboot. This can also be done with the Local Security Policy or with a GPO.</a:t>
            </a:r>
          </a:p>
          <a:p>
            <a:pPr>
              <a:buFont typeface="+mj-lt"/>
              <a:buAutoNum type="arabicPeriod"/>
            </a:pPr>
            <a:r>
              <a:rPr lang="en-US" sz="1800" dirty="0" smtClean="0"/>
              <a:t>Use same “Fascist Methods” as before for restricting physical access to the computer.</a:t>
            </a:r>
            <a:br>
              <a:rPr lang="en-US" sz="1800" dirty="0" smtClean="0"/>
            </a:br>
            <a:endParaRPr lang="en-US" sz="1800" dirty="0"/>
          </a:p>
        </p:txBody>
      </p:sp>
    </p:spTree>
    <p:extLst>
      <p:ext uri="{BB962C8B-B14F-4D97-AF65-F5344CB8AC3E}">
        <p14:creationId xmlns:p14="http://schemas.microsoft.com/office/powerpoint/2010/main" val="332517776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Unknown </a:t>
            </a:r>
            <a:r>
              <a:rPr lang="en-US" dirty="0" smtClean="0"/>
              <a:t>Apps:</a:t>
            </a:r>
            <a:br>
              <a:rPr lang="en-US" dirty="0" smtClean="0"/>
            </a:br>
            <a:r>
              <a:rPr lang="en-US" dirty="0" smtClean="0"/>
              <a:t>System Process Monitoring Apps and Demo</a:t>
            </a:r>
            <a:endParaRPr lang="en-US" dirty="0"/>
          </a:p>
        </p:txBody>
      </p:sp>
      <p:sp>
        <p:nvSpPr>
          <p:cNvPr id="3" name="Content Placeholder 2"/>
          <p:cNvSpPr>
            <a:spLocks noGrp="1"/>
          </p:cNvSpPr>
          <p:nvPr>
            <p:ph idx="1"/>
          </p:nvPr>
        </p:nvSpPr>
        <p:spPr/>
        <p:txBody>
          <a:bodyPr/>
          <a:lstStyle/>
          <a:p>
            <a:r>
              <a:rPr lang="en-US" sz="2400" dirty="0" err="1" smtClean="0"/>
              <a:t>ProcessActivityView</a:t>
            </a:r>
            <a:r>
              <a:rPr lang="en-US" sz="2400" dirty="0"/>
              <a:t/>
            </a:r>
            <a:br>
              <a:rPr lang="en-US" sz="2400" dirty="0"/>
            </a:br>
            <a:r>
              <a:rPr lang="en-US" sz="2400" dirty="0">
                <a:hlinkClick r:id="rId2"/>
              </a:rPr>
              <a:t>http://</a:t>
            </a:r>
            <a:r>
              <a:rPr lang="en-US" sz="2400" dirty="0" smtClean="0">
                <a:hlinkClick r:id="rId2"/>
              </a:rPr>
              <a:t>www.nirsoft.net/utils/process_activity_view.html</a:t>
            </a:r>
            <a:r>
              <a:rPr lang="en-US" sz="2400" dirty="0" smtClean="0"/>
              <a:t> </a:t>
            </a:r>
            <a:br>
              <a:rPr lang="en-US" sz="2400" dirty="0" smtClean="0"/>
            </a:br>
            <a:endParaRPr lang="en-US" sz="2400" dirty="0" smtClean="0"/>
          </a:p>
          <a:p>
            <a:r>
              <a:rPr lang="en-US" sz="2400" dirty="0" err="1" smtClean="0"/>
              <a:t>RegFromApp</a:t>
            </a:r>
            <a:r>
              <a:rPr lang="en-US" sz="2400" dirty="0"/>
              <a:t/>
            </a:r>
            <a:br>
              <a:rPr lang="en-US" sz="2400" dirty="0"/>
            </a:br>
            <a:r>
              <a:rPr lang="en-US" sz="2400" dirty="0">
                <a:hlinkClick r:id="rId3"/>
              </a:rPr>
              <a:t>http://</a:t>
            </a:r>
            <a:r>
              <a:rPr lang="en-US" sz="2400" dirty="0" smtClean="0">
                <a:hlinkClick r:id="rId3"/>
              </a:rPr>
              <a:t>www.nirsoft.net/utils/reg_file_from_application.html</a:t>
            </a:r>
            <a:r>
              <a:rPr lang="en-US" sz="2400" dirty="0" smtClean="0"/>
              <a:t> </a:t>
            </a:r>
            <a:br>
              <a:rPr lang="en-US" sz="2400" dirty="0" smtClean="0"/>
            </a:br>
            <a:endParaRPr lang="en-US" sz="2400" dirty="0" smtClean="0"/>
          </a:p>
          <a:p>
            <a:r>
              <a:rPr lang="en-US" sz="2400" dirty="0" err="1"/>
              <a:t>Procmon</a:t>
            </a:r>
            <a:r>
              <a:rPr lang="en-US" sz="2400" dirty="0"/>
              <a:t/>
            </a:r>
            <a:br>
              <a:rPr lang="en-US" sz="2400" dirty="0"/>
            </a:br>
            <a:r>
              <a:rPr lang="en-US" sz="2400" dirty="0">
                <a:hlinkClick r:id="rId4"/>
              </a:rPr>
              <a:t>http://technet.microsoft.com/en-us/sysinternals/bb896645.aspx</a:t>
            </a:r>
            <a:r>
              <a:rPr lang="en-US" sz="2400" dirty="0"/>
              <a:t> </a:t>
            </a:r>
          </a:p>
          <a:p>
            <a:pPr marL="136525" indent="0">
              <a:buNone/>
            </a:pPr>
            <a:endParaRPr lang="en-US" sz="2400" dirty="0"/>
          </a:p>
        </p:txBody>
      </p:sp>
    </p:spTree>
    <p:extLst>
      <p:ext uri="{BB962C8B-B14F-4D97-AF65-F5344CB8AC3E}">
        <p14:creationId xmlns:p14="http://schemas.microsoft.com/office/powerpoint/2010/main" val="294027913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Unknown </a:t>
            </a:r>
            <a:r>
              <a:rPr lang="en-US" dirty="0" smtClean="0"/>
              <a:t>Apps:</a:t>
            </a:r>
            <a:br>
              <a:rPr lang="en-US" dirty="0" smtClean="0"/>
            </a:br>
            <a:r>
              <a:rPr lang="en-US" dirty="0" smtClean="0"/>
              <a:t>Don’t know how it’s hashed?</a:t>
            </a:r>
            <a:endParaRPr lang="en-US" dirty="0"/>
          </a:p>
        </p:txBody>
      </p:sp>
      <p:sp>
        <p:nvSpPr>
          <p:cNvPr id="3" name="Content Placeholder 2"/>
          <p:cNvSpPr>
            <a:spLocks noGrp="1"/>
          </p:cNvSpPr>
          <p:nvPr>
            <p:ph idx="1"/>
          </p:nvPr>
        </p:nvSpPr>
        <p:spPr/>
        <p:txBody>
          <a:bodyPr/>
          <a:lstStyle/>
          <a:p>
            <a:r>
              <a:rPr lang="en-US" dirty="0" smtClean="0"/>
              <a:t>Compare the hash to know examples of other hashes</a:t>
            </a:r>
          </a:p>
          <a:p>
            <a:r>
              <a:rPr lang="en-US" dirty="0" smtClean="0"/>
              <a:t>Get a copy of the app, use the password “password” and search for the resulting hash on Google</a:t>
            </a:r>
          </a:p>
          <a:p>
            <a:r>
              <a:rPr lang="en-US" dirty="0" smtClean="0"/>
              <a:t>Get the source code</a:t>
            </a:r>
          </a:p>
          <a:p>
            <a:r>
              <a:rPr lang="en-US" dirty="0" smtClean="0"/>
              <a:t>How good are you at reverse engineering with a debugger?</a:t>
            </a:r>
            <a:endParaRPr lang="en-US" dirty="0"/>
          </a:p>
        </p:txBody>
      </p:sp>
    </p:spTree>
    <p:extLst>
      <p:ext uri="{BB962C8B-B14F-4D97-AF65-F5344CB8AC3E}">
        <p14:creationId xmlns:p14="http://schemas.microsoft.com/office/powerpoint/2010/main" val="290632285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Browser </a:t>
            </a:r>
            <a:r>
              <a:rPr lang="en-US" dirty="0" smtClean="0"/>
              <a:t>Passwords: Firefox</a:t>
            </a:r>
            <a:endParaRPr lang="en-US" dirty="0"/>
          </a:p>
        </p:txBody>
      </p:sp>
      <p:sp>
        <p:nvSpPr>
          <p:cNvPr id="3" name="Content Placeholder 2"/>
          <p:cNvSpPr>
            <a:spLocks noGrp="1"/>
          </p:cNvSpPr>
          <p:nvPr>
            <p:ph idx="1"/>
          </p:nvPr>
        </p:nvSpPr>
        <p:spPr/>
        <p:txBody>
          <a:bodyPr/>
          <a:lstStyle/>
          <a:p>
            <a:pPr marL="136525" indent="0">
              <a:buNone/>
            </a:pPr>
            <a:r>
              <a:rPr lang="en-US" sz="2000" dirty="0" smtClean="0"/>
              <a:t>Stored in an SQLite database, but needing some key </a:t>
            </a:r>
            <a:r>
              <a:rPr lang="en-US" sz="2000" dirty="0" smtClean="0"/>
              <a:t>files</a:t>
            </a:r>
            <a:endParaRPr lang="en-US" sz="1600" dirty="0"/>
          </a:p>
          <a:p>
            <a:pPr marL="136525" indent="0">
              <a:buNone/>
            </a:pPr>
            <a:r>
              <a:rPr lang="en-US" sz="1600" dirty="0" smtClean="0"/>
              <a:t>	&lt;</a:t>
            </a:r>
            <a:r>
              <a:rPr lang="en-US" sz="1600" dirty="0" smtClean="0"/>
              <a:t>profile&gt;\</a:t>
            </a:r>
            <a:r>
              <a:rPr lang="en-US" sz="1600" dirty="0" err="1" smtClean="0"/>
              <a:t>AppData</a:t>
            </a:r>
            <a:r>
              <a:rPr lang="en-US" sz="1600" dirty="0" smtClean="0"/>
              <a:t>\Roaming\Mozilla\Firefox\Profiles\&lt;Firefox Profile&gt;\</a:t>
            </a:r>
            <a:r>
              <a:rPr lang="en-US" sz="1600" dirty="0" err="1" smtClean="0"/>
              <a:t>secmod.db</a:t>
            </a:r>
            <a:r>
              <a:rPr lang="en-US" sz="1600" dirty="0"/>
              <a:t/>
            </a:r>
            <a:br>
              <a:rPr lang="en-US" sz="1600" dirty="0"/>
            </a:br>
            <a:r>
              <a:rPr lang="en-US" sz="1600" dirty="0" smtClean="0"/>
              <a:t>	&lt;</a:t>
            </a:r>
            <a:r>
              <a:rPr lang="en-US" sz="1600" dirty="0" smtClean="0"/>
              <a:t>profile&gt;\</a:t>
            </a:r>
            <a:r>
              <a:rPr lang="en-US" sz="1600" dirty="0" err="1" smtClean="0"/>
              <a:t>AppData</a:t>
            </a:r>
            <a:r>
              <a:rPr lang="en-US" sz="1600" dirty="0" smtClean="0"/>
              <a:t>\Roaming\Mozilla\Firefox\Profiles\&lt;</a:t>
            </a:r>
            <a:r>
              <a:rPr lang="en-US" sz="1600" dirty="0"/>
              <a:t>Firefox Profile</a:t>
            </a:r>
            <a:r>
              <a:rPr lang="en-US" sz="1600" dirty="0" smtClean="0"/>
              <a:t>&gt; </a:t>
            </a:r>
            <a:r>
              <a:rPr lang="en-US" sz="1600" dirty="0"/>
              <a:t>\</a:t>
            </a:r>
            <a:r>
              <a:rPr lang="en-US" sz="1600" dirty="0" smtClean="0"/>
              <a:t>cert8.db</a:t>
            </a:r>
            <a:br>
              <a:rPr lang="en-US" sz="1600" dirty="0" smtClean="0"/>
            </a:br>
            <a:r>
              <a:rPr lang="en-US" sz="1600" dirty="0" smtClean="0"/>
              <a:t>	&lt;</a:t>
            </a:r>
            <a:r>
              <a:rPr lang="en-US" sz="1600" dirty="0" smtClean="0"/>
              <a:t>profile&gt;\</a:t>
            </a:r>
            <a:r>
              <a:rPr lang="en-US" sz="1600" dirty="0" err="1"/>
              <a:t>AppData</a:t>
            </a:r>
            <a:r>
              <a:rPr lang="en-US" sz="1600" dirty="0"/>
              <a:t>\Roaming\Mozilla\Firefox\Profiles\ </a:t>
            </a:r>
            <a:r>
              <a:rPr lang="en-US" sz="1600" dirty="0" smtClean="0"/>
              <a:t>&lt;</a:t>
            </a:r>
            <a:r>
              <a:rPr lang="en-US" sz="1600" dirty="0"/>
              <a:t>Firefox Profile</a:t>
            </a:r>
            <a:r>
              <a:rPr lang="en-US" sz="1600" dirty="0" smtClean="0"/>
              <a:t>&gt;\</a:t>
            </a:r>
            <a:r>
              <a:rPr lang="en-US" sz="1600" dirty="0" smtClean="0"/>
              <a:t>key3.db</a:t>
            </a:r>
            <a:r>
              <a:rPr lang="en-US" sz="1600" dirty="0" smtClean="0"/>
              <a:t/>
            </a:r>
            <a:br>
              <a:rPr lang="en-US" sz="1600" dirty="0" smtClean="0"/>
            </a:br>
            <a:r>
              <a:rPr lang="en-US" sz="1600" dirty="0" smtClean="0"/>
              <a:t>	&lt;</a:t>
            </a:r>
            <a:r>
              <a:rPr lang="en-US" sz="1600" dirty="0" smtClean="0"/>
              <a:t>profile&gt;\</a:t>
            </a:r>
            <a:r>
              <a:rPr lang="en-US" sz="1600" dirty="0" err="1"/>
              <a:t>AppData</a:t>
            </a:r>
            <a:r>
              <a:rPr lang="en-US" sz="1600" dirty="0"/>
              <a:t>\Roaming\Mozilla\Firefox\Profiles \&lt;Firefox Profile&gt;\ </a:t>
            </a:r>
            <a:r>
              <a:rPr lang="en-US" sz="1600" dirty="0" err="1"/>
              <a:t>signons.sqlite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383280"/>
            <a:ext cx="6913164" cy="3172374"/>
          </a:xfrm>
          <a:prstGeom prst="rect">
            <a:avLst/>
          </a:prstGeom>
        </p:spPr>
      </p:pic>
    </p:spTree>
    <p:extLst>
      <p:ext uri="{BB962C8B-B14F-4D97-AF65-F5344CB8AC3E}">
        <p14:creationId xmlns:p14="http://schemas.microsoft.com/office/powerpoint/2010/main" val="25611446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Browser </a:t>
            </a:r>
            <a:r>
              <a:rPr lang="en-US" dirty="0" smtClean="0"/>
              <a:t>Passwords: Internet Explorer</a:t>
            </a:r>
            <a:endParaRPr lang="en-US" dirty="0"/>
          </a:p>
        </p:txBody>
      </p:sp>
      <p:sp>
        <p:nvSpPr>
          <p:cNvPr id="3" name="Content Placeholder 2"/>
          <p:cNvSpPr>
            <a:spLocks noGrp="1"/>
          </p:cNvSpPr>
          <p:nvPr>
            <p:ph idx="1"/>
          </p:nvPr>
        </p:nvSpPr>
        <p:spPr/>
        <p:txBody>
          <a:bodyPr/>
          <a:lstStyle/>
          <a:p>
            <a:r>
              <a:rPr lang="en-US" sz="2400" dirty="0" smtClean="0"/>
              <a:t>IE 4-6: </a:t>
            </a:r>
            <a:r>
              <a:rPr lang="en-US" sz="2400" dirty="0" err="1" smtClean="0"/>
              <a:t>Sprt</a:t>
            </a:r>
            <a:r>
              <a:rPr lang="en-US" sz="2400" dirty="0" smtClean="0"/>
              <a:t> in registry called </a:t>
            </a:r>
            <a:r>
              <a:rPr lang="en-US" sz="2400" dirty="0"/>
              <a:t>Protected </a:t>
            </a:r>
            <a:r>
              <a:rPr lang="en-US" sz="2400" dirty="0" smtClean="0"/>
              <a:t>storage:</a:t>
            </a:r>
            <a:r>
              <a:rPr lang="en-US" sz="2400" dirty="0"/>
              <a:t/>
            </a:r>
            <a:br>
              <a:rPr lang="en-US" sz="2400" dirty="0"/>
            </a:br>
            <a:r>
              <a:rPr lang="en-US" sz="1600" dirty="0"/>
              <a:t>HKEY_CURRENT_USER\Software\Microsoft\Protected Storage System </a:t>
            </a:r>
            <a:r>
              <a:rPr lang="en-US" sz="1600" dirty="0" smtClean="0"/>
              <a:t>Provider</a:t>
            </a:r>
          </a:p>
          <a:p>
            <a:r>
              <a:rPr lang="en-US" sz="2400" dirty="0"/>
              <a:t>IE 7+: </a:t>
            </a:r>
            <a:r>
              <a:rPr lang="en-US" sz="2400" dirty="0" smtClean="0"/>
              <a:t>All auto complete passwords in </a:t>
            </a:r>
            <a:r>
              <a:rPr lang="en-US" sz="2400" dirty="0" err="1" smtClean="0"/>
              <a:t>reg</a:t>
            </a:r>
            <a:r>
              <a:rPr lang="en-US" sz="2400" dirty="0" smtClean="0"/>
              <a:t> at </a:t>
            </a:r>
            <a:r>
              <a:rPr lang="en-US" sz="1600" dirty="0" smtClean="0"/>
              <a:t>HKEY_CURRENT_USER\Software\Microsoft\Internet Explorer\</a:t>
            </a:r>
            <a:r>
              <a:rPr lang="en-US" sz="1600" dirty="0" err="1" smtClean="0"/>
              <a:t>IntelliForms</a:t>
            </a:r>
            <a:r>
              <a:rPr lang="en-US" sz="1600" dirty="0" smtClean="0"/>
              <a:t>\Storage2</a:t>
            </a:r>
            <a:r>
              <a:rPr lang="en-US" sz="2400" dirty="0" smtClean="0"/>
              <a:t/>
            </a:r>
            <a:br>
              <a:rPr lang="en-US" sz="2400" dirty="0" smtClean="0"/>
            </a:br>
            <a:r>
              <a:rPr lang="en-US" sz="2400" dirty="0" smtClean="0"/>
              <a:t>Have to know the URL to decrypt, but can guess common URLs.</a:t>
            </a:r>
          </a:p>
          <a:p>
            <a:r>
              <a:rPr lang="en-US" sz="2400" dirty="0" smtClean="0"/>
              <a:t>HTTP passwords for IE 7 in “Credential” directory under profile</a:t>
            </a:r>
            <a:br>
              <a:rPr lang="en-US" sz="2400" dirty="0" smtClean="0"/>
            </a:br>
            <a:r>
              <a:rPr lang="en-US" sz="1800" dirty="0" smtClean="0"/>
              <a:t>&lt;Windows Profile&gt;\</a:t>
            </a:r>
            <a:r>
              <a:rPr lang="en-US" sz="1800" dirty="0" err="1" smtClean="0"/>
              <a:t>AppData</a:t>
            </a:r>
            <a:r>
              <a:rPr lang="en-US" sz="1800" dirty="0" smtClean="0"/>
              <a:t>\Roaming\Microsoft\Credentials</a:t>
            </a:r>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800600"/>
            <a:ext cx="488632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28281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Apps</a:t>
            </a:r>
            <a:endParaRPr lang="en-US" dirty="0"/>
          </a:p>
        </p:txBody>
      </p:sp>
      <p:sp>
        <p:nvSpPr>
          <p:cNvPr id="3" name="Content Placeholder 2"/>
          <p:cNvSpPr>
            <a:spLocks noGrp="1"/>
          </p:cNvSpPr>
          <p:nvPr>
            <p:ph idx="1"/>
          </p:nvPr>
        </p:nvSpPr>
        <p:spPr/>
        <p:txBody>
          <a:bodyPr/>
          <a:lstStyle/>
          <a:p>
            <a:r>
              <a:rPr lang="en-US" dirty="0"/>
              <a:t>PSPV</a:t>
            </a:r>
            <a:br>
              <a:rPr lang="en-US" dirty="0"/>
            </a:br>
            <a:r>
              <a:rPr lang="en-US" dirty="0">
                <a:hlinkClick r:id="rId2"/>
              </a:rPr>
              <a:t>http://</a:t>
            </a:r>
            <a:r>
              <a:rPr lang="en-US" dirty="0" smtClean="0">
                <a:hlinkClick r:id="rId2"/>
              </a:rPr>
              <a:t>www.nirsoft.net/utils/pspv.html</a:t>
            </a:r>
            <a:r>
              <a:rPr lang="en-US" dirty="0" smtClean="0"/>
              <a:t> </a:t>
            </a:r>
          </a:p>
          <a:p>
            <a:r>
              <a:rPr lang="en-US" dirty="0" err="1" smtClean="0"/>
              <a:t>PasswordFox</a:t>
            </a:r>
            <a:r>
              <a:rPr lang="en-US" dirty="0"/>
              <a:t/>
            </a:r>
            <a:br>
              <a:rPr lang="en-US" dirty="0"/>
            </a:br>
            <a:r>
              <a:rPr lang="en-US" dirty="0">
                <a:hlinkClick r:id="rId3"/>
              </a:rPr>
              <a:t>http://</a:t>
            </a:r>
            <a:r>
              <a:rPr lang="en-US" dirty="0" smtClean="0">
                <a:hlinkClick r:id="rId3"/>
              </a:rPr>
              <a:t>www.nirsoft.net/utils/passwordfox.html</a:t>
            </a:r>
            <a:endParaRPr lang="en-US" dirty="0" smtClean="0"/>
          </a:p>
          <a:p>
            <a:r>
              <a:rPr lang="en-US" dirty="0" smtClean="0"/>
              <a:t>IE </a:t>
            </a:r>
            <a:r>
              <a:rPr lang="en-US" dirty="0" err="1" smtClean="0"/>
              <a:t>Passview</a:t>
            </a:r>
            <a:r>
              <a:rPr lang="en-US" dirty="0"/>
              <a:t/>
            </a:r>
            <a:br>
              <a:rPr lang="en-US" dirty="0"/>
            </a:br>
            <a:r>
              <a:rPr lang="en-US" dirty="0">
                <a:hlinkClick r:id="rId4"/>
              </a:rPr>
              <a:t>http://</a:t>
            </a:r>
            <a:r>
              <a:rPr lang="en-US" dirty="0" smtClean="0">
                <a:hlinkClick r:id="rId4"/>
              </a:rPr>
              <a:t>www.nirsoft.net/utils/internet_explorer_password.html</a:t>
            </a:r>
            <a:endParaRPr lang="en-US" dirty="0" smtClean="0"/>
          </a:p>
          <a:p>
            <a:r>
              <a:rPr lang="en-US" dirty="0" err="1" smtClean="0"/>
              <a:t>ChromePass</a:t>
            </a:r>
            <a:r>
              <a:rPr lang="en-US" dirty="0"/>
              <a:t/>
            </a:r>
            <a:br>
              <a:rPr lang="en-US" dirty="0"/>
            </a:br>
            <a:r>
              <a:rPr lang="en-US" dirty="0">
                <a:hlinkClick r:id="rId5"/>
              </a:rPr>
              <a:t>http://</a:t>
            </a:r>
            <a:r>
              <a:rPr lang="en-US" dirty="0" smtClean="0">
                <a:hlinkClick r:id="rId5"/>
              </a:rPr>
              <a:t>www.nirsoft.net/utils/chromepass.html</a:t>
            </a:r>
            <a:r>
              <a:rPr lang="en-US" dirty="0" smtClean="0"/>
              <a:t> </a:t>
            </a:r>
            <a:endParaRPr lang="en-US" dirty="0"/>
          </a:p>
        </p:txBody>
      </p:sp>
    </p:spTree>
    <p:extLst>
      <p:ext uri="{BB962C8B-B14F-4D97-AF65-F5344CB8AC3E}">
        <p14:creationId xmlns:p14="http://schemas.microsoft.com/office/powerpoint/2010/main" val="350423299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VNC</a:t>
            </a:r>
            <a:endParaRPr lang="en-US" dirty="0"/>
          </a:p>
        </p:txBody>
      </p:sp>
      <p:sp>
        <p:nvSpPr>
          <p:cNvPr id="3" name="Content Placeholder 2"/>
          <p:cNvSpPr>
            <a:spLocks noGrp="1"/>
          </p:cNvSpPr>
          <p:nvPr>
            <p:ph idx="1"/>
          </p:nvPr>
        </p:nvSpPr>
        <p:spPr>
          <a:xfrm>
            <a:off x="457200" y="1143000"/>
            <a:ext cx="8229600" cy="5165725"/>
          </a:xfrm>
        </p:spPr>
        <p:txBody>
          <a:bodyPr/>
          <a:lstStyle/>
          <a:p>
            <a:r>
              <a:rPr lang="en-US" sz="1800" dirty="0" smtClean="0"/>
              <a:t>Depends on Version</a:t>
            </a:r>
            <a:br>
              <a:rPr lang="en-US" sz="1800" dirty="0" smtClean="0"/>
            </a:br>
            <a:r>
              <a:rPr lang="en-US" sz="1800" dirty="0" smtClean="0"/>
              <a:t>I know old ones could be found here:</a:t>
            </a:r>
            <a:br>
              <a:rPr lang="en-US" sz="1800" dirty="0" smtClean="0"/>
            </a:br>
            <a:r>
              <a:rPr lang="en-US" sz="1800" dirty="0" err="1" smtClean="0"/>
              <a:t>TightVNC</a:t>
            </a:r>
            <a:r>
              <a:rPr lang="en-US" sz="1800" dirty="0"/>
              <a:t>:</a:t>
            </a:r>
            <a:br>
              <a:rPr lang="en-US" sz="1800" dirty="0"/>
            </a:br>
            <a:r>
              <a:rPr lang="en-US" sz="1800" dirty="0"/>
              <a:t>HKEY_CURRENT_USER\Software\ORL\WinVNC3</a:t>
            </a:r>
            <a:br>
              <a:rPr lang="en-US" sz="1800" dirty="0"/>
            </a:br>
            <a:r>
              <a:rPr lang="en-US" sz="1800" dirty="0"/>
              <a:t>HKEY_LOCAL_MACHINE\SOFTWARE\ORL\WinVNC3</a:t>
            </a:r>
            <a:br>
              <a:rPr lang="en-US" sz="1800" dirty="0"/>
            </a:br>
            <a:r>
              <a:rPr lang="en-US" sz="1800" dirty="0"/>
              <a:t>HKEY_USERS\.DEFAULT\</a:t>
            </a:r>
            <a:r>
              <a:rPr lang="en-US" sz="1800" dirty="0" err="1"/>
              <a:t>SOftware</a:t>
            </a:r>
            <a:r>
              <a:rPr lang="en-US" sz="1800" dirty="0"/>
              <a:t>\ORL\WinVNC3</a:t>
            </a:r>
            <a:br>
              <a:rPr lang="en-US" sz="1800" dirty="0"/>
            </a:br>
            <a:r>
              <a:rPr lang="en-US" sz="1800" dirty="0"/>
              <a:t/>
            </a:r>
            <a:br>
              <a:rPr lang="en-US" sz="1800" dirty="0"/>
            </a:br>
            <a:r>
              <a:rPr lang="en-US" sz="1800" dirty="0" err="1"/>
              <a:t>RealVNC</a:t>
            </a:r>
            <a:r>
              <a:rPr lang="en-US" sz="1800" dirty="0"/>
              <a:t>:</a:t>
            </a:r>
            <a:br>
              <a:rPr lang="en-US" sz="1800" dirty="0"/>
            </a:br>
            <a:r>
              <a:rPr lang="en-US" sz="1800" dirty="0"/>
              <a:t>HKEY_CURRENT_USER\Software\</a:t>
            </a:r>
            <a:r>
              <a:rPr lang="en-US" sz="1800" dirty="0" err="1"/>
              <a:t>RealVNC</a:t>
            </a:r>
            <a:r>
              <a:rPr lang="en-US" sz="1800" dirty="0"/>
              <a:t>\WinVNC4</a:t>
            </a:r>
            <a:br>
              <a:rPr lang="en-US" sz="1800" dirty="0"/>
            </a:br>
            <a:r>
              <a:rPr lang="en-US" sz="1800" dirty="0"/>
              <a:t>HKEY_LOCAL_MACHINE\SOFTWARE\</a:t>
            </a:r>
            <a:r>
              <a:rPr lang="en-US" sz="1800" dirty="0" err="1"/>
              <a:t>RealVNC</a:t>
            </a:r>
            <a:r>
              <a:rPr lang="en-US" sz="1800" dirty="0"/>
              <a:t>\WinVNC4</a:t>
            </a:r>
            <a:br>
              <a:rPr lang="en-US" sz="1800" dirty="0"/>
            </a:br>
            <a:r>
              <a:rPr lang="en-US" sz="1800" dirty="0"/>
              <a:t>HKEY_USERS\.</a:t>
            </a:r>
            <a:r>
              <a:rPr lang="en-US" sz="1800" dirty="0" smtClean="0"/>
              <a:t>DEFAULT\</a:t>
            </a:r>
            <a:r>
              <a:rPr lang="en-US" sz="1800" dirty="0" err="1" smtClean="0"/>
              <a:t>SOftware</a:t>
            </a:r>
            <a:r>
              <a:rPr lang="en-US" sz="1800" dirty="0" smtClean="0"/>
              <a:t>\</a:t>
            </a:r>
            <a:r>
              <a:rPr lang="en-US" sz="1800" dirty="0" err="1" smtClean="0"/>
              <a:t>RealVNC</a:t>
            </a:r>
            <a:r>
              <a:rPr lang="en-US" sz="1800" dirty="0" smtClean="0"/>
              <a:t>\WinVNC4</a:t>
            </a:r>
          </a:p>
          <a:p>
            <a:r>
              <a:rPr lang="en-US" sz="1800" dirty="0"/>
              <a:t>T</a:t>
            </a:r>
            <a:r>
              <a:rPr lang="en-US" sz="1800" dirty="0" smtClean="0"/>
              <a:t>he password </a:t>
            </a:r>
            <a:r>
              <a:rPr lang="en-US" sz="1800" dirty="0"/>
              <a:t>is DES encrypted, but since the fixed key (23 82 107 6 35 78 88 7</a:t>
            </a:r>
            <a:r>
              <a:rPr lang="en-US" sz="1800" dirty="0" smtClean="0"/>
              <a:t>) is know,  it was trivial to </a:t>
            </a:r>
            <a:r>
              <a:rPr lang="en-US" sz="1800" dirty="0"/>
              <a:t>decrypt</a:t>
            </a:r>
            <a:r>
              <a:rPr lang="en-US" sz="1800" dirty="0" smtClean="0"/>
              <a:t>.</a:t>
            </a:r>
          </a:p>
          <a:p>
            <a:r>
              <a:rPr lang="en-US" sz="1800" dirty="0" err="1" smtClean="0"/>
              <a:t>UltraVNC</a:t>
            </a:r>
            <a:r>
              <a:rPr lang="en-US" sz="1800" dirty="0" smtClean="0"/>
              <a:t/>
            </a:r>
            <a:br>
              <a:rPr lang="en-US" sz="1800" dirty="0" smtClean="0"/>
            </a:br>
            <a:r>
              <a:rPr lang="en-US" sz="1800" dirty="0" smtClean="0"/>
              <a:t>Same basic algorithm, two bytes added on the end (not sure why) and stored in:</a:t>
            </a:r>
            <a:r>
              <a:rPr lang="en-US" sz="1800" dirty="0"/>
              <a:t/>
            </a:r>
            <a:br>
              <a:rPr lang="en-US" sz="1800" dirty="0"/>
            </a:br>
            <a:r>
              <a:rPr lang="en-US" sz="1800" dirty="0"/>
              <a:t>C:\Program </a:t>
            </a:r>
            <a:r>
              <a:rPr lang="en-US" sz="1800" dirty="0" smtClean="0"/>
              <a:t>Files\</a:t>
            </a:r>
            <a:r>
              <a:rPr lang="en-US" sz="1800" dirty="0" err="1" smtClean="0"/>
              <a:t>UltraVNC</a:t>
            </a:r>
            <a:r>
              <a:rPr lang="en-US" sz="1800" dirty="0" smtClean="0"/>
              <a:t>\ultravnc.ini</a:t>
            </a:r>
          </a:p>
          <a:p>
            <a:r>
              <a:rPr lang="en-US" sz="1800" dirty="0" smtClean="0"/>
              <a:t>Try Cain or </a:t>
            </a:r>
            <a:r>
              <a:rPr lang="en-US" sz="1800" dirty="0" err="1" smtClean="0"/>
              <a:t>Nir’s</a:t>
            </a:r>
            <a:r>
              <a:rPr lang="en-US" sz="1800" dirty="0" smtClean="0"/>
              <a:t> </a:t>
            </a:r>
            <a:r>
              <a:rPr lang="en-US" sz="1800" dirty="0" err="1" smtClean="0"/>
              <a:t>VNCPassView</a:t>
            </a:r>
            <a:r>
              <a:rPr lang="en-US" sz="1800" dirty="0" smtClean="0"/>
              <a:t> to decode</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762000"/>
            <a:ext cx="2286000" cy="2286000"/>
          </a:xfrm>
          <a:prstGeom prst="rect">
            <a:avLst/>
          </a:prstGeom>
        </p:spPr>
      </p:pic>
    </p:spTree>
    <p:extLst>
      <p:ext uri="{BB962C8B-B14F-4D97-AF65-F5344CB8AC3E}">
        <p14:creationId xmlns:p14="http://schemas.microsoft.com/office/powerpoint/2010/main" val="397889399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talk is sort of a sham</a:t>
            </a:r>
            <a:endParaRPr lang="en-US" dirty="0"/>
          </a:p>
        </p:txBody>
      </p:sp>
      <p:sp>
        <p:nvSpPr>
          <p:cNvPr id="3" name="Content Placeholder 2"/>
          <p:cNvSpPr>
            <a:spLocks noGrp="1"/>
          </p:cNvSpPr>
          <p:nvPr>
            <p:ph idx="1"/>
          </p:nvPr>
        </p:nvSpPr>
        <p:spPr/>
        <p:txBody>
          <a:bodyPr/>
          <a:lstStyle/>
          <a:p>
            <a:r>
              <a:rPr lang="en-US" dirty="0" smtClean="0"/>
              <a:t>If you have short term access, your goal as an attacker should be to extend that access</a:t>
            </a:r>
          </a:p>
          <a:p>
            <a:endParaRPr lang="en-US" dirty="0" smtClean="0"/>
          </a:p>
          <a:p>
            <a:r>
              <a:rPr lang="en-US" dirty="0" smtClean="0"/>
              <a:t>There are just so many options for useful files to grab, so it’s hard to decide the most important</a:t>
            </a:r>
          </a:p>
          <a:p>
            <a:endParaRPr lang="en-US" dirty="0" smtClean="0"/>
          </a:p>
          <a:p>
            <a:r>
              <a:rPr lang="en-US" dirty="0" smtClean="0"/>
              <a:t>Still useful from the context of stolen and decommissioned equipment, but then time is not as critical</a:t>
            </a:r>
            <a:endParaRPr lang="en-US" dirty="0"/>
          </a:p>
        </p:txBody>
      </p:sp>
    </p:spTree>
    <p:extLst>
      <p:ext uri="{BB962C8B-B14F-4D97-AF65-F5344CB8AC3E}">
        <p14:creationId xmlns:p14="http://schemas.microsoft.com/office/powerpoint/2010/main" val="411224413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Desktop Protocol (RDP)</a:t>
            </a:r>
            <a:endParaRPr lang="en-US" dirty="0"/>
          </a:p>
        </p:txBody>
      </p:sp>
      <p:sp>
        <p:nvSpPr>
          <p:cNvPr id="3" name="Content Placeholder 2"/>
          <p:cNvSpPr>
            <a:spLocks noGrp="1"/>
          </p:cNvSpPr>
          <p:nvPr>
            <p:ph idx="1"/>
          </p:nvPr>
        </p:nvSpPr>
        <p:spPr/>
        <p:txBody>
          <a:bodyPr/>
          <a:lstStyle/>
          <a:p>
            <a:r>
              <a:rPr lang="en-US" dirty="0" smtClean="0"/>
              <a:t>Apparently use to be saved in the .RDP file</a:t>
            </a:r>
          </a:p>
          <a:p>
            <a:r>
              <a:rPr lang="en-US" dirty="0" smtClean="0"/>
              <a:t>Now seems to be in the same place as Network Credentials </a:t>
            </a:r>
          </a:p>
          <a:p>
            <a:r>
              <a:rPr lang="en-US" dirty="0" smtClean="0"/>
              <a:t>Try RDPV from </a:t>
            </a:r>
            <a:r>
              <a:rPr lang="en-US" dirty="0" err="1" smtClean="0"/>
              <a:t>Nir</a:t>
            </a:r>
            <a:r>
              <a:rPr lang="en-US" dirty="0" smtClean="0"/>
              <a:t>, Or Cain</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200400"/>
            <a:ext cx="2438400" cy="2438400"/>
          </a:xfrm>
          <a:prstGeom prst="rect">
            <a:avLst/>
          </a:prstGeom>
        </p:spPr>
      </p:pic>
    </p:spTree>
    <p:extLst>
      <p:ext uri="{BB962C8B-B14F-4D97-AF65-F5344CB8AC3E}">
        <p14:creationId xmlns:p14="http://schemas.microsoft.com/office/powerpoint/2010/main" val="371474248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 </a:t>
            </a:r>
            <a:r>
              <a:rPr lang="en-US" dirty="0" smtClean="0"/>
              <a:t>Messaging Varies </a:t>
            </a:r>
            <a:endParaRPr lang="en-US" dirty="0"/>
          </a:p>
        </p:txBody>
      </p:sp>
      <p:sp>
        <p:nvSpPr>
          <p:cNvPr id="3" name="Content Placeholder 2"/>
          <p:cNvSpPr>
            <a:spLocks noGrp="1"/>
          </p:cNvSpPr>
          <p:nvPr>
            <p:ph idx="1"/>
          </p:nvPr>
        </p:nvSpPr>
        <p:spPr/>
        <p:txBody>
          <a:bodyPr/>
          <a:lstStyle/>
          <a:p>
            <a:r>
              <a:rPr lang="en-US" dirty="0" smtClean="0"/>
              <a:t>So many, it would suck to list them, so let’s ask </a:t>
            </a:r>
            <a:r>
              <a:rPr lang="en-US" dirty="0" err="1" smtClean="0"/>
              <a:t>Nir</a:t>
            </a:r>
            <a:r>
              <a:rPr lang="en-US" dirty="0"/>
              <a:t>:</a:t>
            </a:r>
            <a:br>
              <a:rPr lang="en-US" dirty="0"/>
            </a:br>
            <a:r>
              <a:rPr lang="en-US" sz="2000" dirty="0">
                <a:hlinkClick r:id="rId2"/>
              </a:rPr>
              <a:t>http://</a:t>
            </a:r>
            <a:r>
              <a:rPr lang="en-US" sz="2000" dirty="0" smtClean="0">
                <a:hlinkClick r:id="rId2"/>
              </a:rPr>
              <a:t>www.nirsoft.net/articles/saved_password_location.html</a:t>
            </a:r>
            <a:endParaRPr lang="en-US" sz="2000" dirty="0" smtClean="0"/>
          </a:p>
          <a:p>
            <a:r>
              <a:rPr lang="en-US" dirty="0" smtClean="0"/>
              <a:t>I use </a:t>
            </a:r>
            <a:r>
              <a:rPr lang="en-US" dirty="0" err="1" smtClean="0"/>
              <a:t>PidginPortable</a:t>
            </a:r>
            <a:r>
              <a:rPr lang="en-US" dirty="0" smtClean="0"/>
              <a:t> from my Desktop, so for it:</a:t>
            </a:r>
            <a:br>
              <a:rPr lang="en-US" dirty="0" smtClean="0"/>
            </a:br>
            <a:r>
              <a:rPr lang="en-US" sz="2000" dirty="0" smtClean="0"/>
              <a:t>&lt;Windows Profile&gt;\Desktop\</a:t>
            </a:r>
            <a:r>
              <a:rPr lang="en-US" sz="2000" dirty="0" err="1" smtClean="0"/>
              <a:t>PidginPortable</a:t>
            </a:r>
            <a:r>
              <a:rPr lang="en-US" sz="2000" dirty="0" smtClean="0"/>
              <a:t>\Data\settings</a:t>
            </a:r>
            <a:r>
              <a:rPr lang="en-US" sz="2000" dirty="0"/>
              <a:t>\.</a:t>
            </a:r>
            <a:r>
              <a:rPr lang="en-US" sz="2000" dirty="0" smtClean="0"/>
              <a:t>purple</a:t>
            </a:r>
          </a:p>
          <a:p>
            <a:r>
              <a:rPr lang="en-US" dirty="0" smtClean="0"/>
              <a:t>Doing it by hand sucks</a:t>
            </a:r>
          </a:p>
          <a:p>
            <a:r>
              <a:rPr lang="en-US" dirty="0" err="1"/>
              <a:t>MessenPass</a:t>
            </a:r>
            <a:r>
              <a:rPr lang="en-US" dirty="0"/>
              <a:t>  </a:t>
            </a:r>
            <a:r>
              <a:rPr lang="en-US" dirty="0">
                <a:hlinkClick r:id="rId3"/>
              </a:rPr>
              <a:t>http://</a:t>
            </a:r>
            <a:r>
              <a:rPr lang="en-US" dirty="0" smtClean="0">
                <a:hlinkClick r:id="rId3"/>
              </a:rPr>
              <a:t>www.nirsoft.net/utils/mspass.html</a:t>
            </a:r>
            <a:r>
              <a:rPr lang="en-US" dirty="0"/>
              <a:t> </a:t>
            </a:r>
            <a:br>
              <a:rPr lang="en-US" dirty="0"/>
            </a:br>
            <a:r>
              <a:rPr lang="en-US" sz="1400" dirty="0" smtClean="0"/>
              <a:t>MSN Messenger				Windows </a:t>
            </a:r>
            <a:r>
              <a:rPr lang="en-US" sz="1400" dirty="0"/>
              <a:t>Messenger (In Windows </a:t>
            </a:r>
            <a:r>
              <a:rPr lang="en-US" sz="1400" dirty="0" smtClean="0"/>
              <a:t>XP)</a:t>
            </a:r>
            <a:br>
              <a:rPr lang="en-US" sz="1400" dirty="0" smtClean="0"/>
            </a:br>
            <a:r>
              <a:rPr lang="en-US" sz="1400" dirty="0" smtClean="0"/>
              <a:t>Windows </a:t>
            </a:r>
            <a:r>
              <a:rPr lang="en-US" sz="1400" dirty="0"/>
              <a:t>Live Messenger </a:t>
            </a:r>
            <a:r>
              <a:rPr lang="en-US" sz="1400" dirty="0" smtClean="0"/>
              <a:t>			Yahoo </a:t>
            </a:r>
            <a:r>
              <a:rPr lang="en-US" sz="1400" dirty="0"/>
              <a:t>Messenger (Versions 5.x and </a:t>
            </a:r>
            <a:r>
              <a:rPr lang="en-US" sz="1400" dirty="0" smtClean="0"/>
              <a:t>6.x)</a:t>
            </a:r>
            <a:br>
              <a:rPr lang="en-US" sz="1400" dirty="0" smtClean="0"/>
            </a:br>
            <a:r>
              <a:rPr lang="en-US" sz="1400" dirty="0" smtClean="0"/>
              <a:t>Google Talk				ICQ </a:t>
            </a:r>
            <a:r>
              <a:rPr lang="en-US" sz="1400" dirty="0"/>
              <a:t>Lite </a:t>
            </a:r>
            <a:r>
              <a:rPr lang="en-US" sz="1400" dirty="0" smtClean="0"/>
              <a:t>4.x/5.x/2003</a:t>
            </a:r>
            <a:br>
              <a:rPr lang="en-US" sz="1400" dirty="0" smtClean="0"/>
            </a:br>
            <a:r>
              <a:rPr lang="en-US" sz="1400" dirty="0" smtClean="0"/>
              <a:t>AOL </a:t>
            </a:r>
            <a:r>
              <a:rPr lang="en-US" sz="1400" dirty="0"/>
              <a:t>Instant Messenger v4.6 or below, AIM 6.x, and AIM </a:t>
            </a:r>
            <a:r>
              <a:rPr lang="en-US" sz="1400" dirty="0" smtClean="0"/>
              <a:t>Pro.</a:t>
            </a:r>
            <a:br>
              <a:rPr lang="en-US" sz="1400" dirty="0" smtClean="0"/>
            </a:br>
            <a:r>
              <a:rPr lang="en-US" sz="1400" dirty="0" smtClean="0"/>
              <a:t>Trillian		Miranda		GAIM/Pidgin</a:t>
            </a:r>
            <a:br>
              <a:rPr lang="en-US" sz="1400" dirty="0" smtClean="0"/>
            </a:br>
            <a:r>
              <a:rPr lang="en-US" sz="1400" dirty="0" smtClean="0"/>
              <a:t>MySpace IM		</a:t>
            </a:r>
            <a:r>
              <a:rPr lang="en-US" sz="1400" dirty="0" err="1" smtClean="0"/>
              <a:t>PaltalkScene</a:t>
            </a:r>
            <a:r>
              <a:rPr lang="en-US" sz="1400" dirty="0" smtClean="0"/>
              <a:t>		</a:t>
            </a:r>
            <a:r>
              <a:rPr lang="en-US" sz="1400" dirty="0" err="1" smtClean="0"/>
              <a:t>Digsby</a:t>
            </a:r>
            <a:r>
              <a:rPr lang="en-US" sz="1400" dirty="0" smtClean="0"/>
              <a:t> </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566160"/>
            <a:ext cx="929640" cy="92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9935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Shares</a:t>
            </a:r>
            <a:endParaRPr lang="en-US" dirty="0"/>
          </a:p>
        </p:txBody>
      </p:sp>
      <p:sp>
        <p:nvSpPr>
          <p:cNvPr id="3" name="Content Placeholder 2"/>
          <p:cNvSpPr>
            <a:spLocks noGrp="1"/>
          </p:cNvSpPr>
          <p:nvPr>
            <p:ph idx="1"/>
          </p:nvPr>
        </p:nvSpPr>
        <p:spPr>
          <a:xfrm>
            <a:off x="457200" y="1295400"/>
            <a:ext cx="8229600" cy="5013325"/>
          </a:xfrm>
        </p:spPr>
        <p:txBody>
          <a:bodyPr/>
          <a:lstStyle/>
          <a:p>
            <a:r>
              <a:rPr lang="en-US" sz="2000" dirty="0" smtClean="0"/>
              <a:t>Windows </a:t>
            </a:r>
            <a:r>
              <a:rPr lang="en-US" sz="2000" dirty="0"/>
              <a:t>XP/2003: </a:t>
            </a:r>
            <a:r>
              <a:rPr lang="en-US" sz="2000" dirty="0" smtClean="0"/>
              <a:t>&lt;Profile&gt;\Application </a:t>
            </a:r>
            <a:r>
              <a:rPr lang="en-US" sz="2000" dirty="0"/>
              <a:t>Data\Microsoft\Credentials</a:t>
            </a:r>
            <a:r>
              <a:rPr lang="en-US" sz="2000" dirty="0" smtClean="0"/>
              <a:t>\&lt;User SID&gt;\</a:t>
            </a:r>
            <a:r>
              <a:rPr lang="en-US" sz="2000" dirty="0"/>
              <a:t>Credentials and [Windows Profile]\Local Settings\Application Data\Microsoft\Credentials\[User SID]\Credentials </a:t>
            </a:r>
            <a:endParaRPr lang="en-US" sz="2000" dirty="0" smtClean="0"/>
          </a:p>
          <a:p>
            <a:endParaRPr lang="en-US" sz="2000" dirty="0"/>
          </a:p>
          <a:p>
            <a:r>
              <a:rPr lang="en-US" sz="2000" dirty="0"/>
              <a:t>Windows Vista: </a:t>
            </a:r>
            <a:r>
              <a:rPr lang="en-US" sz="2000" dirty="0" smtClean="0"/>
              <a:t>&lt;Profile&gt;\</a:t>
            </a:r>
            <a:r>
              <a:rPr lang="en-US" sz="2000" dirty="0" err="1" smtClean="0"/>
              <a:t>AppData</a:t>
            </a:r>
            <a:r>
              <a:rPr lang="en-US" sz="2000" dirty="0" smtClean="0"/>
              <a:t>\Roaming\Microsoft\Credentials\&lt;Random ID&gt; &lt;Profile&gt;\</a:t>
            </a:r>
            <a:r>
              <a:rPr lang="en-US" sz="2000" dirty="0" err="1" smtClean="0"/>
              <a:t>AppData</a:t>
            </a:r>
            <a:r>
              <a:rPr lang="en-US" sz="2000" dirty="0" smtClean="0"/>
              <a:t>\Local\Microsoft\Credentials\&lt;Random ID&gt; </a:t>
            </a:r>
            <a:endParaRPr lang="en-US" sz="2000"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38600"/>
            <a:ext cx="304107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870960"/>
            <a:ext cx="4724932" cy="2834959"/>
          </a:xfrm>
          <a:prstGeom prst="rect">
            <a:avLst/>
          </a:prstGeom>
        </p:spPr>
      </p:pic>
    </p:spTree>
    <p:extLst>
      <p:ext uri="{BB962C8B-B14F-4D97-AF65-F5344CB8AC3E}">
        <p14:creationId xmlns:p14="http://schemas.microsoft.com/office/powerpoint/2010/main" val="204651932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Wireless</a:t>
            </a:r>
            <a:br>
              <a:rPr lang="en-US" dirty="0" smtClean="0"/>
            </a:br>
            <a:r>
              <a:rPr lang="en-US" dirty="0"/>
              <a:t>Forget cracking it, just look it up!</a:t>
            </a:r>
            <a:br>
              <a:rPr lang="en-US" dirty="0"/>
            </a:br>
            <a:endParaRPr lang="en-US" dirty="0"/>
          </a:p>
        </p:txBody>
      </p:sp>
      <p:sp>
        <p:nvSpPr>
          <p:cNvPr id="3" name="Content Placeholder 2"/>
          <p:cNvSpPr>
            <a:spLocks noGrp="1"/>
          </p:cNvSpPr>
          <p:nvPr>
            <p:ph idx="1"/>
          </p:nvPr>
        </p:nvSpPr>
        <p:spPr/>
        <p:txBody>
          <a:bodyPr/>
          <a:lstStyle/>
          <a:p>
            <a:r>
              <a:rPr lang="en-US" sz="2400" dirty="0" smtClean="0"/>
              <a:t>Based on interface number</a:t>
            </a:r>
          </a:p>
          <a:p>
            <a:r>
              <a:rPr lang="en-US" sz="2400" dirty="0" smtClean="0"/>
              <a:t>Vista/Windows 7 store in:</a:t>
            </a:r>
            <a:br>
              <a:rPr lang="en-US" sz="2400" dirty="0" smtClean="0"/>
            </a:br>
            <a:r>
              <a:rPr lang="en-US" sz="2400" dirty="0" smtClean="0"/>
              <a:t>C:\ProgramData\Microsoft\Wlansvc\Profiles\Interfaces</a:t>
            </a:r>
          </a:p>
          <a:p>
            <a:r>
              <a:rPr lang="en-US" sz="2400" dirty="0"/>
              <a:t>XP in:</a:t>
            </a:r>
            <a:br>
              <a:rPr lang="en-US" sz="2400" dirty="0"/>
            </a:br>
            <a:r>
              <a:rPr lang="en-US" sz="2400" dirty="0" smtClean="0"/>
              <a:t>HKEY_LOCAL_MACHINE\SOFTWARE\Microsoft\WZCSVC\Parameters\Interfaces\&lt;Interface </a:t>
            </a:r>
            <a:r>
              <a:rPr lang="en-US" sz="2400" dirty="0" err="1" smtClean="0"/>
              <a:t>Guid</a:t>
            </a:r>
            <a:r>
              <a:rPr lang="en-US" sz="2400" dirty="0"/>
              <a:t>&gt;</a:t>
            </a:r>
            <a:r>
              <a:rPr lang="en-US" sz="2400" dirty="0" smtClean="0"/>
              <a:t> </a:t>
            </a:r>
          </a:p>
          <a:p>
            <a:r>
              <a:rPr lang="en-US" sz="2400" dirty="0" smtClean="0"/>
              <a:t>They appear to be encrypted, but apparently the key is available to programs with the right privileges</a:t>
            </a:r>
            <a:endParaRPr lang="en-US" sz="2400" dirty="0"/>
          </a:p>
        </p:txBody>
      </p:sp>
      <p:sp>
        <p:nvSpPr>
          <p:cNvPr id="4" name="Rectangle 3"/>
          <p:cNvSpPr/>
          <p:nvPr/>
        </p:nvSpPr>
        <p:spPr>
          <a:xfrm>
            <a:off x="609600" y="5715000"/>
            <a:ext cx="6248400" cy="646331"/>
          </a:xfrm>
          <a:prstGeom prst="rect">
            <a:avLst/>
          </a:prstGeom>
        </p:spPr>
        <p:txBody>
          <a:bodyPr wrap="square">
            <a:spAutoFit/>
          </a:bodyPr>
          <a:lstStyle/>
          <a:p>
            <a:r>
              <a:rPr lang="en-US" dirty="0" smtClean="0"/>
              <a:t>Details obtained from here:</a:t>
            </a:r>
            <a:br>
              <a:rPr lang="en-US" dirty="0" smtClean="0"/>
            </a:br>
            <a:r>
              <a:rPr lang="en-US" dirty="0" smtClean="0">
                <a:hlinkClick r:id="rId2"/>
              </a:rPr>
              <a:t>http</a:t>
            </a:r>
            <a:r>
              <a:rPr lang="en-US" dirty="0">
                <a:hlinkClick r:id="rId2"/>
              </a:rPr>
              <a:t>://</a:t>
            </a:r>
            <a:r>
              <a:rPr lang="en-US" dirty="0" smtClean="0">
                <a:hlinkClick r:id="rId2"/>
              </a:rPr>
              <a:t>www.nirsoft.net/utils/wireless_wep_key_faq.html</a:t>
            </a: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Other Data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680790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Outlook Cache</a:t>
            </a:r>
            <a:br>
              <a:rPr lang="en-US" dirty="0" smtClean="0"/>
            </a:br>
            <a:r>
              <a:rPr lang="en-US" dirty="0" smtClean="0"/>
              <a:t>(if in </a:t>
            </a:r>
            <a:r>
              <a:rPr lang="en-US" dirty="0"/>
              <a:t>Cached Exchange Mode</a:t>
            </a:r>
            <a:r>
              <a:rPr lang="en-US" dirty="0" smtClean="0"/>
              <a:t>)</a:t>
            </a:r>
            <a:endParaRPr lang="en-US" dirty="0"/>
          </a:p>
        </p:txBody>
      </p:sp>
      <p:sp>
        <p:nvSpPr>
          <p:cNvPr id="3" name="Content Placeholder 2"/>
          <p:cNvSpPr>
            <a:spLocks noGrp="1"/>
          </p:cNvSpPr>
          <p:nvPr>
            <p:ph idx="1"/>
          </p:nvPr>
        </p:nvSpPr>
        <p:spPr/>
        <p:txBody>
          <a:bodyPr/>
          <a:lstStyle/>
          <a:p>
            <a:r>
              <a:rPr lang="en-US" dirty="0" smtClean="0"/>
              <a:t>Find and .OST file in</a:t>
            </a:r>
            <a:r>
              <a:rPr lang="en-US" dirty="0"/>
              <a:t/>
            </a:r>
            <a:br>
              <a:rPr lang="en-US" dirty="0"/>
            </a:br>
            <a:r>
              <a:rPr lang="en-US" dirty="0"/>
              <a:t>C:\Users\&lt;username&gt;\</a:t>
            </a:r>
            <a:r>
              <a:rPr lang="en-US" dirty="0" smtClean="0"/>
              <a:t>AppData\Local\Microsoft\Outlook</a:t>
            </a:r>
          </a:p>
          <a:p>
            <a:pPr marL="136525" indent="0">
              <a:buNone/>
            </a:pPr>
            <a:endParaRPr lang="en-US" dirty="0" smtClean="0"/>
          </a:p>
          <a:p>
            <a:r>
              <a:rPr lang="en-US" dirty="0" smtClean="0"/>
              <a:t>Open with Kernel OST Viewer</a:t>
            </a:r>
            <a:r>
              <a:rPr lang="en-US" dirty="0"/>
              <a:t/>
            </a:r>
            <a:br>
              <a:rPr lang="en-US" dirty="0"/>
            </a:br>
            <a:r>
              <a:rPr lang="en-US" u="sng" dirty="0">
                <a:hlinkClick r:id="rId2"/>
              </a:rPr>
              <a:t>http://www.nucleustechnologies.com/download-ost-viewer.php</a:t>
            </a:r>
            <a:endParaRPr lang="en-US" dirty="0"/>
          </a:p>
        </p:txBody>
      </p:sp>
    </p:spTree>
    <p:extLst>
      <p:ext uri="{BB962C8B-B14F-4D97-AF65-F5344CB8AC3E}">
        <p14:creationId xmlns:p14="http://schemas.microsoft.com/office/powerpoint/2010/main" val="140826562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2010 Attachments Temp</a:t>
            </a:r>
            <a:endParaRPr lang="en-US" dirty="0"/>
          </a:p>
        </p:txBody>
      </p:sp>
      <p:sp>
        <p:nvSpPr>
          <p:cNvPr id="3" name="Content Placeholder 2"/>
          <p:cNvSpPr>
            <a:spLocks noGrp="1"/>
          </p:cNvSpPr>
          <p:nvPr>
            <p:ph idx="1"/>
          </p:nvPr>
        </p:nvSpPr>
        <p:spPr/>
        <p:txBody>
          <a:bodyPr/>
          <a:lstStyle/>
          <a:p>
            <a:r>
              <a:rPr lang="en-US" dirty="0"/>
              <a:t>Outlook Attachments Temp</a:t>
            </a:r>
            <a:br>
              <a:rPr lang="en-US" dirty="0"/>
            </a:br>
            <a:r>
              <a:rPr lang="en-US" dirty="0" smtClean="0"/>
              <a:t>&lt;Profile&gt;\</a:t>
            </a:r>
            <a:r>
              <a:rPr lang="en-US" dirty="0" err="1" smtClean="0"/>
              <a:t>AppData</a:t>
            </a:r>
            <a:r>
              <a:rPr lang="en-US" dirty="0" smtClean="0"/>
              <a:t>\Local\Microsoft\Windows\Temporary </a:t>
            </a:r>
            <a:r>
              <a:rPr lang="en-US" dirty="0"/>
              <a:t>Internet </a:t>
            </a:r>
            <a:r>
              <a:rPr lang="en-US" dirty="0" smtClean="0"/>
              <a:t>Files\</a:t>
            </a:r>
            <a:r>
              <a:rPr lang="en-US" dirty="0" err="1" smtClean="0"/>
              <a:t>Content.Outlook</a:t>
            </a:r>
            <a:endParaRPr lang="en-US" dirty="0" smtClean="0"/>
          </a:p>
          <a:p>
            <a:r>
              <a:rPr lang="en-US" dirty="0" smtClean="0"/>
              <a:t>If the item was open when Outlook was closed, it may be here</a:t>
            </a:r>
          </a:p>
          <a:p>
            <a:r>
              <a:rPr lang="en-US" dirty="0" smtClean="0"/>
              <a:t>May have to forcefully browse to this by typing in the path</a:t>
            </a:r>
            <a:endParaRPr lang="en-US" dirty="0"/>
          </a:p>
        </p:txBody>
      </p:sp>
    </p:spTree>
    <p:extLst>
      <p:ext uri="{BB962C8B-B14F-4D97-AF65-F5344CB8AC3E}">
        <p14:creationId xmlns:p14="http://schemas.microsoft.com/office/powerpoint/2010/main" val="46222787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Skypelogs</a:t>
            </a:r>
            <a:endParaRPr lang="en-US" dirty="0"/>
          </a:p>
        </p:txBody>
      </p:sp>
      <p:sp>
        <p:nvSpPr>
          <p:cNvPr id="3" name="Content Placeholder 2"/>
          <p:cNvSpPr>
            <a:spLocks noGrp="1"/>
          </p:cNvSpPr>
          <p:nvPr>
            <p:ph idx="1"/>
          </p:nvPr>
        </p:nvSpPr>
        <p:spPr/>
        <p:txBody>
          <a:bodyPr/>
          <a:lstStyle/>
          <a:p>
            <a:r>
              <a:rPr lang="en-US" dirty="0" smtClean="0"/>
              <a:t>Database </a:t>
            </a:r>
            <a:r>
              <a:rPr lang="en-US" smtClean="0"/>
              <a:t>file in: </a:t>
            </a:r>
            <a:br>
              <a:rPr lang="en-US" smtClean="0"/>
            </a:br>
            <a:r>
              <a:rPr lang="en-US" smtClean="0"/>
              <a:t>&lt;</a:t>
            </a:r>
            <a:r>
              <a:rPr lang="en-US" dirty="0"/>
              <a:t>Profile</a:t>
            </a:r>
            <a:r>
              <a:rPr lang="en-US" dirty="0" smtClean="0"/>
              <a:t>&gt;\</a:t>
            </a:r>
            <a:r>
              <a:rPr lang="en-US" dirty="0" err="1" smtClean="0"/>
              <a:t>AppData</a:t>
            </a:r>
            <a:r>
              <a:rPr lang="en-US" dirty="0" smtClean="0"/>
              <a:t>\Roaming\Skype\&lt;Skype ID&gt;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81300"/>
            <a:ext cx="51054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3377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in the logs</a:t>
            </a:r>
            <a:endParaRPr lang="en-US" dirty="0"/>
          </a:p>
        </p:txBody>
      </p:sp>
      <p:sp>
        <p:nvSpPr>
          <p:cNvPr id="3" name="Content Placeholder 2"/>
          <p:cNvSpPr>
            <a:spLocks noGrp="1"/>
          </p:cNvSpPr>
          <p:nvPr>
            <p:ph idx="1"/>
          </p:nvPr>
        </p:nvSpPr>
        <p:spPr/>
        <p:txBody>
          <a:bodyPr/>
          <a:lstStyle/>
          <a:p>
            <a:r>
              <a:rPr lang="en-US" dirty="0" smtClean="0"/>
              <a:t>Windows XP</a:t>
            </a:r>
            <a:br>
              <a:rPr lang="en-US" dirty="0" smtClean="0"/>
            </a:br>
            <a:r>
              <a:rPr lang="en-US" dirty="0" smtClean="0"/>
              <a:t>C</a:t>
            </a:r>
            <a:r>
              <a:rPr lang="en-US" dirty="0"/>
              <a:t>:\</a:t>
            </a:r>
            <a:r>
              <a:rPr lang="en-US" dirty="0" smtClean="0"/>
              <a:t>Windows\System32\config in </a:t>
            </a:r>
            <a:r>
              <a:rPr lang="en-US" dirty="0"/>
              <a:t>*.</a:t>
            </a:r>
            <a:r>
              <a:rPr lang="en-US" dirty="0" err="1"/>
              <a:t>evt</a:t>
            </a:r>
            <a:r>
              <a:rPr lang="en-US" dirty="0"/>
              <a:t> </a:t>
            </a:r>
            <a:r>
              <a:rPr lang="en-US" dirty="0" smtClean="0"/>
              <a:t> files</a:t>
            </a:r>
          </a:p>
          <a:p>
            <a:endParaRPr lang="en-US" dirty="0" smtClean="0"/>
          </a:p>
          <a:p>
            <a:r>
              <a:rPr lang="en-US" dirty="0" smtClean="0"/>
              <a:t>Vista and newer </a:t>
            </a:r>
            <a:r>
              <a:rPr lang="en-US" dirty="0" smtClean="0"/>
              <a:t>C</a:t>
            </a:r>
            <a:r>
              <a:rPr lang="en-US" dirty="0"/>
              <a:t>:\Windows\System32\winevt\Logs in *.</a:t>
            </a:r>
            <a:r>
              <a:rPr lang="en-US" dirty="0" err="1" smtClean="0"/>
              <a:t>evtx</a:t>
            </a:r>
            <a:r>
              <a:rPr lang="en-US" dirty="0" smtClean="0"/>
              <a:t>  </a:t>
            </a:r>
            <a:r>
              <a:rPr lang="en-US" dirty="0"/>
              <a:t>files</a:t>
            </a:r>
          </a:p>
          <a:p>
            <a:endParaRPr lang="en-US" dirty="0" smtClean="0"/>
          </a:p>
          <a:p>
            <a:r>
              <a:rPr lang="en-US" dirty="0" smtClean="0"/>
              <a:t>Did the user type the name in the wrong </a:t>
            </a:r>
            <a:r>
              <a:rPr lang="en-US" dirty="0"/>
              <a:t>place</a:t>
            </a:r>
            <a:r>
              <a:rPr lang="en-US" dirty="0" smtClean="0"/>
              <a:t>?</a:t>
            </a:r>
            <a:r>
              <a:rPr lang="en-US" dirty="0"/>
              <a:t/>
            </a:r>
            <a:br>
              <a:rPr lang="en-US" dirty="0"/>
            </a:br>
            <a:r>
              <a:rPr lang="en-US" sz="1600" dirty="0">
                <a:hlinkClick r:id="rId2"/>
              </a:rPr>
              <a:t>http://</a:t>
            </a:r>
            <a:r>
              <a:rPr lang="en-US" sz="1600" dirty="0" smtClean="0">
                <a:hlinkClick r:id="rId2"/>
              </a:rPr>
              <a:t>www.irongeek.com/i.php?page=security/pebkac-attack-passwords-in-logs</a:t>
            </a:r>
            <a:r>
              <a:rPr lang="en-US" sz="1600" dirty="0" smtClean="0"/>
              <a:t> </a:t>
            </a:r>
            <a:endParaRPr lang="en-US" sz="1600" dirty="0"/>
          </a:p>
        </p:txBody>
      </p:sp>
    </p:spTree>
    <p:extLst>
      <p:ext uri="{BB962C8B-B14F-4D97-AF65-F5344CB8AC3E}">
        <p14:creationId xmlns:p14="http://schemas.microsoft.com/office/powerpoint/2010/main" val="216760813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Printer Spool</a:t>
            </a:r>
            <a:endParaRPr lang="en-US" dirty="0"/>
          </a:p>
        </p:txBody>
      </p:sp>
      <p:sp>
        <p:nvSpPr>
          <p:cNvPr id="3" name="Content Placeholder 2"/>
          <p:cNvSpPr>
            <a:spLocks noGrp="1"/>
          </p:cNvSpPr>
          <p:nvPr>
            <p:ph idx="1"/>
          </p:nvPr>
        </p:nvSpPr>
        <p:spPr/>
        <p:txBody>
          <a:bodyPr/>
          <a:lstStyle/>
          <a:p>
            <a:r>
              <a:rPr lang="en-US" sz="2400" dirty="0" smtClean="0"/>
              <a:t>Sometimes </a:t>
            </a:r>
            <a:r>
              <a:rPr lang="en-US" sz="2400" dirty="0"/>
              <a:t>a print job will get stuck here, and we all know what useful information people sometimes print.</a:t>
            </a:r>
            <a:endParaRPr lang="en-US" sz="2400" dirty="0" smtClean="0"/>
          </a:p>
          <a:p>
            <a:endParaRPr lang="en-US" sz="2400" dirty="0" smtClean="0"/>
          </a:p>
          <a:p>
            <a:r>
              <a:rPr lang="en-US" sz="2400" dirty="0" smtClean="0"/>
              <a:t>Location:</a:t>
            </a:r>
            <a:br>
              <a:rPr lang="en-US" sz="2400" dirty="0" smtClean="0"/>
            </a:br>
            <a:r>
              <a:rPr lang="en-US" sz="2400" dirty="0" smtClean="0"/>
              <a:t>C</a:t>
            </a:r>
            <a:r>
              <a:rPr lang="en-US" sz="2400" dirty="0"/>
              <a:t>:\</a:t>
            </a:r>
            <a:r>
              <a:rPr lang="en-US" sz="2400" dirty="0" smtClean="0"/>
              <a:t>Windows\System32\spool\PRINTERS</a:t>
            </a:r>
          </a:p>
          <a:p>
            <a:endParaRPr lang="en-US" sz="2400" dirty="0" smtClean="0"/>
          </a:p>
          <a:p>
            <a:r>
              <a:rPr lang="en-US" sz="2400" dirty="0" smtClean="0"/>
              <a:t>Try </a:t>
            </a:r>
            <a:r>
              <a:rPr lang="en-US" sz="2400" dirty="0"/>
              <a:t>some of the tool listed at the bottom of this page:</a:t>
            </a:r>
            <a:r>
              <a:rPr lang="en-US" sz="2400" dirty="0">
                <a:hlinkClick r:id="rId2"/>
              </a:rPr>
              <a:t> </a:t>
            </a:r>
            <a:r>
              <a:rPr lang="en-US" sz="2400" u="sng" dirty="0">
                <a:hlinkClick r:id="rId2"/>
              </a:rPr>
              <a:t>http://</a:t>
            </a:r>
            <a:r>
              <a:rPr lang="en-US" sz="2400" u="sng" dirty="0" smtClean="0">
                <a:hlinkClick r:id="rId2"/>
              </a:rPr>
              <a:t>www.undocprint.org/formats/winspool/spl</a:t>
            </a:r>
            <a:endParaRPr lang="en-US" sz="2400" u="sng" dirty="0" smtClean="0"/>
          </a:p>
          <a:p>
            <a:endParaRPr lang="en-US" sz="2400" u="sng" dirty="0"/>
          </a:p>
          <a:p>
            <a:r>
              <a:rPr lang="en-US" sz="2400" dirty="0" smtClean="0"/>
              <a:t>O&amp;K </a:t>
            </a:r>
            <a:r>
              <a:rPr lang="en-US" sz="2400" dirty="0"/>
              <a:t>Printer Viewer and LBV </a:t>
            </a:r>
            <a:r>
              <a:rPr lang="en-US" sz="2400" dirty="0" err="1" smtClean="0"/>
              <a:t>SPLViewer</a:t>
            </a:r>
            <a:r>
              <a:rPr lang="en-US" sz="2400" dirty="0" smtClean="0"/>
              <a:t> recommended </a:t>
            </a:r>
            <a:endParaRPr lang="en-US" sz="2400" dirty="0"/>
          </a:p>
        </p:txBody>
      </p:sp>
    </p:spTree>
    <p:extLst>
      <p:ext uri="{BB962C8B-B14F-4D97-AF65-F5344CB8AC3E}">
        <p14:creationId xmlns:p14="http://schemas.microsoft.com/office/powerpoint/2010/main" val="134694085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How are we getting at the data?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8180767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many others…</a:t>
            </a:r>
            <a:endParaRPr lang="en-US" dirty="0"/>
          </a:p>
        </p:txBody>
      </p:sp>
      <p:sp>
        <p:nvSpPr>
          <p:cNvPr id="3" name="Content Placeholder 2"/>
          <p:cNvSpPr>
            <a:spLocks noGrp="1"/>
          </p:cNvSpPr>
          <p:nvPr>
            <p:ph idx="1"/>
          </p:nvPr>
        </p:nvSpPr>
        <p:spPr/>
        <p:txBody>
          <a:bodyPr/>
          <a:lstStyle/>
          <a:p>
            <a:r>
              <a:rPr lang="en-US" sz="2000" dirty="0"/>
              <a:t>Internet Explorer </a:t>
            </a:r>
            <a:r>
              <a:rPr lang="en-US" sz="2000" dirty="0" smtClean="0"/>
              <a:t>History</a:t>
            </a:r>
            <a:br>
              <a:rPr lang="en-US" sz="2000" dirty="0" smtClean="0"/>
            </a:br>
            <a:r>
              <a:rPr lang="en-US" sz="2000" dirty="0" smtClean="0"/>
              <a:t>&lt;profile&gt;\</a:t>
            </a:r>
            <a:r>
              <a:rPr lang="en-US" sz="2000" dirty="0" err="1" smtClean="0"/>
              <a:t>AppData</a:t>
            </a:r>
            <a:r>
              <a:rPr lang="en-US" sz="2000" dirty="0" smtClean="0"/>
              <a:t>\Local\Microsoft\Windows\History</a:t>
            </a:r>
          </a:p>
          <a:p>
            <a:r>
              <a:rPr lang="en-US" sz="2000" dirty="0" smtClean="0"/>
              <a:t>IE </a:t>
            </a:r>
            <a:r>
              <a:rPr lang="en-US" sz="2000" dirty="0"/>
              <a:t>Cookies</a:t>
            </a:r>
            <a:br>
              <a:rPr lang="en-US" sz="2000" dirty="0"/>
            </a:br>
            <a:r>
              <a:rPr lang="en-US" sz="2000" dirty="0"/>
              <a:t>&lt;profile</a:t>
            </a:r>
            <a:r>
              <a:rPr lang="en-US" sz="2000" dirty="0" smtClean="0"/>
              <a:t>&gt;\</a:t>
            </a:r>
            <a:r>
              <a:rPr lang="en-US" sz="2000" dirty="0" err="1" smtClean="0"/>
              <a:t>AppData</a:t>
            </a:r>
            <a:r>
              <a:rPr lang="en-US" sz="2000" dirty="0" smtClean="0"/>
              <a:t>\Roaming\Microsoft\Windows\Cookies</a:t>
            </a:r>
          </a:p>
          <a:p>
            <a:r>
              <a:rPr lang="en-US" sz="2000" dirty="0"/>
              <a:t>Firefox Cached Pages</a:t>
            </a:r>
            <a:br>
              <a:rPr lang="en-US" sz="2000" dirty="0"/>
            </a:br>
            <a:r>
              <a:rPr lang="en-US" sz="2000" dirty="0"/>
              <a:t>&lt;profile</a:t>
            </a:r>
            <a:r>
              <a:rPr lang="en-US" sz="2000" dirty="0" smtClean="0"/>
              <a:t>&gt;\</a:t>
            </a:r>
            <a:r>
              <a:rPr lang="en-US" sz="2000" dirty="0" err="1" smtClean="0"/>
              <a:t>AppData</a:t>
            </a:r>
            <a:r>
              <a:rPr lang="en-US" sz="2000" dirty="0" smtClean="0"/>
              <a:t>\Local\Mozilla\Firefox\Profiles</a:t>
            </a:r>
            <a:r>
              <a:rPr lang="en-US" sz="2000" dirty="0"/>
              <a:t>\&lt;some profile number&gt;.</a:t>
            </a:r>
            <a:r>
              <a:rPr lang="en-US" sz="2000" dirty="0" smtClean="0"/>
              <a:t>default\Cache</a:t>
            </a:r>
          </a:p>
          <a:p>
            <a:r>
              <a:rPr lang="en-US" sz="2000" dirty="0"/>
              <a:t>Firefox Form History File</a:t>
            </a:r>
            <a:br>
              <a:rPr lang="en-US" sz="2000" dirty="0"/>
            </a:br>
            <a:r>
              <a:rPr lang="en-US" sz="2000" dirty="0"/>
              <a:t>&lt;profile&gt;\ </a:t>
            </a:r>
            <a:r>
              <a:rPr lang="en-US" sz="2000" dirty="0" err="1"/>
              <a:t>AppData</a:t>
            </a:r>
            <a:r>
              <a:rPr lang="en-US" sz="2000" dirty="0"/>
              <a:t>\Roaming\Mozilla\Firefox\Profiles\&lt;some profile number&gt;.</a:t>
            </a:r>
            <a:r>
              <a:rPr lang="en-US" sz="2000" dirty="0" smtClean="0"/>
              <a:t>default\</a:t>
            </a:r>
            <a:r>
              <a:rPr lang="en-US" sz="2000" dirty="0" err="1" smtClean="0"/>
              <a:t>formhistory.sqlite</a:t>
            </a:r>
            <a:endParaRPr lang="en-US" sz="2000" dirty="0" smtClean="0"/>
          </a:p>
          <a:p>
            <a:r>
              <a:rPr lang="en-US" sz="2000" dirty="0" smtClean="0"/>
              <a:t>Firefox </a:t>
            </a:r>
            <a:r>
              <a:rPr lang="en-US" sz="2000" dirty="0"/>
              <a:t>Cookies</a:t>
            </a:r>
            <a:br>
              <a:rPr lang="en-US" sz="2000" dirty="0"/>
            </a:br>
            <a:r>
              <a:rPr lang="en-US" sz="2000" dirty="0"/>
              <a:t>&lt;profile</a:t>
            </a:r>
            <a:r>
              <a:rPr lang="en-US" sz="2000" dirty="0" smtClean="0"/>
              <a:t>&gt;\</a:t>
            </a:r>
            <a:r>
              <a:rPr lang="en-US" sz="2000" dirty="0" err="1" smtClean="0"/>
              <a:t>AppData</a:t>
            </a:r>
            <a:r>
              <a:rPr lang="en-US" sz="2000" dirty="0" smtClean="0"/>
              <a:t>\Roaming\Mozilla\Firefox\Profiles</a:t>
            </a:r>
            <a:r>
              <a:rPr lang="en-US" sz="2000" dirty="0"/>
              <a:t>\&lt;some profile number&gt;.default\</a:t>
            </a:r>
            <a:r>
              <a:rPr lang="en-US" sz="2000" dirty="0" err="1"/>
              <a:t>cookies.sqlite</a:t>
            </a:r>
            <a:endParaRPr lang="en-US" sz="2000" dirty="0"/>
          </a:p>
        </p:txBody>
      </p:sp>
    </p:spTree>
    <p:extLst>
      <p:ext uri="{BB962C8B-B14F-4D97-AF65-F5344CB8AC3E}">
        <p14:creationId xmlns:p14="http://schemas.microsoft.com/office/powerpoint/2010/main" val="189832548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on automation</a:t>
            </a:r>
            <a:endParaRPr lang="en-US" dirty="0"/>
          </a:p>
        </p:txBody>
      </p:sp>
      <p:sp>
        <p:nvSpPr>
          <p:cNvPr id="3" name="Content Placeholder 2"/>
          <p:cNvSpPr>
            <a:spLocks noGrp="1"/>
          </p:cNvSpPr>
          <p:nvPr>
            <p:ph idx="1"/>
          </p:nvPr>
        </p:nvSpPr>
        <p:spPr/>
        <p:txBody>
          <a:bodyPr/>
          <a:lstStyle/>
          <a:p>
            <a:r>
              <a:rPr lang="en-US" dirty="0" smtClean="0"/>
              <a:t>Look at using an </a:t>
            </a:r>
            <a:r>
              <a:rPr lang="en-US" dirty="0" err="1" smtClean="0"/>
              <a:t>autorun</a:t>
            </a:r>
            <a:r>
              <a:rPr lang="en-US" dirty="0" smtClean="0"/>
              <a:t> payload off of a U3</a:t>
            </a:r>
          </a:p>
          <a:p>
            <a:r>
              <a:rPr lang="en-US" dirty="0" smtClean="0"/>
              <a:t>Video on Russell </a:t>
            </a:r>
            <a:r>
              <a:rPr lang="en-US" dirty="0" err="1" smtClean="0"/>
              <a:t>Butturini’s</a:t>
            </a:r>
            <a:r>
              <a:rPr lang="en-US" dirty="0" smtClean="0"/>
              <a:t> payload:</a:t>
            </a:r>
            <a:br>
              <a:rPr lang="en-US" dirty="0" smtClean="0"/>
            </a:br>
            <a:r>
              <a:rPr lang="en-US" dirty="0" smtClean="0">
                <a:hlinkClick r:id="rId2"/>
              </a:rPr>
              <a:t>http</a:t>
            </a:r>
            <a:r>
              <a:rPr lang="en-US" dirty="0">
                <a:hlinkClick r:id="rId2"/>
              </a:rPr>
              <a:t>://</a:t>
            </a:r>
            <a:r>
              <a:rPr lang="en-US" dirty="0" smtClean="0">
                <a:hlinkClick r:id="rId2"/>
              </a:rPr>
              <a:t>www.irongeek.com/i.php?page=videos/incident-response-u3-switchblade</a:t>
            </a:r>
            <a:r>
              <a:rPr lang="en-US" dirty="0" smtClean="0"/>
              <a:t> </a:t>
            </a:r>
            <a:endParaRPr lang="en-US" dirty="0"/>
          </a:p>
          <a:p>
            <a:r>
              <a:rPr lang="en-US" dirty="0" smtClean="0"/>
              <a:t>See this wiki:</a:t>
            </a:r>
            <a:br>
              <a:rPr lang="en-US" dirty="0" smtClean="0"/>
            </a:br>
            <a:r>
              <a:rPr lang="en-US" dirty="0" smtClean="0">
                <a:hlinkClick r:id="rId3"/>
              </a:rPr>
              <a:t>http</a:t>
            </a:r>
            <a:r>
              <a:rPr lang="en-US" dirty="0">
                <a:hlinkClick r:id="rId3"/>
              </a:rPr>
              <a:t>://</a:t>
            </a:r>
            <a:r>
              <a:rPr lang="en-US" dirty="0" smtClean="0">
                <a:hlinkClick r:id="rId3"/>
              </a:rPr>
              <a:t>www.hak5.org/w/index.php/USB_Hacksaw</a:t>
            </a:r>
            <a:r>
              <a:rPr lang="en-US" dirty="0" smtClean="0"/>
              <a:t> </a:t>
            </a:r>
            <a:endParaRPr lang="en-US" dirty="0"/>
          </a:p>
        </p:txBody>
      </p:sp>
    </p:spTree>
    <p:extLst>
      <p:ext uri="{BB962C8B-B14F-4D97-AF65-F5344CB8AC3E}">
        <p14:creationId xmlns:p14="http://schemas.microsoft.com/office/powerpoint/2010/main" val="42058573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 Videos</a:t>
            </a:r>
            <a:endParaRPr lang="en-US" dirty="0"/>
          </a:p>
        </p:txBody>
      </p:sp>
      <p:sp>
        <p:nvSpPr>
          <p:cNvPr id="3" name="Content Placeholder 2"/>
          <p:cNvSpPr>
            <a:spLocks noGrp="1"/>
          </p:cNvSpPr>
          <p:nvPr>
            <p:ph idx="1"/>
          </p:nvPr>
        </p:nvSpPr>
        <p:spPr>
          <a:xfrm>
            <a:off x="457200" y="1219200"/>
            <a:ext cx="8229600" cy="5089525"/>
          </a:xfrm>
        </p:spPr>
        <p:txBody>
          <a:bodyPr/>
          <a:lstStyle/>
          <a:p>
            <a:r>
              <a:rPr lang="en-US" sz="2400" dirty="0"/>
              <a:t>Making Windows 7 SP1 32/64bit Boot CD/DVD/USBs with </a:t>
            </a:r>
            <a:r>
              <a:rPr lang="en-US" sz="2400" dirty="0" err="1"/>
              <a:t>Winbuilder</a:t>
            </a:r>
            <a:r>
              <a:rPr lang="en-US" sz="2400" dirty="0"/>
              <a:t> Video</a:t>
            </a:r>
            <a:r>
              <a:rPr lang="en-US" sz="1400" dirty="0"/>
              <a:t/>
            </a:r>
            <a:br>
              <a:rPr lang="en-US" sz="1400" dirty="0"/>
            </a:br>
            <a:r>
              <a:rPr lang="en-US" sz="1400" dirty="0">
                <a:hlinkClick r:id="rId2"/>
              </a:rPr>
              <a:t>http://www.irongeek.com/i.php?page=videos/oisf-2011#Making_Windows_7_SP1_32/64bit_Boot_CD/DVD/USBs_with_Winbuilder</a:t>
            </a:r>
            <a:r>
              <a:rPr lang="en-US" sz="1400" dirty="0"/>
              <a:t>  </a:t>
            </a:r>
          </a:p>
          <a:p>
            <a:endParaRPr lang="en-US" sz="1400" dirty="0" smtClean="0"/>
          </a:p>
          <a:p>
            <a:endParaRPr lang="en-US" sz="1400" dirty="0"/>
          </a:p>
          <a:p>
            <a:r>
              <a:rPr lang="en-US" sz="2400" dirty="0"/>
              <a:t>Password Exploitation Class Video</a:t>
            </a:r>
            <a:r>
              <a:rPr lang="en-US" sz="1400" dirty="0"/>
              <a:t/>
            </a:r>
            <a:br>
              <a:rPr lang="en-US" sz="1400" dirty="0"/>
            </a:br>
            <a:r>
              <a:rPr lang="en-US" sz="1400" dirty="0">
                <a:hlinkClick r:id="rId3"/>
              </a:rPr>
              <a:t>http://www.irongeek.com/i.php?page=videos/password-exploitation-class</a:t>
            </a:r>
            <a:r>
              <a:rPr lang="en-US" sz="1400" dirty="0"/>
              <a:t> </a:t>
            </a:r>
          </a:p>
          <a:p>
            <a:endParaRPr lang="en-US" sz="1400" dirty="0" smtClean="0"/>
          </a:p>
          <a:p>
            <a:endParaRPr lang="en-US" sz="1400" dirty="0"/>
          </a:p>
          <a:p>
            <a:r>
              <a:rPr lang="en-US" sz="2400" dirty="0"/>
              <a:t>Portable Boot Devices (USB/CD/DVD):Or in Canadian, what is this all </a:t>
            </a:r>
            <a:r>
              <a:rPr lang="en-US" sz="2400" dirty="0" err="1"/>
              <a:t>aboot</a:t>
            </a:r>
            <a:r>
              <a:rPr lang="en-US" sz="2400" dirty="0"/>
              <a:t>?</a:t>
            </a:r>
            <a:r>
              <a:rPr lang="en-US" sz="1400" dirty="0"/>
              <a:t/>
            </a:r>
            <a:br>
              <a:rPr lang="en-US" sz="1400" dirty="0"/>
            </a:br>
            <a:r>
              <a:rPr lang="en-US" sz="1400" dirty="0">
                <a:hlinkClick r:id="rId4"/>
              </a:rPr>
              <a:t>http://www.irongeek.com/i.php?page=videos/portable-boot-devices-usb-cd-dvd</a:t>
            </a:r>
            <a:r>
              <a:rPr lang="en-US" sz="1400" dirty="0"/>
              <a:t> </a:t>
            </a:r>
          </a:p>
        </p:txBody>
      </p:sp>
    </p:spTree>
    <p:extLst>
      <p:ext uri="{BB962C8B-B14F-4D97-AF65-F5344CB8AC3E}">
        <p14:creationId xmlns:p14="http://schemas.microsoft.com/office/powerpoint/2010/main" val="328927154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a:xfrm>
            <a:off x="457200" y="1219200"/>
            <a:ext cx="8229600" cy="5089525"/>
          </a:xfrm>
        </p:spPr>
        <p:txBody>
          <a:bodyPr/>
          <a:lstStyle/>
          <a:p>
            <a:r>
              <a:rPr lang="en-US" sz="2400" dirty="0"/>
              <a:t>Forensically interesting spots in the Windows 7, Vista and XP file system and </a:t>
            </a:r>
            <a:r>
              <a:rPr lang="en-US" sz="2400" dirty="0" smtClean="0"/>
              <a:t>registry</a:t>
            </a:r>
            <a:r>
              <a:rPr lang="en-US" sz="1400" dirty="0" smtClean="0"/>
              <a:t/>
            </a:r>
            <a:br>
              <a:rPr lang="en-US" sz="1400" dirty="0" smtClean="0"/>
            </a:br>
            <a:r>
              <a:rPr lang="en-US" sz="1400" dirty="0" smtClean="0">
                <a:hlinkClick r:id="rId2"/>
              </a:rPr>
              <a:t>http</a:t>
            </a:r>
            <a:r>
              <a:rPr lang="en-US" sz="1400" dirty="0">
                <a:hlinkClick r:id="rId2"/>
              </a:rPr>
              <a:t>://</a:t>
            </a:r>
            <a:r>
              <a:rPr lang="en-US" sz="1400" dirty="0" smtClean="0">
                <a:hlinkClick r:id="rId2"/>
              </a:rPr>
              <a:t>www.irongeek.com/i.php?page=security/windows-forensics-registry-and-file-system-spots</a:t>
            </a:r>
            <a:r>
              <a:rPr lang="en-US" sz="1400" dirty="0" smtClean="0"/>
              <a:t> </a:t>
            </a:r>
          </a:p>
          <a:p>
            <a:endParaRPr lang="en-US" sz="1400" dirty="0" smtClean="0"/>
          </a:p>
          <a:p>
            <a:r>
              <a:rPr lang="en-US" sz="2400" dirty="0" smtClean="0"/>
              <a:t>Building </a:t>
            </a:r>
            <a:r>
              <a:rPr lang="en-US" sz="2400" dirty="0"/>
              <a:t>a boot USB, DVD or CD based on Windows 7 with </a:t>
            </a:r>
            <a:r>
              <a:rPr lang="en-US" sz="2400" dirty="0" err="1"/>
              <a:t>WinBuilder</a:t>
            </a:r>
            <a:r>
              <a:rPr lang="en-US" sz="2400" dirty="0"/>
              <a:t> and Win7PE SE </a:t>
            </a:r>
            <a:r>
              <a:rPr lang="en-US" sz="2400" dirty="0" smtClean="0"/>
              <a:t>Tutorial</a:t>
            </a:r>
            <a:r>
              <a:rPr lang="en-US" sz="1400" dirty="0" smtClean="0"/>
              <a:t/>
            </a:r>
            <a:br>
              <a:rPr lang="en-US" sz="1400" dirty="0" smtClean="0"/>
            </a:br>
            <a:r>
              <a:rPr lang="en-US" sz="1400" dirty="0" smtClean="0">
                <a:hlinkClick r:id="rId3"/>
              </a:rPr>
              <a:t>http</a:t>
            </a:r>
            <a:r>
              <a:rPr lang="en-US" sz="1400" dirty="0">
                <a:hlinkClick r:id="rId3"/>
              </a:rPr>
              <a:t>://</a:t>
            </a:r>
            <a:r>
              <a:rPr lang="en-US" sz="1400" dirty="0" smtClean="0">
                <a:hlinkClick r:id="rId3"/>
              </a:rPr>
              <a:t>www.irongeek.com/i.php?page=security/winbuilder-win7pe-se-tutorial</a:t>
            </a:r>
            <a:endParaRPr lang="en-US" sz="1400" dirty="0" smtClean="0"/>
          </a:p>
          <a:p>
            <a:endParaRPr lang="en-US" sz="1400" dirty="0" smtClean="0"/>
          </a:p>
          <a:p>
            <a:r>
              <a:rPr lang="en-US" sz="2400" dirty="0" err="1" smtClean="0"/>
              <a:t>Mubix's</a:t>
            </a:r>
            <a:r>
              <a:rPr lang="en-US" sz="2400" dirty="0" smtClean="0"/>
              <a:t> </a:t>
            </a:r>
            <a:r>
              <a:rPr lang="en-US" sz="2400" dirty="0"/>
              <a:t>Windows Post Exploitation </a:t>
            </a:r>
            <a:r>
              <a:rPr lang="en-US" sz="2400" dirty="0" smtClean="0"/>
              <a:t>List</a:t>
            </a:r>
            <a:r>
              <a:rPr lang="en-US" sz="1400" dirty="0" smtClean="0"/>
              <a:t/>
            </a:r>
            <a:br>
              <a:rPr lang="en-US" sz="1400" dirty="0" smtClean="0"/>
            </a:br>
            <a:r>
              <a:rPr lang="en-US" sz="1400" dirty="0" smtClean="0">
                <a:hlinkClick r:id="rId4"/>
              </a:rPr>
              <a:t>https</a:t>
            </a:r>
            <a:r>
              <a:rPr lang="en-US" sz="1400" dirty="0">
                <a:hlinkClick r:id="rId4"/>
              </a:rPr>
              <a:t>://</a:t>
            </a:r>
            <a:r>
              <a:rPr lang="en-US" sz="1400" dirty="0" smtClean="0">
                <a:hlinkClick r:id="rId4"/>
              </a:rPr>
              <a:t>docs.google.com/document/d/1U10isynOpQtrIK6ChuReu-K1WHTJm4fgG3joiuz43rw/edit?hl=en_US</a:t>
            </a:r>
            <a:r>
              <a:rPr lang="en-US" sz="1400" dirty="0" smtClean="0"/>
              <a:t>   </a:t>
            </a:r>
          </a:p>
          <a:p>
            <a:endParaRPr lang="en-US" sz="1400" dirty="0" smtClean="0"/>
          </a:p>
          <a:p>
            <a:r>
              <a:rPr lang="en-US" sz="2400" dirty="0" err="1" smtClean="0"/>
              <a:t>Mubix's</a:t>
            </a:r>
            <a:r>
              <a:rPr lang="en-US" sz="2400" dirty="0" smtClean="0"/>
              <a:t> </a:t>
            </a:r>
            <a:r>
              <a:rPr lang="en-US" sz="2400" dirty="0"/>
              <a:t>Linux Post </a:t>
            </a:r>
            <a:r>
              <a:rPr lang="en-US" sz="2400" dirty="0" smtClean="0"/>
              <a:t>Exploitation</a:t>
            </a:r>
            <a:r>
              <a:rPr lang="en-US" sz="1400" dirty="0" smtClean="0"/>
              <a:t/>
            </a:r>
            <a:br>
              <a:rPr lang="en-US" sz="1400" dirty="0" smtClean="0"/>
            </a:br>
            <a:r>
              <a:rPr lang="en-US" sz="1400" dirty="0" smtClean="0">
                <a:hlinkClick r:id="rId5"/>
              </a:rPr>
              <a:t>https</a:t>
            </a:r>
            <a:r>
              <a:rPr lang="en-US" sz="1400" dirty="0">
                <a:hlinkClick r:id="rId5"/>
              </a:rPr>
              <a:t>://</a:t>
            </a:r>
            <a:r>
              <a:rPr lang="en-US" sz="1400" dirty="0" smtClean="0">
                <a:hlinkClick r:id="rId5"/>
              </a:rPr>
              <a:t>docs.google.com/document/d/1ObQB6hmVvRPCgPTRZM5NMH034VDM-1N-EWPRz2770K4/edit?hl=en_US</a:t>
            </a:r>
            <a:r>
              <a:rPr lang="en-US" sz="1400" dirty="0" smtClean="0"/>
              <a:t> </a:t>
            </a:r>
            <a:endParaRPr lang="en-US" sz="1400" dirty="0"/>
          </a:p>
        </p:txBody>
      </p:sp>
    </p:spTree>
    <p:extLst>
      <p:ext uri="{BB962C8B-B14F-4D97-AF65-F5344CB8AC3E}">
        <p14:creationId xmlns:p14="http://schemas.microsoft.com/office/powerpoint/2010/main" val="345096598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idx="1"/>
          </p:nvPr>
        </p:nvSpPr>
        <p:spPr/>
        <p:txBody>
          <a:bodyPr/>
          <a:lstStyle/>
          <a:p>
            <a:r>
              <a:rPr lang="en-US" dirty="0" smtClean="0"/>
              <a:t>Louisville Infosec</a:t>
            </a:r>
            <a:br>
              <a:rPr lang="en-US" dirty="0" smtClean="0"/>
            </a:br>
            <a:r>
              <a:rPr lang="en-US" dirty="0" smtClean="0">
                <a:hlinkClick r:id="rId3"/>
              </a:rPr>
              <a:t>http://www.louisvilleinfosec.com/</a:t>
            </a:r>
            <a:r>
              <a:rPr lang="en-US" dirty="0" smtClean="0"/>
              <a:t> </a:t>
            </a:r>
          </a:p>
          <a:p>
            <a:r>
              <a:rPr lang="en-US" dirty="0" err="1" smtClean="0"/>
              <a:t>DerbyCon</a:t>
            </a:r>
            <a:r>
              <a:rPr lang="en-US" dirty="0" smtClean="0"/>
              <a:t> 2011, Louisville </a:t>
            </a:r>
            <a:r>
              <a:rPr lang="en-US" dirty="0" err="1" smtClean="0"/>
              <a:t>Ky</a:t>
            </a:r>
            <a:r>
              <a:rPr lang="en-US" dirty="0"/>
              <a:t/>
            </a:r>
            <a:br>
              <a:rPr lang="en-US" dirty="0"/>
            </a:br>
            <a:r>
              <a:rPr lang="en-US" dirty="0">
                <a:hlinkClick r:id="rId4"/>
              </a:rPr>
              <a:t>http://derbycon.com</a:t>
            </a:r>
            <a:r>
              <a:rPr lang="en-US" dirty="0" smtClean="0">
                <a:hlinkClick r:id="rId4"/>
              </a:rPr>
              <a:t>/</a:t>
            </a:r>
            <a:r>
              <a:rPr lang="en-US" dirty="0" smtClean="0"/>
              <a:t> </a:t>
            </a:r>
          </a:p>
          <a:p>
            <a:r>
              <a:rPr lang="en-US" dirty="0" smtClean="0"/>
              <a:t>So </a:t>
            </a:r>
            <a:r>
              <a:rPr lang="en-US" dirty="0"/>
              <a:t>many others</a:t>
            </a:r>
            <a:br>
              <a:rPr lang="en-US" dirty="0"/>
            </a:br>
            <a:r>
              <a:rPr lang="en-US" dirty="0">
                <a:hlinkClick r:id="rId5"/>
              </a:rPr>
              <a:t>http://hack3rcon.org</a:t>
            </a:r>
            <a:r>
              <a:rPr lang="en-US" dirty="0" smtClean="0">
                <a:hlinkClick r:id="rId5"/>
              </a:rPr>
              <a:t>/</a:t>
            </a:r>
            <a:r>
              <a:rPr lang="en-US" dirty="0"/>
              <a:t/>
            </a:r>
            <a:br>
              <a:rPr lang="en-US" dirty="0"/>
            </a:br>
            <a:r>
              <a:rPr lang="en-US" dirty="0">
                <a:hlinkClick r:id="rId6"/>
              </a:rPr>
              <a:t>http</a:t>
            </a:r>
            <a:r>
              <a:rPr lang="en-US" dirty="0" smtClean="0">
                <a:hlinkClick r:id="rId6"/>
              </a:rPr>
              <a:t>://</a:t>
            </a:r>
            <a:r>
              <a:rPr lang="en-US" dirty="0">
                <a:hlinkClick r:id="rId6"/>
              </a:rPr>
              <a:t>s</a:t>
            </a:r>
            <a:r>
              <a:rPr lang="en-US" dirty="0" smtClean="0">
                <a:hlinkClick r:id="rId6"/>
              </a:rPr>
              <a:t>kydogcon.com</a:t>
            </a:r>
            <a:r>
              <a:rPr lang="en-US" dirty="0" smtClean="0"/>
              <a:t> </a:t>
            </a:r>
            <a:br>
              <a:rPr lang="en-US" dirty="0" smtClean="0"/>
            </a:br>
            <a:r>
              <a:rPr lang="en-US" dirty="0" smtClean="0">
                <a:hlinkClick r:id="rId7"/>
              </a:rPr>
              <a:t>http://phreaknic.info</a:t>
            </a:r>
            <a:r>
              <a:rPr lang="en-US" dirty="0" smtClean="0"/>
              <a:t>  </a:t>
            </a:r>
            <a:br>
              <a:rPr lang="en-US" dirty="0" smtClean="0"/>
            </a:br>
            <a:r>
              <a:rPr lang="en-US" dirty="0" smtClean="0">
                <a:hlinkClick r:id="rId8"/>
              </a:rPr>
              <a:t>http://notacon.org/</a:t>
            </a:r>
            <a:r>
              <a:rPr lang="en-US" dirty="0" smtClean="0"/>
              <a:t/>
            </a:r>
            <a:br>
              <a:rPr lang="en-US" dirty="0" smtClean="0"/>
            </a:br>
            <a:r>
              <a:rPr lang="en-US" dirty="0" smtClean="0">
                <a:hlinkClick r:id="rId9"/>
              </a:rPr>
              <a:t>http://www.outerz0ne.org/</a:t>
            </a:r>
            <a:r>
              <a:rPr lang="en-US" dirty="0" smtClean="0"/>
              <a:t> </a:t>
            </a: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r>
              <a:rPr lang="en-US" dirty="0" smtClean="0"/>
              <a:t>42</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Distros</a:t>
            </a:r>
            <a:r>
              <a:rPr lang="en-US" dirty="0" smtClean="0"/>
              <a:t>/Boot environments</a:t>
            </a:r>
            <a:endParaRPr lang="en-US" dirty="0"/>
          </a:p>
        </p:txBody>
      </p:sp>
      <p:sp>
        <p:nvSpPr>
          <p:cNvPr id="3" name="Content Placeholder 2"/>
          <p:cNvSpPr>
            <a:spLocks noGrp="1"/>
          </p:cNvSpPr>
          <p:nvPr>
            <p:ph idx="1"/>
          </p:nvPr>
        </p:nvSpPr>
        <p:spPr/>
        <p:txBody>
          <a:bodyPr/>
          <a:lstStyle/>
          <a:p>
            <a:pPr marL="136525" indent="0">
              <a:buNone/>
            </a:pPr>
            <a:r>
              <a:rPr lang="en-US" sz="2400" dirty="0" smtClean="0"/>
              <a:t>Just a few:</a:t>
            </a:r>
          </a:p>
          <a:p>
            <a:r>
              <a:rPr lang="en-US" sz="2400" dirty="0" err="1" smtClean="0"/>
              <a:t>BackTrack</a:t>
            </a:r>
            <a:r>
              <a:rPr lang="en-US" sz="2400" dirty="0"/>
              <a:t> Linux</a:t>
            </a:r>
            <a:br>
              <a:rPr lang="en-US" sz="2400" dirty="0"/>
            </a:br>
            <a:r>
              <a:rPr lang="en-US" sz="2400" dirty="0">
                <a:hlinkClick r:id="rId2"/>
              </a:rPr>
              <a:t>http://</a:t>
            </a:r>
            <a:r>
              <a:rPr lang="en-US" sz="2400" dirty="0" smtClean="0">
                <a:hlinkClick r:id="rId2"/>
              </a:rPr>
              <a:t>www.backtrack-linux.org</a:t>
            </a:r>
            <a:r>
              <a:rPr lang="en-US" sz="2400" dirty="0" smtClean="0"/>
              <a:t> </a:t>
            </a:r>
          </a:p>
          <a:p>
            <a:r>
              <a:rPr lang="en-US" sz="2400" dirty="0" smtClean="0"/>
              <a:t>Bart’s </a:t>
            </a:r>
            <a:r>
              <a:rPr lang="en-US" sz="2400" dirty="0"/>
              <a:t>PE/UBCD4Win</a:t>
            </a:r>
            <a:br>
              <a:rPr lang="en-US" sz="2400" dirty="0"/>
            </a:br>
            <a:r>
              <a:rPr lang="en-US" sz="2400" dirty="0">
                <a:hlinkClick r:id="rId3"/>
              </a:rPr>
              <a:t>http://www.nu2.nu/pebuilder</a:t>
            </a:r>
            <a:r>
              <a:rPr lang="en-US" sz="2400" dirty="0" smtClean="0">
                <a:hlinkClick r:id="rId3"/>
              </a:rPr>
              <a:t>/</a:t>
            </a:r>
            <a:r>
              <a:rPr lang="en-US" sz="2400" dirty="0"/>
              <a:t> </a:t>
            </a:r>
            <a:br>
              <a:rPr lang="en-US" sz="2400" dirty="0"/>
            </a:br>
            <a:r>
              <a:rPr lang="en-US" sz="2400" dirty="0">
                <a:hlinkClick r:id="rId4"/>
              </a:rPr>
              <a:t>http://www.ubcd4win.com</a:t>
            </a:r>
            <a:r>
              <a:rPr lang="en-US" sz="2400" dirty="0" smtClean="0">
                <a:hlinkClick r:id="rId4"/>
              </a:rPr>
              <a:t>/</a:t>
            </a:r>
            <a:r>
              <a:rPr lang="en-US" sz="2400" dirty="0" smtClean="0"/>
              <a:t> </a:t>
            </a:r>
          </a:p>
          <a:p>
            <a:r>
              <a:rPr lang="en-US" sz="2400" dirty="0" err="1" smtClean="0"/>
              <a:t>Winbuilder</a:t>
            </a:r>
            <a:r>
              <a:rPr lang="en-US" sz="2400" dirty="0" smtClean="0"/>
              <a:t>/Win7PE </a:t>
            </a:r>
            <a:r>
              <a:rPr lang="en-US" sz="2400" dirty="0"/>
              <a:t>SE</a:t>
            </a:r>
            <a:br>
              <a:rPr lang="en-US" sz="2400" dirty="0"/>
            </a:br>
            <a:r>
              <a:rPr lang="en-US" sz="2400" dirty="0">
                <a:hlinkClick r:id="rId5"/>
              </a:rPr>
              <a:t>http://winbuilder.net</a:t>
            </a:r>
            <a:r>
              <a:rPr lang="en-US" sz="2400" dirty="0" smtClean="0">
                <a:hlinkClick r:id="rId5"/>
              </a:rPr>
              <a:t>/</a:t>
            </a:r>
            <a:r>
              <a:rPr lang="en-US" sz="2400" dirty="0" smtClean="0"/>
              <a:t> </a:t>
            </a:r>
            <a:r>
              <a:rPr lang="en-US" sz="2400" dirty="0" smtClean="0"/>
              <a:t>&amp; </a:t>
            </a:r>
            <a:r>
              <a:rPr lang="en-US" sz="2400" dirty="0">
                <a:hlinkClick r:id="rId6"/>
              </a:rPr>
              <a:t>http://reboot.pro/12427</a:t>
            </a:r>
            <a:r>
              <a:rPr lang="en-US" sz="2400" dirty="0" smtClean="0">
                <a:hlinkClick r:id="rId6"/>
              </a:rPr>
              <a:t>/</a:t>
            </a:r>
            <a:r>
              <a:rPr lang="en-US" sz="2400" dirty="0" smtClean="0"/>
              <a:t> </a:t>
            </a:r>
          </a:p>
          <a:p>
            <a:r>
              <a:rPr lang="en-US" sz="2400" dirty="0" err="1" smtClean="0"/>
              <a:t>Konboot</a:t>
            </a:r>
            <a:r>
              <a:rPr lang="en-US" sz="2400" dirty="0"/>
              <a:t/>
            </a:r>
            <a:br>
              <a:rPr lang="en-US" sz="2400" dirty="0"/>
            </a:br>
            <a:r>
              <a:rPr lang="en-US" sz="2400" dirty="0">
                <a:hlinkClick r:id="rId7"/>
              </a:rPr>
              <a:t>http://www.piotrbania.com/all/kon-boot</a:t>
            </a:r>
            <a:r>
              <a:rPr lang="en-US" sz="2400" dirty="0" smtClean="0">
                <a:hlinkClick r:id="rId7"/>
              </a:rPr>
              <a:t>/</a:t>
            </a:r>
            <a:r>
              <a:rPr lang="en-US" sz="2400" dirty="0" smtClean="0"/>
              <a:t> </a:t>
            </a:r>
          </a:p>
        </p:txBody>
      </p:sp>
    </p:spTree>
    <p:extLst>
      <p:ext uri="{BB962C8B-B14F-4D97-AF65-F5344CB8AC3E}">
        <p14:creationId xmlns:p14="http://schemas.microsoft.com/office/powerpoint/2010/main" val="249900751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BackTrack</a:t>
            </a:r>
            <a:r>
              <a:rPr lang="en-US" dirty="0" smtClean="0"/>
              <a:t> Linux</a:t>
            </a:r>
            <a:endParaRPr lang="en-US" dirty="0"/>
          </a:p>
        </p:txBody>
      </p:sp>
      <p:sp>
        <p:nvSpPr>
          <p:cNvPr id="3" name="Content Placeholder 2"/>
          <p:cNvSpPr>
            <a:spLocks noGrp="1"/>
          </p:cNvSpPr>
          <p:nvPr>
            <p:ph idx="1"/>
          </p:nvPr>
        </p:nvSpPr>
        <p:spPr>
          <a:xfrm>
            <a:off x="457200" y="1600200"/>
            <a:ext cx="3156531" cy="4708525"/>
          </a:xfrm>
        </p:spPr>
        <p:txBody>
          <a:bodyPr/>
          <a:lstStyle/>
          <a:p>
            <a:r>
              <a:rPr lang="en-US" dirty="0" smtClean="0"/>
              <a:t>Tons of security tools</a:t>
            </a:r>
          </a:p>
          <a:p>
            <a:r>
              <a:rPr lang="en-US" dirty="0" smtClean="0"/>
              <a:t>Awesome hardware support for odd wireless needs</a:t>
            </a:r>
          </a:p>
          <a:p>
            <a:r>
              <a:rPr lang="en-US" dirty="0" smtClean="0"/>
              <a:t>Well maintained</a:t>
            </a:r>
          </a:p>
          <a:p>
            <a:r>
              <a:rPr lang="en-US" dirty="0" smtClean="0"/>
              <a:t>Can do a hard drive install if you wish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5055657" cy="379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62400" y="5337840"/>
            <a:ext cx="4572000" cy="307777"/>
          </a:xfrm>
          <a:prstGeom prst="rect">
            <a:avLst/>
          </a:prstGeom>
        </p:spPr>
        <p:txBody>
          <a:bodyPr>
            <a:spAutoFit/>
          </a:bodyPr>
          <a:lstStyle/>
          <a:p>
            <a:r>
              <a:rPr lang="en-US" sz="1400" dirty="0" smtClean="0"/>
              <a:t>Image from </a:t>
            </a:r>
            <a:r>
              <a:rPr lang="en-US" sz="1400" dirty="0" smtClean="0">
                <a:hlinkClick r:id="rId3"/>
              </a:rPr>
              <a:t>http</a:t>
            </a:r>
            <a:r>
              <a:rPr lang="en-US" sz="1400" dirty="0">
                <a:hlinkClick r:id="rId3"/>
              </a:rPr>
              <a:t>://www.backtrack-linux.org/screenshots</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98225973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Bart’s PE/UBCD4Win</a:t>
            </a:r>
            <a:endParaRPr lang="en-US" dirty="0"/>
          </a:p>
        </p:txBody>
      </p:sp>
      <p:sp>
        <p:nvSpPr>
          <p:cNvPr id="3" name="Content Placeholder 2"/>
          <p:cNvSpPr>
            <a:spLocks noGrp="1"/>
          </p:cNvSpPr>
          <p:nvPr>
            <p:ph idx="1"/>
          </p:nvPr>
        </p:nvSpPr>
        <p:spPr>
          <a:xfrm>
            <a:off x="457200" y="1219200"/>
            <a:ext cx="3156531" cy="5089525"/>
          </a:xfrm>
        </p:spPr>
        <p:txBody>
          <a:bodyPr/>
          <a:lstStyle/>
          <a:p>
            <a:r>
              <a:rPr lang="en-US" dirty="0" smtClean="0"/>
              <a:t>Bart’s PE can be </a:t>
            </a:r>
            <a:r>
              <a:rPr lang="en-US" dirty="0" smtClean="0"/>
              <a:t>built </a:t>
            </a:r>
            <a:r>
              <a:rPr lang="en-US" dirty="0" smtClean="0"/>
              <a:t>from the files on a Windows XP CD </a:t>
            </a:r>
          </a:p>
          <a:p>
            <a:r>
              <a:rPr lang="en-US" dirty="0" smtClean="0"/>
              <a:t>UBCD4Win is Bart’s </a:t>
            </a:r>
            <a:r>
              <a:rPr lang="en-US" dirty="0" err="1" smtClean="0"/>
              <a:t>Pe</a:t>
            </a:r>
            <a:r>
              <a:rPr lang="en-US" dirty="0" smtClean="0"/>
              <a:t> with a bunch of extras + Multi-boot (DBAN)</a:t>
            </a:r>
          </a:p>
          <a:p>
            <a:r>
              <a:rPr lang="en-US" dirty="0" smtClean="0"/>
              <a:t>Plugins can be made to add functionality</a:t>
            </a:r>
            <a:endParaRPr lang="en-US" dirty="0"/>
          </a:p>
        </p:txBody>
      </p:sp>
      <p:sp>
        <p:nvSpPr>
          <p:cNvPr id="5" name="Rectangle 4"/>
          <p:cNvSpPr/>
          <p:nvPr/>
        </p:nvSpPr>
        <p:spPr>
          <a:xfrm>
            <a:off x="3962400" y="5337840"/>
            <a:ext cx="4572000" cy="307777"/>
          </a:xfrm>
          <a:prstGeom prst="rect">
            <a:avLst/>
          </a:prstGeom>
        </p:spPr>
        <p:txBody>
          <a:bodyPr>
            <a:spAutoFit/>
          </a:bodyPr>
          <a:lstStyle/>
          <a:p>
            <a:r>
              <a:rPr lang="en-US" sz="1400" dirty="0" smtClean="0"/>
              <a:t>Image </a:t>
            </a:r>
            <a:r>
              <a:rPr lang="en-US" sz="1400" dirty="0"/>
              <a:t>from </a:t>
            </a:r>
            <a:r>
              <a:rPr lang="en-US" sz="1400" dirty="0">
                <a:hlinkClick r:id="rId2"/>
              </a:rPr>
              <a:t>http://</a:t>
            </a:r>
            <a:r>
              <a:rPr lang="en-US" sz="1400" dirty="0" smtClean="0">
                <a:hlinkClick r:id="rId2"/>
              </a:rPr>
              <a:t>www.ubcd4win.com/screen.htm</a:t>
            </a:r>
            <a:r>
              <a:rPr lang="en-US" sz="1400" dirty="0" smtClean="0"/>
              <a:t> </a:t>
            </a:r>
            <a:endParaRPr lang="en-US"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71600"/>
            <a:ext cx="508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70969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Winbuilder</a:t>
            </a:r>
            <a:r>
              <a:rPr lang="en-US" dirty="0" smtClean="0"/>
              <a:t>/Win7PE SE</a:t>
            </a:r>
            <a:endParaRPr lang="en-US" dirty="0"/>
          </a:p>
        </p:txBody>
      </p:sp>
      <p:sp>
        <p:nvSpPr>
          <p:cNvPr id="3" name="Content Placeholder 2"/>
          <p:cNvSpPr>
            <a:spLocks noGrp="1"/>
          </p:cNvSpPr>
          <p:nvPr>
            <p:ph idx="1"/>
          </p:nvPr>
        </p:nvSpPr>
        <p:spPr>
          <a:xfrm>
            <a:off x="457200" y="1295400"/>
            <a:ext cx="3156531" cy="5013325"/>
          </a:xfrm>
        </p:spPr>
        <p:txBody>
          <a:bodyPr/>
          <a:lstStyle/>
          <a:p>
            <a:r>
              <a:rPr lang="en-US" sz="2400" dirty="0" smtClean="0"/>
              <a:t>Make a </a:t>
            </a:r>
            <a:r>
              <a:rPr lang="en-US" sz="2400" dirty="0"/>
              <a:t>W</a:t>
            </a:r>
            <a:r>
              <a:rPr lang="en-US" sz="2400" dirty="0" smtClean="0"/>
              <a:t>indows based boot USB/CD/DVD</a:t>
            </a:r>
          </a:p>
          <a:p>
            <a:r>
              <a:rPr lang="en-US" sz="2400" dirty="0" smtClean="0"/>
              <a:t>Starting OS needed depends on build</a:t>
            </a:r>
          </a:p>
          <a:p>
            <a:r>
              <a:rPr lang="en-US" sz="2400" dirty="0" smtClean="0"/>
              <a:t>Plugins </a:t>
            </a:r>
            <a:r>
              <a:rPr lang="en-US" sz="2400" dirty="0"/>
              <a:t>can be made to add </a:t>
            </a:r>
            <a:r>
              <a:rPr lang="en-US" sz="2400" dirty="0" smtClean="0"/>
              <a:t>functionality</a:t>
            </a:r>
          </a:p>
          <a:p>
            <a:r>
              <a:rPr lang="en-US" sz="2400" dirty="0" smtClean="0"/>
              <a:t>Build even up to Win7 SP1 32/64bit</a:t>
            </a:r>
          </a:p>
          <a:p>
            <a:r>
              <a:rPr lang="en-US" sz="2400" dirty="0" smtClean="0"/>
              <a:t>Hardcore roll your own</a:t>
            </a:r>
            <a:endParaRPr lang="en-US" sz="2400" dirty="0"/>
          </a:p>
        </p:txBody>
      </p:sp>
      <p:sp>
        <p:nvSpPr>
          <p:cNvPr id="5" name="Rectangle 4"/>
          <p:cNvSpPr/>
          <p:nvPr/>
        </p:nvSpPr>
        <p:spPr>
          <a:xfrm>
            <a:off x="3962400" y="5337840"/>
            <a:ext cx="4572000" cy="307777"/>
          </a:xfrm>
          <a:prstGeom prst="rect">
            <a:avLst/>
          </a:prstGeom>
        </p:spPr>
        <p:txBody>
          <a:bodyPr>
            <a:spAutoFit/>
          </a:bodyPr>
          <a:lstStyle/>
          <a:p>
            <a:r>
              <a:rPr lang="en-US" sz="1400" dirty="0" smtClean="0"/>
              <a:t>Image </a:t>
            </a:r>
            <a:r>
              <a:rPr lang="en-US" sz="1400" dirty="0"/>
              <a:t>from </a:t>
            </a:r>
            <a:r>
              <a:rPr lang="en-US" sz="1400" dirty="0">
                <a:hlinkClick r:id="rId2"/>
              </a:rPr>
              <a:t>http://reboot.pro/12427</a:t>
            </a:r>
            <a:r>
              <a:rPr lang="en-US" sz="1400" dirty="0" smtClean="0">
                <a:hlinkClick r:id="rId2"/>
              </a:rPr>
              <a:t>/</a:t>
            </a:r>
            <a:r>
              <a:rPr lang="en-US" sz="1400" dirty="0" smtClean="0"/>
              <a:t> </a:t>
            </a:r>
            <a:endParaRPr lang="en-US" sz="1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43988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5806</TotalTime>
  <Words>1221</Words>
  <Application>Microsoft Office PowerPoint</Application>
  <PresentationFormat>On-screen Show (4:3)</PresentationFormat>
  <Paragraphs>255</Paragraphs>
  <Slides>55</Slides>
  <Notes>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Apex</vt:lpstr>
      <vt:lpstr>Pilfering Local Data: Things an Attacker Would want to Grab with Short Term Local Access</vt:lpstr>
      <vt:lpstr>About Adrian</vt:lpstr>
      <vt:lpstr>What I plan to cover</vt:lpstr>
      <vt:lpstr>Why this talk is sort of a sham</vt:lpstr>
      <vt:lpstr>How are we getting at the data?</vt:lpstr>
      <vt:lpstr>Distros/Boot environments</vt:lpstr>
      <vt:lpstr>BackTrack Linux</vt:lpstr>
      <vt:lpstr>Bart’s PE/UBCD4Win</vt:lpstr>
      <vt:lpstr>Winbuilder/Win7PE SE</vt:lpstr>
      <vt:lpstr>Konboot</vt:lpstr>
      <vt:lpstr>Remote exploits as well </vt:lpstr>
      <vt:lpstr>Some Useful Tools</vt:lpstr>
      <vt:lpstr>NirSoft Tools</vt:lpstr>
      <vt:lpstr>Cain</vt:lpstr>
      <vt:lpstr>Passwords</vt:lpstr>
      <vt:lpstr>Windows System Trifecta</vt:lpstr>
      <vt:lpstr>Why these files?</vt:lpstr>
      <vt:lpstr>Why exploit local passwords?</vt:lpstr>
      <vt:lpstr>Scenario</vt:lpstr>
      <vt:lpstr>Glossary</vt:lpstr>
      <vt:lpstr>Hash Examples</vt:lpstr>
      <vt:lpstr>Great Resources</vt:lpstr>
      <vt:lpstr>Assumptions and Workarounds</vt:lpstr>
      <vt:lpstr>Windows Profile Info</vt:lpstr>
      <vt:lpstr>AppData</vt:lpstr>
      <vt:lpstr>More Details</vt:lpstr>
      <vt:lpstr>Windows local accounts: LM</vt:lpstr>
      <vt:lpstr>Windows local accounts: NTLM</vt:lpstr>
      <vt:lpstr>Open Source/Free tools for cracking the SAM</vt:lpstr>
      <vt:lpstr>A few notes on using SAMDump from Backtrack</vt:lpstr>
      <vt:lpstr>Cached Domain Credentials</vt:lpstr>
      <vt:lpstr>Win 7 + Cain does not seem to work</vt:lpstr>
      <vt:lpstr>Cracking Creds Countered</vt:lpstr>
      <vt:lpstr>Unknown Apps: System Process Monitoring Apps and Demo</vt:lpstr>
      <vt:lpstr>Unknown Apps: Don’t know how it’s hashed?</vt:lpstr>
      <vt:lpstr>Browser Passwords: Firefox</vt:lpstr>
      <vt:lpstr>Browser Passwords: Internet Explorer</vt:lpstr>
      <vt:lpstr>Great Apps</vt:lpstr>
      <vt:lpstr>VNC</vt:lpstr>
      <vt:lpstr>Remote Desktop Protocol (RDP)</vt:lpstr>
      <vt:lpstr>Instant Messaging Varies </vt:lpstr>
      <vt:lpstr>Network Shares</vt:lpstr>
      <vt:lpstr>Wireless Forget cracking it, just look it up! </vt:lpstr>
      <vt:lpstr>Other Data</vt:lpstr>
      <vt:lpstr>Outlook Cache (if in Cached Exchange Mode)</vt:lpstr>
      <vt:lpstr>Outlook 2010 Attachments Temp</vt:lpstr>
      <vt:lpstr>Skypelogs</vt:lpstr>
      <vt:lpstr>Look in the logs</vt:lpstr>
      <vt:lpstr>Printer Spool</vt:lpstr>
      <vt:lpstr>So many others…</vt:lpstr>
      <vt:lpstr>A word on automation</vt:lpstr>
      <vt:lpstr>Other Resources: Videos</vt:lpstr>
      <vt:lpstr>Other Resources</vt:lpstr>
      <vt:lpstr>Events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Pilfering Local Data:Things an Attacker Would want to Grab with Short Term Local Access</dc:title>
  <dc:creator>adrian</dc:creator>
  <cp:lastModifiedBy>Crenshaw, Adrian D</cp:lastModifiedBy>
  <cp:revision>1141</cp:revision>
  <dcterms:created xsi:type="dcterms:W3CDTF">2006-08-16T00:00:00Z</dcterms:created>
  <dcterms:modified xsi:type="dcterms:W3CDTF">2011-09-14T14:01:22Z</dcterms:modified>
</cp:coreProperties>
</file>