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8"/>
  </p:notesMasterIdLst>
  <p:handoutMasterIdLst>
    <p:handoutMasterId r:id="rId49"/>
  </p:handoutMasterIdLst>
  <p:sldIdLst>
    <p:sldId id="256" r:id="rId2"/>
    <p:sldId id="323" r:id="rId3"/>
    <p:sldId id="403" r:id="rId4"/>
    <p:sldId id="337" r:id="rId5"/>
    <p:sldId id="340" r:id="rId6"/>
    <p:sldId id="344" r:id="rId7"/>
    <p:sldId id="343" r:id="rId8"/>
    <p:sldId id="345" r:id="rId9"/>
    <p:sldId id="335" r:id="rId10"/>
    <p:sldId id="367" r:id="rId11"/>
    <p:sldId id="375" r:id="rId12"/>
    <p:sldId id="385" r:id="rId13"/>
    <p:sldId id="380" r:id="rId14"/>
    <p:sldId id="381" r:id="rId15"/>
    <p:sldId id="382" r:id="rId16"/>
    <p:sldId id="379" r:id="rId17"/>
    <p:sldId id="346" r:id="rId18"/>
    <p:sldId id="372" r:id="rId19"/>
    <p:sldId id="377" r:id="rId20"/>
    <p:sldId id="363" r:id="rId21"/>
    <p:sldId id="404" r:id="rId22"/>
    <p:sldId id="396" r:id="rId23"/>
    <p:sldId id="397" r:id="rId24"/>
    <p:sldId id="398" r:id="rId25"/>
    <p:sldId id="395" r:id="rId26"/>
    <p:sldId id="399" r:id="rId27"/>
    <p:sldId id="401" r:id="rId28"/>
    <p:sldId id="389" r:id="rId29"/>
    <p:sldId id="400" r:id="rId30"/>
    <p:sldId id="406" r:id="rId31"/>
    <p:sldId id="402" r:id="rId32"/>
    <p:sldId id="386" r:id="rId33"/>
    <p:sldId id="394" r:id="rId34"/>
    <p:sldId id="407" r:id="rId35"/>
    <p:sldId id="390" r:id="rId36"/>
    <p:sldId id="388" r:id="rId37"/>
    <p:sldId id="405" r:id="rId38"/>
    <p:sldId id="392" r:id="rId39"/>
    <p:sldId id="391" r:id="rId40"/>
    <p:sldId id="393" r:id="rId41"/>
    <p:sldId id="408" r:id="rId42"/>
    <p:sldId id="361" r:id="rId43"/>
    <p:sldId id="373" r:id="rId44"/>
    <p:sldId id="291" r:id="rId45"/>
    <p:sldId id="409" r:id="rId46"/>
    <p:sldId id="328" r:id="rId4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074" autoAdjust="0"/>
  </p:normalViewPr>
  <p:slideViewPr>
    <p:cSldViewPr>
      <p:cViewPr>
        <p:scale>
          <a:sx n="94" d="100"/>
          <a:sy n="94" d="100"/>
        </p:scale>
        <p:origin x="-2136"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11/5/2011</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extLst>
      <p:ext uri="{BB962C8B-B14F-4D97-AF65-F5344CB8AC3E}">
        <p14:creationId xmlns:p14="http://schemas.microsoft.com/office/powerpoint/2010/main" val="210007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11/5/2011</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extLst>
      <p:ext uri="{BB962C8B-B14F-4D97-AF65-F5344CB8AC3E}">
        <p14:creationId xmlns:p14="http://schemas.microsoft.com/office/powerpoint/2010/main" val="100275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46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C792174-60E5-4DB5-AC24-51715D6953E0}" type="datetimeFigureOut">
              <a:rPr lang="en-US"/>
              <a:pPr>
                <a:defRPr/>
              </a:pPr>
              <a:t>11/5/2011</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Irongeek.com</a:t>
            </a:r>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F4AA76-4E64-4FDB-AC58-24FB80A2D37D}" type="datetimeFigureOut">
              <a:rPr lang="en-US"/>
              <a:pPr>
                <a:defRPr/>
              </a:pPr>
              <a:t>11/5/2011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1437F-8864-4D42-B820-741711E368E3}" type="datetimeFigureOut">
              <a:rPr lang="en-US"/>
              <a:pPr>
                <a:defRPr/>
              </a:pPr>
              <a:t>11/5/2011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71E70E-7A0F-4790-A459-AE20FEF9162B}" type="datetimeFigureOut">
              <a:rPr lang="en-US"/>
              <a:pPr>
                <a:defRPr/>
              </a:pPr>
              <a:t>11/5/2011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988625-263C-43A0-8C3F-63AC0FAF8029}" type="datetimeFigureOut">
              <a:rPr lang="en-US"/>
              <a:pPr>
                <a:defRPr/>
              </a:pPr>
              <a:t>11/5/2011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F362503-9846-445D-ABB5-954A60CFB6F1}" type="datetimeFigureOut">
              <a:rPr lang="en-US"/>
              <a:pPr>
                <a:defRPr/>
              </a:pPr>
              <a:t>11/5/2011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B8F07D3-1943-4BCA-9533-0777C2BA2128}" type="datetimeFigureOut">
              <a:rPr lang="en-US"/>
              <a:pPr>
                <a:defRPr/>
              </a:pPr>
              <a:t>11/5/2011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D30FC56-1518-455F-9DAB-57F008E3559A}" type="datetimeFigureOut">
              <a:rPr lang="en-US"/>
              <a:pPr>
                <a:defRPr/>
              </a:pPr>
              <a:t>11/5/2011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9ED8C2D-821E-49DE-A890-7FF4495653EB}" type="datetimeFigureOut">
              <a:rPr lang="en-US"/>
              <a:pPr>
                <a:defRPr/>
              </a:pPr>
              <a:t>11/5/2011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9FFAA8E-3019-4854-8C02-F09B944CC9F7}" type="datetimeFigureOut">
              <a:rPr lang="en-US"/>
              <a:pPr>
                <a:defRPr/>
              </a:pPr>
              <a:t>11/5/2011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E318707-7EBB-4841-9E9F-0B1455B824F5}" type="datetimeFigureOut">
              <a:rPr lang="en-US"/>
              <a:pPr>
                <a:defRPr/>
              </a:pPr>
              <a:t>11/5/2011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F9788DC-0CC9-40BC-92D8-795794D78067}" type="datetimeFigureOut">
              <a:rPr lang="en-US"/>
              <a:pPr>
                <a:defRPr/>
              </a:pPr>
              <a:t>11/5/2011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2500" baseline="0">
                <a:solidFill>
                  <a:schemeClr val="tx1"/>
                </a:solidFill>
                <a:latin typeface="+mn-lt"/>
                <a:cs typeface="+mn-cs"/>
              </a:defRPr>
            </a:lvl1pPr>
          </a:lstStyle>
          <a:p>
            <a:pPr>
              <a:defRPr/>
            </a:pPr>
            <a:r>
              <a:rPr lang="en-US" dirty="0"/>
              <a:t>Irongeek.com</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sp>
        <p:nvSpPr>
          <p:cNvPr id="8" name="TextBox 7"/>
          <p:cNvSpPr txBox="1"/>
          <p:nvPr userDrawn="1"/>
        </p:nvSpPr>
        <p:spPr>
          <a:xfrm>
            <a:off x="0" y="6488113"/>
            <a:ext cx="2098675" cy="369887"/>
          </a:xfrm>
          <a:prstGeom prst="rect">
            <a:avLst/>
          </a:prstGeom>
          <a:noFill/>
        </p:spPr>
        <p:txBody>
          <a:bodyPr wrap="none">
            <a:spAutoFit/>
          </a:bodyPr>
          <a:lstStyle/>
          <a:p>
            <a:pPr fontAlgn="auto">
              <a:spcBef>
                <a:spcPts val="0"/>
              </a:spcBef>
              <a:spcAft>
                <a:spcPts val="0"/>
              </a:spcAft>
              <a:defRPr/>
            </a:pPr>
            <a:r>
              <a:rPr lang="en-US" dirty="0">
                <a:latin typeface="+mn-lt"/>
                <a:cs typeface="+mn-cs"/>
              </a:rPr>
              <a:t>http://Irongeek.com</a:t>
            </a: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jrc.com/teensy/td_download.html" TargetMode="External"/><Relationship Id="rId2" Type="http://schemas.openxmlformats.org/officeDocument/2006/relationships/hyperlink" Target="http://arduino.cc/en/Main/Software" TargetMode="External"/><Relationship Id="rId1" Type="http://schemas.openxmlformats.org/officeDocument/2006/relationships/slideLayout" Target="../slideLayouts/slideLayout2.xml"/><Relationship Id="rId5" Type="http://schemas.openxmlformats.org/officeDocument/2006/relationships/hyperlink" Target="http://www.irongeek.com/i.php?page=security/programmable-hid-usb-keystroke-dongle" TargetMode="External"/><Relationship Id="rId4" Type="http://schemas.openxmlformats.org/officeDocument/2006/relationships/hyperlink" Target="http://www.pjrc.com/teensy/loader.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pjrc.com/teensy/teensyduino.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sdpodcas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jrc.com/store/sd_adaptor.html" TargetMode="External"/><Relationship Id="rId7" Type="http://schemas.openxmlformats.org/officeDocument/2006/relationships/image" Target="../media/image21.jpg"/><Relationship Id="rId2" Type="http://schemas.openxmlformats.org/officeDocument/2006/relationships/hyperlink" Target="http://pjrc.com/store/teensy.html"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hyperlink" Target="http://www.sure-electronics.com/goods.php?id=11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pjrc.com/teensy/td_libs_PS2Keyboard.html" TargetMode="External"/><Relationship Id="rId2" Type="http://schemas.openxmlformats.org/officeDocument/2006/relationships/hyperlink" Target="http://www.irongeek.com/i.php?page=security/programmable-hid-usb-keystroke-dongle#Programming_examples_and_my_PHUKD_library" TargetMode="External"/><Relationship Id="rId1" Type="http://schemas.openxmlformats.org/officeDocument/2006/relationships/slideLayout" Target="../slideLayouts/slideLayout2.xml"/><Relationship Id="rId4" Type="http://schemas.openxmlformats.org/officeDocument/2006/relationships/hyperlink" Target="http://code.google.com/p/sdfatli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chip.com/stellent/idcplg?IdcService=SS_GET_PAGE&amp;nodeId=1406&amp;dDocName=en023805" TargetMode="External"/><Relationship Id="rId7" Type="http://schemas.openxmlformats.org/officeDocument/2006/relationships/image" Target="../media/image26.png"/><Relationship Id="rId2" Type="http://schemas.openxmlformats.org/officeDocument/2006/relationships/hyperlink" Target="http://www.sureelectronics.net/goods.php?id=21"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microchip.com/en_us/family/mplabx/index.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2" Type="http://schemas.openxmlformats.org/officeDocument/2006/relationships/hyperlink" Target="http://www.sure-electronics.net/download/index.php?name=MB-CM13111&amp;type=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rongeek.com/i.php?page=security/programmable-hid-usb-keystroke-dongle" TargetMode="External"/><Relationship Id="rId7" Type="http://schemas.openxmlformats.org/officeDocument/2006/relationships/hyperlink" Target="http://www.hak5.org/forums/index.php?showforum=56" TargetMode="External"/><Relationship Id="rId2" Type="http://schemas.openxmlformats.org/officeDocument/2006/relationships/hyperlink" Target="http://www.irongeek.com/i.php?page=security/homemade-hardware-keylogger-phukd" TargetMode="External"/><Relationship Id="rId1" Type="http://schemas.openxmlformats.org/officeDocument/2006/relationships/slideLayout" Target="../slideLayouts/slideLayout2.xml"/><Relationship Id="rId6" Type="http://schemas.openxmlformats.org/officeDocument/2006/relationships/hyperlink" Target="http://www.nirsoft.net/utils/reg_file_from_application.html" TargetMode="External"/><Relationship Id="rId5" Type="http://schemas.openxmlformats.org/officeDocument/2006/relationships/hyperlink" Target="http://www.nirsoft.net/utils/usb_devices_view.html" TargetMode="External"/><Relationship Id="rId4" Type="http://schemas.openxmlformats.org/officeDocument/2006/relationships/hyperlink" Target="http://www.pjrc.com/teensy/teensyduino.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dealextreme.com/details.dx/sku.2704~r.48687660" TargetMode="External"/><Relationship Id="rId3" Type="http://schemas.openxmlformats.org/officeDocument/2006/relationships/hyperlink" Target="http://www.sure-electronics.com/" TargetMode="External"/><Relationship Id="rId7" Type="http://schemas.openxmlformats.org/officeDocument/2006/relationships/hyperlink" Target="http://www.ledshoppe.com/" TargetMode="External"/><Relationship Id="rId2" Type="http://schemas.openxmlformats.org/officeDocument/2006/relationships/hyperlink" Target="http://www.pjrc.com/teensy/" TargetMode="External"/><Relationship Id="rId1" Type="http://schemas.openxmlformats.org/officeDocument/2006/relationships/slideLayout" Target="../slideLayouts/slideLayout2.xml"/><Relationship Id="rId6" Type="http://schemas.openxmlformats.org/officeDocument/2006/relationships/hyperlink" Target="http://www.mouser.com/" TargetMode="External"/><Relationship Id="rId11" Type="http://schemas.openxmlformats.org/officeDocument/2006/relationships/image" Target="../media/image31.png"/><Relationship Id="rId5" Type="http://schemas.openxmlformats.org/officeDocument/2006/relationships/hyperlink" Target="http://www.bgmicro.com/" TargetMode="External"/><Relationship Id="rId10" Type="http://schemas.openxmlformats.org/officeDocument/2006/relationships/image" Target="../media/image30.png"/><Relationship Id="rId4" Type="http://schemas.openxmlformats.org/officeDocument/2006/relationships/hyperlink" Target="http://www.ebay.com/" TargetMode="External"/><Relationship Id="rId9" Type="http://schemas.openxmlformats.org/officeDocument/2006/relationships/hyperlink" Target="http://www.dealextreme.com/details.dx/sku.30564~r.48687660"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notacon.org" TargetMode="External"/><Relationship Id="rId3" Type="http://schemas.openxmlformats.org/officeDocument/2006/relationships/hyperlink" Target="http://www.derbycon.com" TargetMode="External"/><Relationship Id="rId7" Type="http://schemas.openxmlformats.org/officeDocument/2006/relationships/hyperlink" Target="http://phreaknic.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hack3rcon.org/" TargetMode="External"/><Relationship Id="rId5" Type="http://schemas.openxmlformats.org/officeDocument/2006/relationships/hyperlink" Target="http://skydogcon.com" TargetMode="External"/><Relationship Id="rId4" Type="http://schemas.openxmlformats.org/officeDocument/2006/relationships/hyperlink" Target="http://www.louisvilleinfosec.com" TargetMode="External"/><Relationship Id="rId9" Type="http://schemas.openxmlformats.org/officeDocument/2006/relationships/hyperlink" Target="http://www.outerz0ne.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social-engineer.org/brad-smith-updates/" TargetMode="External"/><Relationship Id="rId2" Type="http://schemas.openxmlformats.org/officeDocument/2006/relationships/hyperlink" Target="http://www.social-engineer.org/bradsmithdonation/"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alextreme.com/details.dx/sku.2704~r.48687660"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jrc.com/teens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More PHUKD Than </a:t>
            </a:r>
            <a:r>
              <a:rPr lang="en-US" dirty="0" smtClean="0"/>
              <a:t>Ever</a:t>
            </a:r>
            <a:br>
              <a:rPr lang="en-US" dirty="0" smtClean="0"/>
            </a:br>
            <a:r>
              <a:rPr lang="en-US" sz="2400" dirty="0" smtClean="0">
                <a:solidFill>
                  <a:srgbClr val="FF0000"/>
                </a:solidFill>
              </a:rPr>
              <a:t>P</a:t>
            </a:r>
            <a:r>
              <a:rPr lang="en-US" sz="2400" dirty="0" smtClean="0"/>
              <a:t>rogrammable </a:t>
            </a:r>
            <a:r>
              <a:rPr lang="en-US" sz="2400" dirty="0">
                <a:solidFill>
                  <a:srgbClr val="FF0000"/>
                </a:solidFill>
              </a:rPr>
              <a:t>H</a:t>
            </a:r>
            <a:r>
              <a:rPr lang="en-US" sz="2400" dirty="0"/>
              <a:t>id </a:t>
            </a:r>
            <a:r>
              <a:rPr lang="en-US" sz="2400" dirty="0">
                <a:solidFill>
                  <a:srgbClr val="FF0000"/>
                </a:solidFill>
              </a:rPr>
              <a:t>U</a:t>
            </a:r>
            <a:r>
              <a:rPr lang="en-US" sz="2400" dirty="0"/>
              <a:t>SB </a:t>
            </a:r>
            <a:r>
              <a:rPr lang="en-US" sz="2400" dirty="0">
                <a:solidFill>
                  <a:srgbClr val="FF0000"/>
                </a:solidFill>
              </a:rPr>
              <a:t>K</a:t>
            </a:r>
            <a:r>
              <a:rPr lang="en-US" sz="2400" dirty="0"/>
              <a:t>eyboard/Mouse </a:t>
            </a:r>
            <a:r>
              <a:rPr lang="en-US" sz="2400" dirty="0">
                <a:solidFill>
                  <a:srgbClr val="FF0000"/>
                </a:solidFill>
              </a:rPr>
              <a:t>D</a:t>
            </a:r>
            <a:r>
              <a:rPr lang="en-US" sz="2400" dirty="0"/>
              <a:t>ongle</a:t>
            </a:r>
            <a:endParaRPr lang="en-US" dirty="0"/>
          </a:p>
        </p:txBody>
      </p:sp>
      <p:sp>
        <p:nvSpPr>
          <p:cNvPr id="12291" name="Subtitle 2"/>
          <p:cNvSpPr>
            <a:spLocks noGrp="1"/>
          </p:cNvSpPr>
          <p:nvPr>
            <p:ph type="subTitle" idx="1"/>
          </p:nvPr>
        </p:nvSpPr>
        <p:spPr>
          <a:xfrm>
            <a:off x="228600" y="3331698"/>
            <a:ext cx="8763000" cy="1752600"/>
          </a:xfrm>
        </p:spPr>
        <p:txBody>
          <a:bodyPr/>
          <a:lstStyle/>
          <a:p>
            <a:pPr eaLnBrk="1" hangingPunct="1"/>
            <a:r>
              <a:rPr lang="en-US" dirty="0" smtClean="0"/>
              <a:t>Adrian Crenshaw</a:t>
            </a:r>
          </a:p>
          <a:p>
            <a:pPr eaLnBrk="1" hangingPunct="1"/>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762000"/>
          </a:xfrm>
        </p:spPr>
        <p:txBody>
          <a:bodyPr/>
          <a:lstStyle/>
          <a:p>
            <a:r>
              <a:rPr lang="en-US" dirty="0" smtClean="0"/>
              <a:t>More detailed Specs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7373787"/>
              </p:ext>
            </p:extLst>
          </p:nvPr>
        </p:nvGraphicFramePr>
        <p:xfrm>
          <a:off x="1219200" y="1752600"/>
          <a:ext cx="6400800" cy="4323944"/>
        </p:xfrm>
        <a:graphic>
          <a:graphicData uri="http://schemas.openxmlformats.org/drawingml/2006/table">
            <a:tbl>
              <a:tblPr/>
              <a:tblGrid>
                <a:gridCol w="1860697"/>
                <a:gridCol w="1516696"/>
                <a:gridCol w="3023407"/>
              </a:tblGrid>
              <a:tr h="248952">
                <a:tc>
                  <a:txBody>
                    <a:bodyPr/>
                    <a:lstStyle/>
                    <a:p>
                      <a:endParaRPr lang="en-US" dirty="0"/>
                    </a:p>
                  </a:txBody>
                  <a:tcPr marL="29215" marR="29215" marT="14608" marB="14608" anchor="ctr">
                    <a:lnL>
                      <a:noFill/>
                    </a:lnL>
                    <a:lnR>
                      <a:noFill/>
                    </a:lnR>
                    <a:lnT>
                      <a:noFill/>
                    </a:lnT>
                    <a:lnB>
                      <a:noFill/>
                    </a:lnB>
                  </a:tcPr>
                </a:tc>
                <a:tc>
                  <a:txBody>
                    <a:bodyPr/>
                    <a:lstStyle/>
                    <a:p>
                      <a:endParaRPr lang="en-US" dirty="0"/>
                    </a:p>
                  </a:txBody>
                  <a:tcPr marL="29215" marR="29215" marT="14608" marB="14608">
                    <a:lnL>
                      <a:noFill/>
                    </a:lnL>
                    <a:lnR>
                      <a:noFill/>
                    </a:lnR>
                    <a:lnT>
                      <a:noFill/>
                    </a:lnT>
                    <a:lnB>
                      <a:noFill/>
                    </a:lnB>
                  </a:tcPr>
                </a:tc>
                <a:tc>
                  <a:txBody>
                    <a:bodyPr/>
                    <a:lstStyle/>
                    <a:p>
                      <a:endParaRPr lang="en-US" dirty="0"/>
                    </a:p>
                  </a:txBody>
                  <a:tcPr marL="29215" marR="29215" marT="14608" marB="14608">
                    <a:lnL>
                      <a:noFill/>
                    </a:lnL>
                  </a:tcPr>
                </a:tc>
              </a:tr>
              <a:tr h="441292">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B>
                      <a:noFill/>
                    </a:lnB>
                  </a:tcPr>
                </a:tc>
              </a:tr>
              <a:tr h="369407">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585061">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585061">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297522">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234974">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369407">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234974">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513176">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r h="234974">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c>
                  <a:txBody>
                    <a:bodyPr/>
                    <a:lstStyle/>
                    <a:p>
                      <a:endParaRPr lang="en-US" dirty="0"/>
                    </a:p>
                  </a:txBody>
                  <a:tcPr marL="6087" marR="6087" marT="6087" marB="6087"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04266396"/>
              </p:ext>
            </p:extLst>
          </p:nvPr>
        </p:nvGraphicFramePr>
        <p:xfrm>
          <a:off x="952500" y="2819400"/>
          <a:ext cx="6553200" cy="3641096"/>
        </p:xfrm>
        <a:graphic>
          <a:graphicData uri="http://schemas.openxmlformats.org/drawingml/2006/table">
            <a:tbl>
              <a:tblPr firstRow="1" bandRow="1">
                <a:tableStyleId>{5C22544A-7EE6-4342-B048-85BDC9FD1C3A}</a:tableStyleId>
              </a:tblPr>
              <a:tblGrid>
                <a:gridCol w="2184400"/>
                <a:gridCol w="2184400"/>
                <a:gridCol w="2184400"/>
              </a:tblGrid>
              <a:tr h="66040">
                <a:tc>
                  <a:txBody>
                    <a:bodyPr/>
                    <a:lstStyle/>
                    <a:p>
                      <a:r>
                        <a:rPr lang="en-US" sz="1800" dirty="0" smtClean="0"/>
                        <a:t>Specification</a:t>
                      </a:r>
                      <a:endParaRPr lang="en-US" sz="1800" dirty="0"/>
                    </a:p>
                  </a:txBody>
                  <a:tcPr marL="29215" marR="29215" marT="14608" marB="1460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Teensy 2.0</a:t>
                      </a:r>
                      <a:endParaRPr lang="en-US" sz="1800" dirty="0"/>
                    </a:p>
                  </a:txBody>
                  <a:tcPr marL="29215" marR="29215" marT="14608" marB="146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Teensy++ 2.0</a:t>
                      </a:r>
                      <a:endParaRPr lang="en-US" sz="1800" dirty="0"/>
                    </a:p>
                  </a:txBody>
                  <a:tcPr marL="29215" marR="29215" marT="14608" marB="14608"/>
                </a:tc>
              </a:tr>
              <a:tr h="370840">
                <a:tc>
                  <a:txBody>
                    <a:bodyPr/>
                    <a:lstStyle/>
                    <a:p>
                      <a:pPr algn="r"/>
                      <a:r>
                        <a:rPr lang="en-US" sz="1800" dirty="0"/>
                        <a:t>Processor</a:t>
                      </a:r>
                    </a:p>
                  </a:txBody>
                  <a:tcPr marL="6087" marR="6087" marT="6087" marB="6087" anchor="ctr"/>
                </a:tc>
                <a:tc>
                  <a:txBody>
                    <a:bodyPr/>
                    <a:lstStyle/>
                    <a:p>
                      <a:pPr algn="r"/>
                      <a:r>
                        <a:rPr lang="en-US" sz="1800" dirty="0"/>
                        <a:t>ATMEGA32U4</a:t>
                      </a:r>
                    </a:p>
                  </a:txBody>
                  <a:tcPr marL="6087" marR="6087" marT="6087" marB="6087" anchor="ctr"/>
                </a:tc>
                <a:tc>
                  <a:txBody>
                    <a:bodyPr/>
                    <a:lstStyle/>
                    <a:p>
                      <a:pPr algn="r"/>
                      <a:r>
                        <a:rPr lang="en-US" sz="1800" dirty="0"/>
                        <a:t>AT90USB1286</a:t>
                      </a:r>
                    </a:p>
                  </a:txBody>
                  <a:tcPr marL="6087" marR="6087" marT="6087" marB="6087" anchor="ctr"/>
                </a:tc>
              </a:tr>
              <a:tr h="370840">
                <a:tc>
                  <a:txBody>
                    <a:bodyPr/>
                    <a:lstStyle/>
                    <a:p>
                      <a:pPr algn="r"/>
                      <a:r>
                        <a:rPr lang="en-US" sz="1800" dirty="0"/>
                        <a:t>Flash Memory</a:t>
                      </a:r>
                    </a:p>
                  </a:txBody>
                  <a:tcPr marL="6087" marR="6087" marT="6087" marB="6087" anchor="ctr"/>
                </a:tc>
                <a:tc>
                  <a:txBody>
                    <a:bodyPr/>
                    <a:lstStyle/>
                    <a:p>
                      <a:pPr algn="r"/>
                      <a:r>
                        <a:rPr lang="en-US" sz="1800" dirty="0"/>
                        <a:t>32256</a:t>
                      </a:r>
                    </a:p>
                  </a:txBody>
                  <a:tcPr marL="6087" marR="6087" marT="6087" marB="6087" anchor="ctr"/>
                </a:tc>
                <a:tc>
                  <a:txBody>
                    <a:bodyPr/>
                    <a:lstStyle/>
                    <a:p>
                      <a:pPr algn="r"/>
                      <a:r>
                        <a:rPr lang="en-US" sz="1800" dirty="0"/>
                        <a:t>130048</a:t>
                      </a:r>
                    </a:p>
                  </a:txBody>
                  <a:tcPr marL="6087" marR="6087" marT="6087" marB="6087" anchor="ctr"/>
                </a:tc>
              </a:tr>
              <a:tr h="370840">
                <a:tc>
                  <a:txBody>
                    <a:bodyPr/>
                    <a:lstStyle/>
                    <a:p>
                      <a:pPr algn="r"/>
                      <a:r>
                        <a:rPr lang="en-US" sz="1800" dirty="0"/>
                        <a:t>RAM Memory</a:t>
                      </a:r>
                    </a:p>
                  </a:txBody>
                  <a:tcPr marL="6087" marR="6087" marT="6087" marB="6087" anchor="ctr"/>
                </a:tc>
                <a:tc>
                  <a:txBody>
                    <a:bodyPr/>
                    <a:lstStyle/>
                    <a:p>
                      <a:pPr algn="r"/>
                      <a:r>
                        <a:rPr lang="en-US" sz="1800" dirty="0"/>
                        <a:t>2560</a:t>
                      </a:r>
                    </a:p>
                  </a:txBody>
                  <a:tcPr marL="6087" marR="6087" marT="6087" marB="6087" anchor="ctr"/>
                </a:tc>
                <a:tc>
                  <a:txBody>
                    <a:bodyPr/>
                    <a:lstStyle/>
                    <a:p>
                      <a:pPr algn="r"/>
                      <a:r>
                        <a:rPr lang="en-US" sz="1800" dirty="0"/>
                        <a:t>8192</a:t>
                      </a:r>
                    </a:p>
                  </a:txBody>
                  <a:tcPr marL="6087" marR="6087" marT="6087" marB="6087" anchor="ctr"/>
                </a:tc>
              </a:tr>
              <a:tr h="370840">
                <a:tc>
                  <a:txBody>
                    <a:bodyPr/>
                    <a:lstStyle/>
                    <a:p>
                      <a:pPr algn="r"/>
                      <a:r>
                        <a:rPr lang="en-US" sz="1800" dirty="0"/>
                        <a:t>EEPROM</a:t>
                      </a:r>
                    </a:p>
                  </a:txBody>
                  <a:tcPr marL="6087" marR="6087" marT="6087" marB="6087" anchor="ctr"/>
                </a:tc>
                <a:tc>
                  <a:txBody>
                    <a:bodyPr/>
                    <a:lstStyle/>
                    <a:p>
                      <a:pPr algn="r"/>
                      <a:r>
                        <a:rPr lang="en-US" sz="1800" dirty="0"/>
                        <a:t>1024</a:t>
                      </a:r>
                    </a:p>
                  </a:txBody>
                  <a:tcPr marL="6087" marR="6087" marT="6087" marB="6087" anchor="ctr"/>
                </a:tc>
                <a:tc>
                  <a:txBody>
                    <a:bodyPr/>
                    <a:lstStyle/>
                    <a:p>
                      <a:pPr algn="r"/>
                      <a:r>
                        <a:rPr lang="en-US" sz="1800" dirty="0"/>
                        <a:t>4096</a:t>
                      </a:r>
                    </a:p>
                  </a:txBody>
                  <a:tcPr marL="6087" marR="6087" marT="6087" marB="6087" anchor="ctr"/>
                </a:tc>
              </a:tr>
              <a:tr h="370840">
                <a:tc>
                  <a:txBody>
                    <a:bodyPr/>
                    <a:lstStyle/>
                    <a:p>
                      <a:pPr algn="r"/>
                      <a:r>
                        <a:rPr lang="en-US" sz="1800" dirty="0"/>
                        <a:t>I/O</a:t>
                      </a:r>
                    </a:p>
                  </a:txBody>
                  <a:tcPr marL="6087" marR="6087" marT="6087" marB="6087" anchor="ctr"/>
                </a:tc>
                <a:tc>
                  <a:txBody>
                    <a:bodyPr/>
                    <a:lstStyle/>
                    <a:p>
                      <a:pPr algn="r"/>
                      <a:r>
                        <a:rPr lang="en-US" sz="1800" dirty="0"/>
                        <a:t>25</a:t>
                      </a:r>
                    </a:p>
                  </a:txBody>
                  <a:tcPr marL="6087" marR="6087" marT="6087" marB="6087" anchor="ctr"/>
                </a:tc>
                <a:tc>
                  <a:txBody>
                    <a:bodyPr/>
                    <a:lstStyle/>
                    <a:p>
                      <a:pPr algn="r"/>
                      <a:r>
                        <a:rPr lang="en-US" sz="1800" dirty="0"/>
                        <a:t>46</a:t>
                      </a:r>
                    </a:p>
                  </a:txBody>
                  <a:tcPr marL="6087" marR="6087" marT="6087" marB="6087" anchor="ctr"/>
                </a:tc>
              </a:tr>
              <a:tr h="370840">
                <a:tc>
                  <a:txBody>
                    <a:bodyPr/>
                    <a:lstStyle/>
                    <a:p>
                      <a:pPr algn="r"/>
                      <a:r>
                        <a:rPr lang="en-US" sz="1800" dirty="0"/>
                        <a:t>Analog In</a:t>
                      </a:r>
                    </a:p>
                  </a:txBody>
                  <a:tcPr marL="6087" marR="6087" marT="6087" marB="6087" anchor="ctr"/>
                </a:tc>
                <a:tc>
                  <a:txBody>
                    <a:bodyPr/>
                    <a:lstStyle/>
                    <a:p>
                      <a:pPr algn="r"/>
                      <a:r>
                        <a:rPr lang="en-US" sz="1800" dirty="0"/>
                        <a:t>12</a:t>
                      </a:r>
                    </a:p>
                  </a:txBody>
                  <a:tcPr marL="6087" marR="6087" marT="6087" marB="6087" anchor="ctr"/>
                </a:tc>
                <a:tc>
                  <a:txBody>
                    <a:bodyPr/>
                    <a:lstStyle/>
                    <a:p>
                      <a:pPr algn="r"/>
                      <a:r>
                        <a:rPr lang="en-US" sz="1800" dirty="0"/>
                        <a:t>8</a:t>
                      </a:r>
                    </a:p>
                  </a:txBody>
                  <a:tcPr marL="6087" marR="6087" marT="6087" marB="6087" anchor="ctr"/>
                </a:tc>
              </a:tr>
              <a:tr h="370840">
                <a:tc>
                  <a:txBody>
                    <a:bodyPr/>
                    <a:lstStyle/>
                    <a:p>
                      <a:pPr algn="r"/>
                      <a:r>
                        <a:rPr lang="en-US" sz="1800" dirty="0"/>
                        <a:t>PWM</a:t>
                      </a:r>
                    </a:p>
                  </a:txBody>
                  <a:tcPr marL="6087" marR="6087" marT="6087" marB="6087" anchor="ctr"/>
                </a:tc>
                <a:tc>
                  <a:txBody>
                    <a:bodyPr/>
                    <a:lstStyle/>
                    <a:p>
                      <a:pPr algn="r"/>
                      <a:r>
                        <a:rPr lang="en-US" sz="1800" dirty="0"/>
                        <a:t>7</a:t>
                      </a:r>
                    </a:p>
                  </a:txBody>
                  <a:tcPr marL="6087" marR="6087" marT="6087" marB="6087" anchor="ctr"/>
                </a:tc>
                <a:tc>
                  <a:txBody>
                    <a:bodyPr/>
                    <a:lstStyle/>
                    <a:p>
                      <a:pPr algn="r"/>
                      <a:r>
                        <a:rPr lang="en-US" sz="1800" dirty="0"/>
                        <a:t>9</a:t>
                      </a:r>
                    </a:p>
                  </a:txBody>
                  <a:tcPr marL="6087" marR="6087" marT="6087" marB="6087" anchor="ctr"/>
                </a:tc>
              </a:tr>
              <a:tr h="370840">
                <a:tc>
                  <a:txBody>
                    <a:bodyPr/>
                    <a:lstStyle/>
                    <a:p>
                      <a:pPr algn="r"/>
                      <a:r>
                        <a:rPr lang="en-US" sz="1800" dirty="0"/>
                        <a:t>UART,I2C,SPI</a:t>
                      </a:r>
                    </a:p>
                  </a:txBody>
                  <a:tcPr marL="6087" marR="6087" marT="6087" marB="6087" anchor="ctr"/>
                </a:tc>
                <a:tc>
                  <a:txBody>
                    <a:bodyPr/>
                    <a:lstStyle/>
                    <a:p>
                      <a:pPr algn="r"/>
                      <a:r>
                        <a:rPr lang="en-US" sz="1800" dirty="0"/>
                        <a:t>1,1,1</a:t>
                      </a:r>
                    </a:p>
                  </a:txBody>
                  <a:tcPr marL="6087" marR="6087" marT="6087" marB="6087" anchor="ctr"/>
                </a:tc>
                <a:tc>
                  <a:txBody>
                    <a:bodyPr/>
                    <a:lstStyle/>
                    <a:p>
                      <a:pPr algn="r"/>
                      <a:r>
                        <a:rPr lang="en-US" sz="1800" dirty="0"/>
                        <a:t>1,1,1</a:t>
                      </a:r>
                    </a:p>
                  </a:txBody>
                  <a:tcPr marL="6087" marR="6087" marT="6087" marB="6087" anchor="ctr"/>
                </a:tc>
              </a:tr>
              <a:tr h="370840">
                <a:tc>
                  <a:txBody>
                    <a:bodyPr/>
                    <a:lstStyle/>
                    <a:p>
                      <a:pPr algn="r"/>
                      <a:r>
                        <a:rPr lang="en-US" sz="1800" dirty="0"/>
                        <a:t>Price</a:t>
                      </a:r>
                    </a:p>
                  </a:txBody>
                  <a:tcPr marL="6087" marR="6087" marT="6087" marB="6087" anchor="ctr"/>
                </a:tc>
                <a:tc>
                  <a:txBody>
                    <a:bodyPr/>
                    <a:lstStyle/>
                    <a:p>
                      <a:pPr algn="r"/>
                      <a:r>
                        <a:rPr lang="en-US" sz="1800" dirty="0"/>
                        <a:t>$</a:t>
                      </a:r>
                      <a:r>
                        <a:rPr lang="en-US" sz="1800" dirty="0" smtClean="0"/>
                        <a:t>16</a:t>
                      </a:r>
                      <a:endParaRPr lang="en-US" sz="1800" dirty="0"/>
                    </a:p>
                  </a:txBody>
                  <a:tcPr marL="6087" marR="6087" marT="6087" marB="6087" anchor="ctr"/>
                </a:tc>
                <a:tc>
                  <a:txBody>
                    <a:bodyPr/>
                    <a:lstStyle/>
                    <a:p>
                      <a:pPr algn="r"/>
                      <a:r>
                        <a:rPr lang="en-US" sz="1800" dirty="0"/>
                        <a:t>$24</a:t>
                      </a:r>
                    </a:p>
                  </a:txBody>
                  <a:tcPr marL="6087" marR="6087" marT="6087" marB="6087" anchor="ctr"/>
                </a:tc>
              </a:tr>
            </a:tbl>
          </a:graphicData>
        </a:graphic>
      </p:graphicFrame>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685800"/>
            <a:ext cx="5905500" cy="192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9018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Development Environment</a:t>
            </a:r>
            <a:endParaRPr lang="en-US" dirty="0"/>
          </a:p>
        </p:txBody>
      </p:sp>
      <p:sp>
        <p:nvSpPr>
          <p:cNvPr id="3" name="Content Placeholder 2"/>
          <p:cNvSpPr>
            <a:spLocks noGrp="1"/>
          </p:cNvSpPr>
          <p:nvPr>
            <p:ph idx="1"/>
          </p:nvPr>
        </p:nvSpPr>
        <p:spPr>
          <a:xfrm>
            <a:off x="457200" y="1295400"/>
            <a:ext cx="8229600" cy="5013325"/>
          </a:xfrm>
        </p:spPr>
        <p:txBody>
          <a:bodyPr/>
          <a:lstStyle/>
          <a:p>
            <a:r>
              <a:rPr lang="en-US" sz="2400" dirty="0" smtClean="0"/>
              <a:t>Get the following files and install in this order (I assume you already have a working Java RE)</a:t>
            </a:r>
          </a:p>
          <a:p>
            <a:pPr lvl="1"/>
            <a:r>
              <a:rPr lang="en-US" sz="2000" dirty="0" err="1" smtClean="0"/>
              <a:t>Arduino</a:t>
            </a:r>
            <a:r>
              <a:rPr lang="en-US" sz="2000" dirty="0" smtClean="0"/>
              <a:t> </a:t>
            </a:r>
            <a:r>
              <a:rPr lang="en-US" sz="2000" dirty="0" err="1" smtClean="0"/>
              <a:t>Dev</a:t>
            </a:r>
            <a:r>
              <a:rPr lang="en-US" sz="2000" dirty="0"/>
              <a:t> Package</a:t>
            </a:r>
            <a:br>
              <a:rPr lang="en-US" sz="2000" dirty="0"/>
            </a:br>
            <a:r>
              <a:rPr lang="en-US" sz="2000" dirty="0">
                <a:hlinkClick r:id="rId2"/>
              </a:rPr>
              <a:t>http://</a:t>
            </a:r>
            <a:r>
              <a:rPr lang="en-US" sz="2000" dirty="0" smtClean="0">
                <a:hlinkClick r:id="rId2"/>
              </a:rPr>
              <a:t>arduino.cc/en/Main/Software</a:t>
            </a:r>
            <a:endParaRPr lang="en-US" sz="2000" dirty="0" smtClean="0"/>
          </a:p>
          <a:p>
            <a:pPr lvl="1"/>
            <a:r>
              <a:rPr lang="en-US" sz="2000" dirty="0" err="1" smtClean="0"/>
              <a:t>Teensyduino</a:t>
            </a:r>
            <a:r>
              <a:rPr lang="en-US" sz="2000" dirty="0" smtClean="0"/>
              <a:t> and the </a:t>
            </a:r>
            <a:r>
              <a:rPr lang="en-US" sz="2000" dirty="0"/>
              <a:t>serial drivers</a:t>
            </a:r>
            <a:br>
              <a:rPr lang="en-US" sz="2000" dirty="0"/>
            </a:br>
            <a:r>
              <a:rPr lang="en-US" sz="2000" dirty="0">
                <a:hlinkClick r:id="rId3"/>
              </a:rPr>
              <a:t>http://</a:t>
            </a:r>
            <a:r>
              <a:rPr lang="en-US" sz="2000" dirty="0" smtClean="0">
                <a:hlinkClick r:id="rId3"/>
              </a:rPr>
              <a:t>www.pjrc.com/teensy/td_download.html</a:t>
            </a:r>
            <a:r>
              <a:rPr lang="en-US" sz="2000" dirty="0" smtClean="0"/>
              <a:t> </a:t>
            </a:r>
          </a:p>
          <a:p>
            <a:pPr lvl="1"/>
            <a:r>
              <a:rPr lang="en-US" sz="2000" dirty="0"/>
              <a:t>Teensy Loader</a:t>
            </a:r>
            <a:br>
              <a:rPr lang="en-US" sz="2000" dirty="0"/>
            </a:br>
            <a:r>
              <a:rPr lang="en-US" sz="2000" dirty="0">
                <a:hlinkClick r:id="rId4"/>
              </a:rPr>
              <a:t>http://</a:t>
            </a:r>
            <a:r>
              <a:rPr lang="en-US" sz="2000" dirty="0" smtClean="0">
                <a:hlinkClick r:id="rId4"/>
              </a:rPr>
              <a:t>www.pjrc.com/teensy/loader.html</a:t>
            </a:r>
            <a:endParaRPr lang="en-US" sz="2000" dirty="0" smtClean="0"/>
          </a:p>
          <a:p>
            <a:pPr lvl="1"/>
            <a:r>
              <a:rPr lang="en-US" sz="2000" dirty="0"/>
              <a:t>PHUKD Library</a:t>
            </a:r>
            <a:br>
              <a:rPr lang="en-US" sz="2000" dirty="0"/>
            </a:br>
            <a:r>
              <a:rPr lang="en-US" sz="2000" dirty="0">
                <a:hlinkClick r:id="rId5"/>
              </a:rPr>
              <a:t>http://</a:t>
            </a:r>
            <a:r>
              <a:rPr lang="en-US" sz="2000" dirty="0" smtClean="0">
                <a:hlinkClick r:id="rId5"/>
              </a:rPr>
              <a:t>www.irongeek.com/i.php?page=security/programmable-hid-usb-keystroke-dongle</a:t>
            </a:r>
            <a:r>
              <a:rPr lang="en-US" sz="2000" dirty="0" smtClean="0"/>
              <a:t> </a:t>
            </a:r>
            <a:endParaRPr lang="en-US" sz="2000" dirty="0"/>
          </a:p>
          <a:p>
            <a:r>
              <a:rPr lang="en-US" sz="2400" dirty="0" smtClean="0"/>
              <a:t>Put the </a:t>
            </a:r>
            <a:r>
              <a:rPr lang="en-US" sz="2400" dirty="0" err="1" smtClean="0"/>
              <a:t>Phuked</a:t>
            </a:r>
            <a:r>
              <a:rPr lang="en-US" sz="2400" dirty="0" smtClean="0"/>
              <a:t> folder </a:t>
            </a:r>
            <a:r>
              <a:rPr lang="en-US" sz="2400" dirty="0"/>
              <a:t>in the \</a:t>
            </a:r>
            <a:r>
              <a:rPr lang="en-US" sz="2400" dirty="0" smtClean="0"/>
              <a:t>arduino-0022\libraries directory</a:t>
            </a:r>
          </a:p>
          <a:p>
            <a:r>
              <a:rPr lang="en-US" sz="2400" dirty="0"/>
              <a:t>Set the board type</a:t>
            </a:r>
          </a:p>
          <a:p>
            <a:endParaRPr lang="en-US" sz="2400" dirty="0" smtClean="0"/>
          </a:p>
        </p:txBody>
      </p:sp>
    </p:spTree>
    <p:extLst>
      <p:ext uri="{BB962C8B-B14F-4D97-AF65-F5344CB8AC3E}">
        <p14:creationId xmlns:p14="http://schemas.microsoft.com/office/powerpoint/2010/main" val="24959440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few tips before we code</a:t>
            </a:r>
            <a:endParaRPr lang="en-US" dirty="0"/>
          </a:p>
        </p:txBody>
      </p:sp>
      <p:sp>
        <p:nvSpPr>
          <p:cNvPr id="3" name="Content Placeholder 2"/>
          <p:cNvSpPr>
            <a:spLocks noGrp="1"/>
          </p:cNvSpPr>
          <p:nvPr>
            <p:ph idx="1"/>
          </p:nvPr>
        </p:nvSpPr>
        <p:spPr/>
        <p:txBody>
          <a:bodyPr/>
          <a:lstStyle/>
          <a:p>
            <a:r>
              <a:rPr lang="en-US" dirty="0" smtClean="0"/>
              <a:t>Beware of the Teensy writing over your code</a:t>
            </a:r>
          </a:p>
          <a:p>
            <a:r>
              <a:rPr lang="en-US" dirty="0" smtClean="0"/>
              <a:t>Hold down the tiny pushbutton as you plug it in to avoid running the current program on the Teensy </a:t>
            </a:r>
          </a:p>
          <a:p>
            <a:r>
              <a:rPr lang="en-US" dirty="0" smtClean="0"/>
              <a:t>Really need to </a:t>
            </a:r>
            <a:r>
              <a:rPr lang="en-US" dirty="0"/>
              <a:t>check out:</a:t>
            </a:r>
            <a:br>
              <a:rPr lang="en-US" dirty="0"/>
            </a:br>
            <a:r>
              <a:rPr lang="en-US" dirty="0">
                <a:hlinkClick r:id="rId2"/>
              </a:rPr>
              <a:t>http://</a:t>
            </a:r>
            <a:r>
              <a:rPr lang="en-US" dirty="0" smtClean="0">
                <a:hlinkClick r:id="rId2"/>
              </a:rPr>
              <a:t>www.pjrc.com/teensy/teensyduino.html</a:t>
            </a:r>
            <a:r>
              <a:rPr lang="en-US" dirty="0" smtClean="0"/>
              <a:t> </a:t>
            </a:r>
            <a:endParaRPr lang="en-US" dirty="0"/>
          </a:p>
        </p:txBody>
      </p:sp>
    </p:spTree>
    <p:extLst>
      <p:ext uri="{BB962C8B-B14F-4D97-AF65-F5344CB8AC3E}">
        <p14:creationId xmlns:p14="http://schemas.microsoft.com/office/powerpoint/2010/main" val="25882243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PHUKD Library</a:t>
            </a:r>
            <a:endParaRPr lang="en-US" dirty="0"/>
          </a:p>
        </p:txBody>
      </p:sp>
      <p:sp>
        <p:nvSpPr>
          <p:cNvPr id="3" name="Content Placeholder 2"/>
          <p:cNvSpPr>
            <a:spLocks noGrp="1"/>
          </p:cNvSpPr>
          <p:nvPr>
            <p:ph idx="1"/>
          </p:nvPr>
        </p:nvSpPr>
        <p:spPr/>
        <p:txBody>
          <a:bodyPr/>
          <a:lstStyle/>
          <a:p>
            <a:r>
              <a:rPr lang="en-US" dirty="0" err="1" smtClean="0"/>
              <a:t>CommandAtRunBar</a:t>
            </a:r>
            <a:r>
              <a:rPr lang="en-US" dirty="0" err="1" smtClean="0">
                <a:solidFill>
                  <a:srgbClr val="FF0000"/>
                </a:solidFill>
              </a:rPr>
              <a:t>X</a:t>
            </a:r>
            <a:r>
              <a:rPr lang="en-US" dirty="0" smtClean="0"/>
              <a:t>(char  </a:t>
            </a:r>
            <a:r>
              <a:rPr lang="en-US" dirty="0"/>
              <a:t>*</a:t>
            </a:r>
            <a:r>
              <a:rPr lang="en-US" dirty="0" err="1"/>
              <a:t>SomeCommand</a:t>
            </a:r>
            <a:r>
              <a:rPr lang="en-US" dirty="0" smtClean="0"/>
              <a:t>)    </a:t>
            </a:r>
            <a:r>
              <a:rPr lang="en-US" sz="2000" dirty="0"/>
              <a:t>Opens </a:t>
            </a:r>
            <a:r>
              <a:rPr lang="en-US" sz="2000" dirty="0" smtClean="0"/>
              <a:t>a run bar/terminal </a:t>
            </a:r>
            <a:r>
              <a:rPr lang="en-US" sz="2000" dirty="0"/>
              <a:t>and executes the given command</a:t>
            </a:r>
            <a:r>
              <a:rPr lang="en-US" sz="2000" dirty="0" smtClean="0"/>
              <a:t>.</a:t>
            </a:r>
            <a:br>
              <a:rPr lang="en-US" sz="2000" dirty="0" smtClean="0"/>
            </a:br>
            <a:endParaRPr lang="en-US" sz="2000" dirty="0" smtClean="0"/>
          </a:p>
          <a:p>
            <a:r>
              <a:rPr lang="en-US" dirty="0" err="1" smtClean="0"/>
              <a:t>ShrinkCurWin</a:t>
            </a:r>
            <a:r>
              <a:rPr lang="en-US" dirty="0" err="1" smtClean="0">
                <a:solidFill>
                  <a:srgbClr val="FF0000"/>
                </a:solidFill>
              </a:rPr>
              <a:t>X</a:t>
            </a:r>
            <a:r>
              <a:rPr lang="en-US" dirty="0" smtClean="0"/>
              <a:t>()</a:t>
            </a:r>
            <a:br>
              <a:rPr lang="en-US" dirty="0" smtClean="0"/>
            </a:br>
            <a:r>
              <a:rPr lang="en-US" sz="2000" dirty="0" smtClean="0"/>
              <a:t>Shrinks </a:t>
            </a:r>
            <a:r>
              <a:rPr lang="en-US" sz="2000" dirty="0"/>
              <a:t>the active window to help hide it</a:t>
            </a:r>
            <a:r>
              <a:rPr lang="en-US" sz="2000" dirty="0" smtClean="0"/>
              <a:t>.</a:t>
            </a:r>
            <a:br>
              <a:rPr lang="en-US" sz="2000" dirty="0" smtClean="0"/>
            </a:br>
            <a:endParaRPr lang="en-US" sz="2000" dirty="0" smtClean="0"/>
          </a:p>
          <a:p>
            <a:r>
              <a:rPr lang="en-US" dirty="0" err="1"/>
              <a:t>PressAndRelease</a:t>
            </a:r>
            <a:r>
              <a:rPr lang="en-US" dirty="0"/>
              <a:t>(</a:t>
            </a:r>
            <a:r>
              <a:rPr lang="en-US" dirty="0" err="1"/>
              <a:t>int</a:t>
            </a:r>
            <a:r>
              <a:rPr lang="en-US" dirty="0"/>
              <a:t> </a:t>
            </a:r>
            <a:r>
              <a:rPr lang="en-US" dirty="0" err="1"/>
              <a:t>KeyCode</a:t>
            </a:r>
            <a:r>
              <a:rPr lang="en-US" dirty="0"/>
              <a:t>, </a:t>
            </a:r>
            <a:r>
              <a:rPr lang="en-US" dirty="0" err="1"/>
              <a:t>int</a:t>
            </a:r>
            <a:r>
              <a:rPr lang="en-US" dirty="0"/>
              <a:t> </a:t>
            </a:r>
            <a:r>
              <a:rPr lang="en-US" dirty="0" err="1" smtClean="0"/>
              <a:t>KeyCount</a:t>
            </a:r>
            <a:r>
              <a:rPr lang="en-US" dirty="0" smtClean="0"/>
              <a:t>)</a:t>
            </a:r>
            <a:br>
              <a:rPr lang="en-US" dirty="0" smtClean="0"/>
            </a:br>
            <a:r>
              <a:rPr lang="en-US" sz="2000" dirty="0" smtClean="0"/>
              <a:t>This </a:t>
            </a:r>
            <a:r>
              <a:rPr lang="en-US" sz="2000" dirty="0"/>
              <a:t>function simplifies the pressing and releasing of a key. You can also specify how many times to hit the key (really useful for tabbing to where you need to be on web sites).</a:t>
            </a:r>
          </a:p>
        </p:txBody>
      </p:sp>
    </p:spTree>
    <p:extLst>
      <p:ext uri="{BB962C8B-B14F-4D97-AF65-F5344CB8AC3E}">
        <p14:creationId xmlns:p14="http://schemas.microsoft.com/office/powerpoint/2010/main" val="34730213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PHUKD Library</a:t>
            </a:r>
          </a:p>
        </p:txBody>
      </p:sp>
      <p:sp>
        <p:nvSpPr>
          <p:cNvPr id="3" name="Content Placeholder 2"/>
          <p:cNvSpPr>
            <a:spLocks noGrp="1"/>
          </p:cNvSpPr>
          <p:nvPr>
            <p:ph idx="1"/>
          </p:nvPr>
        </p:nvSpPr>
        <p:spPr/>
        <p:txBody>
          <a:bodyPr/>
          <a:lstStyle/>
          <a:p>
            <a:r>
              <a:rPr lang="en-US" dirty="0" err="1" smtClean="0"/>
              <a:t>ShowDiag</a:t>
            </a:r>
            <a:r>
              <a:rPr lang="en-US" dirty="0" smtClean="0"/>
              <a:t>()</a:t>
            </a:r>
            <a:br>
              <a:rPr lang="en-US" dirty="0" smtClean="0"/>
            </a:br>
            <a:r>
              <a:rPr lang="en-US" sz="2000" dirty="0" smtClean="0"/>
              <a:t>Just </a:t>
            </a:r>
            <a:r>
              <a:rPr lang="en-US" sz="2000" dirty="0"/>
              <a:t>sends diagnostic info out the keyboard interface. Things like the reading on analog pin 0, and the state of each input. Should work on both types of Teensy, but I've not done a lot of testing</a:t>
            </a:r>
            <a:r>
              <a:rPr lang="en-US" sz="2000" dirty="0" smtClean="0"/>
              <a:t>.</a:t>
            </a:r>
          </a:p>
          <a:p>
            <a:endParaRPr lang="en-US" sz="2000" dirty="0" smtClean="0"/>
          </a:p>
          <a:p>
            <a:r>
              <a:rPr lang="en-US" dirty="0" err="1" smtClean="0"/>
              <a:t>DIPOptions</a:t>
            </a:r>
            <a:r>
              <a:rPr lang="en-US" dirty="0" smtClean="0"/>
              <a:t/>
            </a:r>
            <a:br>
              <a:rPr lang="en-US" dirty="0" smtClean="0"/>
            </a:br>
            <a:r>
              <a:rPr lang="en-US" sz="2000" dirty="0" smtClean="0"/>
              <a:t>Not </a:t>
            </a:r>
            <a:r>
              <a:rPr lang="en-US" sz="2000" dirty="0"/>
              <a:t>really a function, but a string you can set in your sketch that </a:t>
            </a:r>
            <a:r>
              <a:rPr lang="en-US" sz="2000" dirty="0" err="1"/>
              <a:t>ShowDiag</a:t>
            </a:r>
            <a:r>
              <a:rPr lang="en-US" sz="2000" dirty="0"/>
              <a:t> will print out. I kept forgetting which DIP switch I had set to run which function, so I use this as a reminder at runtime.</a:t>
            </a:r>
          </a:p>
          <a:p>
            <a:endParaRPr lang="en-US" dirty="0"/>
          </a:p>
        </p:txBody>
      </p:sp>
    </p:spTree>
    <p:extLst>
      <p:ext uri="{BB962C8B-B14F-4D97-AF65-F5344CB8AC3E}">
        <p14:creationId xmlns:p14="http://schemas.microsoft.com/office/powerpoint/2010/main" val="41450863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PHUKD Library</a:t>
            </a:r>
          </a:p>
        </p:txBody>
      </p:sp>
      <p:sp>
        <p:nvSpPr>
          <p:cNvPr id="3" name="Content Placeholder 2"/>
          <p:cNvSpPr>
            <a:spLocks noGrp="1"/>
          </p:cNvSpPr>
          <p:nvPr>
            <p:ph idx="1"/>
          </p:nvPr>
        </p:nvSpPr>
        <p:spPr/>
        <p:txBody>
          <a:bodyPr/>
          <a:lstStyle/>
          <a:p>
            <a:r>
              <a:rPr lang="en-US" dirty="0" err="1" smtClean="0"/>
              <a:t>int</a:t>
            </a:r>
            <a:r>
              <a:rPr lang="en-US" dirty="0" smtClean="0"/>
              <a:t> </a:t>
            </a:r>
            <a:r>
              <a:rPr lang="en-US" dirty="0" err="1" smtClean="0"/>
              <a:t>ledkeys</a:t>
            </a:r>
            <a:r>
              <a:rPr lang="en-US" dirty="0" smtClean="0"/>
              <a:t>(void)</a:t>
            </a:r>
            <a:br>
              <a:rPr lang="en-US" dirty="0" smtClean="0"/>
            </a:br>
            <a:r>
              <a:rPr lang="en-US" sz="2000" dirty="0" err="1" smtClean="0"/>
              <a:t>ledkeys</a:t>
            </a:r>
            <a:r>
              <a:rPr lang="en-US" sz="2000" dirty="0" smtClean="0"/>
              <a:t> </a:t>
            </a:r>
            <a:r>
              <a:rPr lang="en-US" sz="2000" dirty="0"/>
              <a:t>returns the setting of the "lock </a:t>
            </a:r>
            <a:r>
              <a:rPr lang="en-US" sz="2000" dirty="0" smtClean="0"/>
              <a:t>keys“</a:t>
            </a:r>
            <a:br>
              <a:rPr lang="en-US" sz="2000" dirty="0" smtClean="0"/>
            </a:br>
            <a:r>
              <a:rPr lang="en-US" sz="2000" dirty="0" err="1" smtClean="0"/>
              <a:t>Num</a:t>
            </a:r>
            <a:r>
              <a:rPr lang="en-US" sz="2000" dirty="0" smtClean="0"/>
              <a:t> </a:t>
            </a:r>
            <a:r>
              <a:rPr lang="en-US" sz="2000" dirty="0"/>
              <a:t>Lock = </a:t>
            </a:r>
            <a:r>
              <a:rPr lang="en-US" sz="2000" dirty="0" smtClean="0"/>
              <a:t>1</a:t>
            </a:r>
            <a:br>
              <a:rPr lang="en-US" sz="2000" dirty="0" smtClean="0"/>
            </a:br>
            <a:r>
              <a:rPr lang="en-US" sz="2000" dirty="0" smtClean="0"/>
              <a:t>CAPS </a:t>
            </a:r>
            <a:r>
              <a:rPr lang="en-US" sz="2000" dirty="0"/>
              <a:t>Lock = </a:t>
            </a:r>
            <a:r>
              <a:rPr lang="en-US" sz="2000" dirty="0" smtClean="0"/>
              <a:t>2</a:t>
            </a:r>
            <a:br>
              <a:rPr lang="en-US" sz="2000" dirty="0" smtClean="0"/>
            </a:br>
            <a:r>
              <a:rPr lang="en-US" sz="2000" dirty="0" smtClean="0"/>
              <a:t>Scroll </a:t>
            </a:r>
            <a:r>
              <a:rPr lang="en-US" sz="2000" dirty="0"/>
              <a:t>Lock = </a:t>
            </a:r>
            <a:r>
              <a:rPr lang="en-US" sz="2000" dirty="0" smtClean="0"/>
              <a:t>4</a:t>
            </a:r>
            <a:br>
              <a:rPr lang="en-US" sz="2000" dirty="0" smtClean="0"/>
            </a:br>
            <a:r>
              <a:rPr lang="en-US" sz="2000" dirty="0" smtClean="0"/>
              <a:t>Add </a:t>
            </a:r>
            <a:r>
              <a:rPr lang="en-US" sz="2000" dirty="0"/>
              <a:t>them together to get </a:t>
            </a:r>
            <a:r>
              <a:rPr lang="en-US" sz="2000" dirty="0" smtClean="0"/>
              <a:t>combos.</a:t>
            </a:r>
            <a:endParaRPr lang="en-US" sz="2000" dirty="0"/>
          </a:p>
          <a:p>
            <a:r>
              <a:rPr lang="en-US" dirty="0" err="1"/>
              <a:t>boolean</a:t>
            </a:r>
            <a:r>
              <a:rPr lang="en-US" dirty="0"/>
              <a:t> </a:t>
            </a:r>
            <a:r>
              <a:rPr lang="en-US" dirty="0" err="1" smtClean="0"/>
              <a:t>IsNumbOn</a:t>
            </a:r>
            <a:r>
              <a:rPr lang="en-US" dirty="0" smtClean="0"/>
              <a:t>(void)</a:t>
            </a:r>
            <a:r>
              <a:rPr lang="en-US" sz="2000" dirty="0" smtClean="0"/>
              <a:t/>
            </a:r>
            <a:br>
              <a:rPr lang="en-US" sz="2000" dirty="0" smtClean="0"/>
            </a:br>
            <a:r>
              <a:rPr lang="en-US" sz="2000" dirty="0" smtClean="0"/>
              <a:t>Returns </a:t>
            </a:r>
            <a:r>
              <a:rPr lang="en-US" sz="2000" dirty="0"/>
              <a:t>TRUE if NUM Lock LED is on and FALSE otherwise</a:t>
            </a:r>
            <a:r>
              <a:rPr lang="en-US" sz="2000" dirty="0" smtClean="0"/>
              <a:t>.</a:t>
            </a:r>
            <a:endParaRPr lang="en-US" sz="2000" dirty="0"/>
          </a:p>
          <a:p>
            <a:r>
              <a:rPr lang="en-US" dirty="0" err="1"/>
              <a:t>boolean</a:t>
            </a:r>
            <a:r>
              <a:rPr lang="en-US" dirty="0"/>
              <a:t> </a:t>
            </a:r>
            <a:r>
              <a:rPr lang="en-US" dirty="0" err="1" smtClean="0"/>
              <a:t>IsCapsOn</a:t>
            </a:r>
            <a:r>
              <a:rPr lang="en-US" dirty="0" smtClean="0"/>
              <a:t>(void)</a:t>
            </a:r>
            <a:r>
              <a:rPr lang="en-US" sz="2000" dirty="0" smtClean="0"/>
              <a:t/>
            </a:r>
            <a:br>
              <a:rPr lang="en-US" sz="2000" dirty="0" smtClean="0"/>
            </a:br>
            <a:r>
              <a:rPr lang="en-US" sz="2000" dirty="0" smtClean="0"/>
              <a:t>Returns </a:t>
            </a:r>
            <a:r>
              <a:rPr lang="en-US" sz="2000" dirty="0"/>
              <a:t>TRUE if Caps Lock LED is on and FALSE otherwise</a:t>
            </a:r>
            <a:r>
              <a:rPr lang="en-US" sz="2000" dirty="0" smtClean="0"/>
              <a:t>.</a:t>
            </a:r>
            <a:endParaRPr lang="en-US" sz="2000" dirty="0"/>
          </a:p>
          <a:p>
            <a:r>
              <a:rPr lang="en-US" dirty="0" err="1"/>
              <a:t>boolean</a:t>
            </a:r>
            <a:r>
              <a:rPr lang="en-US" dirty="0"/>
              <a:t> </a:t>
            </a:r>
            <a:r>
              <a:rPr lang="en-US" dirty="0" err="1" smtClean="0"/>
              <a:t>IsScrlOn</a:t>
            </a:r>
            <a:r>
              <a:rPr lang="en-US" dirty="0" smtClean="0"/>
              <a:t>(void)</a:t>
            </a:r>
            <a:r>
              <a:rPr lang="en-US" sz="2000" dirty="0" smtClean="0"/>
              <a:t/>
            </a:r>
            <a:br>
              <a:rPr lang="en-US" sz="2000" dirty="0" smtClean="0"/>
            </a:br>
            <a:r>
              <a:rPr lang="en-US" sz="2000" dirty="0" smtClean="0"/>
              <a:t>Returns </a:t>
            </a:r>
            <a:r>
              <a:rPr lang="en-US" sz="2000" dirty="0"/>
              <a:t>TRUE if Scroll Lock LED is on and FALSE otherwise.</a:t>
            </a:r>
          </a:p>
          <a:p>
            <a:endParaRPr lang="en-US" sz="2000" dirty="0"/>
          </a:p>
        </p:txBody>
      </p:sp>
    </p:spTree>
    <p:extLst>
      <p:ext uri="{BB962C8B-B14F-4D97-AF65-F5344CB8AC3E}">
        <p14:creationId xmlns:p14="http://schemas.microsoft.com/office/powerpoint/2010/main" val="1608364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Let’s show a little basic electronics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4071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Butt Ugly Schematic</a:t>
            </a:r>
            <a:endParaRPr lang="en-US" dirty="0"/>
          </a:p>
        </p:txBody>
      </p:sp>
      <p:sp>
        <p:nvSpPr>
          <p:cNvPr id="4" name="Rounded Rectangle 3"/>
          <p:cNvSpPr/>
          <p:nvPr/>
        </p:nvSpPr>
        <p:spPr>
          <a:xfrm>
            <a:off x="228600" y="990600"/>
            <a:ext cx="8686800" cy="4191000"/>
          </a:xfrm>
          <a:prstGeom prst="round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828800" y="4038600"/>
            <a:ext cx="752475" cy="742950"/>
          </a:xfrm>
          <a:prstGeom prst="rect">
            <a:avLst/>
          </a:prstGeom>
          <a:noFill/>
          <a:ln w="9525">
            <a:noFill/>
            <a:miter lim="800000"/>
            <a:headEnd/>
            <a:tailEnd/>
          </a:ln>
        </p:spPr>
      </p:pic>
      <p:cxnSp>
        <p:nvCxnSpPr>
          <p:cNvPr id="8" name="Straight Connector 7"/>
          <p:cNvCxnSpPr/>
          <p:nvPr/>
        </p:nvCxnSpPr>
        <p:spPr>
          <a:xfrm>
            <a:off x="2133600" y="4191000"/>
            <a:ext cx="2819400" cy="0"/>
          </a:xfrm>
          <a:prstGeom prst="line">
            <a:avLst/>
          </a:prstGeom>
        </p:spPr>
        <p:style>
          <a:lnRef idx="3">
            <a:schemeClr val="dk1"/>
          </a:lnRef>
          <a:fillRef idx="0">
            <a:schemeClr val="dk1"/>
          </a:fillRef>
          <a:effectRef idx="2">
            <a:schemeClr val="dk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1143000" y="2057400"/>
            <a:ext cx="2533650" cy="1447800"/>
          </a:xfrm>
          <a:prstGeom prst="rect">
            <a:avLst/>
          </a:prstGeom>
          <a:noFill/>
          <a:ln w="9525">
            <a:noFill/>
            <a:miter lim="800000"/>
            <a:headEnd/>
            <a:tailEnd/>
          </a:ln>
        </p:spPr>
      </p:pic>
      <p:pic>
        <p:nvPicPr>
          <p:cNvPr id="12" name="Picture 11" descr="dip_switch.gi.png"/>
          <p:cNvPicPr>
            <a:picLocks noChangeAspect="1"/>
          </p:cNvPicPr>
          <p:nvPr/>
        </p:nvPicPr>
        <p:blipFill>
          <a:blip r:embed="rId4" cstate="print"/>
          <a:stretch>
            <a:fillRect/>
          </a:stretch>
        </p:blipFill>
        <p:spPr>
          <a:xfrm>
            <a:off x="2362200" y="3200400"/>
            <a:ext cx="1371600" cy="1219200"/>
          </a:xfrm>
          <a:prstGeom prst="rect">
            <a:avLst/>
          </a:prstGeom>
        </p:spPr>
      </p:pic>
      <p:sp>
        <p:nvSpPr>
          <p:cNvPr id="13" name="TextBox 12"/>
          <p:cNvSpPr txBox="1"/>
          <p:nvPr/>
        </p:nvSpPr>
        <p:spPr>
          <a:xfrm>
            <a:off x="304800" y="2743200"/>
            <a:ext cx="1295400" cy="461665"/>
          </a:xfrm>
          <a:prstGeom prst="rect">
            <a:avLst/>
          </a:prstGeom>
          <a:noFill/>
        </p:spPr>
        <p:txBody>
          <a:bodyPr wrap="square" rtlCol="0">
            <a:spAutoFit/>
          </a:bodyPr>
          <a:lstStyle/>
          <a:p>
            <a:r>
              <a:rPr lang="en-US" sz="1200" dirty="0" smtClean="0">
                <a:solidFill>
                  <a:schemeClr val="bg1"/>
                </a:solidFill>
              </a:rPr>
              <a:t>USB</a:t>
            </a:r>
            <a:br>
              <a:rPr lang="en-US" sz="1200" dirty="0" smtClean="0">
                <a:solidFill>
                  <a:schemeClr val="bg1"/>
                </a:solidFill>
              </a:rPr>
            </a:br>
            <a:r>
              <a:rPr lang="en-US" sz="1200" dirty="0" smtClean="0">
                <a:solidFill>
                  <a:schemeClr val="bg1"/>
                </a:solidFill>
              </a:rPr>
              <a:t>Connector</a:t>
            </a:r>
            <a:endParaRPr lang="en-US" sz="1200" dirty="0">
              <a:solidFill>
                <a:schemeClr val="bg1"/>
              </a:solidFill>
            </a:endParaRPr>
          </a:p>
        </p:txBody>
      </p:sp>
      <p:cxnSp>
        <p:nvCxnSpPr>
          <p:cNvPr id="15" name="Elbow Connector 14"/>
          <p:cNvCxnSpPr/>
          <p:nvPr/>
        </p:nvCxnSpPr>
        <p:spPr>
          <a:xfrm rot="16200000" flipH="1">
            <a:off x="1295400" y="3352800"/>
            <a:ext cx="838200" cy="838200"/>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828800" y="4648200"/>
            <a:ext cx="838200" cy="461665"/>
          </a:xfrm>
          <a:prstGeom prst="rect">
            <a:avLst/>
          </a:prstGeom>
          <a:noFill/>
        </p:spPr>
        <p:txBody>
          <a:bodyPr wrap="square" rtlCol="0">
            <a:spAutoFit/>
          </a:bodyPr>
          <a:lstStyle/>
          <a:p>
            <a:r>
              <a:rPr lang="en-US" sz="1200" dirty="0" smtClean="0">
                <a:solidFill>
                  <a:schemeClr val="bg1"/>
                </a:solidFill>
              </a:rPr>
              <a:t>Common Ground</a:t>
            </a:r>
            <a:endParaRPr lang="en-US" sz="1200" dirty="0">
              <a:solidFill>
                <a:schemeClr val="bg1"/>
              </a:solidFill>
            </a:endParaRPr>
          </a:p>
        </p:txBody>
      </p:sp>
      <p:sp>
        <p:nvSpPr>
          <p:cNvPr id="22" name="TextBox 21"/>
          <p:cNvSpPr txBox="1"/>
          <p:nvPr/>
        </p:nvSpPr>
        <p:spPr>
          <a:xfrm>
            <a:off x="2514600" y="4267200"/>
            <a:ext cx="1295400" cy="276999"/>
          </a:xfrm>
          <a:prstGeom prst="rect">
            <a:avLst/>
          </a:prstGeom>
          <a:noFill/>
        </p:spPr>
        <p:txBody>
          <a:bodyPr wrap="square" rtlCol="0">
            <a:spAutoFit/>
          </a:bodyPr>
          <a:lstStyle/>
          <a:p>
            <a:r>
              <a:rPr lang="en-US" sz="1200" dirty="0" smtClean="0">
                <a:solidFill>
                  <a:schemeClr val="bg1"/>
                </a:solidFill>
              </a:rPr>
              <a:t>DIP Switches</a:t>
            </a:r>
            <a:endParaRPr lang="en-US" sz="1200" dirty="0">
              <a:solidFill>
                <a:schemeClr val="bg1"/>
              </a:solidFill>
            </a:endParaRPr>
          </a:p>
        </p:txBody>
      </p:sp>
      <p:pic>
        <p:nvPicPr>
          <p:cNvPr id="23" name="Picture 22" descr="50px-Resistor_symbol_America.svg.png"/>
          <p:cNvPicPr>
            <a:picLocks noChangeAspect="1"/>
          </p:cNvPicPr>
          <p:nvPr/>
        </p:nvPicPr>
        <p:blipFill>
          <a:blip r:embed="rId5" cstate="print"/>
          <a:stretch>
            <a:fillRect/>
          </a:stretch>
        </p:blipFill>
        <p:spPr>
          <a:xfrm>
            <a:off x="4648200" y="3352800"/>
            <a:ext cx="685800" cy="457200"/>
          </a:xfrm>
          <a:prstGeom prst="rect">
            <a:avLst/>
          </a:prstGeom>
        </p:spPr>
      </p:pic>
      <p:pic>
        <p:nvPicPr>
          <p:cNvPr id="2055" name="Picture 7"/>
          <p:cNvPicPr>
            <a:picLocks noChangeAspect="1" noChangeArrowheads="1"/>
          </p:cNvPicPr>
          <p:nvPr/>
        </p:nvPicPr>
        <p:blipFill>
          <a:blip r:embed="rId6" cstate="print"/>
          <a:srcRect/>
          <a:stretch>
            <a:fillRect/>
          </a:stretch>
        </p:blipFill>
        <p:spPr bwMode="auto">
          <a:xfrm>
            <a:off x="4572000" y="1676400"/>
            <a:ext cx="752475" cy="752475"/>
          </a:xfrm>
          <a:prstGeom prst="rect">
            <a:avLst/>
          </a:prstGeom>
          <a:noFill/>
          <a:ln w="9525">
            <a:noFill/>
            <a:miter lim="800000"/>
            <a:headEnd/>
            <a:tailEnd/>
          </a:ln>
        </p:spPr>
      </p:pic>
      <p:cxnSp>
        <p:nvCxnSpPr>
          <p:cNvPr id="49" name="Straight Connector 48"/>
          <p:cNvCxnSpPr>
            <a:stCxn id="2055" idx="2"/>
          </p:cNvCxnSpPr>
          <p:nvPr/>
        </p:nvCxnSpPr>
        <p:spPr>
          <a:xfrm rot="16200000" flipH="1">
            <a:off x="4488657" y="2888456"/>
            <a:ext cx="923925" cy="4762"/>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5400000">
            <a:off x="1143000" y="19050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56" name="Elbow Connector 55"/>
          <p:cNvCxnSpPr>
            <a:endCxn id="2055" idx="0"/>
          </p:cNvCxnSpPr>
          <p:nvPr/>
        </p:nvCxnSpPr>
        <p:spPr>
          <a:xfrm>
            <a:off x="1371600" y="1676400"/>
            <a:ext cx="3576638" cy="1588"/>
          </a:xfrm>
          <a:prstGeom prst="bentConnector2">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stCxn id="23" idx="2"/>
          </p:cNvCxnSpPr>
          <p:nvPr/>
        </p:nvCxnSpPr>
        <p:spPr>
          <a:xfrm rot="5400000">
            <a:off x="4781550" y="3981450"/>
            <a:ext cx="381000" cy="3810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1524000" y="1905000"/>
            <a:ext cx="2667000"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rot="5400000" flipH="1" flipV="1">
            <a:off x="1409700" y="20193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rot="5400000">
            <a:off x="3924300" y="2171700"/>
            <a:ext cx="533400"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a:stCxn id="2055" idx="2"/>
          </p:cNvCxnSpPr>
          <p:nvPr/>
        </p:nvCxnSpPr>
        <p:spPr>
          <a:xfrm rot="5400000">
            <a:off x="4564856" y="2055019"/>
            <a:ext cx="9527" cy="757238"/>
          </a:xfrm>
          <a:prstGeom prst="line">
            <a:avLst/>
          </a:prstGeom>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5334000" y="3276600"/>
            <a:ext cx="838200" cy="461665"/>
          </a:xfrm>
          <a:prstGeom prst="rect">
            <a:avLst/>
          </a:prstGeom>
          <a:noFill/>
        </p:spPr>
        <p:txBody>
          <a:bodyPr wrap="square" rtlCol="0">
            <a:spAutoFit/>
          </a:bodyPr>
          <a:lstStyle/>
          <a:p>
            <a:r>
              <a:rPr lang="en-US" sz="1200" dirty="0" smtClean="0">
                <a:solidFill>
                  <a:schemeClr val="bg1"/>
                </a:solidFill>
              </a:rPr>
              <a:t>10K Ω Resistor</a:t>
            </a:r>
            <a:endParaRPr lang="en-US" sz="1200" dirty="0">
              <a:solidFill>
                <a:schemeClr val="bg1"/>
              </a:solidFill>
            </a:endParaRPr>
          </a:p>
        </p:txBody>
      </p:sp>
      <p:sp>
        <p:nvSpPr>
          <p:cNvPr id="77" name="TextBox 76"/>
          <p:cNvSpPr txBox="1"/>
          <p:nvPr/>
        </p:nvSpPr>
        <p:spPr>
          <a:xfrm>
            <a:off x="5334000" y="1828800"/>
            <a:ext cx="2895600" cy="461665"/>
          </a:xfrm>
          <a:prstGeom prst="rect">
            <a:avLst/>
          </a:prstGeom>
          <a:noFill/>
        </p:spPr>
        <p:txBody>
          <a:bodyPr wrap="square" rtlCol="0">
            <a:spAutoFit/>
          </a:bodyPr>
          <a:lstStyle/>
          <a:p>
            <a:r>
              <a:rPr lang="en-US" sz="1200" dirty="0" smtClean="0">
                <a:solidFill>
                  <a:schemeClr val="bg1"/>
                </a:solidFill>
              </a:rPr>
              <a:t>Photoresistor that is above 10K Ω in the dark, and less than 10K Ω in the light  </a:t>
            </a:r>
            <a:endParaRPr lang="en-US" sz="1200" dirty="0">
              <a:solidFill>
                <a:schemeClr val="bg1"/>
              </a:solidFill>
            </a:endParaRPr>
          </a:p>
        </p:txBody>
      </p:sp>
      <p:sp>
        <p:nvSpPr>
          <p:cNvPr id="78" name="TextBox 77"/>
          <p:cNvSpPr txBox="1"/>
          <p:nvPr/>
        </p:nvSpPr>
        <p:spPr>
          <a:xfrm>
            <a:off x="304800" y="5486400"/>
            <a:ext cx="6336094" cy="369332"/>
          </a:xfrm>
          <a:prstGeom prst="rect">
            <a:avLst/>
          </a:prstGeom>
          <a:noFill/>
        </p:spPr>
        <p:txBody>
          <a:bodyPr wrap="none" rtlCol="0">
            <a:spAutoFit/>
          </a:bodyPr>
          <a:lstStyle/>
          <a:p>
            <a:r>
              <a:rPr lang="en-US" dirty="0" smtClean="0"/>
              <a:t>Please note that the Teensy can use internal pullup resistors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Analog Input Works</a:t>
            </a:r>
            <a:endParaRPr lang="en-US" dirty="0"/>
          </a:p>
        </p:txBody>
      </p:sp>
      <p:sp>
        <p:nvSpPr>
          <p:cNvPr id="3" name="Content Placeholder 2"/>
          <p:cNvSpPr>
            <a:spLocks noGrp="1"/>
          </p:cNvSpPr>
          <p:nvPr>
            <p:ph idx="1"/>
          </p:nvPr>
        </p:nvSpPr>
        <p:spPr/>
        <p:txBody>
          <a:bodyPr/>
          <a:lstStyle/>
          <a:p>
            <a:r>
              <a:rPr lang="en-US" dirty="0" smtClean="0"/>
              <a:t>It’s All About Ohms Law</a:t>
            </a:r>
          </a:p>
          <a:p>
            <a:r>
              <a:rPr lang="en-US" dirty="0" smtClean="0"/>
              <a:t>As the resistance of the </a:t>
            </a:r>
            <a:r>
              <a:rPr lang="en-US" dirty="0" err="1" smtClean="0"/>
              <a:t>Photoresistor</a:t>
            </a:r>
            <a:r>
              <a:rPr lang="en-US" dirty="0" smtClean="0"/>
              <a:t> drops (with brighter light), the resistor drops more of the voltage.  </a:t>
            </a:r>
          </a:p>
          <a:p>
            <a:r>
              <a:rPr lang="en-US" dirty="0" smtClean="0"/>
              <a:t>1023 = 5v, 0 = 0v (in a perfect world) </a:t>
            </a:r>
            <a:endParaRPr lang="en-US" dirty="0"/>
          </a:p>
        </p:txBody>
      </p:sp>
      <p:sp>
        <p:nvSpPr>
          <p:cNvPr id="5" name="Rounded Rectangle 4"/>
          <p:cNvSpPr/>
          <p:nvPr/>
        </p:nvSpPr>
        <p:spPr>
          <a:xfrm>
            <a:off x="1981200" y="4366962"/>
            <a:ext cx="5029200" cy="1660892"/>
          </a:xfrm>
          <a:prstGeom prst="round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5562600" y="5284904"/>
            <a:ext cx="752475" cy="742950"/>
          </a:xfrm>
          <a:prstGeom prst="rect">
            <a:avLst/>
          </a:prstGeom>
          <a:noFill/>
          <a:ln w="9525">
            <a:noFill/>
            <a:miter lim="800000"/>
            <a:headEnd/>
            <a:tailEnd/>
          </a:ln>
        </p:spPr>
      </p:pic>
      <p:sp>
        <p:nvSpPr>
          <p:cNvPr id="12" name="TextBox 11"/>
          <p:cNvSpPr txBox="1"/>
          <p:nvPr/>
        </p:nvSpPr>
        <p:spPr>
          <a:xfrm>
            <a:off x="6172200" y="5284904"/>
            <a:ext cx="838200" cy="461665"/>
          </a:xfrm>
          <a:prstGeom prst="rect">
            <a:avLst/>
          </a:prstGeom>
          <a:noFill/>
        </p:spPr>
        <p:txBody>
          <a:bodyPr wrap="square" rtlCol="0">
            <a:spAutoFit/>
          </a:bodyPr>
          <a:lstStyle/>
          <a:p>
            <a:r>
              <a:rPr lang="en-US" sz="1200" dirty="0" smtClean="0">
                <a:solidFill>
                  <a:schemeClr val="bg1"/>
                </a:solidFill>
              </a:rPr>
              <a:t>Common Ground</a:t>
            </a:r>
            <a:endParaRPr lang="en-US" sz="1200" dirty="0">
              <a:solidFill>
                <a:schemeClr val="bg1"/>
              </a:solidFill>
            </a:endParaRPr>
          </a:p>
        </p:txBody>
      </p:sp>
      <p:pic>
        <p:nvPicPr>
          <p:cNvPr id="14" name="Picture 13" descr="50px-Resistor_symbol_America.svg.png"/>
          <p:cNvPicPr>
            <a:picLocks noChangeAspect="1"/>
          </p:cNvPicPr>
          <p:nvPr/>
        </p:nvPicPr>
        <p:blipFill>
          <a:blip r:embed="rId3" cstate="print"/>
          <a:stretch>
            <a:fillRect/>
          </a:stretch>
        </p:blipFill>
        <p:spPr>
          <a:xfrm rot="16200000">
            <a:off x="4876800" y="4745433"/>
            <a:ext cx="685800" cy="457200"/>
          </a:xfrm>
          <a:prstGeom prst="rect">
            <a:avLst/>
          </a:prstGeom>
        </p:spPr>
      </p:pic>
      <p:pic>
        <p:nvPicPr>
          <p:cNvPr id="15" name="Picture 7"/>
          <p:cNvPicPr>
            <a:picLocks noChangeAspect="1" noChangeArrowheads="1"/>
          </p:cNvPicPr>
          <p:nvPr/>
        </p:nvPicPr>
        <p:blipFill>
          <a:blip r:embed="rId4" cstate="print"/>
          <a:srcRect/>
          <a:stretch>
            <a:fillRect/>
          </a:stretch>
        </p:blipFill>
        <p:spPr bwMode="auto">
          <a:xfrm rot="16200000">
            <a:off x="3200400" y="4597796"/>
            <a:ext cx="752475" cy="752475"/>
          </a:xfrm>
          <a:prstGeom prst="rect">
            <a:avLst/>
          </a:prstGeom>
          <a:noFill/>
          <a:ln w="9525">
            <a:noFill/>
            <a:miter lim="800000"/>
            <a:headEnd/>
            <a:tailEnd/>
          </a:ln>
        </p:spPr>
      </p:pic>
      <p:cxnSp>
        <p:nvCxnSpPr>
          <p:cNvPr id="17" name="Straight Connector 16"/>
          <p:cNvCxnSpPr/>
          <p:nvPr/>
        </p:nvCxnSpPr>
        <p:spPr>
          <a:xfrm rot="5400000">
            <a:off x="1143000" y="19050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flipH="1" flipV="1">
            <a:off x="1409700" y="20193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3924300" y="2171700"/>
            <a:ext cx="5334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562600" y="4520700"/>
            <a:ext cx="838200" cy="461665"/>
          </a:xfrm>
          <a:prstGeom prst="rect">
            <a:avLst/>
          </a:prstGeom>
          <a:noFill/>
        </p:spPr>
        <p:txBody>
          <a:bodyPr wrap="square" rtlCol="0">
            <a:spAutoFit/>
          </a:bodyPr>
          <a:lstStyle/>
          <a:p>
            <a:r>
              <a:rPr lang="en-US" sz="1200" dirty="0" smtClean="0">
                <a:solidFill>
                  <a:schemeClr val="bg1"/>
                </a:solidFill>
              </a:rPr>
              <a:t>10K Ω Resistor</a:t>
            </a:r>
            <a:endParaRPr lang="en-US" sz="1200" dirty="0">
              <a:solidFill>
                <a:schemeClr val="bg1"/>
              </a:solidFill>
            </a:endParaRPr>
          </a:p>
        </p:txBody>
      </p:sp>
      <p:sp>
        <p:nvSpPr>
          <p:cNvPr id="25" name="TextBox 24"/>
          <p:cNvSpPr txBox="1"/>
          <p:nvPr/>
        </p:nvSpPr>
        <p:spPr>
          <a:xfrm>
            <a:off x="2092007" y="4366962"/>
            <a:ext cx="2895600" cy="461665"/>
          </a:xfrm>
          <a:prstGeom prst="rect">
            <a:avLst/>
          </a:prstGeom>
          <a:noFill/>
        </p:spPr>
        <p:txBody>
          <a:bodyPr wrap="square" rtlCol="0">
            <a:spAutoFit/>
          </a:bodyPr>
          <a:lstStyle/>
          <a:p>
            <a:r>
              <a:rPr lang="en-US" sz="1200" dirty="0" smtClean="0">
                <a:solidFill>
                  <a:schemeClr val="bg1"/>
                </a:solidFill>
              </a:rPr>
              <a:t>Photoresistor that is above 10K Ω in the dark, and less than 10K Ω in the light  </a:t>
            </a:r>
            <a:endParaRPr lang="en-US" sz="1200" dirty="0">
              <a:solidFill>
                <a:schemeClr val="bg1"/>
              </a:solidFill>
            </a:endParaRPr>
          </a:p>
        </p:txBody>
      </p:sp>
      <p:cxnSp>
        <p:nvCxnSpPr>
          <p:cNvPr id="32" name="Straight Connector 31"/>
          <p:cNvCxnSpPr>
            <a:stCxn id="15" idx="2"/>
          </p:cNvCxnSpPr>
          <p:nvPr/>
        </p:nvCxnSpPr>
        <p:spPr>
          <a:xfrm>
            <a:off x="3952875" y="4974033"/>
            <a:ext cx="10382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4" idx="2"/>
          </p:cNvCxnSpPr>
          <p:nvPr/>
        </p:nvCxnSpPr>
        <p:spPr>
          <a:xfrm>
            <a:off x="5448300" y="4974033"/>
            <a:ext cx="454024" cy="470209"/>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76537" y="5541738"/>
            <a:ext cx="571499" cy="276999"/>
          </a:xfrm>
          <a:prstGeom prst="rect">
            <a:avLst/>
          </a:prstGeom>
          <a:noFill/>
        </p:spPr>
        <p:txBody>
          <a:bodyPr wrap="square" rtlCol="0">
            <a:spAutoFit/>
          </a:bodyPr>
          <a:lstStyle/>
          <a:p>
            <a:r>
              <a:rPr lang="en-US" sz="1200" dirty="0" smtClean="0">
                <a:solidFill>
                  <a:schemeClr val="bg1"/>
                </a:solidFill>
              </a:rPr>
              <a:t>+5v</a:t>
            </a:r>
            <a:endParaRPr lang="en-US" sz="1200" dirty="0">
              <a:solidFill>
                <a:schemeClr val="bg1"/>
              </a:solidFill>
            </a:endParaRPr>
          </a:p>
        </p:txBody>
      </p:sp>
      <p:cxnSp>
        <p:nvCxnSpPr>
          <p:cNvPr id="51" name="Elbow Connector 50"/>
          <p:cNvCxnSpPr>
            <a:endCxn id="44" idx="0"/>
          </p:cNvCxnSpPr>
          <p:nvPr/>
        </p:nvCxnSpPr>
        <p:spPr>
          <a:xfrm rot="5400000">
            <a:off x="2847491" y="5188828"/>
            <a:ext cx="567706" cy="138114"/>
          </a:xfrm>
          <a:prstGeom prst="bentConnector3">
            <a:avLst>
              <a:gd name="adj1" fmla="val -1900"/>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58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pull up resistor?</a:t>
            </a:r>
            <a:endParaRPr lang="en-US" dirty="0"/>
          </a:p>
        </p:txBody>
      </p:sp>
      <p:sp>
        <p:nvSpPr>
          <p:cNvPr id="3" name="Content Placeholder 2"/>
          <p:cNvSpPr>
            <a:spLocks noGrp="1"/>
          </p:cNvSpPr>
          <p:nvPr>
            <p:ph idx="1"/>
          </p:nvPr>
        </p:nvSpPr>
        <p:spPr/>
        <p:txBody>
          <a:bodyPr/>
          <a:lstStyle/>
          <a:p>
            <a:r>
              <a:rPr lang="en-US" dirty="0" smtClean="0"/>
              <a:t>You don’t want a floating, indeterminate input</a:t>
            </a:r>
          </a:p>
          <a:p>
            <a:r>
              <a:rPr lang="en-US" dirty="0" smtClean="0"/>
              <a:t>Which is a stronger connection, ground or VCC?</a:t>
            </a:r>
          </a:p>
          <a:p>
            <a:endParaRPr lang="en-US" dirty="0"/>
          </a:p>
          <a:p>
            <a:endParaRPr lang="en-US" dirty="0" smtClean="0"/>
          </a:p>
          <a:p>
            <a:endParaRPr lang="en-US" dirty="0"/>
          </a:p>
          <a:p>
            <a:endParaRPr lang="en-US" dirty="0" smtClean="0"/>
          </a:p>
          <a:p>
            <a:endParaRPr lang="en-US" dirty="0"/>
          </a:p>
          <a:p>
            <a:r>
              <a:rPr lang="en-US" dirty="0" smtClean="0"/>
              <a:t>You can do it in code on the Teensy</a:t>
            </a:r>
            <a:endParaRPr lang="en-US" dirty="0"/>
          </a:p>
        </p:txBody>
      </p:sp>
      <p:sp>
        <p:nvSpPr>
          <p:cNvPr id="5" name="Rounded Rectangle 4"/>
          <p:cNvSpPr/>
          <p:nvPr/>
        </p:nvSpPr>
        <p:spPr>
          <a:xfrm>
            <a:off x="804333" y="2987689"/>
            <a:ext cx="2743200" cy="2079444"/>
          </a:xfrm>
          <a:prstGeom prst="round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09283" y="4524850"/>
            <a:ext cx="838200" cy="461665"/>
          </a:xfrm>
          <a:prstGeom prst="rect">
            <a:avLst/>
          </a:prstGeom>
          <a:noFill/>
        </p:spPr>
        <p:txBody>
          <a:bodyPr wrap="square" rtlCol="0">
            <a:spAutoFit/>
          </a:bodyPr>
          <a:lstStyle/>
          <a:p>
            <a:r>
              <a:rPr lang="en-US" sz="1200" dirty="0" smtClean="0">
                <a:solidFill>
                  <a:schemeClr val="bg1"/>
                </a:solidFill>
              </a:rPr>
              <a:t>Common Ground</a:t>
            </a:r>
            <a:endParaRPr lang="en-US" sz="1200" dirty="0">
              <a:solidFill>
                <a:schemeClr val="bg1"/>
              </a:solidFill>
            </a:endParaRPr>
          </a:p>
        </p:txBody>
      </p:sp>
      <p:pic>
        <p:nvPicPr>
          <p:cNvPr id="14" name="Picture 13" descr="50px-Resistor_symbol_America.svg.png"/>
          <p:cNvPicPr>
            <a:picLocks noChangeAspect="1"/>
          </p:cNvPicPr>
          <p:nvPr/>
        </p:nvPicPr>
        <p:blipFill>
          <a:blip r:embed="rId2" cstate="print"/>
          <a:stretch>
            <a:fillRect/>
          </a:stretch>
        </p:blipFill>
        <p:spPr>
          <a:xfrm rot="16200000">
            <a:off x="2284360" y="3722796"/>
            <a:ext cx="685800" cy="635953"/>
          </a:xfrm>
          <a:prstGeom prst="rect">
            <a:avLst/>
          </a:prstGeom>
        </p:spPr>
      </p:pic>
      <p:cxnSp>
        <p:nvCxnSpPr>
          <p:cNvPr id="17" name="Straight Connector 16"/>
          <p:cNvCxnSpPr/>
          <p:nvPr/>
        </p:nvCxnSpPr>
        <p:spPr>
          <a:xfrm rot="5400000">
            <a:off x="1143000" y="19050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flipH="1" flipV="1">
            <a:off x="1409700" y="2019300"/>
            <a:ext cx="2286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3924300" y="2171700"/>
            <a:ext cx="5334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728383" y="3504141"/>
            <a:ext cx="838200" cy="461665"/>
          </a:xfrm>
          <a:prstGeom prst="rect">
            <a:avLst/>
          </a:prstGeom>
          <a:noFill/>
        </p:spPr>
        <p:txBody>
          <a:bodyPr wrap="square" rtlCol="0">
            <a:spAutoFit/>
          </a:bodyPr>
          <a:lstStyle/>
          <a:p>
            <a:r>
              <a:rPr lang="en-US" sz="1200" dirty="0" smtClean="0">
                <a:solidFill>
                  <a:schemeClr val="bg1"/>
                </a:solidFill>
              </a:rPr>
              <a:t>10K Ω Resistor</a:t>
            </a:r>
            <a:endParaRPr lang="en-US" sz="1200" dirty="0">
              <a:solidFill>
                <a:schemeClr val="bg1"/>
              </a:solidFill>
            </a:endParaRPr>
          </a:p>
        </p:txBody>
      </p:sp>
      <p:sp>
        <p:nvSpPr>
          <p:cNvPr id="25" name="TextBox 24"/>
          <p:cNvSpPr txBox="1"/>
          <p:nvPr/>
        </p:nvSpPr>
        <p:spPr>
          <a:xfrm>
            <a:off x="2080683" y="3420873"/>
            <a:ext cx="647700" cy="276999"/>
          </a:xfrm>
          <a:prstGeom prst="rect">
            <a:avLst/>
          </a:prstGeom>
          <a:noFill/>
        </p:spPr>
        <p:txBody>
          <a:bodyPr wrap="square" rtlCol="0">
            <a:spAutoFit/>
          </a:bodyPr>
          <a:lstStyle/>
          <a:p>
            <a:r>
              <a:rPr lang="en-US" sz="1200" dirty="0" smtClean="0">
                <a:solidFill>
                  <a:schemeClr val="bg1"/>
                </a:solidFill>
              </a:rPr>
              <a:t>Input</a:t>
            </a:r>
            <a:endParaRPr lang="en-US" sz="1200" dirty="0">
              <a:solidFill>
                <a:schemeClr val="bg1"/>
              </a:solidFill>
            </a:endParaRPr>
          </a:p>
        </p:txBody>
      </p:sp>
      <p:cxnSp>
        <p:nvCxnSpPr>
          <p:cNvPr id="32" name="Straight Connector 31"/>
          <p:cNvCxnSpPr/>
          <p:nvPr/>
        </p:nvCxnSpPr>
        <p:spPr>
          <a:xfrm>
            <a:off x="1461557" y="4013310"/>
            <a:ext cx="8477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4" idx="2"/>
          </p:cNvCxnSpPr>
          <p:nvPr/>
        </p:nvCxnSpPr>
        <p:spPr>
          <a:xfrm>
            <a:off x="2945237" y="4040773"/>
            <a:ext cx="290357" cy="445380"/>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4333" y="4581017"/>
            <a:ext cx="571499" cy="276999"/>
          </a:xfrm>
          <a:prstGeom prst="rect">
            <a:avLst/>
          </a:prstGeom>
          <a:noFill/>
        </p:spPr>
        <p:txBody>
          <a:bodyPr wrap="square" rtlCol="0">
            <a:spAutoFit/>
          </a:bodyPr>
          <a:lstStyle/>
          <a:p>
            <a:r>
              <a:rPr lang="en-US" sz="1200" dirty="0" smtClean="0">
                <a:solidFill>
                  <a:schemeClr val="bg1"/>
                </a:solidFill>
              </a:rPr>
              <a:t>+5v</a:t>
            </a:r>
            <a:endParaRPr lang="en-US" sz="1200" dirty="0">
              <a:solidFill>
                <a:schemeClr val="bg1"/>
              </a:solidFill>
            </a:endParaRPr>
          </a:p>
        </p:txBody>
      </p:sp>
      <p:cxnSp>
        <p:nvCxnSpPr>
          <p:cNvPr id="51" name="Elbow Connector 50"/>
          <p:cNvCxnSpPr>
            <a:endCxn id="44" idx="0"/>
          </p:cNvCxnSpPr>
          <p:nvPr/>
        </p:nvCxnSpPr>
        <p:spPr>
          <a:xfrm rot="5400000">
            <a:off x="875287" y="4228107"/>
            <a:ext cx="567706" cy="138114"/>
          </a:xfrm>
          <a:prstGeom prst="bentConnector3">
            <a:avLst>
              <a:gd name="adj1" fmla="val -1900"/>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V="1">
            <a:off x="1784567" y="3717193"/>
            <a:ext cx="492220" cy="100012"/>
          </a:xfrm>
          <a:prstGeom prst="bentConnector3">
            <a:avLst>
              <a:gd name="adj1" fmla="val 50000"/>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28197" y="3697872"/>
            <a:ext cx="233360" cy="315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46" y="4481226"/>
            <a:ext cx="438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37683" y="3063889"/>
            <a:ext cx="2743200" cy="307777"/>
          </a:xfrm>
          <a:prstGeom prst="rect">
            <a:avLst/>
          </a:prstGeom>
          <a:noFill/>
        </p:spPr>
        <p:txBody>
          <a:bodyPr wrap="square" rtlCol="0">
            <a:spAutoFit/>
          </a:bodyPr>
          <a:lstStyle/>
          <a:p>
            <a:pPr algn="ctr"/>
            <a:r>
              <a:rPr lang="en-US" sz="1400" b="1" dirty="0" smtClean="0">
                <a:solidFill>
                  <a:schemeClr val="bg1"/>
                </a:solidFill>
              </a:rPr>
              <a:t>Pull Down Resistor</a:t>
            </a:r>
            <a:endParaRPr lang="en-US" sz="1400" b="1" dirty="0">
              <a:solidFill>
                <a:schemeClr val="bg1"/>
              </a:solidFill>
            </a:endParaRPr>
          </a:p>
        </p:txBody>
      </p:sp>
      <p:sp>
        <p:nvSpPr>
          <p:cNvPr id="53" name="Rounded Rectangle 52"/>
          <p:cNvSpPr/>
          <p:nvPr/>
        </p:nvSpPr>
        <p:spPr>
          <a:xfrm>
            <a:off x="4648200" y="2987689"/>
            <a:ext cx="2743200" cy="2079444"/>
          </a:xfrm>
          <a:prstGeom prst="round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6153150" y="4524850"/>
            <a:ext cx="838200" cy="461665"/>
          </a:xfrm>
          <a:prstGeom prst="rect">
            <a:avLst/>
          </a:prstGeom>
          <a:noFill/>
        </p:spPr>
        <p:txBody>
          <a:bodyPr wrap="square" rtlCol="0">
            <a:spAutoFit/>
          </a:bodyPr>
          <a:lstStyle/>
          <a:p>
            <a:r>
              <a:rPr lang="en-US" sz="1200" dirty="0" smtClean="0">
                <a:solidFill>
                  <a:schemeClr val="bg1"/>
                </a:solidFill>
              </a:rPr>
              <a:t>Common Ground</a:t>
            </a:r>
            <a:endParaRPr lang="en-US" sz="1200" dirty="0">
              <a:solidFill>
                <a:schemeClr val="bg1"/>
              </a:solidFill>
            </a:endParaRPr>
          </a:p>
        </p:txBody>
      </p:sp>
      <p:pic>
        <p:nvPicPr>
          <p:cNvPr id="55" name="Picture 54" descr="50px-Resistor_symbol_America.svg.png"/>
          <p:cNvPicPr>
            <a:picLocks noChangeAspect="1"/>
          </p:cNvPicPr>
          <p:nvPr/>
        </p:nvPicPr>
        <p:blipFill>
          <a:blip r:embed="rId2" cstate="print"/>
          <a:stretch>
            <a:fillRect/>
          </a:stretch>
        </p:blipFill>
        <p:spPr>
          <a:xfrm rot="16200000">
            <a:off x="4978084" y="3695333"/>
            <a:ext cx="685800" cy="635953"/>
          </a:xfrm>
          <a:prstGeom prst="rect">
            <a:avLst/>
          </a:prstGeom>
        </p:spPr>
      </p:pic>
      <p:sp>
        <p:nvSpPr>
          <p:cNvPr id="56" name="TextBox 55"/>
          <p:cNvSpPr txBox="1"/>
          <p:nvPr/>
        </p:nvSpPr>
        <p:spPr>
          <a:xfrm>
            <a:off x="4728048" y="3494907"/>
            <a:ext cx="838200" cy="461665"/>
          </a:xfrm>
          <a:prstGeom prst="rect">
            <a:avLst/>
          </a:prstGeom>
          <a:noFill/>
        </p:spPr>
        <p:txBody>
          <a:bodyPr wrap="square" rtlCol="0">
            <a:spAutoFit/>
          </a:bodyPr>
          <a:lstStyle/>
          <a:p>
            <a:r>
              <a:rPr lang="en-US" sz="1200" dirty="0" smtClean="0">
                <a:solidFill>
                  <a:schemeClr val="bg1"/>
                </a:solidFill>
              </a:rPr>
              <a:t>10K Ω Resistor</a:t>
            </a:r>
            <a:endParaRPr lang="en-US" sz="1200" dirty="0">
              <a:solidFill>
                <a:schemeClr val="bg1"/>
              </a:solidFill>
            </a:endParaRPr>
          </a:p>
        </p:txBody>
      </p:sp>
      <p:sp>
        <p:nvSpPr>
          <p:cNvPr id="57" name="TextBox 56"/>
          <p:cNvSpPr txBox="1"/>
          <p:nvPr/>
        </p:nvSpPr>
        <p:spPr>
          <a:xfrm>
            <a:off x="5924550" y="3420873"/>
            <a:ext cx="647700" cy="276999"/>
          </a:xfrm>
          <a:prstGeom prst="rect">
            <a:avLst/>
          </a:prstGeom>
          <a:noFill/>
        </p:spPr>
        <p:txBody>
          <a:bodyPr wrap="square" rtlCol="0">
            <a:spAutoFit/>
          </a:bodyPr>
          <a:lstStyle/>
          <a:p>
            <a:r>
              <a:rPr lang="en-US" sz="1200" dirty="0" smtClean="0">
                <a:solidFill>
                  <a:schemeClr val="bg1"/>
                </a:solidFill>
              </a:rPr>
              <a:t>Input</a:t>
            </a:r>
            <a:endParaRPr lang="en-US" sz="1200" dirty="0">
              <a:solidFill>
                <a:schemeClr val="bg1"/>
              </a:solidFill>
            </a:endParaRPr>
          </a:p>
        </p:txBody>
      </p:sp>
      <p:cxnSp>
        <p:nvCxnSpPr>
          <p:cNvPr id="58" name="Straight Connector 57"/>
          <p:cNvCxnSpPr>
            <a:stCxn id="55" idx="2"/>
          </p:cNvCxnSpPr>
          <p:nvPr/>
        </p:nvCxnSpPr>
        <p:spPr>
          <a:xfrm>
            <a:off x="5638961" y="4013310"/>
            <a:ext cx="772479" cy="14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648200" y="4581017"/>
            <a:ext cx="571499" cy="276999"/>
          </a:xfrm>
          <a:prstGeom prst="rect">
            <a:avLst/>
          </a:prstGeom>
          <a:noFill/>
        </p:spPr>
        <p:txBody>
          <a:bodyPr wrap="square" rtlCol="0">
            <a:spAutoFit/>
          </a:bodyPr>
          <a:lstStyle/>
          <a:p>
            <a:r>
              <a:rPr lang="en-US" sz="1200" dirty="0" smtClean="0">
                <a:solidFill>
                  <a:schemeClr val="bg1"/>
                </a:solidFill>
              </a:rPr>
              <a:t>+5v</a:t>
            </a:r>
            <a:endParaRPr lang="en-US" sz="1200" dirty="0">
              <a:solidFill>
                <a:schemeClr val="bg1"/>
              </a:solidFill>
            </a:endParaRPr>
          </a:p>
        </p:txBody>
      </p:sp>
      <p:cxnSp>
        <p:nvCxnSpPr>
          <p:cNvPr id="61" name="Elbow Connector 60"/>
          <p:cNvCxnSpPr>
            <a:stCxn id="55" idx="0"/>
            <a:endCxn id="60" idx="0"/>
          </p:cNvCxnSpPr>
          <p:nvPr/>
        </p:nvCxnSpPr>
        <p:spPr>
          <a:xfrm rot="10800000" flipV="1">
            <a:off x="4933950" y="4013309"/>
            <a:ext cx="69058" cy="567707"/>
          </a:xfrm>
          <a:prstGeom prst="bentConnector2">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6200000" flipV="1">
            <a:off x="5628434" y="3717193"/>
            <a:ext cx="492220" cy="100012"/>
          </a:xfrm>
          <a:prstGeom prst="bentConnector3">
            <a:avLst>
              <a:gd name="adj1" fmla="val 50000"/>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411440" y="3725334"/>
            <a:ext cx="233360" cy="315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913" y="4481226"/>
            <a:ext cx="438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4781550" y="3063889"/>
            <a:ext cx="2743200" cy="307777"/>
          </a:xfrm>
          <a:prstGeom prst="rect">
            <a:avLst/>
          </a:prstGeom>
          <a:noFill/>
        </p:spPr>
        <p:txBody>
          <a:bodyPr wrap="square" rtlCol="0">
            <a:spAutoFit/>
          </a:bodyPr>
          <a:lstStyle/>
          <a:p>
            <a:pPr algn="ctr"/>
            <a:r>
              <a:rPr lang="en-US" sz="1400" b="1" dirty="0" smtClean="0">
                <a:solidFill>
                  <a:schemeClr val="bg1"/>
                </a:solidFill>
              </a:rPr>
              <a:t>Pull Up Resistor</a:t>
            </a:r>
            <a:endParaRPr lang="en-US" sz="1400" b="1" dirty="0">
              <a:solidFill>
                <a:schemeClr val="bg1"/>
              </a:solidFill>
            </a:endParaRPr>
          </a:p>
        </p:txBody>
      </p:sp>
      <p:cxnSp>
        <p:nvCxnSpPr>
          <p:cNvPr id="81" name="Straight Connector 80"/>
          <p:cNvCxnSpPr/>
          <p:nvPr/>
        </p:nvCxnSpPr>
        <p:spPr>
          <a:xfrm>
            <a:off x="7083988" y="4040773"/>
            <a:ext cx="0" cy="440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781800" y="4040773"/>
            <a:ext cx="3021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0914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dirty="0" smtClean="0"/>
              <a:t>I run Irongeek.com</a:t>
            </a:r>
          </a:p>
          <a:p>
            <a:r>
              <a:rPr lang="en-US" dirty="0" smtClean="0"/>
              <a:t>I have an interest in InfoSec education</a:t>
            </a:r>
          </a:p>
          <a:p>
            <a:r>
              <a:rPr lang="en-US" dirty="0" smtClean="0"/>
              <a:t>I don’t know everything - I’m just a geek with time on my hands</a:t>
            </a:r>
          </a:p>
          <a:p>
            <a:r>
              <a:rPr lang="en-US" dirty="0"/>
              <a:t>I’m </a:t>
            </a:r>
            <a:r>
              <a:rPr lang="en-US" dirty="0" smtClean="0"/>
              <a:t>an (</a:t>
            </a:r>
            <a:r>
              <a:rPr lang="en-US" dirty="0" err="1" smtClean="0"/>
              <a:t>Ir</a:t>
            </a:r>
            <a:r>
              <a:rPr lang="en-US" dirty="0" smtClean="0"/>
              <a:t>)regular </a:t>
            </a:r>
            <a:r>
              <a:rPr lang="en-US" dirty="0"/>
              <a:t>on the InfoSec Daily Podcast: </a:t>
            </a:r>
            <a:r>
              <a:rPr lang="en-US" dirty="0">
                <a:hlinkClick r:id="rId4"/>
              </a:rPr>
              <a:t>http://</a:t>
            </a:r>
            <a:r>
              <a:rPr lang="en-US" dirty="0" smtClean="0">
                <a:hlinkClick r:id="rId4"/>
              </a:rPr>
              <a:t>isdpodcast.com</a:t>
            </a:r>
            <a:endParaRPr lang="en-US" dirty="0" smtClean="0"/>
          </a:p>
          <a:p>
            <a:r>
              <a:rPr lang="en-US" dirty="0" smtClean="0"/>
              <a:t>Co-Founder of </a:t>
            </a:r>
            <a:r>
              <a:rPr lang="en-US" dirty="0" err="1" smtClean="0"/>
              <a:t>Derbycon</a:t>
            </a:r>
            <a:endParaRPr lang="en-US" dirty="0"/>
          </a:p>
          <a:p>
            <a:endParaRPr lang="en-US" dirty="0"/>
          </a:p>
        </p:txBody>
      </p:sp>
      <p:sp>
        <p:nvSpPr>
          <p:cNvPr id="5" name="Rectangle 4"/>
          <p:cNvSpPr/>
          <p:nvPr/>
        </p:nvSpPr>
        <p:spPr>
          <a:xfrm>
            <a:off x="6324600" y="1143000"/>
            <a:ext cx="2739917" cy="369332"/>
          </a:xfrm>
          <a:prstGeom prst="rect">
            <a:avLst/>
          </a:prstGeom>
        </p:spPr>
        <p:txBody>
          <a:bodyPr wrap="none">
            <a:spAutoFit/>
          </a:bodyPr>
          <a:lstStyle/>
          <a:p>
            <a:r>
              <a:rPr lang="en-US" dirty="0" smtClean="0"/>
              <a:t>Twitter: @</a:t>
            </a:r>
            <a:r>
              <a:rPr lang="en-US" dirty="0" err="1" smtClean="0"/>
              <a:t>Irongeek_ADC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developers working on stuff like this</a:t>
            </a:r>
            <a:endParaRPr lang="en-US" dirty="0"/>
          </a:p>
        </p:txBody>
      </p:sp>
      <p:sp>
        <p:nvSpPr>
          <p:cNvPr id="3" name="Content Placeholder 2"/>
          <p:cNvSpPr>
            <a:spLocks noGrp="1"/>
          </p:cNvSpPr>
          <p:nvPr>
            <p:ph idx="1"/>
          </p:nvPr>
        </p:nvSpPr>
        <p:spPr/>
        <p:txBody>
          <a:bodyPr/>
          <a:lstStyle/>
          <a:p>
            <a:pPr marL="136525" indent="0">
              <a:buNone/>
            </a:pPr>
            <a:r>
              <a:rPr lang="en-US" sz="2400" dirty="0" err="1"/>
              <a:t>Powershell</a:t>
            </a:r>
            <a:r>
              <a:rPr lang="en-US" sz="2400" dirty="0"/>
              <a:t>...</a:t>
            </a:r>
            <a:r>
              <a:rPr lang="en-US" sz="2400" dirty="0" err="1"/>
              <a:t>omfg</a:t>
            </a:r>
            <a:endParaRPr lang="en-US" sz="2400" dirty="0"/>
          </a:p>
          <a:p>
            <a:r>
              <a:rPr lang="en-US" sz="2400" dirty="0"/>
              <a:t>David Kennedy (ReL1K</a:t>
            </a:r>
            <a:r>
              <a:rPr lang="en-US" sz="2400" dirty="0" smtClean="0"/>
              <a:t>)</a:t>
            </a:r>
            <a:endParaRPr lang="en-US" sz="2400" dirty="0"/>
          </a:p>
          <a:p>
            <a:r>
              <a:rPr lang="en-US" sz="2400" dirty="0"/>
              <a:t>Josh Kelley (</a:t>
            </a:r>
            <a:r>
              <a:rPr lang="en-US" sz="2400" dirty="0" err="1"/>
              <a:t>Winfang</a:t>
            </a:r>
            <a:r>
              <a:rPr lang="en-US" sz="2400" dirty="0" smtClean="0"/>
              <a:t>)</a:t>
            </a:r>
          </a:p>
          <a:p>
            <a:pPr marL="136525" indent="0">
              <a:buNone/>
            </a:pPr>
            <a:r>
              <a:rPr lang="en-US" sz="2400" dirty="0" smtClean="0"/>
              <a:t>Rubber Ducky</a:t>
            </a:r>
          </a:p>
          <a:p>
            <a:r>
              <a:rPr lang="en-US" sz="2400" dirty="0" smtClean="0"/>
              <a:t>Robin Wood</a:t>
            </a:r>
          </a:p>
          <a:p>
            <a:r>
              <a:rPr lang="en-US" sz="2400" dirty="0"/>
              <a:t>Darren </a:t>
            </a:r>
            <a:r>
              <a:rPr lang="en-US" sz="2400" dirty="0" smtClean="0"/>
              <a:t>Kitchen</a:t>
            </a:r>
          </a:p>
          <a:p>
            <a:pPr marL="136525" indent="0">
              <a:buNone/>
            </a:pPr>
            <a:r>
              <a:rPr lang="en-US" sz="2400" dirty="0" smtClean="0"/>
              <a:t>Others</a:t>
            </a:r>
          </a:p>
          <a:p>
            <a:r>
              <a:rPr lang="en-US" sz="2400" dirty="0" smtClean="0"/>
              <a:t>Brad Bowers</a:t>
            </a:r>
            <a:endParaRPr lang="en-US" sz="2400" b="1" dirty="0" smtClean="0"/>
          </a:p>
          <a:p>
            <a:r>
              <a:rPr lang="en-US" sz="2400" dirty="0" err="1" smtClean="0"/>
              <a:t>Monta</a:t>
            </a:r>
            <a:r>
              <a:rPr lang="en-US" sz="2400" dirty="0" smtClean="0"/>
              <a:t> </a:t>
            </a:r>
            <a:r>
              <a:rPr lang="en-US" sz="2400" dirty="0"/>
              <a:t>Elkins </a:t>
            </a:r>
            <a:endParaRPr lang="en-US" sz="2400" dirty="0" smtClean="0"/>
          </a:p>
          <a:p>
            <a:r>
              <a:rPr lang="en-US" sz="2400" dirty="0"/>
              <a:t>Richard </a:t>
            </a:r>
            <a:r>
              <a:rPr lang="en-US" sz="2400" dirty="0" smtClean="0"/>
              <a:t>Rushing</a:t>
            </a:r>
            <a:endParaRPr lang="en-US" sz="2400" dirty="0"/>
          </a:p>
        </p:txBody>
      </p:sp>
    </p:spTree>
    <p:extLst>
      <p:ext uri="{BB962C8B-B14F-4D97-AF65-F5344CB8AC3E}">
        <p14:creationId xmlns:p14="http://schemas.microsoft.com/office/powerpoint/2010/main" val="38509200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Keylogger</a:t>
            </a:r>
            <a:br>
              <a:rPr lang="en-US" dirty="0" smtClean="0"/>
            </a:br>
            <a:r>
              <a:rPr lang="en-US" dirty="0" smtClean="0"/>
              <a:t>(Ok, come back now)</a:t>
            </a:r>
            <a:endParaRPr lang="en-US" dirty="0"/>
          </a:p>
        </p:txBody>
      </p:sp>
      <p:sp>
        <p:nvSpPr>
          <p:cNvPr id="5" name="Subtitle 4"/>
          <p:cNvSpPr>
            <a:spLocks noGrp="1"/>
          </p:cNvSpPr>
          <p:nvPr>
            <p:ph type="subTitle" idx="1"/>
          </p:nvPr>
        </p:nvSpPr>
        <p:spPr/>
        <p:txBody>
          <a:bodyPr/>
          <a:lstStyle/>
          <a:p>
            <a:r>
              <a:rPr lang="en-US" dirty="0" smtClean="0"/>
              <a:t>Hey! Where is my mead?</a:t>
            </a:r>
            <a:endParaRPr lang="en-US" dirty="0"/>
          </a:p>
        </p:txBody>
      </p:sp>
    </p:spTree>
    <p:extLst>
      <p:ext uri="{BB962C8B-B14F-4D97-AF65-F5344CB8AC3E}">
        <p14:creationId xmlns:p14="http://schemas.microsoft.com/office/powerpoint/2010/main" val="28781116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Hardware </a:t>
            </a:r>
            <a:r>
              <a:rPr lang="en-US" dirty="0" smtClean="0">
                <a:effectLst/>
              </a:rPr>
              <a:t>keyloggers</a:t>
            </a:r>
            <a:endParaRPr lang="en-US" dirty="0">
              <a:effectLst/>
            </a:endParaRPr>
          </a:p>
        </p:txBody>
      </p:sp>
      <p:sp>
        <p:nvSpPr>
          <p:cNvPr id="3" name="Content Placeholder 2"/>
          <p:cNvSpPr>
            <a:spLocks noGrp="1"/>
          </p:cNvSpPr>
          <p:nvPr>
            <p:ph idx="1"/>
          </p:nvPr>
        </p:nvSpPr>
        <p:spPr>
          <a:xfrm>
            <a:off x="457200" y="1371600"/>
            <a:ext cx="6096000" cy="4937125"/>
          </a:xfrm>
        </p:spPr>
        <p:txBody>
          <a:bodyPr/>
          <a:lstStyle/>
          <a:p>
            <a:r>
              <a:rPr lang="en-US" sz="2400" dirty="0"/>
              <a:t>Hardware </a:t>
            </a:r>
            <a:r>
              <a:rPr lang="en-US" sz="2400" dirty="0" smtClean="0"/>
              <a:t>keyloggers </a:t>
            </a:r>
            <a:r>
              <a:rPr lang="en-US" sz="2400" dirty="0"/>
              <a:t>are fairly simple devices </a:t>
            </a:r>
            <a:r>
              <a:rPr lang="en-US" sz="2400" dirty="0" smtClean="0"/>
              <a:t>conceptually </a:t>
            </a:r>
          </a:p>
          <a:p>
            <a:endParaRPr lang="en-US" sz="2400" dirty="0" smtClean="0"/>
          </a:p>
          <a:p>
            <a:r>
              <a:rPr lang="en-US" sz="2400" dirty="0" smtClean="0"/>
              <a:t>Essentially </a:t>
            </a:r>
            <a:r>
              <a:rPr lang="en-US" sz="2400" dirty="0"/>
              <a:t>they are installed between the keyboard and the computer, and then log all of the </a:t>
            </a:r>
            <a:r>
              <a:rPr lang="en-US" sz="2400" dirty="0" smtClean="0"/>
              <a:t>keystrokes </a:t>
            </a:r>
            <a:r>
              <a:rPr lang="en-US" sz="2400" dirty="0"/>
              <a:t>that they intercept to their onboard flash </a:t>
            </a:r>
            <a:r>
              <a:rPr lang="en-US" sz="2400" dirty="0" smtClean="0"/>
              <a:t>memory</a:t>
            </a:r>
          </a:p>
          <a:p>
            <a:endParaRPr lang="en-US" sz="2400" dirty="0" smtClean="0"/>
          </a:p>
          <a:p>
            <a:r>
              <a:rPr lang="en-US" sz="2400" dirty="0" smtClean="0"/>
              <a:t>A </a:t>
            </a:r>
            <a:r>
              <a:rPr lang="en-US" sz="2400" dirty="0"/>
              <a:t>snooper can then come along later to pick up the key logger and extract the captured data (passwords, documents, activity, etc</a:t>
            </a:r>
            <a:r>
              <a:rPr lang="en-US" sz="2400" dirty="0" smtClean="0"/>
              <a:t>.)</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43000"/>
            <a:ext cx="23241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928" y="2819400"/>
            <a:ext cx="122464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713798"/>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83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Markets</a:t>
            </a:r>
            <a:endParaRPr lang="en-US" dirty="0"/>
          </a:p>
        </p:txBody>
      </p:sp>
      <p:sp>
        <p:nvSpPr>
          <p:cNvPr id="3" name="Content Placeholder 2"/>
          <p:cNvSpPr>
            <a:spLocks noGrp="1"/>
          </p:cNvSpPr>
          <p:nvPr>
            <p:ph idx="1"/>
          </p:nvPr>
        </p:nvSpPr>
        <p:spPr/>
        <p:txBody>
          <a:bodyPr/>
          <a:lstStyle/>
          <a:p>
            <a:r>
              <a:rPr lang="en-US" dirty="0" smtClean="0"/>
              <a:t>Writer </a:t>
            </a:r>
            <a:br>
              <a:rPr lang="en-US" dirty="0" smtClean="0"/>
            </a:br>
            <a:r>
              <a:rPr lang="en-US" dirty="0" smtClean="0"/>
              <a:t>(yeah, right)</a:t>
            </a:r>
          </a:p>
          <a:p>
            <a:r>
              <a:rPr lang="en-US" dirty="0" smtClean="0"/>
              <a:t>Businesses monitoring employees</a:t>
            </a:r>
          </a:p>
          <a:p>
            <a:r>
              <a:rPr lang="en-US" dirty="0" smtClean="0"/>
              <a:t>Parents monitoring children</a:t>
            </a:r>
            <a:br>
              <a:rPr lang="en-US" dirty="0" smtClean="0"/>
            </a:br>
            <a:r>
              <a:rPr lang="en-US" dirty="0" smtClean="0"/>
              <a:t>(More likely spouses monitoring each other)</a:t>
            </a:r>
          </a:p>
          <a:p>
            <a:r>
              <a:rPr lang="en-US" dirty="0"/>
              <a:t>Pen-testers/Crackers/Spies</a:t>
            </a:r>
            <a:endParaRPr lang="en-US" dirty="0" smtClean="0"/>
          </a:p>
          <a:p>
            <a:endParaRPr lang="en-US" dirty="0"/>
          </a:p>
        </p:txBody>
      </p:sp>
    </p:spTree>
    <p:extLst>
      <p:ext uri="{BB962C8B-B14F-4D97-AF65-F5344CB8AC3E}">
        <p14:creationId xmlns:p14="http://schemas.microsoft.com/office/powerpoint/2010/main" val="14615066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Hardware keyloggers are not likely to be detected by </a:t>
            </a:r>
            <a:r>
              <a:rPr lang="en-US" dirty="0"/>
              <a:t>anti-malware </a:t>
            </a:r>
            <a:r>
              <a:rPr lang="en-US" dirty="0" smtClean="0"/>
              <a:t>apps</a:t>
            </a:r>
          </a:p>
          <a:p>
            <a:pPr lvl="1"/>
            <a:r>
              <a:rPr lang="en-US" dirty="0" smtClean="0"/>
              <a:t>Logs keystrokes even before OS boots (Think BIOS Passwords)</a:t>
            </a:r>
          </a:p>
          <a:p>
            <a:pPr lvl="1"/>
            <a:r>
              <a:rPr lang="en-US" dirty="0" smtClean="0"/>
              <a:t>OS Independent</a:t>
            </a:r>
          </a:p>
          <a:p>
            <a:r>
              <a:rPr lang="en-US" dirty="0" smtClean="0"/>
              <a:t>Cons</a:t>
            </a:r>
          </a:p>
          <a:p>
            <a:pPr lvl="1"/>
            <a:r>
              <a:rPr lang="en-US" dirty="0" smtClean="0"/>
              <a:t>Physical access</a:t>
            </a:r>
          </a:p>
          <a:p>
            <a:pPr lvl="1"/>
            <a:r>
              <a:rPr lang="en-US" dirty="0" smtClean="0"/>
              <a:t>Little information about target app receiving keystrokes</a:t>
            </a:r>
          </a:p>
          <a:p>
            <a:pPr lvl="1"/>
            <a:r>
              <a:rPr lang="en-US" dirty="0" smtClean="0"/>
              <a:t>Expensive</a:t>
            </a:r>
          </a:p>
          <a:p>
            <a:pPr lvl="1"/>
            <a:r>
              <a:rPr lang="en-US" dirty="0" smtClean="0"/>
              <a:t>If found, easy to remove</a:t>
            </a:r>
            <a:endParaRPr lang="en-US" dirty="0"/>
          </a:p>
        </p:txBody>
      </p:sp>
    </p:spTree>
    <p:extLst>
      <p:ext uri="{BB962C8B-B14F-4D97-AF65-F5344CB8AC3E}">
        <p14:creationId xmlns:p14="http://schemas.microsoft.com/office/powerpoint/2010/main" val="21978378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PHUKD + Keylogger?</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775845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effectLst/>
              </a:rPr>
              <a:t>Objective: </a:t>
            </a:r>
            <a:r>
              <a:rPr lang="en-US" dirty="0" smtClean="0"/>
              <a:t>Combining Keyloggers and Programmable HIDs</a:t>
            </a:r>
            <a:endParaRPr lang="en-US" dirty="0"/>
          </a:p>
        </p:txBody>
      </p:sp>
      <p:sp>
        <p:nvSpPr>
          <p:cNvPr id="3" name="Content Placeholder 2"/>
          <p:cNvSpPr>
            <a:spLocks noGrp="1"/>
          </p:cNvSpPr>
          <p:nvPr>
            <p:ph idx="1"/>
          </p:nvPr>
        </p:nvSpPr>
        <p:spPr/>
        <p:txBody>
          <a:bodyPr/>
          <a:lstStyle/>
          <a:p>
            <a:r>
              <a:rPr lang="en-US" dirty="0" smtClean="0"/>
              <a:t>Log all the keys using a </a:t>
            </a:r>
            <a:r>
              <a:rPr lang="en-US" dirty="0" err="1" smtClean="0"/>
              <a:t>MicroSD</a:t>
            </a:r>
            <a:r>
              <a:rPr lang="en-US" dirty="0" smtClean="0"/>
              <a:t> card</a:t>
            </a:r>
          </a:p>
          <a:p>
            <a:r>
              <a:rPr lang="en-US" dirty="0" smtClean="0"/>
              <a:t>Vary payloads based on keystrokes</a:t>
            </a:r>
          </a:p>
          <a:p>
            <a:r>
              <a:rPr lang="en-US" dirty="0" smtClean="0"/>
              <a:t>Log username/password and use them later</a:t>
            </a:r>
          </a:p>
          <a:p>
            <a:r>
              <a:rPr lang="en-US" dirty="0" smtClean="0"/>
              <a:t>Screw with the person who is typing</a:t>
            </a:r>
          </a:p>
          <a:p>
            <a:r>
              <a:rPr lang="en-US" dirty="0" smtClean="0"/>
              <a:t>Flexible hobbyist platform to add new functionality</a:t>
            </a:r>
          </a:p>
          <a:p>
            <a:pPr lvl="1"/>
            <a:r>
              <a:rPr lang="en-US" dirty="0" err="1" smtClean="0"/>
              <a:t>WiFi</a:t>
            </a:r>
            <a:endParaRPr lang="en-US" dirty="0" smtClean="0"/>
          </a:p>
          <a:p>
            <a:pPr lvl="1"/>
            <a:r>
              <a:rPr lang="en-US" dirty="0" smtClean="0"/>
              <a:t>Bluetooth</a:t>
            </a:r>
          </a:p>
          <a:p>
            <a:pPr lvl="1"/>
            <a:r>
              <a:rPr lang="en-US" dirty="0" smtClean="0"/>
              <a:t>Ethernet</a:t>
            </a:r>
            <a:endParaRPr lang="en-US" dirty="0"/>
          </a:p>
        </p:txBody>
      </p:sp>
    </p:spTree>
    <p:extLst>
      <p:ext uri="{BB962C8B-B14F-4D97-AF65-F5344CB8AC3E}">
        <p14:creationId xmlns:p14="http://schemas.microsoft.com/office/powerpoint/2010/main" val="14642691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Problems that will be </a:t>
            </a:r>
            <a:r>
              <a:rPr lang="en-US" dirty="0" smtClean="0">
                <a:effectLst/>
              </a:rPr>
              <a:t>solved</a:t>
            </a:r>
            <a:endParaRPr lang="en-US" dirty="0"/>
          </a:p>
        </p:txBody>
      </p:sp>
      <p:sp>
        <p:nvSpPr>
          <p:cNvPr id="3" name="Content Placeholder 2"/>
          <p:cNvSpPr>
            <a:spLocks noGrp="1"/>
          </p:cNvSpPr>
          <p:nvPr>
            <p:ph idx="1"/>
          </p:nvPr>
        </p:nvSpPr>
        <p:spPr/>
        <p:txBody>
          <a:bodyPr/>
          <a:lstStyle/>
          <a:p>
            <a:pPr lvl="0"/>
            <a:r>
              <a:rPr lang="en-US" dirty="0"/>
              <a:t>Making the hardware reliably with different </a:t>
            </a:r>
            <a:r>
              <a:rPr lang="en-US" dirty="0" smtClean="0"/>
              <a:t>keyboard makes and models. </a:t>
            </a:r>
          </a:p>
          <a:p>
            <a:pPr lvl="0"/>
            <a:endParaRPr lang="en-US" dirty="0"/>
          </a:p>
          <a:p>
            <a:pPr lvl="0"/>
            <a:r>
              <a:rPr lang="en-US" dirty="0" smtClean="0"/>
              <a:t>Packaging</a:t>
            </a:r>
            <a:r>
              <a:rPr lang="en-US" dirty="0"/>
              <a:t>.  For this project I will mostly be bread boarding the circuits, but </a:t>
            </a:r>
            <a:r>
              <a:rPr lang="en-US" dirty="0" smtClean="0"/>
              <a:t>eventually </a:t>
            </a:r>
            <a:r>
              <a:rPr lang="en-US" dirty="0"/>
              <a:t>I would need to come up with more surreptitious packaging</a:t>
            </a:r>
            <a:r>
              <a:rPr lang="en-US" dirty="0" smtClean="0"/>
              <a:t>.</a:t>
            </a:r>
          </a:p>
          <a:p>
            <a:pPr lvl="0"/>
            <a:endParaRPr lang="en-US" dirty="0"/>
          </a:p>
          <a:p>
            <a:pPr lvl="0"/>
            <a:r>
              <a:rPr lang="en-US" dirty="0"/>
              <a:t>Keeping the costs low.</a:t>
            </a:r>
          </a:p>
          <a:p>
            <a:endParaRPr lang="en-US" dirty="0"/>
          </a:p>
        </p:txBody>
      </p:sp>
    </p:spTree>
    <p:extLst>
      <p:ext uri="{BB962C8B-B14F-4D97-AF65-F5344CB8AC3E}">
        <p14:creationId xmlns:p14="http://schemas.microsoft.com/office/powerpoint/2010/main" val="37046093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a:t>
            </a:r>
            <a:endParaRPr lang="en-US" dirty="0"/>
          </a:p>
        </p:txBody>
      </p:sp>
      <p:sp>
        <p:nvSpPr>
          <p:cNvPr id="3" name="Content Placeholder 2"/>
          <p:cNvSpPr>
            <a:spLocks noGrp="1"/>
          </p:cNvSpPr>
          <p:nvPr>
            <p:ph idx="1"/>
          </p:nvPr>
        </p:nvSpPr>
        <p:spPr/>
        <p:txBody>
          <a:bodyPr/>
          <a:lstStyle/>
          <a:p>
            <a:r>
              <a:rPr lang="en-US" dirty="0" smtClean="0"/>
              <a:t>Teensy ($16)</a:t>
            </a:r>
            <a:r>
              <a:rPr lang="en-US" dirty="0"/>
              <a:t/>
            </a:r>
            <a:br>
              <a:rPr lang="en-US" dirty="0"/>
            </a:br>
            <a:r>
              <a:rPr lang="en-US" dirty="0">
                <a:hlinkClick r:id="rId2"/>
              </a:rPr>
              <a:t>http://</a:t>
            </a:r>
            <a:r>
              <a:rPr lang="en-US" dirty="0" smtClean="0">
                <a:hlinkClick r:id="rId2"/>
              </a:rPr>
              <a:t>pjrc.com/store/teensy.html</a:t>
            </a:r>
            <a:endParaRPr lang="en-US" dirty="0" smtClean="0"/>
          </a:p>
          <a:p>
            <a:r>
              <a:rPr lang="en-US" dirty="0" smtClean="0"/>
              <a:t>PS/2 Female Cable (Free?)</a:t>
            </a:r>
            <a:br>
              <a:rPr lang="en-US" dirty="0" smtClean="0"/>
            </a:br>
            <a:r>
              <a:rPr lang="en-US" dirty="0" smtClean="0"/>
              <a:t>(Cut it off a KVM cable or something)</a:t>
            </a:r>
          </a:p>
          <a:p>
            <a:r>
              <a:rPr lang="en-US" dirty="0"/>
              <a:t>SD Adapter ($8)</a:t>
            </a:r>
            <a:br>
              <a:rPr lang="en-US" dirty="0"/>
            </a:br>
            <a:r>
              <a:rPr lang="en-US" dirty="0">
                <a:hlinkClick r:id="rId3"/>
              </a:rPr>
              <a:t>http://</a:t>
            </a:r>
            <a:r>
              <a:rPr lang="en-US" dirty="0" smtClean="0">
                <a:hlinkClick r:id="rId3"/>
              </a:rPr>
              <a:t>pjrc.com/store/sd_adaptor.html</a:t>
            </a:r>
            <a:endParaRPr lang="en-US" dirty="0" smtClean="0"/>
          </a:p>
          <a:p>
            <a:r>
              <a:rPr lang="en-US" dirty="0"/>
              <a:t>USB Host </a:t>
            </a:r>
            <a:r>
              <a:rPr lang="en-US" dirty="0" smtClean="0"/>
              <a:t>Adapter ($14.90)</a:t>
            </a:r>
            <a:r>
              <a:rPr lang="en-US" dirty="0"/>
              <a:t/>
            </a:r>
            <a:br>
              <a:rPr lang="en-US" dirty="0"/>
            </a:br>
            <a:r>
              <a:rPr lang="en-US" dirty="0">
                <a:hlinkClick r:id="rId4"/>
              </a:rPr>
              <a:t>http://</a:t>
            </a:r>
            <a:r>
              <a:rPr lang="en-US" dirty="0" smtClean="0">
                <a:hlinkClick r:id="rId4"/>
              </a:rPr>
              <a:t>www.sure-electronics.com/goods.php?id=1140</a:t>
            </a:r>
            <a:r>
              <a:rPr lang="en-US" dirty="0" smtClean="0"/>
              <a:t> </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4495800"/>
            <a:ext cx="1188858" cy="18288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651171" y="1502229"/>
            <a:ext cx="1676400" cy="95794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158383" y="2900017"/>
            <a:ext cx="1117602" cy="1413568"/>
          </a:xfrm>
          <a:prstGeom prst="rect">
            <a:avLst/>
          </a:prstGeom>
        </p:spPr>
      </p:pic>
    </p:spTree>
    <p:extLst>
      <p:ext uri="{BB962C8B-B14F-4D97-AF65-F5344CB8AC3E}">
        <p14:creationId xmlns:p14="http://schemas.microsoft.com/office/powerpoint/2010/main" val="15469710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a:t>
            </a:r>
            <a:endParaRPr lang="en-US" dirty="0"/>
          </a:p>
        </p:txBody>
      </p:sp>
      <p:sp>
        <p:nvSpPr>
          <p:cNvPr id="3" name="Content Placeholder 2"/>
          <p:cNvSpPr>
            <a:spLocks noGrp="1"/>
          </p:cNvSpPr>
          <p:nvPr>
            <p:ph idx="1"/>
          </p:nvPr>
        </p:nvSpPr>
        <p:spPr/>
        <p:txBody>
          <a:bodyPr/>
          <a:lstStyle/>
          <a:p>
            <a:r>
              <a:rPr lang="en-US" sz="2000" dirty="0"/>
              <a:t>PHUKD Library</a:t>
            </a:r>
            <a:br>
              <a:rPr lang="en-US" sz="2000" dirty="0"/>
            </a:br>
            <a:r>
              <a:rPr lang="en-US" sz="2000" dirty="0">
                <a:hlinkClick r:id="rId2"/>
              </a:rPr>
              <a:t>http://</a:t>
            </a:r>
            <a:r>
              <a:rPr lang="en-US" sz="2000" dirty="0" smtClean="0">
                <a:hlinkClick r:id="rId2"/>
              </a:rPr>
              <a:t>www.irongeek.com/i.php?page=security/programmable-hid-usb-keystroke-dongle#Programming_examples_and_my_PHUKD_library</a:t>
            </a:r>
            <a:r>
              <a:rPr lang="en-US" sz="2000" dirty="0" smtClean="0"/>
              <a:t> </a:t>
            </a:r>
          </a:p>
          <a:p>
            <a:endParaRPr lang="en-US" sz="2000" dirty="0"/>
          </a:p>
          <a:p>
            <a:r>
              <a:rPr lang="en-US" sz="2000" dirty="0" smtClean="0"/>
              <a:t>Teensy </a:t>
            </a:r>
            <a:r>
              <a:rPr lang="en-US" sz="2000" dirty="0"/>
              <a:t>PS/2 </a:t>
            </a:r>
            <a:r>
              <a:rPr lang="en-US" sz="2000" dirty="0" smtClean="0"/>
              <a:t>Library (I have my own mod of this)</a:t>
            </a:r>
            <a:r>
              <a:rPr lang="en-US" sz="2000" dirty="0"/>
              <a:t/>
            </a:r>
            <a:br>
              <a:rPr lang="en-US" sz="2000" dirty="0"/>
            </a:br>
            <a:r>
              <a:rPr lang="en-US" sz="2000" dirty="0">
                <a:hlinkClick r:id="rId3"/>
              </a:rPr>
              <a:t>http://</a:t>
            </a:r>
            <a:r>
              <a:rPr lang="en-US" sz="2000" dirty="0" smtClean="0">
                <a:hlinkClick r:id="rId3"/>
              </a:rPr>
              <a:t>www.pjrc.com/teensy/td_libs_PS2Keyboard.html</a:t>
            </a:r>
            <a:r>
              <a:rPr lang="en-US" sz="2000" dirty="0" smtClean="0"/>
              <a:t> </a:t>
            </a:r>
          </a:p>
          <a:p>
            <a:endParaRPr lang="en-US" sz="2000" dirty="0" smtClean="0"/>
          </a:p>
          <a:p>
            <a:r>
              <a:rPr lang="en-US" sz="2000" dirty="0"/>
              <a:t>SDFat16Lib</a:t>
            </a:r>
            <a:br>
              <a:rPr lang="en-US" sz="2000" dirty="0"/>
            </a:br>
            <a:r>
              <a:rPr lang="en-US" sz="2000" dirty="0">
                <a:hlinkClick r:id="rId4"/>
              </a:rPr>
              <a:t>http://code.google.com/p/sdfatlib</a:t>
            </a:r>
            <a:r>
              <a:rPr lang="en-US" sz="2000" dirty="0" smtClean="0">
                <a:hlinkClick r:id="rId4"/>
              </a:rPr>
              <a:t>/</a:t>
            </a:r>
            <a:r>
              <a:rPr lang="en-US" sz="2000" dirty="0" smtClean="0"/>
              <a:t> </a:t>
            </a:r>
          </a:p>
          <a:p>
            <a:endParaRPr lang="en-US" sz="2000" dirty="0"/>
          </a:p>
        </p:txBody>
      </p:sp>
    </p:spTree>
    <p:extLst>
      <p:ext uri="{BB962C8B-B14F-4D97-AF65-F5344CB8AC3E}">
        <p14:creationId xmlns:p14="http://schemas.microsoft.com/office/powerpoint/2010/main" val="37083869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Refresher on the PHUKD </a:t>
            </a:r>
            <a:endParaRPr lang="en-US" dirty="0"/>
          </a:p>
        </p:txBody>
      </p:sp>
      <p:sp>
        <p:nvSpPr>
          <p:cNvPr id="5" name="Subtitle 4"/>
          <p:cNvSpPr>
            <a:spLocks noGrp="1"/>
          </p:cNvSpPr>
          <p:nvPr>
            <p:ph type="subTitle" idx="1"/>
          </p:nvPr>
        </p:nvSpPr>
        <p:spPr/>
        <p:txBody>
          <a:bodyPr/>
          <a:lstStyle/>
          <a:p>
            <a:r>
              <a:rPr lang="en-US" dirty="0" smtClean="0"/>
              <a:t>If you’ve seen the last PHUKD talk, go get yourself a beer and bring Adrian some mead</a:t>
            </a:r>
            <a:endParaRPr lang="en-US" dirty="0"/>
          </a:p>
        </p:txBody>
      </p:sp>
    </p:spTree>
    <p:extLst>
      <p:ext uri="{BB962C8B-B14F-4D97-AF65-F5344CB8AC3E}">
        <p14:creationId xmlns:p14="http://schemas.microsoft.com/office/powerpoint/2010/main" val="6071995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PS/2 Keylogger</a:t>
            </a:r>
            <a:endParaRPr lang="en-US" dirty="0"/>
          </a:p>
        </p:txBody>
      </p:sp>
      <p:sp>
        <p:nvSpPr>
          <p:cNvPr id="5" name="Subtitle 4"/>
          <p:cNvSpPr>
            <a:spLocks noGrp="1"/>
          </p:cNvSpPr>
          <p:nvPr>
            <p:ph type="subTitle" idx="1"/>
          </p:nvPr>
        </p:nvSpPr>
        <p:spPr/>
        <p:txBody>
          <a:bodyPr/>
          <a:lstStyle/>
          <a:p>
            <a:r>
              <a:rPr lang="en-US" dirty="0" smtClean="0"/>
              <a:t>Going old school!</a:t>
            </a:r>
            <a:endParaRPr lang="en-US" dirty="0"/>
          </a:p>
        </p:txBody>
      </p:sp>
    </p:spTree>
    <p:extLst>
      <p:ext uri="{BB962C8B-B14F-4D97-AF65-F5344CB8AC3E}">
        <p14:creationId xmlns:p14="http://schemas.microsoft.com/office/powerpoint/2010/main" val="9598140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 Scan Codes</a:t>
            </a:r>
            <a:endParaRPr lang="en-US" dirty="0"/>
          </a:p>
        </p:txBody>
      </p:sp>
      <p:sp>
        <p:nvSpPr>
          <p:cNvPr id="3" name="Content Placeholder 2"/>
          <p:cNvSpPr>
            <a:spLocks noGrp="1"/>
          </p:cNvSpPr>
          <p:nvPr>
            <p:ph idx="1"/>
          </p:nvPr>
        </p:nvSpPr>
        <p:spPr/>
        <p:txBody>
          <a:bodyPr/>
          <a:lstStyle/>
          <a:p>
            <a:r>
              <a:rPr lang="en-US" sz="2400" dirty="0" smtClean="0"/>
              <a:t>Scan Codes read from the PS/2 Connection</a:t>
            </a:r>
          </a:p>
          <a:p>
            <a:r>
              <a:rPr lang="en-US" sz="2400" dirty="0" smtClean="0"/>
              <a:t>Defined in the Teensy PS/2 Library with #Defines and Arrays</a:t>
            </a:r>
          </a:p>
          <a:p>
            <a:r>
              <a:rPr lang="en-US" sz="2400" dirty="0" smtClean="0"/>
              <a:t>Have to translate to USB, which makes things tougher </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124772679"/>
              </p:ext>
            </p:extLst>
          </p:nvPr>
        </p:nvGraphicFramePr>
        <p:xfrm>
          <a:off x="1600200" y="3429000"/>
          <a:ext cx="6096000" cy="296672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r>
                        <a:rPr lang="en-US" dirty="0" smtClean="0"/>
                        <a:t>Key</a:t>
                      </a:r>
                      <a:endParaRPr lang="en-US" dirty="0"/>
                    </a:p>
                  </a:txBody>
                  <a:tcPr/>
                </a:tc>
                <a:tc>
                  <a:txBody>
                    <a:bodyPr/>
                    <a:lstStyle/>
                    <a:p>
                      <a:r>
                        <a:rPr lang="en-US" dirty="0" smtClean="0"/>
                        <a:t>Code</a:t>
                      </a:r>
                      <a:endParaRPr lang="en-US" dirty="0"/>
                    </a:p>
                  </a:txBody>
                  <a:tcPr/>
                </a:tc>
                <a:tc>
                  <a:txBody>
                    <a:bodyPr/>
                    <a:lstStyle/>
                    <a:p>
                      <a:r>
                        <a:rPr lang="en-US" dirty="0" smtClean="0"/>
                        <a:t>Release</a:t>
                      </a:r>
                      <a:endParaRPr lang="en-US" dirty="0"/>
                    </a:p>
                  </a:txBody>
                  <a:tcPr/>
                </a:tc>
              </a:tr>
              <a:tr h="370840">
                <a:tc>
                  <a:txBody>
                    <a:bodyPr/>
                    <a:lstStyle/>
                    <a:p>
                      <a:r>
                        <a:rPr lang="en-US" dirty="0" smtClean="0"/>
                        <a:t>A</a:t>
                      </a:r>
                      <a:endParaRPr lang="en-US" dirty="0"/>
                    </a:p>
                  </a:txBody>
                  <a:tcPr/>
                </a:tc>
                <a:tc>
                  <a:txBody>
                    <a:bodyPr/>
                    <a:lstStyle/>
                    <a:p>
                      <a:r>
                        <a:rPr lang="en-US" dirty="0" smtClean="0"/>
                        <a:t>1C</a:t>
                      </a:r>
                      <a:endParaRPr lang="en-US" dirty="0"/>
                    </a:p>
                  </a:txBody>
                  <a:tcPr/>
                </a:tc>
                <a:tc>
                  <a:txBody>
                    <a:bodyPr/>
                    <a:lstStyle/>
                    <a:p>
                      <a:r>
                        <a:rPr lang="en-US" dirty="0" smtClean="0"/>
                        <a:t>F0,</a:t>
                      </a:r>
                      <a:r>
                        <a:rPr lang="en-US" baseline="0" dirty="0" smtClean="0"/>
                        <a:t> </a:t>
                      </a:r>
                      <a:r>
                        <a:rPr lang="en-US" dirty="0" smtClean="0"/>
                        <a:t>1C</a:t>
                      </a:r>
                      <a:endParaRPr lang="en-US" dirty="0"/>
                    </a:p>
                  </a:txBody>
                  <a:tcPr/>
                </a:tc>
              </a:tr>
              <a:tr h="370840">
                <a:tc>
                  <a:txBody>
                    <a:bodyPr/>
                    <a:lstStyle/>
                    <a:p>
                      <a:r>
                        <a:rPr lang="en-US" dirty="0" smtClean="0"/>
                        <a:t>B</a:t>
                      </a:r>
                      <a:endParaRPr lang="en-US" dirty="0"/>
                    </a:p>
                  </a:txBody>
                  <a:tcPr/>
                </a:tc>
                <a:tc>
                  <a:txBody>
                    <a:bodyPr/>
                    <a:lstStyle/>
                    <a:p>
                      <a:r>
                        <a:rPr lang="en-US" dirty="0" smtClean="0"/>
                        <a:t>32</a:t>
                      </a:r>
                      <a:endParaRPr lang="en-US" dirty="0"/>
                    </a:p>
                  </a:txBody>
                  <a:tcPr/>
                </a:tc>
                <a:tc>
                  <a:txBody>
                    <a:bodyPr/>
                    <a:lstStyle/>
                    <a:p>
                      <a:r>
                        <a:rPr lang="en-US" dirty="0" smtClean="0"/>
                        <a:t>F0,</a:t>
                      </a:r>
                      <a:r>
                        <a:rPr lang="en-US" baseline="0" dirty="0" smtClean="0"/>
                        <a:t> </a:t>
                      </a:r>
                      <a:r>
                        <a:rPr lang="en-US" dirty="0" smtClean="0"/>
                        <a:t>32</a:t>
                      </a:r>
                      <a:endParaRPr lang="en-US" dirty="0"/>
                    </a:p>
                  </a:txBody>
                  <a:tcPr/>
                </a:tc>
              </a:tr>
              <a:tr h="370840">
                <a:tc>
                  <a:txBody>
                    <a:bodyPr/>
                    <a:lstStyle/>
                    <a:p>
                      <a:r>
                        <a:rPr lang="en-US" dirty="0" smtClean="0"/>
                        <a:t>C</a:t>
                      </a:r>
                      <a:endParaRPr lang="en-US" dirty="0"/>
                    </a:p>
                  </a:txBody>
                  <a:tcPr/>
                </a:tc>
                <a:tc>
                  <a:txBody>
                    <a:bodyPr/>
                    <a:lstStyle/>
                    <a:p>
                      <a:r>
                        <a:rPr lang="en-US" dirty="0" smtClean="0"/>
                        <a:t>21</a:t>
                      </a:r>
                      <a:endParaRPr lang="en-US" dirty="0"/>
                    </a:p>
                  </a:txBody>
                  <a:tcPr/>
                </a:tc>
                <a:tc>
                  <a:txBody>
                    <a:bodyPr/>
                    <a:lstStyle/>
                    <a:p>
                      <a:r>
                        <a:rPr lang="en-US" dirty="0" smtClean="0"/>
                        <a:t>F0,</a:t>
                      </a:r>
                      <a:r>
                        <a:rPr lang="en-US" baseline="0" dirty="0" smtClean="0"/>
                        <a:t> </a:t>
                      </a:r>
                      <a:r>
                        <a:rPr lang="en-US" dirty="0" smtClean="0"/>
                        <a:t>21</a:t>
                      </a:r>
                      <a:endParaRPr lang="en-US" dirty="0"/>
                    </a:p>
                  </a:txBody>
                  <a:tcPr/>
                </a:tc>
              </a:tr>
              <a:tr h="370840">
                <a:tc>
                  <a:txBody>
                    <a:bodyPr/>
                    <a:lstStyle/>
                    <a:p>
                      <a:r>
                        <a:rPr lang="en-US" dirty="0" smtClean="0"/>
                        <a:t>D</a:t>
                      </a:r>
                      <a:endParaRPr lang="en-US" dirty="0"/>
                    </a:p>
                  </a:txBody>
                  <a:tcPr/>
                </a:tc>
                <a:tc>
                  <a:txBody>
                    <a:bodyPr/>
                    <a:lstStyle/>
                    <a:p>
                      <a:r>
                        <a:rPr lang="en-US" dirty="0" smtClean="0"/>
                        <a:t>23</a:t>
                      </a:r>
                      <a:endParaRPr lang="en-US" dirty="0"/>
                    </a:p>
                  </a:txBody>
                  <a:tcPr/>
                </a:tc>
                <a:tc>
                  <a:txBody>
                    <a:bodyPr/>
                    <a:lstStyle/>
                    <a:p>
                      <a:r>
                        <a:rPr lang="en-US" dirty="0" smtClean="0"/>
                        <a:t>F0,</a:t>
                      </a:r>
                      <a:r>
                        <a:rPr lang="en-US" baseline="0" dirty="0" smtClean="0"/>
                        <a:t> </a:t>
                      </a:r>
                      <a:r>
                        <a:rPr lang="en-US" dirty="0" smtClean="0"/>
                        <a:t>23</a:t>
                      </a:r>
                      <a:endParaRPr lang="en-US" dirty="0"/>
                    </a:p>
                  </a:txBody>
                  <a:tcPr/>
                </a:tc>
              </a:tr>
              <a:tr h="370840">
                <a:tc>
                  <a:txBody>
                    <a:bodyPr/>
                    <a:lstStyle/>
                    <a:p>
                      <a:r>
                        <a:rPr lang="en-US" dirty="0" smtClean="0"/>
                        <a:t>E</a:t>
                      </a:r>
                      <a:endParaRPr lang="en-US" dirty="0"/>
                    </a:p>
                  </a:txBody>
                  <a:tcPr/>
                </a:tc>
                <a:tc>
                  <a:txBody>
                    <a:bodyPr/>
                    <a:lstStyle/>
                    <a:p>
                      <a:r>
                        <a:rPr lang="en-US" dirty="0" smtClean="0"/>
                        <a:t>24</a:t>
                      </a:r>
                      <a:endParaRPr lang="en-US" dirty="0"/>
                    </a:p>
                  </a:txBody>
                  <a:tcPr/>
                </a:tc>
                <a:tc>
                  <a:txBody>
                    <a:bodyPr/>
                    <a:lstStyle/>
                    <a:p>
                      <a:r>
                        <a:rPr lang="en-US" dirty="0" smtClean="0"/>
                        <a:t>F0,</a:t>
                      </a:r>
                      <a:r>
                        <a:rPr lang="en-US" baseline="0" dirty="0" smtClean="0"/>
                        <a:t> </a:t>
                      </a:r>
                      <a:r>
                        <a:rPr lang="en-US" dirty="0" smtClean="0"/>
                        <a:t>24</a:t>
                      </a:r>
                      <a:endParaRPr lang="en-US" dirty="0"/>
                    </a:p>
                  </a:txBody>
                  <a:tcPr/>
                </a:tc>
              </a:tr>
              <a:tr h="370840">
                <a:tc>
                  <a:txBody>
                    <a:bodyPr/>
                    <a:lstStyle/>
                    <a:p>
                      <a:r>
                        <a:rPr lang="en-US" dirty="0" smtClean="0"/>
                        <a:t>F</a:t>
                      </a:r>
                      <a:endParaRPr lang="en-US" dirty="0"/>
                    </a:p>
                  </a:txBody>
                  <a:tcPr/>
                </a:tc>
                <a:tc>
                  <a:txBody>
                    <a:bodyPr/>
                    <a:lstStyle/>
                    <a:p>
                      <a:r>
                        <a:rPr lang="en-US" dirty="0" smtClean="0"/>
                        <a:t>2B</a:t>
                      </a:r>
                      <a:endParaRPr lang="en-US" dirty="0"/>
                    </a:p>
                  </a:txBody>
                  <a:tcPr/>
                </a:tc>
                <a:tc>
                  <a:txBody>
                    <a:bodyPr/>
                    <a:lstStyle/>
                    <a:p>
                      <a:r>
                        <a:rPr lang="en-US" dirty="0" smtClean="0"/>
                        <a:t>F0,</a:t>
                      </a:r>
                      <a:r>
                        <a:rPr lang="en-US" baseline="0" dirty="0" smtClean="0"/>
                        <a:t> </a:t>
                      </a:r>
                      <a:r>
                        <a:rPr lang="en-US" dirty="0" smtClean="0"/>
                        <a:t>2B</a:t>
                      </a:r>
                      <a:endParaRPr lang="en-US" dirty="0"/>
                    </a:p>
                  </a:txBody>
                  <a:tcPr/>
                </a:tc>
              </a:tr>
              <a:tr h="370840">
                <a:tc>
                  <a:txBody>
                    <a:bodyPr/>
                    <a:lstStyle/>
                    <a:p>
                      <a:r>
                        <a:rPr lang="en-US" dirty="0" smtClean="0"/>
                        <a:t>G</a:t>
                      </a:r>
                      <a:endParaRPr lang="en-US" dirty="0"/>
                    </a:p>
                  </a:txBody>
                  <a:tcPr/>
                </a:tc>
                <a:tc>
                  <a:txBody>
                    <a:bodyPr/>
                    <a:lstStyle/>
                    <a:p>
                      <a:r>
                        <a:rPr lang="en-US" dirty="0" smtClean="0"/>
                        <a:t>34</a:t>
                      </a:r>
                      <a:endParaRPr lang="en-US" dirty="0"/>
                    </a:p>
                  </a:txBody>
                  <a:tcPr/>
                </a:tc>
                <a:tc>
                  <a:txBody>
                    <a:bodyPr/>
                    <a:lstStyle/>
                    <a:p>
                      <a:r>
                        <a:rPr lang="en-US" dirty="0" smtClean="0"/>
                        <a:t>F0,</a:t>
                      </a:r>
                      <a:r>
                        <a:rPr lang="en-US" baseline="0" dirty="0" smtClean="0"/>
                        <a:t> </a:t>
                      </a:r>
                      <a:r>
                        <a:rPr lang="en-US" dirty="0" smtClean="0"/>
                        <a:t>34</a:t>
                      </a:r>
                      <a:endParaRPr lang="en-US" dirty="0"/>
                    </a:p>
                  </a:txBody>
                  <a:tcPr/>
                </a:tc>
              </a:tr>
            </a:tbl>
          </a:graphicData>
        </a:graphic>
      </p:graphicFrame>
    </p:spTree>
    <p:extLst>
      <p:ext uri="{BB962C8B-B14F-4D97-AF65-F5344CB8AC3E}">
        <p14:creationId xmlns:p14="http://schemas.microsoft.com/office/powerpoint/2010/main" val="178375031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 Keylogger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103282"/>
              </p:ext>
            </p:extLst>
          </p:nvPr>
        </p:nvGraphicFramePr>
        <p:xfrm>
          <a:off x="799252" y="4724400"/>
          <a:ext cx="3657600" cy="1608138"/>
        </p:xfrm>
        <a:graphic>
          <a:graphicData uri="http://schemas.openxmlformats.org/drawingml/2006/table">
            <a:tbl>
              <a:tblPr>
                <a:tableStyleId>{793D81CF-94F2-401A-BA57-92F5A7B2D0C5}</a:tableStyleId>
              </a:tblPr>
              <a:tblGrid>
                <a:gridCol w="1219200"/>
                <a:gridCol w="1219200"/>
                <a:gridCol w="1219200"/>
              </a:tblGrid>
              <a:tr h="304800">
                <a:tc>
                  <a:txBody>
                    <a:bodyPr/>
                    <a:lstStyle/>
                    <a:p>
                      <a:r>
                        <a:rPr lang="en-US" sz="1050" dirty="0">
                          <a:solidFill>
                            <a:srgbClr val="0070C0"/>
                          </a:solidFill>
                        </a:rPr>
                        <a:t>Pin 1</a:t>
                      </a:r>
                    </a:p>
                  </a:txBody>
                  <a:tcPr anchor="ctr"/>
                </a:tc>
                <a:tc>
                  <a:txBody>
                    <a:bodyPr/>
                    <a:lstStyle/>
                    <a:p>
                      <a:r>
                        <a:rPr lang="en-US" sz="1050" dirty="0">
                          <a:solidFill>
                            <a:srgbClr val="0070C0"/>
                          </a:solidFill>
                        </a:rPr>
                        <a:t>+DATA</a:t>
                      </a:r>
                    </a:p>
                  </a:txBody>
                  <a:tcPr anchor="ctr"/>
                </a:tc>
                <a:tc>
                  <a:txBody>
                    <a:bodyPr/>
                    <a:lstStyle/>
                    <a:p>
                      <a:r>
                        <a:rPr lang="en-US" sz="1050" dirty="0">
                          <a:solidFill>
                            <a:srgbClr val="0070C0"/>
                          </a:solidFill>
                        </a:rPr>
                        <a:t>Data</a:t>
                      </a:r>
                    </a:p>
                  </a:txBody>
                  <a:tcPr anchor="ctr"/>
                </a:tc>
              </a:tr>
              <a:tr h="0">
                <a:tc>
                  <a:txBody>
                    <a:bodyPr/>
                    <a:lstStyle/>
                    <a:p>
                      <a:r>
                        <a:rPr lang="en-US" sz="1050" dirty="0"/>
                        <a:t>Pin 2</a:t>
                      </a:r>
                    </a:p>
                  </a:txBody>
                  <a:tcPr anchor="ctr"/>
                </a:tc>
                <a:tc>
                  <a:txBody>
                    <a:bodyPr/>
                    <a:lstStyle/>
                    <a:p>
                      <a:r>
                        <a:rPr lang="en-US" sz="1050" dirty="0"/>
                        <a:t>Not connected</a:t>
                      </a:r>
                    </a:p>
                  </a:txBody>
                  <a:tcPr anchor="ctr"/>
                </a:tc>
                <a:tc>
                  <a:txBody>
                    <a:bodyPr/>
                    <a:lstStyle/>
                    <a:p>
                      <a:r>
                        <a:rPr lang="en-US" sz="1050"/>
                        <a:t>Not connected*</a:t>
                      </a:r>
                    </a:p>
                  </a:txBody>
                  <a:tcPr anchor="ctr"/>
                </a:tc>
              </a:tr>
              <a:tr h="297498">
                <a:tc>
                  <a:txBody>
                    <a:bodyPr/>
                    <a:lstStyle/>
                    <a:p>
                      <a:r>
                        <a:rPr lang="en-US" sz="1050" dirty="0"/>
                        <a:t>Pin 3</a:t>
                      </a:r>
                    </a:p>
                  </a:txBody>
                  <a:tcPr anchor="ctr"/>
                </a:tc>
                <a:tc>
                  <a:txBody>
                    <a:bodyPr/>
                    <a:lstStyle/>
                    <a:p>
                      <a:r>
                        <a:rPr lang="en-US" sz="1050" dirty="0"/>
                        <a:t>GND</a:t>
                      </a:r>
                    </a:p>
                  </a:txBody>
                  <a:tcPr anchor="ctr"/>
                </a:tc>
                <a:tc>
                  <a:txBody>
                    <a:bodyPr/>
                    <a:lstStyle/>
                    <a:p>
                      <a:r>
                        <a:rPr lang="en-US" sz="1050" dirty="0"/>
                        <a:t>Ground</a:t>
                      </a:r>
                    </a:p>
                  </a:txBody>
                  <a:tcPr anchor="ctr"/>
                </a:tc>
              </a:tr>
              <a:tr h="0">
                <a:tc>
                  <a:txBody>
                    <a:bodyPr/>
                    <a:lstStyle/>
                    <a:p>
                      <a:r>
                        <a:rPr lang="en-US" sz="1050">
                          <a:solidFill>
                            <a:srgbClr val="FF0000"/>
                          </a:solidFill>
                        </a:rPr>
                        <a:t>Pin 4</a:t>
                      </a:r>
                    </a:p>
                  </a:txBody>
                  <a:tcPr anchor="ctr"/>
                </a:tc>
                <a:tc>
                  <a:txBody>
                    <a:bodyPr/>
                    <a:lstStyle/>
                    <a:p>
                      <a:r>
                        <a:rPr lang="en-US" sz="1050" dirty="0" smtClean="0">
                          <a:solidFill>
                            <a:srgbClr val="FF0000"/>
                          </a:solidFill>
                        </a:rPr>
                        <a:t>VCC</a:t>
                      </a:r>
                      <a:endParaRPr lang="en-US" sz="1050" dirty="0">
                        <a:solidFill>
                          <a:srgbClr val="FF0000"/>
                        </a:solidFill>
                      </a:endParaRPr>
                    </a:p>
                  </a:txBody>
                  <a:tcPr anchor="ctr"/>
                </a:tc>
                <a:tc>
                  <a:txBody>
                    <a:bodyPr/>
                    <a:lstStyle/>
                    <a:p>
                      <a:r>
                        <a:rPr lang="en-US" sz="1050" dirty="0">
                          <a:solidFill>
                            <a:srgbClr val="FF0000"/>
                          </a:solidFill>
                        </a:rPr>
                        <a:t>+5 V DC at 275 mA</a:t>
                      </a:r>
                    </a:p>
                  </a:txBody>
                  <a:tcPr anchor="ctr"/>
                </a:tc>
              </a:tr>
              <a:tr h="0">
                <a:tc>
                  <a:txBody>
                    <a:bodyPr/>
                    <a:lstStyle/>
                    <a:p>
                      <a:r>
                        <a:rPr lang="en-US" sz="1050">
                          <a:solidFill>
                            <a:srgbClr val="00B050"/>
                          </a:solidFill>
                        </a:rPr>
                        <a:t>Pin 5</a:t>
                      </a:r>
                    </a:p>
                  </a:txBody>
                  <a:tcPr anchor="ctr"/>
                </a:tc>
                <a:tc>
                  <a:txBody>
                    <a:bodyPr/>
                    <a:lstStyle/>
                    <a:p>
                      <a:r>
                        <a:rPr lang="en-US" sz="1050" dirty="0">
                          <a:solidFill>
                            <a:srgbClr val="00B050"/>
                          </a:solidFill>
                        </a:rPr>
                        <a:t>+CLK</a:t>
                      </a:r>
                    </a:p>
                  </a:txBody>
                  <a:tcPr anchor="ctr"/>
                </a:tc>
                <a:tc>
                  <a:txBody>
                    <a:bodyPr/>
                    <a:lstStyle/>
                    <a:p>
                      <a:r>
                        <a:rPr lang="en-US" sz="1050" dirty="0">
                          <a:solidFill>
                            <a:srgbClr val="00B050"/>
                          </a:solidFill>
                        </a:rPr>
                        <a:t>Clock</a:t>
                      </a:r>
                    </a:p>
                  </a:txBody>
                  <a:tcPr anchor="ctr"/>
                </a:tc>
              </a:tr>
              <a:tr h="0">
                <a:tc>
                  <a:txBody>
                    <a:bodyPr/>
                    <a:lstStyle/>
                    <a:p>
                      <a:r>
                        <a:rPr lang="en-US" sz="1050"/>
                        <a:t>Pin 6</a:t>
                      </a:r>
                    </a:p>
                  </a:txBody>
                  <a:tcPr anchor="ctr"/>
                </a:tc>
                <a:tc>
                  <a:txBody>
                    <a:bodyPr/>
                    <a:lstStyle/>
                    <a:p>
                      <a:r>
                        <a:rPr lang="en-US" sz="1050"/>
                        <a:t>Not connected</a:t>
                      </a:r>
                    </a:p>
                  </a:txBody>
                  <a:tcPr anchor="ctr"/>
                </a:tc>
                <a:tc>
                  <a:txBody>
                    <a:bodyPr/>
                    <a:lstStyle/>
                    <a:p>
                      <a:r>
                        <a:rPr lang="en-US" sz="1050" dirty="0"/>
                        <a:t>Not connected**</a:t>
                      </a:r>
                    </a:p>
                  </a:txBody>
                  <a:tcPr anchor="ctr"/>
                </a:tc>
              </a:tr>
            </a:tbl>
          </a:graphicData>
        </a:graphic>
      </p:graphicFrame>
      <p:sp>
        <p:nvSpPr>
          <p:cNvPr id="7" name="Rounded Rectangle 6"/>
          <p:cNvSpPr/>
          <p:nvPr/>
        </p:nvSpPr>
        <p:spPr>
          <a:xfrm>
            <a:off x="804332" y="1752600"/>
            <a:ext cx="7272867" cy="2743200"/>
          </a:xfrm>
          <a:prstGeom prst="roundRect">
            <a:avLst/>
          </a:prstGeom>
          <a:solidFill>
            <a:schemeClr val="tx1"/>
          </a:solidFill>
          <a:ln cap="rnd">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35086" y="2732314"/>
            <a:ext cx="2082799" cy="1190171"/>
          </a:xfrm>
          <a:prstGeom prst="rect">
            <a:avLst/>
          </a:prstGeom>
          <a:ln cap="rnd">
            <a:solidFill>
              <a:schemeClr val="tx1"/>
            </a:solidFill>
            <a:round/>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09110" y="1863289"/>
            <a:ext cx="1465977" cy="1854200"/>
          </a:xfrm>
          <a:prstGeom prst="rect">
            <a:avLst/>
          </a:prstGeom>
          <a:ln cap="rnd">
            <a:solidFill>
              <a:schemeClr val="tx1"/>
            </a:solidFill>
            <a:round/>
          </a:ln>
        </p:spPr>
      </p:pic>
      <p:cxnSp>
        <p:nvCxnSpPr>
          <p:cNvPr id="14" name="Elbow Connector 13"/>
          <p:cNvCxnSpPr/>
          <p:nvPr/>
        </p:nvCxnSpPr>
        <p:spPr>
          <a:xfrm flipV="1">
            <a:off x="3657600" y="2209800"/>
            <a:ext cx="2209800" cy="228600"/>
          </a:xfrm>
          <a:prstGeom prst="bentConnector3">
            <a:avLst>
              <a:gd name="adj1" fmla="val -16207"/>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1247775" y="2413516"/>
            <a:ext cx="2076454" cy="666750"/>
          </a:xfrm>
          <a:prstGeom prst="bentConnector2">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a:off x="1524000" y="3124200"/>
            <a:ext cx="2133600" cy="304800"/>
          </a:xfrm>
          <a:prstGeom prst="bentConnector3">
            <a:avLst>
              <a:gd name="adj1" fmla="val 50000"/>
            </a:avLst>
          </a:prstGeom>
          <a:ln w="2540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a:off x="1752602" y="3327402"/>
            <a:ext cx="1930400" cy="558803"/>
          </a:xfrm>
          <a:prstGeom prst="bentConnector3">
            <a:avLst>
              <a:gd name="adj1" fmla="val 61579"/>
            </a:avLst>
          </a:prstGeom>
          <a:ln w="25400" cap="rnd">
            <a:solidFill>
              <a:srgbClr val="0070C0"/>
            </a:solidFill>
            <a:roun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657600" y="6400800"/>
            <a:ext cx="3647152" cy="369332"/>
          </a:xfrm>
          <a:prstGeom prst="rect">
            <a:avLst/>
          </a:prstGeom>
        </p:spPr>
        <p:txBody>
          <a:bodyPr wrap="none">
            <a:spAutoFit/>
          </a:bodyPr>
          <a:lstStyle/>
          <a:p>
            <a:r>
              <a:rPr lang="en-US" dirty="0" smtClean="0"/>
              <a:t>Info and PS/2 pic </a:t>
            </a:r>
            <a:r>
              <a:rPr lang="en-US" dirty="0"/>
              <a:t>from Wikipedia</a:t>
            </a:r>
          </a:p>
        </p:txBody>
      </p:sp>
      <p:cxnSp>
        <p:nvCxnSpPr>
          <p:cNvPr id="33" name="Elbow Connector 32"/>
          <p:cNvCxnSpPr/>
          <p:nvPr/>
        </p:nvCxnSpPr>
        <p:spPr>
          <a:xfrm rot="10800000" flipV="1">
            <a:off x="1066800" y="2026920"/>
            <a:ext cx="3540762" cy="1071245"/>
          </a:xfrm>
          <a:prstGeom prst="bentConnector3">
            <a:avLst>
              <a:gd name="adj1" fmla="val 100502"/>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5400000" flipH="1" flipV="1">
            <a:off x="4417703" y="2235836"/>
            <a:ext cx="417832" cy="12700"/>
          </a:xfrm>
          <a:prstGeom prst="bentConnector3">
            <a:avLst>
              <a:gd name="adj1" fmla="val 50000"/>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3683002" y="2508886"/>
            <a:ext cx="2209798" cy="86995"/>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1" name="Elbow Connector 55"/>
          <p:cNvCxnSpPr/>
          <p:nvPr/>
        </p:nvCxnSpPr>
        <p:spPr>
          <a:xfrm>
            <a:off x="3700110" y="2944277"/>
            <a:ext cx="2209798" cy="46574"/>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3" name="Elbow Connector 55"/>
          <p:cNvCxnSpPr/>
          <p:nvPr/>
        </p:nvCxnSpPr>
        <p:spPr>
          <a:xfrm flipV="1">
            <a:off x="3693162" y="2746891"/>
            <a:ext cx="2199638" cy="43499"/>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6" name="Elbow Connector 55"/>
          <p:cNvCxnSpPr/>
          <p:nvPr/>
        </p:nvCxnSpPr>
        <p:spPr>
          <a:xfrm>
            <a:off x="3683002" y="3098166"/>
            <a:ext cx="2275836" cy="185736"/>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0800000">
            <a:off x="4626616" y="2033272"/>
            <a:ext cx="2840984" cy="205739"/>
          </a:xfrm>
          <a:prstGeom prst="bentConnector3">
            <a:avLst>
              <a:gd name="adj1" fmla="val 1363"/>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567182" y="2790389"/>
            <a:ext cx="1143000" cy="307777"/>
          </a:xfrm>
          <a:prstGeom prst="rect">
            <a:avLst/>
          </a:prstGeom>
          <a:ln cap="rnd">
            <a:solidFill>
              <a:schemeClr val="tx1"/>
            </a:solidFill>
            <a:round/>
          </a:ln>
        </p:spPr>
        <p:txBody>
          <a:bodyPr wrap="square">
            <a:spAutoFit/>
          </a:bodyPr>
          <a:lstStyle/>
          <a:p>
            <a:r>
              <a:rPr lang="en-US" sz="1400" dirty="0">
                <a:solidFill>
                  <a:srgbClr val="00B050"/>
                </a:solidFill>
              </a:rPr>
              <a:t>+</a:t>
            </a:r>
            <a:r>
              <a:rPr lang="en-US" sz="1400" dirty="0" smtClean="0">
                <a:solidFill>
                  <a:srgbClr val="00B050"/>
                </a:solidFill>
              </a:rPr>
              <a:t>CLK/IRQ</a:t>
            </a:r>
            <a:endParaRPr lang="en-US" sz="1400" dirty="0">
              <a:solidFill>
                <a:srgbClr val="00B050"/>
              </a:solidFill>
            </a:endParaRPr>
          </a:p>
        </p:txBody>
      </p:sp>
      <p:sp>
        <p:nvSpPr>
          <p:cNvPr id="77" name="Rectangle 76"/>
          <p:cNvSpPr/>
          <p:nvPr/>
        </p:nvSpPr>
        <p:spPr>
          <a:xfrm>
            <a:off x="2523174" y="4037967"/>
            <a:ext cx="809628" cy="307777"/>
          </a:xfrm>
          <a:prstGeom prst="rect">
            <a:avLst/>
          </a:prstGeom>
          <a:ln cap="rnd">
            <a:solidFill>
              <a:schemeClr val="tx1"/>
            </a:solidFill>
            <a:round/>
          </a:ln>
        </p:spPr>
        <p:txBody>
          <a:bodyPr wrap="square">
            <a:spAutoFit/>
          </a:bodyPr>
          <a:lstStyle/>
          <a:p>
            <a:r>
              <a:rPr lang="en-US" sz="1400" dirty="0">
                <a:solidFill>
                  <a:srgbClr val="0070C0"/>
                </a:solidFill>
              </a:rPr>
              <a:t>+DATA</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83" y="3073218"/>
            <a:ext cx="1295581" cy="1295581"/>
          </a:xfrm>
          <a:prstGeom prst="rect">
            <a:avLst/>
          </a:prstGeom>
        </p:spPr>
      </p:pic>
    </p:spTree>
    <p:extLst>
      <p:ext uri="{BB962C8B-B14F-4D97-AF65-F5344CB8AC3E}">
        <p14:creationId xmlns:p14="http://schemas.microsoft.com/office/powerpoint/2010/main" val="122112821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 Keylogger </a:t>
            </a:r>
            <a:r>
              <a:rPr lang="en-US" dirty="0"/>
              <a:t>Code and Demo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412" y="1600200"/>
            <a:ext cx="6257176" cy="4708525"/>
          </a:xfrm>
        </p:spPr>
      </p:pic>
    </p:spTree>
    <p:extLst>
      <p:ext uri="{BB962C8B-B14F-4D97-AF65-F5344CB8AC3E}">
        <p14:creationId xmlns:p14="http://schemas.microsoft.com/office/powerpoint/2010/main" val="29372901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USB Keylogger</a:t>
            </a:r>
            <a:endParaRPr lang="en-US" dirty="0"/>
          </a:p>
        </p:txBody>
      </p:sp>
      <p:sp>
        <p:nvSpPr>
          <p:cNvPr id="5" name="Subtitle 4"/>
          <p:cNvSpPr>
            <a:spLocks noGrp="1"/>
          </p:cNvSpPr>
          <p:nvPr>
            <p:ph type="subTitle" idx="1"/>
          </p:nvPr>
        </p:nvSpPr>
        <p:spPr/>
        <p:txBody>
          <a:bodyPr/>
          <a:lstStyle/>
          <a:p>
            <a:r>
              <a:rPr lang="en-US" dirty="0" smtClean="0">
                <a:solidFill>
                  <a:srgbClr val="FF0000"/>
                </a:solidFill>
              </a:rPr>
              <a:t>U</a:t>
            </a:r>
            <a:r>
              <a:rPr lang="en-US" dirty="0" smtClean="0"/>
              <a:t>ser </a:t>
            </a:r>
            <a:r>
              <a:rPr lang="en-US" dirty="0" smtClean="0">
                <a:solidFill>
                  <a:srgbClr val="FF0000"/>
                </a:solidFill>
              </a:rPr>
              <a:t>R</a:t>
            </a:r>
            <a:r>
              <a:rPr lang="en-US" dirty="0" smtClean="0"/>
              <a:t>ecording </a:t>
            </a:r>
            <a:r>
              <a:rPr lang="en-US" dirty="0" smtClean="0">
                <a:solidFill>
                  <a:srgbClr val="FF0000"/>
                </a:solidFill>
              </a:rPr>
              <a:t>P</a:t>
            </a:r>
            <a:r>
              <a:rPr lang="en-US" dirty="0" smtClean="0"/>
              <a:t>rogrammable </a:t>
            </a:r>
            <a:r>
              <a:rPr lang="en-US" dirty="0" smtClean="0">
                <a:solidFill>
                  <a:srgbClr val="FF0000"/>
                </a:solidFill>
              </a:rPr>
              <a:t>H</a:t>
            </a:r>
            <a:r>
              <a:rPr lang="en-US" dirty="0" smtClean="0"/>
              <a:t>ID </a:t>
            </a:r>
            <a:r>
              <a:rPr lang="en-US" dirty="0" smtClean="0">
                <a:solidFill>
                  <a:srgbClr val="FF0000"/>
                </a:solidFill>
              </a:rPr>
              <a:t>U</a:t>
            </a:r>
            <a:r>
              <a:rPr lang="en-US" dirty="0" smtClean="0"/>
              <a:t>SB </a:t>
            </a:r>
            <a:r>
              <a:rPr lang="en-US" dirty="0" smtClean="0">
                <a:solidFill>
                  <a:srgbClr val="FF0000"/>
                </a:solidFill>
              </a:rPr>
              <a:t>K</a:t>
            </a:r>
            <a:r>
              <a:rPr lang="en-US" dirty="0" smtClean="0"/>
              <a:t>eyboard </a:t>
            </a:r>
            <a:r>
              <a:rPr lang="en-US" dirty="0" smtClean="0">
                <a:solidFill>
                  <a:srgbClr val="FF0000"/>
                </a:solidFill>
              </a:rPr>
              <a:t>D</a:t>
            </a:r>
            <a:r>
              <a:rPr lang="en-US" dirty="0" smtClean="0"/>
              <a:t>ongle</a:t>
            </a:r>
          </a:p>
          <a:p>
            <a:r>
              <a:rPr lang="en-US" dirty="0" smtClean="0"/>
              <a:t>=</a:t>
            </a:r>
          </a:p>
          <a:p>
            <a:r>
              <a:rPr lang="en-US" dirty="0" smtClean="0">
                <a:solidFill>
                  <a:srgbClr val="FF0000"/>
                </a:solidFill>
              </a:rPr>
              <a:t>UR</a:t>
            </a:r>
            <a:r>
              <a:rPr lang="en-US" dirty="0" smtClean="0"/>
              <a:t> </a:t>
            </a:r>
            <a:r>
              <a:rPr lang="en-US" dirty="0" smtClean="0">
                <a:solidFill>
                  <a:srgbClr val="FF0000"/>
                </a:solidFill>
              </a:rPr>
              <a:t>PHUKD</a:t>
            </a:r>
            <a:endParaRPr lang="en-US" dirty="0"/>
          </a:p>
          <a:p>
            <a:endParaRPr lang="en-US" dirty="0"/>
          </a:p>
        </p:txBody>
      </p:sp>
    </p:spTree>
    <p:extLst>
      <p:ext uri="{BB962C8B-B14F-4D97-AF65-F5344CB8AC3E}">
        <p14:creationId xmlns:p14="http://schemas.microsoft.com/office/powerpoint/2010/main" val="9620177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What you will need</a:t>
            </a:r>
            <a:endParaRPr lang="en-US" dirty="0"/>
          </a:p>
        </p:txBody>
      </p:sp>
      <p:sp>
        <p:nvSpPr>
          <p:cNvPr id="3" name="Content Placeholder 2"/>
          <p:cNvSpPr>
            <a:spLocks noGrp="1"/>
          </p:cNvSpPr>
          <p:nvPr>
            <p:ph idx="1"/>
          </p:nvPr>
        </p:nvSpPr>
        <p:spPr>
          <a:xfrm>
            <a:off x="0" y="1295400"/>
            <a:ext cx="8991600" cy="5013325"/>
          </a:xfrm>
        </p:spPr>
        <p:txBody>
          <a:bodyPr/>
          <a:lstStyle/>
          <a:p>
            <a:r>
              <a:rPr lang="en-US" sz="1600" dirty="0" smtClean="0"/>
              <a:t>We will need something to program it with</a:t>
            </a:r>
          </a:p>
          <a:p>
            <a:r>
              <a:rPr lang="en-US" sz="1600" dirty="0" err="1" smtClean="0"/>
              <a:t>PICKit</a:t>
            </a:r>
            <a:r>
              <a:rPr lang="en-US" sz="1600" dirty="0" smtClean="0"/>
              <a:t> 2 Programmer (clone)</a:t>
            </a:r>
            <a:r>
              <a:rPr lang="en-US" sz="1600" dirty="0"/>
              <a:t/>
            </a:r>
            <a:br>
              <a:rPr lang="en-US" sz="1600" dirty="0"/>
            </a:br>
            <a:r>
              <a:rPr lang="en-US" sz="1600" dirty="0">
                <a:hlinkClick r:id="rId2"/>
              </a:rPr>
              <a:t>http://</a:t>
            </a:r>
            <a:r>
              <a:rPr lang="en-US" sz="1600" dirty="0" smtClean="0">
                <a:hlinkClick r:id="rId2"/>
              </a:rPr>
              <a:t>www.sureelectronics.net/goods.php?id=21</a:t>
            </a:r>
            <a:r>
              <a:rPr lang="en-US" sz="1600" dirty="0" smtClean="0"/>
              <a:t>  </a:t>
            </a:r>
          </a:p>
          <a:p>
            <a:r>
              <a:rPr lang="en-US" sz="1600" dirty="0" err="1"/>
              <a:t>PICkit</a:t>
            </a:r>
            <a:r>
              <a:rPr lang="en-US" sz="1600" dirty="0"/>
              <a:t> 2 Development Programmer/Debugger Official Software</a:t>
            </a:r>
            <a:br>
              <a:rPr lang="en-US" sz="1600" dirty="0"/>
            </a:br>
            <a:r>
              <a:rPr lang="en-US" sz="1600" dirty="0">
                <a:hlinkClick r:id="rId3"/>
              </a:rPr>
              <a:t>http://www.microchip.com/stellent/idcplg?IdcService=SS_GET_PAGE&amp;nodeId=1406&amp;dDocName=en023805</a:t>
            </a:r>
            <a:r>
              <a:rPr lang="en-US" sz="1600" dirty="0"/>
              <a:t> </a:t>
            </a:r>
            <a:endParaRPr lang="en-US" sz="1600" dirty="0" smtClean="0"/>
          </a:p>
          <a:p>
            <a:r>
              <a:rPr lang="en-US" sz="1600" dirty="0" smtClean="0"/>
              <a:t>MPLAB </a:t>
            </a:r>
            <a:r>
              <a:rPr lang="en-US" sz="1600" dirty="0"/>
              <a:t>IDE X Beta 7.02MPLAB C30 Lite Compiler for </a:t>
            </a:r>
            <a:r>
              <a:rPr lang="en-US" sz="1600" dirty="0" err="1"/>
              <a:t>dsPIC</a:t>
            </a:r>
            <a:r>
              <a:rPr lang="en-US" sz="1600" dirty="0"/>
              <a:t> </a:t>
            </a:r>
            <a:r>
              <a:rPr lang="en-US" sz="1600" dirty="0" smtClean="0"/>
              <a:t>DSCs</a:t>
            </a:r>
            <a:br>
              <a:rPr lang="en-US" sz="1600" dirty="0" smtClean="0"/>
            </a:br>
            <a:r>
              <a:rPr lang="en-US" sz="1600" dirty="0" smtClean="0"/>
              <a:t> </a:t>
            </a:r>
            <a:r>
              <a:rPr lang="en-US" sz="1600" dirty="0"/>
              <a:t>and PIC24 MCUs (Use lite options)</a:t>
            </a:r>
            <a:r>
              <a:rPr lang="en-US" sz="1600" dirty="0" smtClean="0"/>
              <a:t/>
            </a:r>
            <a:br>
              <a:rPr lang="en-US" sz="1600" dirty="0" smtClean="0"/>
            </a:br>
            <a:r>
              <a:rPr lang="en-US" sz="1600" dirty="0" smtClean="0">
                <a:hlinkClick r:id="rId4"/>
              </a:rPr>
              <a:t>http</a:t>
            </a:r>
            <a:r>
              <a:rPr lang="en-US" sz="1600" dirty="0">
                <a:hlinkClick r:id="rId4"/>
              </a:rPr>
              <a:t>://</a:t>
            </a:r>
            <a:r>
              <a:rPr lang="en-US" sz="1600" dirty="0" smtClean="0">
                <a:hlinkClick r:id="rId4"/>
              </a:rPr>
              <a:t>www.microchip.com/en_us/family/mplabx/index.html</a:t>
            </a:r>
            <a:r>
              <a:rPr lang="en-US" sz="1600" dirty="0" smtClean="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4089400"/>
            <a:ext cx="2586723" cy="1854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3061867"/>
            <a:ext cx="3124200" cy="379613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0" y="4114800"/>
            <a:ext cx="3467584" cy="2410162"/>
          </a:xfrm>
          <a:prstGeom prst="rect">
            <a:avLst/>
          </a:prstGeom>
        </p:spPr>
      </p:pic>
    </p:spTree>
    <p:extLst>
      <p:ext uri="{BB962C8B-B14F-4D97-AF65-F5344CB8AC3E}">
        <p14:creationId xmlns:p14="http://schemas.microsoft.com/office/powerpoint/2010/main" val="12275809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14400" y="1752600"/>
            <a:ext cx="7044267" cy="4572000"/>
          </a:xfrm>
          <a:prstGeom prst="roundRect">
            <a:avLst/>
          </a:prstGeom>
          <a:solidFill>
            <a:schemeClr val="tx1"/>
          </a:solidFill>
          <a:ln cap="rnd">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895" y="3579910"/>
            <a:ext cx="1684215" cy="2590800"/>
          </a:xfrm>
          <a:prstGeom prst="rect">
            <a:avLst/>
          </a:prstGeom>
          <a:ln cap="rnd">
            <a:solidFill>
              <a:schemeClr val="tx1"/>
            </a:solidFill>
          </a:ln>
        </p:spPr>
      </p:pic>
      <p:sp>
        <p:nvSpPr>
          <p:cNvPr id="2" name="Title 1"/>
          <p:cNvSpPr>
            <a:spLocks noGrp="1"/>
          </p:cNvSpPr>
          <p:nvPr>
            <p:ph type="title"/>
          </p:nvPr>
        </p:nvSpPr>
        <p:spPr>
          <a:ln cap="rnd">
            <a:noFill/>
          </a:ln>
        </p:spPr>
        <p:txBody>
          <a:bodyPr/>
          <a:lstStyle/>
          <a:p>
            <a:r>
              <a:rPr lang="en-US" dirty="0" smtClean="0"/>
              <a:t>USB Keylogger</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35086" y="2732314"/>
            <a:ext cx="2082799" cy="1190171"/>
          </a:xfrm>
          <a:prstGeom prst="rect">
            <a:avLst/>
          </a:prstGeom>
          <a:ln cap="rnd">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909110" y="1863289"/>
            <a:ext cx="1465977" cy="1854200"/>
          </a:xfrm>
          <a:prstGeom prst="rect">
            <a:avLst/>
          </a:prstGeom>
          <a:ln cap="rnd">
            <a:solidFill>
              <a:schemeClr val="tx1"/>
            </a:solidFill>
          </a:ln>
        </p:spPr>
      </p:pic>
      <p:cxnSp>
        <p:nvCxnSpPr>
          <p:cNvPr id="14" name="Elbow Connector 13"/>
          <p:cNvCxnSpPr/>
          <p:nvPr/>
        </p:nvCxnSpPr>
        <p:spPr>
          <a:xfrm flipV="1">
            <a:off x="3657600" y="2209800"/>
            <a:ext cx="2209800" cy="228600"/>
          </a:xfrm>
          <a:prstGeom prst="bentConnector3">
            <a:avLst>
              <a:gd name="adj1" fmla="val -16207"/>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5400000" flipH="1" flipV="1">
            <a:off x="4414526" y="2232661"/>
            <a:ext cx="411479" cy="12700"/>
          </a:xfrm>
          <a:prstGeom prst="bentConnector3">
            <a:avLst>
              <a:gd name="adj1" fmla="val 50000"/>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3683002" y="2508886"/>
            <a:ext cx="2209798" cy="86995"/>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Elbow Connector 55"/>
          <p:cNvCxnSpPr/>
          <p:nvPr/>
        </p:nvCxnSpPr>
        <p:spPr>
          <a:xfrm>
            <a:off x="3700110" y="2975613"/>
            <a:ext cx="2209798" cy="15238"/>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Elbow Connector 55"/>
          <p:cNvCxnSpPr/>
          <p:nvPr/>
        </p:nvCxnSpPr>
        <p:spPr>
          <a:xfrm flipV="1">
            <a:off x="3693162" y="2746891"/>
            <a:ext cx="2199638" cy="43499"/>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Elbow Connector 55"/>
          <p:cNvCxnSpPr/>
          <p:nvPr/>
        </p:nvCxnSpPr>
        <p:spPr>
          <a:xfrm>
            <a:off x="3700110" y="3124200"/>
            <a:ext cx="2258728" cy="159702"/>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0800000">
            <a:off x="4626616" y="2033272"/>
            <a:ext cx="2840984" cy="205739"/>
          </a:xfrm>
          <a:prstGeom prst="bentConnector3">
            <a:avLst>
              <a:gd name="adj1" fmla="val 1363"/>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3483616" y="4598013"/>
            <a:ext cx="3602984" cy="307777"/>
          </a:xfrm>
          <a:prstGeom prst="rect">
            <a:avLst/>
          </a:prstGeom>
          <a:ln cap="rnd">
            <a:solidFill>
              <a:schemeClr val="tx1"/>
            </a:solidFill>
          </a:ln>
        </p:spPr>
        <p:txBody>
          <a:bodyPr wrap="square">
            <a:spAutoFit/>
          </a:bodyPr>
          <a:lstStyle/>
          <a:p>
            <a:r>
              <a:rPr lang="en-US" sz="1400" dirty="0" smtClean="0">
                <a:solidFill>
                  <a:srgbClr val="00B050"/>
                </a:solidFill>
              </a:rPr>
              <a:t>RX on </a:t>
            </a:r>
            <a:r>
              <a:rPr lang="en-US" sz="1400" dirty="0">
                <a:solidFill>
                  <a:srgbClr val="00B050"/>
                </a:solidFill>
              </a:rPr>
              <a:t>USB Module to </a:t>
            </a:r>
            <a:r>
              <a:rPr lang="en-US" sz="1400" dirty="0" smtClean="0">
                <a:solidFill>
                  <a:srgbClr val="00B050"/>
                </a:solidFill>
              </a:rPr>
              <a:t>TX </a:t>
            </a:r>
            <a:r>
              <a:rPr lang="en-US" sz="1400" dirty="0">
                <a:solidFill>
                  <a:srgbClr val="00B050"/>
                </a:solidFill>
              </a:rPr>
              <a:t>on Teensy</a:t>
            </a:r>
          </a:p>
        </p:txBody>
      </p:sp>
      <p:sp>
        <p:nvSpPr>
          <p:cNvPr id="77" name="Rectangle 76"/>
          <p:cNvSpPr/>
          <p:nvPr/>
        </p:nvSpPr>
        <p:spPr>
          <a:xfrm>
            <a:off x="3429684" y="5020528"/>
            <a:ext cx="3212413" cy="307777"/>
          </a:xfrm>
          <a:prstGeom prst="rect">
            <a:avLst/>
          </a:prstGeom>
          <a:ln cap="rnd">
            <a:solidFill>
              <a:schemeClr val="tx1"/>
            </a:solidFill>
          </a:ln>
        </p:spPr>
        <p:txBody>
          <a:bodyPr wrap="square">
            <a:spAutoFit/>
          </a:bodyPr>
          <a:lstStyle/>
          <a:p>
            <a:r>
              <a:rPr lang="en-US" sz="1400" dirty="0" smtClean="0">
                <a:solidFill>
                  <a:srgbClr val="0070C0"/>
                </a:solidFill>
              </a:rPr>
              <a:t>TX on USB Module to RX on Teensy</a:t>
            </a:r>
            <a:endParaRPr lang="en-US" sz="1400" dirty="0">
              <a:solidFill>
                <a:srgbClr val="0070C0"/>
              </a:solidFill>
            </a:endParaRPr>
          </a:p>
        </p:txBody>
      </p:sp>
      <p:cxnSp>
        <p:nvCxnSpPr>
          <p:cNvPr id="33" name="Elbow Connector 32"/>
          <p:cNvCxnSpPr/>
          <p:nvPr/>
        </p:nvCxnSpPr>
        <p:spPr>
          <a:xfrm rot="10800000" flipV="1">
            <a:off x="2057400" y="2026920"/>
            <a:ext cx="2550162" cy="1706880"/>
          </a:xfrm>
          <a:prstGeom prst="bentConnector3">
            <a:avLst>
              <a:gd name="adj1" fmla="val 100598"/>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a:off x="2819400" y="3283902"/>
            <a:ext cx="838202" cy="678500"/>
          </a:xfrm>
          <a:prstGeom prst="bentConnector3">
            <a:avLst>
              <a:gd name="adj1" fmla="val 50000"/>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a:off x="2286002" y="3733803"/>
            <a:ext cx="1371598" cy="1"/>
          </a:xfrm>
          <a:prstGeom prst="bentConnector3">
            <a:avLst>
              <a:gd name="adj1" fmla="val 50000"/>
            </a:avLst>
          </a:prstGeom>
          <a:ln w="254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2138681" y="3283902"/>
            <a:ext cx="680720" cy="449899"/>
          </a:xfrm>
          <a:prstGeom prst="bentConnector3">
            <a:avLst>
              <a:gd name="adj1" fmla="val 746"/>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1752603" y="2324100"/>
            <a:ext cx="1579878" cy="1409700"/>
          </a:xfrm>
          <a:prstGeom prst="bentConnector3">
            <a:avLst>
              <a:gd name="adj1" fmla="val 98875"/>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555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source…</a:t>
            </a:r>
            <a:endParaRPr lang="en-US" dirty="0"/>
          </a:p>
        </p:txBody>
      </p:sp>
      <p:sp>
        <p:nvSpPr>
          <p:cNvPr id="3" name="Content Placeholder 2"/>
          <p:cNvSpPr>
            <a:spLocks noGrp="1"/>
          </p:cNvSpPr>
          <p:nvPr>
            <p:ph idx="1"/>
          </p:nvPr>
        </p:nvSpPr>
        <p:spPr>
          <a:xfrm>
            <a:off x="304800" y="1600200"/>
            <a:ext cx="8610600" cy="4708525"/>
          </a:xfrm>
        </p:spPr>
        <p:txBody>
          <a:bodyPr/>
          <a:lstStyle/>
          <a:p>
            <a:r>
              <a:rPr lang="en-US" dirty="0" smtClean="0"/>
              <a:t>Had </a:t>
            </a:r>
            <a:r>
              <a:rPr lang="en-US" dirty="0"/>
              <a:t>to get </a:t>
            </a:r>
            <a:r>
              <a:rPr lang="en-US" dirty="0" smtClean="0"/>
              <a:t>Sure Electronics</a:t>
            </a:r>
            <a:br>
              <a:rPr lang="en-US" dirty="0" smtClean="0"/>
            </a:br>
            <a:r>
              <a:rPr lang="en-US" dirty="0" smtClean="0"/>
              <a:t>to send me the source</a:t>
            </a:r>
          </a:p>
          <a:p>
            <a:r>
              <a:rPr lang="en-US" dirty="0" smtClean="0"/>
              <a:t>Took some convincing</a:t>
            </a:r>
          </a:p>
          <a:p>
            <a:r>
              <a:rPr lang="en-US" dirty="0" smtClean="0"/>
              <a:t>Your mostly on your own </a:t>
            </a:r>
            <a:br>
              <a:rPr lang="en-US" dirty="0" smtClean="0"/>
            </a:br>
            <a:r>
              <a:rPr lang="en-US" dirty="0" smtClean="0"/>
              <a:t>for support</a:t>
            </a:r>
          </a:p>
          <a:p>
            <a:r>
              <a:rPr lang="en-US" dirty="0"/>
              <a:t>Code and HEX files</a:t>
            </a:r>
            <a:br>
              <a:rPr lang="en-US" dirty="0"/>
            </a:br>
            <a:r>
              <a:rPr lang="en-US" sz="1600" dirty="0">
                <a:hlinkClick r:id="rId2"/>
              </a:rPr>
              <a:t>http://</a:t>
            </a:r>
            <a:r>
              <a:rPr lang="en-US" sz="1600" dirty="0" smtClean="0">
                <a:hlinkClick r:id="rId2"/>
              </a:rPr>
              <a:t>www.sure-electronics.net/download/index.php?name=MB-CM13111&amp;type=0</a:t>
            </a:r>
            <a:r>
              <a:rPr lang="en-US" sz="1600" dirty="0" smtClean="0"/>
              <a:t> </a:t>
            </a:r>
            <a:endParaRPr lang="en-US" sz="1600" dirty="0"/>
          </a:p>
        </p:txBody>
      </p:sp>
      <p:sp>
        <p:nvSpPr>
          <p:cNvPr id="4" name="Rectangle 3"/>
          <p:cNvSpPr/>
          <p:nvPr/>
        </p:nvSpPr>
        <p:spPr>
          <a:xfrm>
            <a:off x="4907792" y="1752600"/>
            <a:ext cx="4267200" cy="2062103"/>
          </a:xfrm>
          <a:prstGeom prst="rect">
            <a:avLst/>
          </a:prstGeom>
        </p:spPr>
        <p:txBody>
          <a:bodyPr wrap="square">
            <a:spAutoFit/>
          </a:bodyPr>
          <a:lstStyle/>
          <a:p>
            <a:r>
              <a:rPr lang="en-US" sz="1600" dirty="0" smtClean="0">
                <a:solidFill>
                  <a:schemeClr val="accent3"/>
                </a:solidFill>
              </a:rPr>
              <a:t>HID</a:t>
            </a:r>
            <a:r>
              <a:rPr lang="en-US" sz="1600" dirty="0">
                <a:solidFill>
                  <a:schemeClr val="accent3"/>
                </a:solidFill>
              </a:rPr>
              <a:t>: Raw Report  00-00-13-00-00-00-00-00-</a:t>
            </a:r>
          </a:p>
          <a:p>
            <a:r>
              <a:rPr lang="en-US" sz="1600" dirty="0" smtClean="0">
                <a:solidFill>
                  <a:schemeClr val="accent3"/>
                </a:solidFill>
              </a:rPr>
              <a:t>	                                                     p</a:t>
            </a:r>
            <a:endParaRPr lang="en-US" sz="1600" dirty="0">
              <a:solidFill>
                <a:schemeClr val="accent3"/>
              </a:solidFill>
            </a:endParaRPr>
          </a:p>
          <a:p>
            <a:r>
              <a:rPr lang="en-US" sz="1600" dirty="0">
                <a:solidFill>
                  <a:schemeClr val="accent3"/>
                </a:solidFill>
              </a:rPr>
              <a:t>HID: Raw Report  00-00-13-00-00-00-00-00-</a:t>
            </a:r>
          </a:p>
          <a:p>
            <a:r>
              <a:rPr lang="en-US" sz="1600" dirty="0" smtClean="0">
                <a:solidFill>
                  <a:schemeClr val="accent3"/>
                </a:solidFill>
              </a:rPr>
              <a:t>                                         	                     p</a:t>
            </a:r>
          </a:p>
          <a:p>
            <a:r>
              <a:rPr lang="en-US" sz="1600" dirty="0" smtClean="0">
                <a:solidFill>
                  <a:schemeClr val="accent3"/>
                </a:solidFill>
              </a:rPr>
              <a:t>HID</a:t>
            </a:r>
            <a:r>
              <a:rPr lang="en-US" sz="1600" dirty="0">
                <a:solidFill>
                  <a:schemeClr val="accent3"/>
                </a:solidFill>
              </a:rPr>
              <a:t>: Raw Report  00-00-13-00-00-00-00-00-</a:t>
            </a:r>
          </a:p>
          <a:p>
            <a:r>
              <a:rPr lang="en-US" sz="1600" dirty="0">
                <a:solidFill>
                  <a:schemeClr val="accent3"/>
                </a:solidFill>
              </a:rPr>
              <a:t>                                         </a:t>
            </a:r>
            <a:r>
              <a:rPr lang="en-US" sz="1600" dirty="0" smtClean="0">
                <a:solidFill>
                  <a:schemeClr val="accent3"/>
                </a:solidFill>
              </a:rPr>
              <a:t>	                     p</a:t>
            </a:r>
            <a:endParaRPr lang="en-US" sz="1600" dirty="0">
              <a:solidFill>
                <a:schemeClr val="accent3"/>
              </a:solidFill>
            </a:endParaRPr>
          </a:p>
          <a:p>
            <a:r>
              <a:rPr lang="en-US" sz="1600" dirty="0">
                <a:solidFill>
                  <a:schemeClr val="accent3"/>
                </a:solidFill>
              </a:rPr>
              <a:t>HID: Raw Report  00-00-13-00-00-00-00-00-</a:t>
            </a:r>
          </a:p>
          <a:p>
            <a:r>
              <a:rPr lang="en-US" sz="1600" dirty="0">
                <a:solidFill>
                  <a:schemeClr val="accent3"/>
                </a:solidFill>
              </a:rPr>
              <a:t>                                         </a:t>
            </a:r>
            <a:r>
              <a:rPr lang="en-US" sz="1600" dirty="0" smtClean="0">
                <a:solidFill>
                  <a:schemeClr val="accent3"/>
                </a:solidFill>
              </a:rPr>
              <a:t>	                     p</a:t>
            </a:r>
            <a:endParaRPr lang="en-US" sz="1600" dirty="0">
              <a:solidFill>
                <a:schemeClr val="accent3"/>
              </a:solidFill>
            </a:endParaRPr>
          </a:p>
        </p:txBody>
      </p:sp>
    </p:spTree>
    <p:extLst>
      <p:ext uri="{BB962C8B-B14F-4D97-AF65-F5344CB8AC3E}">
        <p14:creationId xmlns:p14="http://schemas.microsoft.com/office/powerpoint/2010/main" val="27180491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To Serial To USB</a:t>
            </a:r>
            <a:endParaRPr lang="en-US" dirty="0"/>
          </a:p>
        </p:txBody>
      </p:sp>
      <p:sp>
        <p:nvSpPr>
          <p:cNvPr id="3" name="Content Placeholder 2"/>
          <p:cNvSpPr>
            <a:spLocks noGrp="1"/>
          </p:cNvSpPr>
          <p:nvPr>
            <p:ph idx="1"/>
          </p:nvPr>
        </p:nvSpPr>
        <p:spPr/>
        <p:txBody>
          <a:bodyPr/>
          <a:lstStyle/>
          <a:p>
            <a:r>
              <a:rPr lang="en-US" dirty="0" smtClean="0"/>
              <a:t>HID Keyboard Reports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24029156"/>
              </p:ext>
            </p:extLst>
          </p:nvPr>
        </p:nvGraphicFramePr>
        <p:xfrm>
          <a:off x="533400" y="2514600"/>
          <a:ext cx="4495800" cy="2118360"/>
        </p:xfrm>
        <a:graphic>
          <a:graphicData uri="http://schemas.openxmlformats.org/drawingml/2006/table">
            <a:tbl>
              <a:tblPr firstRow="1" bandRow="1">
                <a:tableStyleId>{F5AB1C69-6EDB-4FF4-983F-18BD219EF322}</a:tableStyleId>
              </a:tblPr>
              <a:tblGrid>
                <a:gridCol w="2368323"/>
                <a:gridCol w="2127477"/>
              </a:tblGrid>
              <a:tr h="294640">
                <a:tc>
                  <a:txBody>
                    <a:bodyPr/>
                    <a:lstStyle/>
                    <a:p>
                      <a:r>
                        <a:rPr lang="en-US" dirty="0" smtClean="0"/>
                        <a:t>Key(s)</a:t>
                      </a:r>
                      <a:endParaRPr lang="en-US" dirty="0"/>
                    </a:p>
                  </a:txBody>
                  <a:tcPr/>
                </a:tc>
                <a:tc>
                  <a:txBody>
                    <a:bodyPr/>
                    <a:lstStyle/>
                    <a:p>
                      <a:r>
                        <a:rPr lang="en-US" dirty="0" smtClean="0"/>
                        <a:t>Code</a:t>
                      </a:r>
                      <a:endParaRPr lang="en-US" dirty="0"/>
                    </a:p>
                  </a:txBody>
                  <a:tcPr/>
                </a:tc>
              </a:tr>
              <a:tr h="370840">
                <a:tc>
                  <a:txBody>
                    <a:bodyPr/>
                    <a:lstStyle/>
                    <a:p>
                      <a:r>
                        <a:rPr lang="en-US" dirty="0" smtClean="0"/>
                        <a:t>a</a:t>
                      </a:r>
                      <a:endParaRPr lang="en-US" dirty="0"/>
                    </a:p>
                  </a:txBody>
                  <a:tcPr/>
                </a:tc>
                <a:tc>
                  <a:txBody>
                    <a:bodyPr/>
                    <a:lstStyle/>
                    <a:p>
                      <a:r>
                        <a:rPr lang="en-US" dirty="0" smtClean="0"/>
                        <a:t>0000040000000000</a:t>
                      </a:r>
                      <a:endParaRPr lang="en-US" dirty="0"/>
                    </a:p>
                  </a:txBody>
                  <a:tcPr/>
                </a:tc>
              </a:tr>
              <a:tr h="370840">
                <a:tc>
                  <a:txBody>
                    <a:bodyPr/>
                    <a:lstStyle/>
                    <a:p>
                      <a:r>
                        <a:rPr lang="en-US" dirty="0" smtClean="0"/>
                        <a:t>Left </a:t>
                      </a:r>
                      <a:r>
                        <a:rPr lang="en-US" dirty="0" err="1" smtClean="0"/>
                        <a:t>Ctrl+Shift+Alt</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0700000000000000</a:t>
                      </a:r>
                      <a:endParaRPr lang="en-US" dirty="0"/>
                    </a:p>
                  </a:txBody>
                  <a:tcPr/>
                </a:tc>
              </a:tr>
              <a:tr h="370840">
                <a:tc>
                  <a:txBody>
                    <a:bodyPr/>
                    <a:lstStyle/>
                    <a:p>
                      <a:r>
                        <a:rPr lang="en-US" dirty="0" smtClean="0"/>
                        <a:t>Right </a:t>
                      </a:r>
                      <a:r>
                        <a:rPr lang="en-US" dirty="0" err="1" smtClean="0"/>
                        <a:t>Ctrl+Shift+Alt</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7000000000000000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a+b+c</a:t>
                      </a:r>
                      <a:r>
                        <a:rPr lang="en-US" dirty="0" smtClean="0"/>
                        <a:t> </a:t>
                      </a:r>
                    </a:p>
                    <a:p>
                      <a:endParaRPr lang="en-US" dirty="0"/>
                    </a:p>
                  </a:txBody>
                  <a:tcPr/>
                </a:tc>
                <a:tc>
                  <a:txBody>
                    <a:bodyPr/>
                    <a:lstStyle/>
                    <a:p>
                      <a:r>
                        <a:rPr lang="en-US" dirty="0" smtClean="0"/>
                        <a:t>0000050406000000</a:t>
                      </a:r>
                      <a:endParaRPr lang="en-US"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4" y="1752600"/>
            <a:ext cx="2162175" cy="480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1826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a:t>
            </a:r>
            <a:r>
              <a:rPr lang="en-US" dirty="0" smtClean="0"/>
              <a:t>Keylogger Code and Demo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412" y="1600200"/>
            <a:ext cx="6257176" cy="4708525"/>
          </a:xfrm>
        </p:spPr>
      </p:pic>
    </p:spTree>
    <p:extLst>
      <p:ext uri="{BB962C8B-B14F-4D97-AF65-F5344CB8AC3E}">
        <p14:creationId xmlns:p14="http://schemas.microsoft.com/office/powerpoint/2010/main" val="32157892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 little story</a:t>
            </a:r>
            <a:endParaRPr lang="en-US" dirty="0"/>
          </a:p>
        </p:txBody>
      </p:sp>
      <p:sp>
        <p:nvSpPr>
          <p:cNvPr id="3" name="Content Placeholder 2"/>
          <p:cNvSpPr>
            <a:spLocks noGrp="1"/>
          </p:cNvSpPr>
          <p:nvPr>
            <p:ph idx="1"/>
          </p:nvPr>
        </p:nvSpPr>
        <p:spPr/>
        <p:txBody>
          <a:bodyPr/>
          <a:lstStyle/>
          <a:p>
            <a:r>
              <a:rPr lang="en-US" dirty="0" smtClean="0"/>
              <a:t>I was given a device called a Phantom Keystroker as a speaker’s gift for doing a FireSide </a:t>
            </a:r>
            <a:r>
              <a:rPr lang="en-US" dirty="0"/>
              <a:t>talk at Shmoocon 2010 </a:t>
            </a:r>
            <a:endParaRPr lang="en-US" dirty="0" smtClean="0"/>
          </a:p>
          <a:p>
            <a:endParaRPr lang="en-US" dirty="0" smtClean="0"/>
          </a:p>
          <a:p>
            <a:endParaRPr lang="en-US" dirty="0" smtClean="0"/>
          </a:p>
          <a:p>
            <a:r>
              <a:rPr lang="en-US" dirty="0"/>
              <a:t>The Keystroker was </a:t>
            </a:r>
            <a:r>
              <a:rPr lang="en-US" dirty="0" smtClean="0"/>
              <a:t>meant to annoy someone by sending keystrokes and mouse movements to their computer</a:t>
            </a:r>
          </a:p>
          <a:p>
            <a:endParaRPr lang="en-US" dirty="0" smtClean="0"/>
          </a:p>
          <a:p>
            <a:r>
              <a:rPr lang="en-US" dirty="0" smtClean="0"/>
              <a:t>But, what if it was programmable? </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276600" y="3048000"/>
            <a:ext cx="2343150" cy="828675"/>
          </a:xfrm>
          <a:prstGeom prst="rect">
            <a:avLst/>
          </a:prstGeom>
          <a:noFill/>
          <a:ln w="9525">
            <a:noFill/>
            <a:miter lim="800000"/>
            <a:headEnd/>
            <a:tailEnd/>
          </a:ln>
          <a:scene3d>
            <a:camera prst="orthographicFront"/>
            <a:lightRig rig="threePt" dir="t"/>
          </a:scene3d>
          <a:sp3d contourW="12700">
            <a:bevelT/>
            <a:contourClr>
              <a:schemeClr val="accent3">
                <a:lumMod val="75000"/>
              </a:schemeClr>
            </a:contourClr>
          </a:sp3d>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Ideas</a:t>
            </a:r>
            <a:endParaRPr lang="en-US" dirty="0"/>
          </a:p>
        </p:txBody>
      </p:sp>
      <p:sp>
        <p:nvSpPr>
          <p:cNvPr id="3" name="Content Placeholder 2"/>
          <p:cNvSpPr>
            <a:spLocks noGrp="1"/>
          </p:cNvSpPr>
          <p:nvPr>
            <p:ph idx="1"/>
          </p:nvPr>
        </p:nvSpPr>
        <p:spPr/>
        <p:txBody>
          <a:bodyPr/>
          <a:lstStyle/>
          <a:p>
            <a:r>
              <a:rPr lang="en-US" dirty="0" err="1" smtClean="0"/>
              <a:t>Arduino</a:t>
            </a:r>
            <a:r>
              <a:rPr lang="en-US" dirty="0" smtClean="0"/>
              <a:t> community supports so </a:t>
            </a:r>
            <a:r>
              <a:rPr lang="en-US" dirty="0"/>
              <a:t>many peripherals, </a:t>
            </a:r>
            <a:r>
              <a:rPr lang="en-US" dirty="0" smtClean="0"/>
              <a:t>what might be possible?</a:t>
            </a:r>
          </a:p>
          <a:p>
            <a:r>
              <a:rPr lang="en-US" dirty="0" smtClean="0"/>
              <a:t>Wireless keylogger?</a:t>
            </a:r>
          </a:p>
          <a:p>
            <a:r>
              <a:rPr lang="en-US" dirty="0" smtClean="0"/>
              <a:t>Ethernet Keylogger?</a:t>
            </a:r>
            <a:endParaRPr lang="en-US" dirty="0"/>
          </a:p>
        </p:txBody>
      </p:sp>
    </p:spTree>
    <p:extLst>
      <p:ext uri="{BB962C8B-B14F-4D97-AF65-F5344CB8AC3E}">
        <p14:creationId xmlns:p14="http://schemas.microsoft.com/office/powerpoint/2010/main" val="237625361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URPHUKD Problems</a:t>
            </a:r>
            <a:endParaRPr lang="en-US" dirty="0"/>
          </a:p>
        </p:txBody>
      </p:sp>
      <p:sp>
        <p:nvSpPr>
          <p:cNvPr id="3" name="Content Placeholder 2"/>
          <p:cNvSpPr>
            <a:spLocks noGrp="1"/>
          </p:cNvSpPr>
          <p:nvPr>
            <p:ph idx="1"/>
          </p:nvPr>
        </p:nvSpPr>
        <p:spPr/>
        <p:txBody>
          <a:bodyPr/>
          <a:lstStyle/>
          <a:p>
            <a:r>
              <a:rPr lang="en-US" dirty="0" smtClean="0"/>
              <a:t>Not passive</a:t>
            </a:r>
          </a:p>
          <a:p>
            <a:r>
              <a:rPr lang="en-US" dirty="0" smtClean="0"/>
              <a:t>If the keyboard has a hub in it, it won’t work with the keylogger</a:t>
            </a:r>
          </a:p>
          <a:p>
            <a:r>
              <a:rPr lang="en-US" dirty="0" smtClean="0"/>
              <a:t>Kind of hard to package it smaller</a:t>
            </a:r>
          </a:p>
          <a:p>
            <a:r>
              <a:rPr lang="en-US" dirty="0" smtClean="0"/>
              <a:t>Got some hardware coming soon that may help this</a:t>
            </a:r>
            <a:endParaRPr lang="en-US" dirty="0"/>
          </a:p>
        </p:txBody>
      </p:sp>
    </p:spTree>
    <p:extLst>
      <p:ext uri="{BB962C8B-B14F-4D97-AF65-F5344CB8AC3E}">
        <p14:creationId xmlns:p14="http://schemas.microsoft.com/office/powerpoint/2010/main" val="42398176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Tools/Links</a:t>
            </a:r>
            <a:endParaRPr lang="en-US" dirty="0"/>
          </a:p>
        </p:txBody>
      </p:sp>
      <p:sp>
        <p:nvSpPr>
          <p:cNvPr id="3" name="Content Placeholder 2"/>
          <p:cNvSpPr>
            <a:spLocks noGrp="1"/>
          </p:cNvSpPr>
          <p:nvPr>
            <p:ph idx="1"/>
          </p:nvPr>
        </p:nvSpPr>
        <p:spPr>
          <a:xfrm>
            <a:off x="228600" y="1295400"/>
            <a:ext cx="8458200" cy="5013325"/>
          </a:xfrm>
        </p:spPr>
        <p:txBody>
          <a:bodyPr/>
          <a:lstStyle/>
          <a:p>
            <a:r>
              <a:rPr lang="en-US" sz="2400"/>
              <a:t>Homemade Keylogger/PHUKD </a:t>
            </a:r>
            <a:r>
              <a:rPr lang="en-US" sz="2400" smtClean="0"/>
              <a:t>Hybrid </a:t>
            </a:r>
            <a:r>
              <a:rPr lang="en-US" sz="2400" dirty="0"/>
              <a:t/>
            </a:r>
            <a:br>
              <a:rPr lang="en-US" sz="2400" dirty="0"/>
            </a:br>
            <a:r>
              <a:rPr lang="en-US" sz="2400" dirty="0">
                <a:hlinkClick r:id="rId2"/>
              </a:rPr>
              <a:t>http</a:t>
            </a:r>
            <a:r>
              <a:rPr lang="en-US" sz="2400">
                <a:hlinkClick r:id="rId2"/>
              </a:rPr>
              <a:t>://</a:t>
            </a:r>
            <a:r>
              <a:rPr lang="en-US" sz="2400" smtClean="0">
                <a:hlinkClick r:id="rId2"/>
              </a:rPr>
              <a:t>www.irongeek.com/i.php?page=security/homemade-hardware-keylogger-phukd</a:t>
            </a:r>
            <a:r>
              <a:rPr lang="en-US" sz="2400" smtClean="0"/>
              <a:t> </a:t>
            </a:r>
            <a:endParaRPr lang="en-US" sz="2400" dirty="0"/>
          </a:p>
          <a:p>
            <a:r>
              <a:rPr lang="en-US" sz="2400" dirty="0" smtClean="0"/>
              <a:t>PHUKD Project site</a:t>
            </a:r>
            <a:br>
              <a:rPr lang="en-US" sz="2400" dirty="0" smtClean="0"/>
            </a:br>
            <a:r>
              <a:rPr lang="en-US" sz="2000" dirty="0" smtClean="0">
                <a:hlinkClick r:id="rId3"/>
              </a:rPr>
              <a:t>http</a:t>
            </a:r>
            <a:r>
              <a:rPr lang="en-US" sz="2000" dirty="0">
                <a:hlinkClick r:id="rId3"/>
              </a:rPr>
              <a:t>://</a:t>
            </a:r>
            <a:r>
              <a:rPr lang="en-US" sz="2000" dirty="0" smtClean="0">
                <a:hlinkClick r:id="rId3"/>
              </a:rPr>
              <a:t>www.irongeek.com/i.php?page=security/programmable-hid-usb-keystroke-dongle</a:t>
            </a:r>
            <a:r>
              <a:rPr lang="en-US" sz="2000" dirty="0" smtClean="0"/>
              <a:t> </a:t>
            </a:r>
            <a:endParaRPr lang="en-US" sz="2000" dirty="0"/>
          </a:p>
          <a:p>
            <a:r>
              <a:rPr lang="en-US" sz="2400" dirty="0"/>
              <a:t>Paul’s </a:t>
            </a:r>
            <a:r>
              <a:rPr lang="en-US" sz="2400" dirty="0" err="1" smtClean="0"/>
              <a:t>Teensyduino</a:t>
            </a:r>
            <a:r>
              <a:rPr lang="en-US" sz="2400" dirty="0" smtClean="0"/>
              <a:t> Docs</a:t>
            </a:r>
            <a:r>
              <a:rPr lang="en-US" sz="2400" dirty="0"/>
              <a:t/>
            </a:r>
            <a:br>
              <a:rPr lang="en-US" sz="2400" dirty="0"/>
            </a:br>
            <a:r>
              <a:rPr lang="en-US" sz="2400" dirty="0">
                <a:hlinkClick r:id="rId4"/>
              </a:rPr>
              <a:t>http://</a:t>
            </a:r>
            <a:r>
              <a:rPr lang="en-US" sz="2400" dirty="0" smtClean="0">
                <a:hlinkClick r:id="rId4"/>
              </a:rPr>
              <a:t>www.pjrc.com/teensy/teensyduino.html</a:t>
            </a:r>
            <a:r>
              <a:rPr lang="en-US" sz="2400" dirty="0" smtClean="0"/>
              <a:t> </a:t>
            </a:r>
            <a:endParaRPr lang="en-US" sz="2400" dirty="0"/>
          </a:p>
          <a:p>
            <a:r>
              <a:rPr lang="en-US" sz="2400" dirty="0" err="1" smtClean="0"/>
              <a:t>USBDeview</a:t>
            </a:r>
            <a:r>
              <a:rPr lang="en-US" sz="2400" dirty="0"/>
              <a:t/>
            </a:r>
            <a:br>
              <a:rPr lang="en-US" sz="2400" dirty="0"/>
            </a:br>
            <a:r>
              <a:rPr lang="en-US" sz="2000" dirty="0">
                <a:hlinkClick r:id="rId5"/>
              </a:rPr>
              <a:t>http://</a:t>
            </a:r>
            <a:r>
              <a:rPr lang="en-US" sz="2000" dirty="0" smtClean="0">
                <a:hlinkClick r:id="rId5"/>
              </a:rPr>
              <a:t>www.nirsoft.net/utils/usb_devices_view.html</a:t>
            </a:r>
            <a:endParaRPr lang="en-US" sz="2000" dirty="0" smtClean="0"/>
          </a:p>
          <a:p>
            <a:r>
              <a:rPr lang="en-US" sz="2400" dirty="0" err="1" smtClean="0"/>
              <a:t>Reg</a:t>
            </a:r>
            <a:r>
              <a:rPr lang="en-US" sz="2400" dirty="0"/>
              <a:t> From App</a:t>
            </a:r>
            <a:br>
              <a:rPr lang="en-US" sz="2400" dirty="0"/>
            </a:br>
            <a:r>
              <a:rPr lang="en-US" sz="2000" dirty="0">
                <a:hlinkClick r:id="rId6"/>
              </a:rPr>
              <a:t>http://</a:t>
            </a:r>
            <a:r>
              <a:rPr lang="en-US" sz="2000" dirty="0" smtClean="0">
                <a:hlinkClick r:id="rId6"/>
              </a:rPr>
              <a:t>www.nirsoft.net/utils/reg_file_from_application.html</a:t>
            </a:r>
            <a:r>
              <a:rPr lang="en-US" sz="2000" dirty="0" smtClean="0"/>
              <a:t> </a:t>
            </a:r>
          </a:p>
          <a:p>
            <a:r>
              <a:rPr lang="en-US" sz="2400" dirty="0" smtClean="0"/>
              <a:t>HAK5’s Rubber </a:t>
            </a:r>
            <a:r>
              <a:rPr lang="en-US" sz="2400" dirty="0"/>
              <a:t>Ducky Forum</a:t>
            </a:r>
            <a:br>
              <a:rPr lang="en-US" sz="2400" dirty="0"/>
            </a:br>
            <a:r>
              <a:rPr lang="en-US" sz="2000" dirty="0">
                <a:hlinkClick r:id="rId7"/>
              </a:rPr>
              <a:t>http://</a:t>
            </a:r>
            <a:r>
              <a:rPr lang="en-US" sz="2000" dirty="0" smtClean="0">
                <a:hlinkClick r:id="rId7"/>
              </a:rPr>
              <a:t>www.hak5.org/forums/index.php?showforum=56</a:t>
            </a:r>
            <a:r>
              <a:rPr lang="en-US" sz="2000" dirty="0" smtClean="0"/>
              <a:t> </a:t>
            </a:r>
            <a:endParaRPr lang="en-US" sz="2000" dirty="0"/>
          </a:p>
        </p:txBody>
      </p:sp>
    </p:spTree>
    <p:extLst>
      <p:ext uri="{BB962C8B-B14F-4D97-AF65-F5344CB8AC3E}">
        <p14:creationId xmlns:p14="http://schemas.microsoft.com/office/powerpoint/2010/main" val="137757312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more parts</a:t>
            </a:r>
            <a:endParaRPr lang="en-US" dirty="0"/>
          </a:p>
        </p:txBody>
      </p:sp>
      <p:sp>
        <p:nvSpPr>
          <p:cNvPr id="3" name="Content Placeholder 2"/>
          <p:cNvSpPr>
            <a:spLocks noGrp="1"/>
          </p:cNvSpPr>
          <p:nvPr>
            <p:ph idx="1"/>
          </p:nvPr>
        </p:nvSpPr>
        <p:spPr/>
        <p:txBody>
          <a:bodyPr/>
          <a:lstStyle/>
          <a:p>
            <a:r>
              <a:rPr lang="en-US" sz="1800" dirty="0" smtClean="0"/>
              <a:t>Teensy</a:t>
            </a:r>
            <a:r>
              <a:rPr lang="en-US" sz="1800" dirty="0"/>
              <a:t/>
            </a:r>
            <a:br>
              <a:rPr lang="en-US" sz="1800" dirty="0"/>
            </a:br>
            <a:r>
              <a:rPr lang="en-US" sz="1800" dirty="0">
                <a:hlinkClick r:id="rId2"/>
              </a:rPr>
              <a:t>http://www.pjrc.com/teensy</a:t>
            </a:r>
            <a:r>
              <a:rPr lang="en-US" sz="1800" dirty="0" smtClean="0">
                <a:hlinkClick r:id="rId2"/>
              </a:rPr>
              <a:t>/</a:t>
            </a:r>
            <a:endParaRPr lang="en-US" sz="1800" dirty="0" smtClean="0"/>
          </a:p>
          <a:p>
            <a:r>
              <a:rPr lang="en-US" sz="1800" dirty="0"/>
              <a:t>Sure Electronics</a:t>
            </a:r>
            <a:br>
              <a:rPr lang="en-US" sz="1800" dirty="0"/>
            </a:br>
            <a:r>
              <a:rPr lang="en-US" sz="1800" dirty="0">
                <a:hlinkClick r:id="rId3"/>
              </a:rPr>
              <a:t>http://www.sure-electronics.com</a:t>
            </a:r>
            <a:r>
              <a:rPr lang="en-US" sz="1800" dirty="0" smtClean="0">
                <a:hlinkClick r:id="rId3"/>
              </a:rPr>
              <a:t>/</a:t>
            </a:r>
            <a:r>
              <a:rPr lang="en-US" sz="1800" dirty="0" smtClean="0"/>
              <a:t> </a:t>
            </a:r>
          </a:p>
          <a:p>
            <a:r>
              <a:rPr lang="en-US" sz="1800" dirty="0" err="1"/>
              <a:t>Ebay</a:t>
            </a:r>
            <a:r>
              <a:rPr lang="en-US" sz="1800" dirty="0"/>
              <a:t/>
            </a:r>
            <a:br>
              <a:rPr lang="en-US" sz="1800" dirty="0"/>
            </a:br>
            <a:r>
              <a:rPr lang="en-US" sz="1800" dirty="0">
                <a:hlinkClick r:id="rId4"/>
              </a:rPr>
              <a:t>http://www.ebay.com/</a:t>
            </a:r>
            <a:r>
              <a:rPr lang="en-US" sz="1800" dirty="0"/>
              <a:t> </a:t>
            </a:r>
            <a:endParaRPr lang="en-US" sz="1800" dirty="0" smtClean="0"/>
          </a:p>
          <a:p>
            <a:r>
              <a:rPr lang="en-US" sz="1800" dirty="0" err="1" smtClean="0"/>
              <a:t>Photoresistors</a:t>
            </a:r>
            <a:r>
              <a:rPr lang="en-US" sz="1800" dirty="0" smtClean="0"/>
              <a:t> and </a:t>
            </a:r>
            <a:r>
              <a:rPr lang="en-US" sz="1800" dirty="0"/>
              <a:t>other small parts</a:t>
            </a:r>
            <a:br>
              <a:rPr lang="en-US" sz="1800" dirty="0"/>
            </a:br>
            <a:r>
              <a:rPr lang="en-US" sz="1800" dirty="0">
                <a:hlinkClick r:id="rId5"/>
              </a:rPr>
              <a:t>http://</a:t>
            </a:r>
            <a:r>
              <a:rPr lang="en-US" sz="1800" dirty="0" smtClean="0">
                <a:hlinkClick r:id="rId5"/>
              </a:rPr>
              <a:t>www.bgmicro.com</a:t>
            </a:r>
            <a:r>
              <a:rPr lang="en-US" sz="1800" dirty="0" smtClean="0"/>
              <a:t/>
            </a:r>
            <a:br>
              <a:rPr lang="en-US" sz="1800" dirty="0" smtClean="0"/>
            </a:br>
            <a:r>
              <a:rPr lang="en-US" sz="1800" dirty="0" smtClean="0">
                <a:hlinkClick r:id="rId6"/>
              </a:rPr>
              <a:t>http</a:t>
            </a:r>
            <a:r>
              <a:rPr lang="en-US" sz="1800" dirty="0">
                <a:hlinkClick r:id="rId6"/>
              </a:rPr>
              <a:t>://</a:t>
            </a:r>
            <a:r>
              <a:rPr lang="en-US" sz="1800" dirty="0" smtClean="0">
                <a:hlinkClick r:id="rId6"/>
              </a:rPr>
              <a:t>www.mouser.com</a:t>
            </a:r>
            <a:r>
              <a:rPr lang="en-US" sz="1800" dirty="0" smtClean="0"/>
              <a:t> </a:t>
            </a:r>
          </a:p>
          <a:p>
            <a:r>
              <a:rPr lang="en-US" sz="1800" dirty="0"/>
              <a:t>LEDs</a:t>
            </a:r>
            <a:br>
              <a:rPr lang="en-US" sz="1800" dirty="0"/>
            </a:br>
            <a:r>
              <a:rPr lang="en-US" sz="1800" dirty="0">
                <a:hlinkClick r:id="rId7"/>
              </a:rPr>
              <a:t>http://www.ledshoppe.com</a:t>
            </a:r>
            <a:r>
              <a:rPr lang="en-US" sz="1800" dirty="0" smtClean="0">
                <a:hlinkClick r:id="rId7"/>
              </a:rPr>
              <a:t>/</a:t>
            </a:r>
            <a:r>
              <a:rPr lang="en-US" sz="1800" dirty="0" smtClean="0"/>
              <a:t> </a:t>
            </a:r>
          </a:p>
          <a:p>
            <a:r>
              <a:rPr lang="en-US" sz="1800" dirty="0"/>
              <a:t>Other stuff</a:t>
            </a:r>
            <a:br>
              <a:rPr lang="en-US" sz="1800" dirty="0"/>
            </a:br>
            <a:r>
              <a:rPr lang="en-US" sz="1800" dirty="0" smtClean="0"/>
              <a:t>Small USB A to Mini USB</a:t>
            </a:r>
            <a:br>
              <a:rPr lang="en-US" sz="1800" dirty="0" smtClean="0"/>
            </a:br>
            <a:r>
              <a:rPr lang="en-US" sz="1800" dirty="0" smtClean="0">
                <a:hlinkClick r:id="rId8"/>
              </a:rPr>
              <a:t>http</a:t>
            </a:r>
            <a:r>
              <a:rPr lang="en-US" sz="1800" dirty="0">
                <a:hlinkClick r:id="rId8"/>
              </a:rPr>
              <a:t>://</a:t>
            </a:r>
            <a:r>
              <a:rPr lang="en-US" sz="1800" dirty="0" smtClean="0">
                <a:hlinkClick r:id="rId8"/>
              </a:rPr>
              <a:t>www.dealextreme.com/details.dx/sku.2704~r.48687660</a:t>
            </a:r>
            <a:r>
              <a:rPr lang="en-US" sz="1800" dirty="0" smtClean="0"/>
              <a:t> </a:t>
            </a:r>
            <a:br>
              <a:rPr lang="en-US" sz="1800" dirty="0" smtClean="0"/>
            </a:br>
            <a:r>
              <a:rPr lang="en-US" sz="1800" dirty="0" smtClean="0"/>
              <a:t>Small HUB </a:t>
            </a:r>
            <a:r>
              <a:rPr lang="en-US" sz="1800" dirty="0"/>
              <a:t/>
            </a:r>
            <a:br>
              <a:rPr lang="en-US" sz="1800" dirty="0"/>
            </a:br>
            <a:r>
              <a:rPr lang="en-US" sz="1800" dirty="0">
                <a:hlinkClick r:id="rId9"/>
              </a:rPr>
              <a:t>http://</a:t>
            </a:r>
            <a:r>
              <a:rPr lang="en-US" sz="1800" dirty="0" smtClean="0">
                <a:hlinkClick r:id="rId9"/>
              </a:rPr>
              <a:t>www.dealextreme.com/details.dx/sku.30564~r.48687660</a:t>
            </a:r>
            <a:r>
              <a:rPr lang="en-US" sz="1800" dirty="0" smtClean="0"/>
              <a:t> </a:t>
            </a:r>
            <a:endParaRPr lang="en-US" sz="180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9099" y="3200400"/>
            <a:ext cx="1333686" cy="1333686"/>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86400" y="1637901"/>
            <a:ext cx="1562499" cy="1562499"/>
          </a:xfrm>
          <a:prstGeom prst="rect">
            <a:avLst/>
          </a:prstGeom>
        </p:spPr>
      </p:pic>
    </p:spTree>
    <p:extLst>
      <p:ext uri="{BB962C8B-B14F-4D97-AF65-F5344CB8AC3E}">
        <p14:creationId xmlns:p14="http://schemas.microsoft.com/office/powerpoint/2010/main" val="188977139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lstStyle/>
          <a:p>
            <a:r>
              <a:rPr lang="en-US" sz="2400" dirty="0" err="1" smtClean="0"/>
              <a:t>Derbycon</a:t>
            </a:r>
            <a:r>
              <a:rPr lang="en-US" sz="2400" dirty="0"/>
              <a:t/>
            </a:r>
            <a:br>
              <a:rPr lang="en-US" sz="2400" dirty="0"/>
            </a:br>
            <a:r>
              <a:rPr lang="en-US" sz="2400" dirty="0">
                <a:hlinkClick r:id="rId3"/>
              </a:rPr>
              <a:t>http://</a:t>
            </a:r>
            <a:r>
              <a:rPr lang="en-US" sz="2400" dirty="0" smtClean="0">
                <a:hlinkClick r:id="rId3"/>
              </a:rPr>
              <a:t>www.derbycon.com</a:t>
            </a:r>
            <a:r>
              <a:rPr lang="en-US" sz="2400" dirty="0" smtClean="0"/>
              <a:t> </a:t>
            </a:r>
            <a:endParaRPr lang="en-US" sz="2400" dirty="0"/>
          </a:p>
          <a:p>
            <a:r>
              <a:rPr lang="en-US" sz="2400" dirty="0" smtClean="0"/>
              <a:t>Louisville </a:t>
            </a:r>
            <a:r>
              <a:rPr lang="en-US" sz="2400" dirty="0" err="1" smtClean="0"/>
              <a:t>Infosec</a:t>
            </a:r>
            <a:r>
              <a:rPr lang="en-US" sz="2400" dirty="0" smtClean="0"/>
              <a:t/>
            </a:r>
            <a:br>
              <a:rPr lang="en-US" sz="2400" dirty="0" smtClean="0"/>
            </a:br>
            <a:r>
              <a:rPr lang="en-US" sz="2400" dirty="0" smtClean="0">
                <a:hlinkClick r:id="rId4"/>
              </a:rPr>
              <a:t>http://www.louisvilleinfosec.com</a:t>
            </a:r>
            <a:r>
              <a:rPr lang="en-US" sz="2400" dirty="0" smtClean="0"/>
              <a:t> </a:t>
            </a:r>
            <a:br>
              <a:rPr lang="en-US" sz="2400" dirty="0" smtClean="0"/>
            </a:br>
            <a:endParaRPr lang="en-US" sz="2400" dirty="0" smtClean="0"/>
          </a:p>
          <a:p>
            <a:r>
              <a:rPr lang="en-US" sz="2400" dirty="0" smtClean="0"/>
              <a:t>Others</a:t>
            </a:r>
            <a:br>
              <a:rPr lang="en-US" sz="2400" dirty="0" smtClean="0"/>
            </a:br>
            <a:r>
              <a:rPr lang="en-US" sz="2400" dirty="0">
                <a:hlinkClick r:id="rId5"/>
              </a:rPr>
              <a:t>http://</a:t>
            </a:r>
            <a:r>
              <a:rPr lang="en-US" sz="2400" dirty="0" smtClean="0">
                <a:hlinkClick r:id="rId5"/>
              </a:rPr>
              <a:t>skydogcon.com</a:t>
            </a:r>
            <a:r>
              <a:rPr lang="en-US" sz="2400" dirty="0"/>
              <a:t> </a:t>
            </a:r>
            <a:br>
              <a:rPr lang="en-US" sz="2400" dirty="0"/>
            </a:br>
            <a:r>
              <a:rPr lang="en-US" sz="2400" dirty="0">
                <a:hlinkClick r:id="rId6"/>
              </a:rPr>
              <a:t>http:/</a:t>
            </a:r>
            <a:r>
              <a:rPr lang="en-US" sz="2400" dirty="0" smtClean="0">
                <a:hlinkClick r:id="rId6"/>
              </a:rPr>
              <a:t>/hack3rcon.org</a:t>
            </a:r>
            <a:r>
              <a:rPr lang="en-US" sz="2400" dirty="0" smtClean="0"/>
              <a:t> </a:t>
            </a:r>
            <a:br>
              <a:rPr lang="en-US" sz="2400" dirty="0" smtClean="0"/>
            </a:br>
            <a:r>
              <a:rPr lang="en-US" sz="2400" dirty="0" smtClean="0">
                <a:hlinkClick r:id="rId7"/>
              </a:rPr>
              <a:t>http://phreaknic.info</a:t>
            </a:r>
            <a:r>
              <a:rPr lang="en-US" sz="2400" dirty="0" smtClean="0"/>
              <a:t>  </a:t>
            </a:r>
            <a:br>
              <a:rPr lang="en-US" sz="2400" dirty="0" smtClean="0"/>
            </a:br>
            <a:r>
              <a:rPr lang="en-US" sz="2400" dirty="0" smtClean="0">
                <a:hlinkClick r:id="rId8"/>
              </a:rPr>
              <a:t>http://notacon.org</a:t>
            </a:r>
            <a:r>
              <a:rPr lang="en-US" sz="2400" dirty="0"/>
              <a:t/>
            </a:r>
            <a:br>
              <a:rPr lang="en-US" sz="2400" dirty="0"/>
            </a:br>
            <a:r>
              <a:rPr lang="en-US" sz="2400" dirty="0" smtClean="0">
                <a:hlinkClick r:id="rId9"/>
              </a:rPr>
              <a:t>http://outerz0ne.org</a:t>
            </a:r>
            <a:r>
              <a:rPr lang="en-US" sz="2400" dirty="0" smtClean="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theNurse</a:t>
            </a:r>
            <a:endParaRPr lang="en-US" dirty="0"/>
          </a:p>
        </p:txBody>
      </p:sp>
      <p:sp>
        <p:nvSpPr>
          <p:cNvPr id="3" name="Content Placeholder 2"/>
          <p:cNvSpPr>
            <a:spLocks noGrp="1"/>
          </p:cNvSpPr>
          <p:nvPr>
            <p:ph idx="1"/>
          </p:nvPr>
        </p:nvSpPr>
        <p:spPr/>
        <p:txBody>
          <a:bodyPr/>
          <a:lstStyle/>
          <a:p>
            <a:r>
              <a:rPr lang="en-US" dirty="0"/>
              <a:t>Brad "</a:t>
            </a:r>
            <a:r>
              <a:rPr lang="en-US" dirty="0" err="1"/>
              <a:t>theNurse</a:t>
            </a:r>
            <a:r>
              <a:rPr lang="en-US" dirty="0"/>
              <a:t>" Smith donation page: </a:t>
            </a:r>
            <a:r>
              <a:rPr lang="en-US" sz="2400" dirty="0">
                <a:hlinkClick r:id="rId2"/>
              </a:rPr>
              <a:t>http://www.social-engineer.org/bradsmithdonation</a:t>
            </a:r>
            <a:r>
              <a:rPr lang="en-US" sz="2400" dirty="0" smtClean="0">
                <a:hlinkClick r:id="rId2"/>
              </a:rPr>
              <a:t>/</a:t>
            </a:r>
            <a:r>
              <a:rPr lang="en-US" sz="2400" dirty="0" smtClean="0"/>
              <a:t> </a:t>
            </a:r>
            <a:endParaRPr lang="en-US" sz="2400" dirty="0"/>
          </a:p>
          <a:p>
            <a:r>
              <a:rPr lang="en-US" dirty="0"/>
              <a:t>M</a:t>
            </a:r>
            <a:r>
              <a:rPr lang="en-US" dirty="0" smtClean="0"/>
              <a:t>edical </a:t>
            </a:r>
            <a:r>
              <a:rPr lang="en-US" dirty="0"/>
              <a:t>status page: </a:t>
            </a:r>
            <a:r>
              <a:rPr lang="en-US" dirty="0" smtClean="0"/>
              <a:t/>
            </a:r>
            <a:br>
              <a:rPr lang="en-US" dirty="0" smtClean="0"/>
            </a:br>
            <a:r>
              <a:rPr lang="en-US" sz="2400" dirty="0" smtClean="0">
                <a:hlinkClick r:id="rId3"/>
              </a:rPr>
              <a:t>http</a:t>
            </a:r>
            <a:r>
              <a:rPr lang="en-US" sz="2400" dirty="0">
                <a:hlinkClick r:id="rId3"/>
              </a:rPr>
              <a:t>://www.social-engineer.org/brad-smith-updates</a:t>
            </a:r>
            <a:r>
              <a:rPr lang="en-US" sz="2400" dirty="0" smtClean="0">
                <a:hlinkClick r:id="rId3"/>
              </a:rPr>
              <a:t>/</a:t>
            </a:r>
            <a:r>
              <a:rPr lang="en-US" sz="2400" dirty="0" smtClean="0"/>
              <a:t> </a:t>
            </a:r>
            <a:endParaRPr lang="en-US" sz="2400" dirty="0"/>
          </a:p>
        </p:txBody>
      </p:sp>
      <p:pic>
        <p:nvPicPr>
          <p:cNvPr id="1026" name="Picture 2" descr="F:\TheNurse\Nurs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571240"/>
            <a:ext cx="3962401" cy="297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574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42</a:t>
            </a:r>
          </a:p>
          <a:p>
            <a:endParaRPr lang="en-US" dirty="0" smtClean="0"/>
          </a:p>
          <a:p>
            <a:endParaRPr lang="en-US" dirty="0" smtClean="0"/>
          </a:p>
          <a:p>
            <a:r>
              <a:rPr lang="en-US" dirty="0" smtClean="0"/>
              <a:t>Twitter: @</a:t>
            </a:r>
            <a:r>
              <a:rPr lang="en-US" dirty="0" err="1" smtClean="0"/>
              <a:t>Irongeek_ADC</a:t>
            </a:r>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you want a programmable keystroke device?</a:t>
            </a:r>
            <a:endParaRPr lang="en-US" dirty="0"/>
          </a:p>
        </p:txBody>
      </p:sp>
      <p:sp>
        <p:nvSpPr>
          <p:cNvPr id="3" name="Content Placeholder 2"/>
          <p:cNvSpPr>
            <a:spLocks noGrp="1"/>
          </p:cNvSpPr>
          <p:nvPr>
            <p:ph idx="1"/>
          </p:nvPr>
        </p:nvSpPr>
        <p:spPr/>
        <p:txBody>
          <a:bodyPr/>
          <a:lstStyle/>
          <a:p>
            <a:r>
              <a:rPr lang="en-US" sz="2400" dirty="0" smtClean="0"/>
              <a:t>Likely types faster than you can, without errors</a:t>
            </a:r>
          </a:p>
          <a:p>
            <a:r>
              <a:rPr lang="en-US" sz="2400" dirty="0" smtClean="0"/>
              <a:t>Works even if U3 autorun is turned off  </a:t>
            </a:r>
          </a:p>
          <a:p>
            <a:r>
              <a:rPr lang="en-US" sz="2400" dirty="0" smtClean="0"/>
              <a:t>Draws  less attention than sitting down in front of the terminal would. The person turns their head for a minute, the pen-tester plugs in their programmable USB key stroke dongle, and Bobs your uncle, instant pwnage. </a:t>
            </a:r>
          </a:p>
          <a:p>
            <a:r>
              <a:rPr lang="en-US" sz="2400" dirty="0" smtClean="0"/>
              <a:t>Can also be set to go off on a timer when you know a target will be logged in</a:t>
            </a:r>
          </a:p>
          <a:p>
            <a:r>
              <a:rPr lang="en-US" sz="2400" dirty="0" smtClean="0"/>
              <a:t>Just use your imagination!</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sort of commands would you want to issue?</a:t>
            </a:r>
            <a:endParaRPr lang="en-US" dirty="0"/>
          </a:p>
        </p:txBody>
      </p:sp>
      <p:sp>
        <p:nvSpPr>
          <p:cNvPr id="3" name="Content Placeholder 2"/>
          <p:cNvSpPr>
            <a:spLocks noGrp="1"/>
          </p:cNvSpPr>
          <p:nvPr>
            <p:ph idx="1"/>
          </p:nvPr>
        </p:nvSpPr>
        <p:spPr/>
        <p:txBody>
          <a:bodyPr/>
          <a:lstStyle/>
          <a:p>
            <a:r>
              <a:rPr lang="en-US" dirty="0" smtClean="0"/>
              <a:t>Add a user</a:t>
            </a:r>
          </a:p>
          <a:p>
            <a:r>
              <a:rPr lang="en-US" dirty="0" smtClean="0"/>
              <a:t>Run a program </a:t>
            </a:r>
          </a:p>
          <a:p>
            <a:r>
              <a:rPr lang="en-US" dirty="0" smtClean="0"/>
              <a:t>Copy files to your thumbdrive for later retrieval</a:t>
            </a:r>
          </a:p>
          <a:p>
            <a:r>
              <a:rPr lang="en-US" dirty="0" smtClean="0"/>
              <a:t>Upload local files</a:t>
            </a:r>
          </a:p>
          <a:p>
            <a:r>
              <a:rPr lang="en-US" dirty="0" smtClean="0"/>
              <a:t>Download and install apps</a:t>
            </a:r>
          </a:p>
          <a:p>
            <a:r>
              <a:rPr lang="en-US" dirty="0" smtClean="0"/>
              <a:t>Go to a website they have a cookie/session for, and do a sort of CSRF (sic)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a:t>
            </a:r>
            <a:endParaRPr lang="en-US" dirty="0"/>
          </a:p>
        </p:txBody>
      </p:sp>
      <p:sp>
        <p:nvSpPr>
          <p:cNvPr id="3" name="Content Placeholder 2"/>
          <p:cNvSpPr>
            <a:spLocks noGrp="1"/>
          </p:cNvSpPr>
          <p:nvPr>
            <p:ph idx="1"/>
          </p:nvPr>
        </p:nvSpPr>
        <p:spPr>
          <a:xfrm>
            <a:off x="1752600" y="1371600"/>
            <a:ext cx="7239000" cy="4937125"/>
          </a:xfrm>
        </p:spPr>
        <p:txBody>
          <a:bodyPr/>
          <a:lstStyle/>
          <a:p>
            <a:r>
              <a:rPr lang="en-US" sz="2400" dirty="0" smtClean="0"/>
              <a:t>Embed a hub and storage in better packaging</a:t>
            </a:r>
            <a:br>
              <a:rPr lang="en-US" sz="2400" dirty="0" smtClean="0"/>
            </a:br>
            <a:r>
              <a:rPr lang="en-US" sz="1800" dirty="0" smtClean="0">
                <a:hlinkClick r:id="rId2"/>
              </a:rPr>
              <a:t>http://www.dealextreme.com/details.dx/sku.2704~r.48687660</a:t>
            </a:r>
            <a:r>
              <a:rPr lang="en-US" sz="1800" dirty="0" smtClean="0"/>
              <a:t> </a:t>
            </a:r>
            <a:endParaRPr lang="en-US" sz="2400" dirty="0" smtClean="0"/>
          </a:p>
          <a:p>
            <a:r>
              <a:rPr lang="en-US" sz="2400" dirty="0" smtClean="0"/>
              <a:t>Leave it around in a thumb drive package for unsuspecting people to pick up and use</a:t>
            </a:r>
          </a:p>
          <a:p>
            <a:r>
              <a:rPr lang="en-US" sz="2400" dirty="0" smtClean="0"/>
              <a:t>Trojaned Hardware: Use a timer or sensor and embed it in another device you give to the target as a “gift“ </a:t>
            </a:r>
          </a:p>
          <a:p>
            <a:r>
              <a:rPr lang="en-US" sz="2400" dirty="0" smtClean="0"/>
              <a:t>Have it “wake up”, mount onboard storage, run a program that covers what it is doing (fake BSOD for example), does its thing, then stops (leaving the target to think “it’s just one of those things”)</a:t>
            </a:r>
          </a:p>
          <a:p>
            <a:r>
              <a:rPr lang="en-US" sz="2400" dirty="0" smtClean="0"/>
              <a:t>Default BIOs password brute forcing? </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304800" y="685800"/>
            <a:ext cx="1295400" cy="1295400"/>
          </a:xfrm>
          <a:prstGeom prst="rect">
            <a:avLst/>
          </a:prstGeom>
          <a:noFill/>
          <a:ln w="9525">
            <a:noFill/>
            <a:miter lim="800000"/>
            <a:headEnd/>
            <a:tailEnd/>
          </a:ln>
          <a:scene3d>
            <a:camera prst="orthographicFront"/>
            <a:lightRig rig="threePt" dir="t"/>
          </a:scene3d>
          <a:sp3d contourW="12700">
            <a:bevelT/>
            <a:contourClr>
              <a:srgbClr val="00B050"/>
            </a:contourClr>
          </a:sp3d>
        </p:spPr>
      </p:pic>
      <p:pic>
        <p:nvPicPr>
          <p:cNvPr id="1027" name="Picture 3" descr="C:\Users\adrian\AppData\Local\Microsoft\Windows\Temporary Internet Files\Content.IE5\DT40JFOP\MCEN00628_0000[1].wmf"/>
          <p:cNvPicPr>
            <a:picLocks noChangeAspect="1" noChangeArrowheads="1"/>
          </p:cNvPicPr>
          <p:nvPr/>
        </p:nvPicPr>
        <p:blipFill>
          <a:blip r:embed="rId4" cstate="print"/>
          <a:srcRect/>
          <a:stretch>
            <a:fillRect/>
          </a:stretch>
        </p:blipFill>
        <p:spPr bwMode="auto">
          <a:xfrm>
            <a:off x="228600" y="3429000"/>
            <a:ext cx="1219200" cy="1441842"/>
          </a:xfrm>
          <a:prstGeom prst="rect">
            <a:avLst/>
          </a:prstGeom>
          <a:noFill/>
        </p:spPr>
      </p:pic>
      <p:pic>
        <p:nvPicPr>
          <p:cNvPr id="1029" name="Picture 5" descr="C:\Users\adrian\AppData\Local\Microsoft\Windows\Temporary Internet Files\Content.IE5\DBN8C6LJ\MCj04315710000[1].png"/>
          <p:cNvPicPr>
            <a:picLocks noChangeAspect="1" noChangeArrowheads="1"/>
          </p:cNvPicPr>
          <p:nvPr/>
        </p:nvPicPr>
        <p:blipFill>
          <a:blip r:embed="rId5" cstate="print"/>
          <a:srcRect/>
          <a:stretch>
            <a:fillRect/>
          </a:stretch>
        </p:blipFill>
        <p:spPr bwMode="auto">
          <a:xfrm>
            <a:off x="0" y="1905000"/>
            <a:ext cx="1828800" cy="184099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 we have some names, now how would we build one?</a:t>
            </a:r>
            <a:endParaRPr lang="en-US" dirty="0"/>
          </a:p>
        </p:txBody>
      </p:sp>
      <p:sp>
        <p:nvSpPr>
          <p:cNvPr id="3" name="Content Placeholder 2"/>
          <p:cNvSpPr>
            <a:spLocks noGrp="1"/>
          </p:cNvSpPr>
          <p:nvPr>
            <p:ph idx="1"/>
          </p:nvPr>
        </p:nvSpPr>
        <p:spPr/>
        <p:txBody>
          <a:bodyPr/>
          <a:lstStyle/>
          <a:p>
            <a:r>
              <a:rPr lang="en-US" dirty="0" smtClean="0"/>
              <a:t>Did some Googling…</a:t>
            </a:r>
          </a:p>
          <a:p>
            <a:r>
              <a:rPr lang="en-US" dirty="0" smtClean="0"/>
              <a:t>Found some limited items…</a:t>
            </a:r>
          </a:p>
          <a:p>
            <a:r>
              <a:rPr lang="en-US" dirty="0" smtClean="0"/>
              <a:t>Then I found…</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Teensy</a:t>
            </a:r>
            <a:endParaRPr lang="en-US" dirty="0"/>
          </a:p>
        </p:txBody>
      </p:sp>
      <p:sp>
        <p:nvSpPr>
          <p:cNvPr id="3" name="Content Placeholder 2"/>
          <p:cNvSpPr>
            <a:spLocks noGrp="1"/>
          </p:cNvSpPr>
          <p:nvPr>
            <p:ph idx="1"/>
          </p:nvPr>
        </p:nvSpPr>
        <p:spPr>
          <a:xfrm>
            <a:off x="3200400" y="1600200"/>
            <a:ext cx="5486400" cy="4708525"/>
          </a:xfrm>
        </p:spPr>
        <p:txBody>
          <a:bodyPr/>
          <a:lstStyle/>
          <a:p>
            <a:r>
              <a:rPr lang="en-US" dirty="0" smtClean="0"/>
              <a:t>Teensy 2.0 is 1.2 by 0.7 inch </a:t>
            </a:r>
          </a:p>
          <a:p>
            <a:r>
              <a:rPr lang="en-US" dirty="0" smtClean="0"/>
              <a:t>AVR processor, 16 MHz </a:t>
            </a:r>
          </a:p>
          <a:p>
            <a:r>
              <a:rPr lang="en-US" dirty="0" smtClean="0"/>
              <a:t>Programmable over Mini USB in C or Arduino dev package</a:t>
            </a:r>
          </a:p>
          <a:p>
            <a:r>
              <a:rPr lang="en-US" dirty="0" smtClean="0"/>
              <a:t>$16 to $27</a:t>
            </a:r>
          </a:p>
          <a:p>
            <a:r>
              <a:rPr lang="en-US" dirty="0" smtClean="0"/>
              <a:t>USB HID Support!!!</a:t>
            </a:r>
          </a:p>
          <a:p>
            <a:r>
              <a:rPr lang="en-US" dirty="0" smtClean="0">
                <a:hlinkClick r:id="rId2"/>
              </a:rPr>
              <a:t>http://www.pjrc.com/teensy/</a:t>
            </a:r>
            <a:endParaRPr lang="en-US" dirty="0" smtClean="0"/>
          </a:p>
          <a:p>
            <a:pPr marL="136525" indent="0">
              <a:buNone/>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52400" y="1219200"/>
            <a:ext cx="304800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5006</TotalTime>
  <Words>1226</Words>
  <Application>Microsoft Office PowerPoint</Application>
  <PresentationFormat>On-screen Show (4:3)</PresentationFormat>
  <Paragraphs>332</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Apex</vt:lpstr>
      <vt:lpstr>More PHUKD Than Ever Programmable Hid USB Keyboard/Mouse Dongle</vt:lpstr>
      <vt:lpstr>About Adrian</vt:lpstr>
      <vt:lpstr>Refresher on the PHUKD </vt:lpstr>
      <vt:lpstr>First, a little story</vt:lpstr>
      <vt:lpstr>Why would you want a programmable keystroke device?</vt:lpstr>
      <vt:lpstr>What sort of commands would you want to issue?</vt:lpstr>
      <vt:lpstr>Other ideas</vt:lpstr>
      <vt:lpstr>Ok, we have some names, now how would we build one?</vt:lpstr>
      <vt:lpstr>The Teensy</vt:lpstr>
      <vt:lpstr>More detailed Specs</vt:lpstr>
      <vt:lpstr>Setup Development Environment</vt:lpstr>
      <vt:lpstr> A few tips before we code</vt:lpstr>
      <vt:lpstr>PHUKD Library</vt:lpstr>
      <vt:lpstr>PHUKD Library</vt:lpstr>
      <vt:lpstr>PHUKD Library</vt:lpstr>
      <vt:lpstr>Let’s show a little basic electronics</vt:lpstr>
      <vt:lpstr>Butt Ugly Schematic</vt:lpstr>
      <vt:lpstr>How Analog Input Works</vt:lpstr>
      <vt:lpstr>What is a pull up resistor?</vt:lpstr>
      <vt:lpstr>More developers working on stuff like this</vt:lpstr>
      <vt:lpstr>Keylogger (Ok, come back now)</vt:lpstr>
      <vt:lpstr>Hardware keyloggers</vt:lpstr>
      <vt:lpstr>Markets</vt:lpstr>
      <vt:lpstr>Pros/Cons</vt:lpstr>
      <vt:lpstr>PHUKD + Keylogger?</vt:lpstr>
      <vt:lpstr> Objective: Combining Keyloggers and Programmable HIDs</vt:lpstr>
      <vt:lpstr>Problems that will be solved</vt:lpstr>
      <vt:lpstr>Parts</vt:lpstr>
      <vt:lpstr>Libraries</vt:lpstr>
      <vt:lpstr>PS/2 Keylogger</vt:lpstr>
      <vt:lpstr>PS/2 Scan Codes</vt:lpstr>
      <vt:lpstr>PS/2 Keylogger</vt:lpstr>
      <vt:lpstr>PS/2 Keylogger Code and Demo</vt:lpstr>
      <vt:lpstr>USB Keylogger</vt:lpstr>
      <vt:lpstr>Programming: What you will need</vt:lpstr>
      <vt:lpstr>USB Keylogger</vt:lpstr>
      <vt:lpstr>Getting the source…</vt:lpstr>
      <vt:lpstr>USB To Serial To USB</vt:lpstr>
      <vt:lpstr>USB Keylogger Code and Demo</vt:lpstr>
      <vt:lpstr>More Ideas</vt:lpstr>
      <vt:lpstr>Current URPHUKD Problems</vt:lpstr>
      <vt:lpstr>Useful Tools/Links</vt:lpstr>
      <vt:lpstr>Sources for more parts</vt:lpstr>
      <vt:lpstr>Events</vt:lpstr>
      <vt:lpstr>theNurse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phukd</dc:title>
  <dc:creator>adrian</dc:creator>
  <cp:lastModifiedBy>adrian</cp:lastModifiedBy>
  <cp:revision>1070</cp:revision>
  <dcterms:created xsi:type="dcterms:W3CDTF">2006-08-16T00:00:00Z</dcterms:created>
  <dcterms:modified xsi:type="dcterms:W3CDTF">2011-11-05T14:05:08Z</dcterms:modified>
</cp:coreProperties>
</file>