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5"/>
  </p:notesMasterIdLst>
  <p:handoutMasterIdLst>
    <p:handoutMasterId r:id="rId96"/>
  </p:handoutMasterIdLst>
  <p:sldIdLst>
    <p:sldId id="329" r:id="rId2"/>
    <p:sldId id="407" r:id="rId3"/>
    <p:sldId id="422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408" r:id="rId34"/>
    <p:sldId id="425" r:id="rId35"/>
    <p:sldId id="426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423" r:id="rId51"/>
    <p:sldId id="413" r:id="rId52"/>
    <p:sldId id="415" r:id="rId53"/>
    <p:sldId id="375" r:id="rId54"/>
    <p:sldId id="376" r:id="rId55"/>
    <p:sldId id="377" r:id="rId56"/>
    <p:sldId id="378" r:id="rId57"/>
    <p:sldId id="379" r:id="rId58"/>
    <p:sldId id="380" r:id="rId59"/>
    <p:sldId id="414" r:id="rId60"/>
    <p:sldId id="420" r:id="rId61"/>
    <p:sldId id="381" r:id="rId62"/>
    <p:sldId id="382" r:id="rId63"/>
    <p:sldId id="383" r:id="rId64"/>
    <p:sldId id="416" r:id="rId65"/>
    <p:sldId id="424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4" r:id="rId76"/>
    <p:sldId id="393" r:id="rId77"/>
    <p:sldId id="421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03" r:id="rId87"/>
    <p:sldId id="417" r:id="rId88"/>
    <p:sldId id="418" r:id="rId89"/>
    <p:sldId id="404" r:id="rId90"/>
    <p:sldId id="405" r:id="rId91"/>
    <p:sldId id="419" r:id="rId92"/>
    <p:sldId id="291" r:id="rId93"/>
    <p:sldId id="328" r:id="rId9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6074" autoAdjust="0"/>
  </p:normalViewPr>
  <p:slideViewPr>
    <p:cSldViewPr>
      <p:cViewPr varScale="1">
        <p:scale>
          <a:sx n="108" d="100"/>
          <a:sy n="108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3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0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6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5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project.org/overview.html.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orproject.org/overview.html.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orproject.org/overview.html.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orproject.org/hidden-services.html.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derbycon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or2web.org/" TargetMode="External"/><Relationship Id="rId7" Type="http://schemas.openxmlformats.org/officeDocument/2006/relationships/hyperlink" Target="http://www.reddit.com/r/onions" TargetMode="External"/><Relationship Id="rId2" Type="http://schemas.openxmlformats.org/officeDocument/2006/relationships/hyperlink" Target="https://tails.bou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pherpunk.at/onioncat/" TargetMode="External"/><Relationship Id="rId5" Type="http://schemas.openxmlformats.org/officeDocument/2006/relationships/hyperlink" Target="https://github.com/lachesis/scallion" TargetMode="External"/><Relationship Id="rId4" Type="http://schemas.openxmlformats.org/officeDocument/2006/relationships/hyperlink" Target="http://kpvz7ki2v5agwt35.on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ro.slashdot.org/story/09/10/15/1910229/China-Strangles-Tor-Ahead-of-National-Day" TargetMode="External"/><Relationship Id="rId2" Type="http://schemas.openxmlformats.org/officeDocument/2006/relationships/hyperlink" Target="https://blog.torproject.org/blog/tor-partially-blocked-ch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security/detect-tor-exit-node-in-ph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m362.com/tor-the-yin-or-the-yang" TargetMode="External"/><Relationship Id="rId2" Type="http://schemas.openxmlformats.org/officeDocument/2006/relationships/hyperlink" Target="http://www.irongeek.com/i.php?page=security/detect-tor-exit-node-in-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2p2.de/how_intr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" TargetMode="Externa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naming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orstatus.blutmagie.de/" TargetMode="External"/><Relationship Id="rId2" Type="http://schemas.openxmlformats.org/officeDocument/2006/relationships/hyperlink" Target="https://www.guerrillamai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stechnica.com/security/2013/12/use-of-tor-helped-fbi-finger-bomb-hoax-suspect/" TargetMode="Externa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8.gif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downloa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downloa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debi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i2p/hosts.txt" TargetMode="External"/><Relationship Id="rId7" Type="http://schemas.openxmlformats.org/officeDocument/2006/relationships/hyperlink" Target="http://inr.i2p/export/alive-hosts.txt" TargetMode="External"/><Relationship Id="rId2" Type="http://schemas.openxmlformats.org/officeDocument/2006/relationships/hyperlink" Target="http://127.0.0.1:7657/d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o.i2p/hosts.txt" TargetMode="External"/><Relationship Id="rId5" Type="http://schemas.openxmlformats.org/officeDocument/2006/relationships/hyperlink" Target="http://stats.i2p/cgi-bin/newhosts.txt" TargetMode="External"/><Relationship Id="rId4" Type="http://schemas.openxmlformats.org/officeDocument/2006/relationships/hyperlink" Target="http://i2host.i2p/cgi-bin/i2hosteta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project.org/dist/vidalia-bundles/" TargetMode="External"/><Relationship Id="rId2" Type="http://schemas.openxmlformats.org/officeDocument/2006/relationships/hyperlink" Target="https://www.torproject.org/dist/torbrowse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project.org/download/download-unix" TargetMode="External"/><Relationship Id="rId2" Type="http://schemas.openxmlformats.org/officeDocument/2006/relationships/hyperlink" Target="https://www.torproject.org/dist/torbrowser/linu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ddons.mozilla.org/en-US/firefox/addon/foxyproxy-standard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stechnica.com/tech-policy/2012/03/stakeout-how-the-fbi-tracked-and-busted-a-chicago-anon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tnysbtbxsf356hiy.onion/" TargetMode="External"/><Relationship Id="rId3" Type="http://schemas.openxmlformats.org/officeDocument/2006/relationships/hyperlink" Target="http://eqt5g4fuenphqinx.onion/" TargetMode="External"/><Relationship Id="rId7" Type="http://schemas.openxmlformats.org/officeDocument/2006/relationships/hyperlink" Target="http://torlinkbgs6aabns.onion/" TargetMode="External"/><Relationship Id="rId2" Type="http://schemas.openxmlformats.org/officeDocument/2006/relationships/hyperlink" Target="https://check.torproject.org/?lang=en-US&amp;small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h32yv5zgayyyts3.onion/" TargetMode="External"/><Relationship Id="rId5" Type="http://schemas.openxmlformats.org/officeDocument/2006/relationships/hyperlink" Target="http://kpvz7ki2v5agwt35.onion/" TargetMode="External"/><Relationship Id="rId4" Type="http://schemas.openxmlformats.org/officeDocument/2006/relationships/hyperlink" Target="http://dppmfxaacucguzpc.onion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project.org/docs/faq#ChooseEntryExit" TargetMode="External"/><Relationship Id="rId2" Type="http://schemas.openxmlformats.org/officeDocument/2006/relationships/hyperlink" Target="http://torstatus.blutmagie.de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s.torprojec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torproject.org/docs/pluggable-transports.html.en#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rproject.org/projects/obfsproxy.html.e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7657/i2psnark/" TargetMode="External"/><Relationship Id="rId2" Type="http://schemas.openxmlformats.org/officeDocument/2006/relationships/hyperlink" Target="http://127.0.0.1:7657/susimail/susi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2plugins.i2p/" TargetMode="External"/><Relationship Id="rId4" Type="http://schemas.openxmlformats.org/officeDocument/2006/relationships/hyperlink" Target="http://echelon.i2p/imule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rus.i2p/" TargetMode="External"/><Relationship Id="rId13" Type="http://schemas.openxmlformats.org/officeDocument/2006/relationships/hyperlink" Target="http://no.i2p/" TargetMode="External"/><Relationship Id="rId3" Type="http://schemas.openxmlformats.org/officeDocument/2006/relationships/hyperlink" Target="http://www.i2p2.i2p/" TargetMode="External"/><Relationship Id="rId7" Type="http://schemas.openxmlformats.org/officeDocument/2006/relationships/hyperlink" Target="http://eepsites.i2p/" TargetMode="External"/><Relationship Id="rId12" Type="http://schemas.openxmlformats.org/officeDocument/2006/relationships/hyperlink" Target="http://direct.i2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gha.i2p/" TargetMode="External"/><Relationship Id="rId11" Type="http://schemas.openxmlformats.org/officeDocument/2006/relationships/hyperlink" Target="http://perv.i2p/" TargetMode="External"/><Relationship Id="rId5" Type="http://schemas.openxmlformats.org/officeDocument/2006/relationships/hyperlink" Target="http://zzz.i2p/" TargetMode="External"/><Relationship Id="rId15" Type="http://schemas.openxmlformats.org/officeDocument/2006/relationships/hyperlink" Target="http://identiguy.i2p/" TargetMode="External"/><Relationship Id="rId10" Type="http://schemas.openxmlformats.org/officeDocument/2006/relationships/hyperlink" Target="http://inproxy.tino.i2p/" TargetMode="External"/><Relationship Id="rId4" Type="http://schemas.openxmlformats.org/officeDocument/2006/relationships/hyperlink" Target="http://forum.i2p/" TargetMode="External"/><Relationship Id="rId9" Type="http://schemas.openxmlformats.org/officeDocument/2006/relationships/hyperlink" Target="http://stats.i2p/" TargetMode="External"/><Relationship Id="rId14" Type="http://schemas.openxmlformats.org/officeDocument/2006/relationships/hyperlink" Target="http://inr.i2p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wired.com/threatlevel/2013/09/freedom-hosting-fb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8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faq.html#remote_webconsole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rproject.org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ubuntu.com/community/I2P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127.0.0.1:7657/i2ptunnel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r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arstechnica.com/tech-policy/2013/10/how-the-feds-took-down-the-dread-pirate-roberts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tech-policy/2013/10/how-the-feds-took-down-the-dread-pirate-roberts/" TargetMode="External"/><Relationship Id="rId2" Type="http://schemas.openxmlformats.org/officeDocument/2006/relationships/hyperlink" Target="mailto:frosty@frosty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pherpunk.at/onioncat/browser/branches/garlicat/Garlicat-HOWTO" TargetMode="External"/><Relationship Id="rId2" Type="http://schemas.openxmlformats.org/officeDocument/2006/relationships/hyperlink" Target="http://www.cypherpunk.at/onionc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yptoanarchy.org/wiki/Blackthro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faq.html" TargetMode="External"/><Relationship Id="rId2" Type="http://schemas.openxmlformats.org/officeDocument/2006/relationships/hyperlink" Target="http://www.irongeek.com/i.php?page=videos/aide-winter-2011#Cipherspace/Darknets:_anonymizing_private_networ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2p2.de/how" TargetMode="External"/><Relationship Id="rId5" Type="http://schemas.openxmlformats.org/officeDocument/2006/relationships/hyperlink" Target="https://www.torproject.org/docs/tor-manual.html.en" TargetMode="External"/><Relationship Id="rId4" Type="http://schemas.openxmlformats.org/officeDocument/2006/relationships/hyperlink" Target="https://trac.torproject.org/projects/tor/wiki/doc/TorFAQ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cipherspaces-darknets-an-overview-of-attack-strategies" TargetMode="External"/><Relationship Id="rId2" Type="http://schemas.openxmlformats.org/officeDocument/2006/relationships/hyperlink" Target="http://www.irongeek.com/i.php?page=security/i2p-tor-workshop-no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ngeek.com/i.php?page=videos/tor-hidden-services" TargetMode="External"/><Relationship Id="rId4" Type="http://schemas.openxmlformats.org/officeDocument/2006/relationships/hyperlink" Target="http://www.irongeek.com/i.php?page=videos/tor-1" TargetMode="Externa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hack3rcon.org/" TargetMode="External"/><Relationship Id="rId3" Type="http://schemas.openxmlformats.org/officeDocument/2006/relationships/hyperlink" Target="http://www.derbycon.com" TargetMode="External"/><Relationship Id="rId7" Type="http://schemas.openxmlformats.org/officeDocument/2006/relationships/hyperlink" Target="http://skydogcon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uisvilleinfosec.com" TargetMode="External"/><Relationship Id="rId11" Type="http://schemas.openxmlformats.org/officeDocument/2006/relationships/hyperlink" Target="http://notacon.org" TargetMode="External"/><Relationship Id="rId5" Type="http://schemas.openxmlformats.org/officeDocument/2006/relationships/image" Target="../media/image70.jpg"/><Relationship Id="rId10" Type="http://schemas.openxmlformats.org/officeDocument/2006/relationships/hyperlink" Target="http://phreaknic.info/" TargetMode="External"/><Relationship Id="rId4" Type="http://schemas.openxmlformats.org/officeDocument/2006/relationships/image" Target="../media/image69.png"/><Relationship Id="rId9" Type="http://schemas.openxmlformats.org/officeDocument/2006/relationships/hyperlink" Target="http://www.outerz0ne.org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 and I2P Worksho</a:t>
            </a:r>
            <a:r>
              <a:rPr lang="en-US" dirty="0"/>
              <a:t>p</a:t>
            </a:r>
            <a:endParaRPr lang="en-US" sz="3600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60520"/>
            <a:ext cx="2381583" cy="1905266"/>
          </a:xfrm>
          <a:prstGeom prst="rect">
            <a:avLst/>
          </a:prstGeom>
        </p:spPr>
      </p:pic>
      <p:pic>
        <p:nvPicPr>
          <p:cNvPr id="5" name="Picture 4" descr="1566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566468"/>
            <a:ext cx="1978948" cy="1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Internet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315200" cy="46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3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043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Internet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2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7315200" cy="46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5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Internet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2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71600"/>
            <a:ext cx="7315200" cy="46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93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731638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19200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60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35202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11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35202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12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35202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86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 connect to Hidden </a:t>
            </a:r>
            <a:r>
              <a:rPr lang="en-US" dirty="0" err="1" smtClean="0"/>
              <a:t>Sevice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 </a:t>
            </a:r>
            <a:r>
              <a:rPr lang="en-US" sz="1400" dirty="0" smtClean="0">
                <a:hlinkClick r:id="rId2"/>
              </a:rPr>
              <a:t>http://www.torproject.org/hidden-services.html.en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35202"/>
            <a:ext cx="7293102" cy="5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17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Client</a:t>
            </a:r>
            <a:br>
              <a:rPr lang="en-US" sz="2000" dirty="0"/>
            </a:br>
            <a:r>
              <a:rPr lang="en-US" sz="2000" dirty="0"/>
              <a:t>Just a </a:t>
            </a:r>
            <a:r>
              <a:rPr lang="en-US" sz="2000" dirty="0" smtClean="0"/>
              <a:t>user</a:t>
            </a:r>
          </a:p>
          <a:p>
            <a:r>
              <a:rPr lang="en-US" sz="2000" dirty="0" smtClean="0"/>
              <a:t>Relays</a:t>
            </a:r>
            <a:br>
              <a:rPr lang="en-US" sz="2000" dirty="0" smtClean="0"/>
            </a:br>
            <a:r>
              <a:rPr lang="en-US" sz="2000" dirty="0" smtClean="0"/>
              <a:t>These relay traffic, and can act as exit points</a:t>
            </a:r>
          </a:p>
          <a:p>
            <a:r>
              <a:rPr lang="en-US" sz="2000" dirty="0" smtClean="0"/>
              <a:t>Bridges</a:t>
            </a:r>
            <a:br>
              <a:rPr lang="en-US" sz="2000" dirty="0" smtClean="0"/>
            </a:br>
            <a:r>
              <a:rPr lang="en-US" sz="2000" dirty="0" smtClean="0"/>
              <a:t>Relays not advertised in the directory servers, so harder to block</a:t>
            </a:r>
          </a:p>
          <a:p>
            <a:r>
              <a:rPr lang="en-US" sz="2000" dirty="0" smtClean="0"/>
              <a:t>Guard Nodes</a:t>
            </a:r>
            <a:br>
              <a:rPr lang="en-US" sz="2000" dirty="0" smtClean="0"/>
            </a:br>
            <a:r>
              <a:rPr lang="en-US" sz="2000" dirty="0" smtClean="0"/>
              <a:t>Used to mitigate some traffic analysis attacks</a:t>
            </a:r>
          </a:p>
          <a:p>
            <a:r>
              <a:rPr lang="en-US" sz="2000" dirty="0" smtClean="0"/>
              <a:t>Introduction Points</a:t>
            </a:r>
            <a:br>
              <a:rPr lang="en-US" sz="2000" dirty="0" smtClean="0"/>
            </a:br>
            <a:r>
              <a:rPr lang="en-US" sz="2000" dirty="0" smtClean="0"/>
              <a:t>Helpers in making connections to hidden services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endezvous Point</a:t>
            </a:r>
            <a:br>
              <a:rPr lang="en-US" sz="2000" dirty="0" smtClean="0"/>
            </a:br>
            <a:r>
              <a:rPr lang="en-US" sz="2000" dirty="0" smtClean="0"/>
              <a:t>Used for relaying/establishing connections to hidden </a:t>
            </a:r>
            <a:r>
              <a:rPr lang="en-US" sz="2000" dirty="0"/>
              <a:t>services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70488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Sr</a:t>
            </a:r>
            <a:r>
              <a:rPr lang="en-US" dirty="0"/>
              <a:t>. Information Security Engineer at a Fortune </a:t>
            </a:r>
            <a:r>
              <a:rPr lang="en-US" dirty="0" smtClean="0"/>
              <a:t>1000</a:t>
            </a:r>
          </a:p>
          <a:p>
            <a:r>
              <a:rPr lang="en-US" dirty="0" smtClean="0"/>
              <a:t>Co-Founder of </a:t>
            </a:r>
            <a:r>
              <a:rPr lang="en-US" dirty="0" err="1" smtClean="0"/>
              <a:t>Derbycon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www.derbycon.com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1143000"/>
            <a:ext cx="273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Irongeek_ADC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840" y="1752600"/>
            <a:ext cx="825435" cy="66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257800"/>
            <a:ext cx="825435" cy="6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3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17638"/>
            <a:ext cx="7171999" cy="444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667000"/>
            <a:ext cx="34099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8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Applications/Sites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000" dirty="0" smtClean="0"/>
              <a:t>Tails</a:t>
            </a:r>
            <a:r>
              <a:rPr lang="en-US" sz="2000" dirty="0"/>
              <a:t>: </a:t>
            </a:r>
            <a:r>
              <a:rPr lang="en-US" sz="2000" dirty="0" smtClean="0"/>
              <a:t>The </a:t>
            </a:r>
            <a:r>
              <a:rPr lang="en-US" sz="2000" dirty="0"/>
              <a:t>Amnesic Incognito Live </a:t>
            </a:r>
            <a:r>
              <a:rPr lang="en-US" sz="2000" dirty="0" smtClean="0"/>
              <a:t>System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tails.boum.org/</a:t>
            </a:r>
            <a:endParaRPr lang="en-US" sz="2000" dirty="0" smtClean="0"/>
          </a:p>
          <a:p>
            <a:r>
              <a:rPr lang="en-US" sz="2000" dirty="0" smtClean="0"/>
              <a:t>Tor2Web Proxy</a:t>
            </a:r>
            <a:br>
              <a:rPr lang="en-US" sz="2000" dirty="0" smtClean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tor2web.org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Tor Hidden Wiki:</a:t>
            </a:r>
            <a:br>
              <a:rPr lang="en-US" sz="2000" dirty="0" smtClean="0"/>
            </a:b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kpvz7ki2v5agwt35.onion</a:t>
            </a:r>
            <a:endParaRPr lang="en-US" sz="2000" dirty="0" smtClean="0"/>
          </a:p>
          <a:p>
            <a:r>
              <a:rPr lang="en-US" sz="2000" dirty="0" smtClean="0"/>
              <a:t>Scallion (make host names)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github.com/lachesis/scallion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Onion Cat</a:t>
            </a:r>
            <a:br>
              <a:rPr lang="en-US" sz="2000" dirty="0" smtClean="0"/>
            </a:br>
            <a:r>
              <a:rPr lang="en-US" sz="2000" u="sng" dirty="0">
                <a:hlinkClick r:id="rId6"/>
              </a:rPr>
              <a:t>http://www.cypherpunk.at/onioncat</a:t>
            </a:r>
            <a:r>
              <a:rPr lang="en-US" sz="2000" u="sng" dirty="0" smtClean="0">
                <a:hlinkClick r:id="rId6"/>
              </a:rPr>
              <a:t>/</a:t>
            </a:r>
            <a:endParaRPr lang="en-US" sz="2000" u="sng" dirty="0" smtClean="0"/>
          </a:p>
          <a:p>
            <a:r>
              <a:rPr lang="en-US" sz="2000" dirty="0" err="1" smtClean="0"/>
              <a:t>Reddit</a:t>
            </a:r>
            <a:r>
              <a:rPr lang="en-US" sz="2000" dirty="0"/>
              <a:t> Onions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www.reddit.com/r/onions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6230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Tor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1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Pros</a:t>
            </a:r>
          </a:p>
          <a:p>
            <a:r>
              <a:rPr lang="en-US" sz="2400" dirty="0" smtClean="0"/>
              <a:t>If you can tunnel it through a SOCKS proxy, you can make just about any protocol work.</a:t>
            </a:r>
          </a:p>
          <a:p>
            <a:r>
              <a:rPr lang="en-US" sz="2400" dirty="0" smtClean="0"/>
              <a:t>Three levels of proxying, each node not knowing the one before last, makes things very anonymous.</a:t>
            </a:r>
          </a:p>
          <a:p>
            <a:pPr>
              <a:buNone/>
            </a:pPr>
            <a:r>
              <a:rPr lang="en-US" sz="2400" b="1" dirty="0" smtClean="0"/>
              <a:t>Cons</a:t>
            </a:r>
          </a:p>
          <a:p>
            <a:r>
              <a:rPr lang="en-US" sz="2400" dirty="0" smtClean="0"/>
              <a:t>Slow</a:t>
            </a:r>
          </a:p>
          <a:p>
            <a:r>
              <a:rPr lang="en-US" sz="2400" dirty="0" smtClean="0"/>
              <a:t>Do you trust your exit node?</a:t>
            </a:r>
          </a:p>
          <a:p>
            <a:r>
              <a:rPr lang="en-US" sz="2400" dirty="0" smtClean="0"/>
              <a:t>Semi-fixed Infrastructure: </a:t>
            </a:r>
            <a:br>
              <a:rPr lang="en-US" sz="2400" dirty="0" smtClean="0"/>
            </a:br>
            <a:r>
              <a:rPr lang="en-US" sz="2400" dirty="0" smtClean="0"/>
              <a:t>Sept 25th 2009, Great Firewall of China blocks 80% of Tor relays listed in the Directory, but all hail bridges!!!</a:t>
            </a:r>
            <a:br>
              <a:rPr lang="en-US" sz="2400" dirty="0" smtClean="0"/>
            </a:br>
            <a:r>
              <a:rPr lang="en-US" sz="1400" dirty="0" smtClean="0">
                <a:hlinkClick r:id="rId2"/>
              </a:rPr>
              <a:t>https://blog.torproject.org/blog/tor-partially-blocked-china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http://yro.slashdot.org/story/09/10/15/1910229/China-Strangles-Tor-Ahead-of-National-Day</a:t>
            </a:r>
            <a:r>
              <a:rPr lang="en-US" sz="1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Fairly easy to tell someone is using it from the server side</a:t>
            </a:r>
            <a:br>
              <a:rPr lang="en-US" sz="2400" dirty="0" smtClean="0"/>
            </a:br>
            <a:r>
              <a:rPr lang="en-US" sz="1600" dirty="0" smtClean="0">
                <a:hlinkClick r:id="rId4"/>
              </a:rPr>
              <a:t>http://www.irongeek.com/i.php?page=security/detect-tor-exit-node-in-php</a:t>
            </a:r>
            <a:r>
              <a:rPr lang="en-US" sz="1600" dirty="0" smtClean="0"/>
              <a:t>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96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Local</a:t>
            </a:r>
            <a:br>
              <a:rPr lang="en-US" sz="2400" dirty="0" smtClean="0"/>
            </a:br>
            <a:r>
              <a:rPr lang="en-US" sz="2400" dirty="0" smtClean="0"/>
              <a:t>9050/tcp Tor SOCKS proxy</a:t>
            </a:r>
            <a:br>
              <a:rPr lang="en-US" sz="2400" dirty="0" smtClean="0"/>
            </a:br>
            <a:r>
              <a:rPr lang="en-US" sz="2400" dirty="0" smtClean="0"/>
              <a:t>9051/tcp Tor control port</a:t>
            </a:r>
            <a:br>
              <a:rPr lang="en-US" sz="2400" dirty="0" smtClean="0"/>
            </a:br>
            <a:r>
              <a:rPr lang="en-US" sz="2400" dirty="0" smtClean="0"/>
              <a:t>(9150 and 9151 on Tor Browser Bundle)</a:t>
            </a:r>
          </a:p>
          <a:p>
            <a:r>
              <a:rPr lang="en-US" sz="2400" dirty="0" smtClean="0"/>
              <a:t>Remote</a:t>
            </a:r>
            <a:br>
              <a:rPr lang="en-US" sz="2400" dirty="0" smtClean="0"/>
            </a:br>
            <a:r>
              <a:rPr lang="en-US" sz="2400" dirty="0" smtClean="0"/>
              <a:t>443/tcp and 80/tcp mostly</a:t>
            </a:r>
            <a:br>
              <a:rPr lang="en-US" sz="2400" dirty="0" smtClean="0"/>
            </a:br>
            <a:r>
              <a:rPr lang="en-US" sz="2400" dirty="0" smtClean="0"/>
              <a:t>Servers may also listen on port 9001/tcp, and directory information on 9030.</a:t>
            </a:r>
          </a:p>
          <a:p>
            <a:r>
              <a:rPr lang="en-US" sz="2400" dirty="0" smtClean="0"/>
              <a:t>More details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http://www.irongeek.com/i.php?page=security/detect-tor-exit-node-in-php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http://www.room362.com/tor-the-yin-or-the-yang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92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I2P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Invisible Internet Project</a:t>
            </a:r>
          </a:p>
          <a:p>
            <a:r>
              <a:rPr lang="en-US" dirty="0" smtClean="0"/>
              <a:t>(in a nutshell)</a:t>
            </a:r>
          </a:p>
          <a:p>
            <a:r>
              <a:rPr lang="en-US" dirty="0" smtClean="0"/>
              <a:t>Especially as compared to 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"/>
            <a:ext cx="42761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30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I2P developers, started by Jrandom.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http://www.i2p2.de/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To act as </a:t>
            </a:r>
            <a:r>
              <a:rPr lang="en-US" sz="2000" dirty="0"/>
              <a:t>an anonymizing layer </a:t>
            </a:r>
            <a:r>
              <a:rPr lang="en-US" sz="2000" dirty="0" smtClean="0"/>
              <a:t>on top of the Internet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Mostly other web sites on I2P (eepSites), but the protocol allows for P2P (iMule, i2psnark), anonymous email and public Internet via out proxies.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Locally ran proxies that you can connect to and control via a web browser. </a:t>
            </a:r>
            <a:r>
              <a:rPr lang="en-US" sz="2000" dirty="0"/>
              <a:t> </a:t>
            </a:r>
            <a:r>
              <a:rPr lang="en-US" sz="2000" dirty="0" smtClean="0"/>
              <a:t>These connect other I2P routers via tunnels. Network information is distributed via a DHT know as NetDB. </a:t>
            </a:r>
          </a:p>
        </p:txBody>
      </p:sp>
    </p:spTree>
    <p:extLst>
      <p:ext uri="{BB962C8B-B14F-4D97-AF65-F5344CB8AC3E}">
        <p14:creationId xmlns:p14="http://schemas.microsoft.com/office/powerpoint/2010/main" val="146214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6172200"/>
            <a:ext cx="533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 from </a:t>
            </a:r>
            <a:r>
              <a:rPr lang="en-US" sz="1050" dirty="0" smtClean="0">
                <a:hlinkClick r:id="rId2"/>
              </a:rPr>
              <a:t>http://www.i2p2.de/how_intro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8" name="Picture 7" descr="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6153150" cy="46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I2P: Ins and 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Unidirectional connections: In tunnels and out tunnels</a:t>
            </a:r>
          </a:p>
          <a:p>
            <a:r>
              <a:rPr lang="en-US" sz="2400" dirty="0" smtClean="0"/>
              <a:t>Information about network distributed via distributed hash table (</a:t>
            </a:r>
            <a:r>
              <a:rPr lang="en-US" sz="2400" dirty="0" err="1" smtClean="0"/>
              <a:t>netDB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Layered encryption</a:t>
            </a:r>
          </a:p>
          <a:p>
            <a:r>
              <a:rPr lang="en-US" sz="2400" dirty="0" smtClean="0"/>
              <a:t>Mostly focused on anonymous services</a:t>
            </a:r>
          </a:p>
          <a:p>
            <a:r>
              <a:rPr lang="en-US" sz="2400" dirty="0"/>
              <a:t>More info at </a:t>
            </a:r>
            <a:r>
              <a:rPr lang="en-US" sz="2400" dirty="0">
                <a:hlinkClick r:id="rId3"/>
              </a:rPr>
              <a:t>http://www.i2p2.de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C:\Users\adrian\AppData\Local\Microsoft\Windows\Temporary Internet Files\Content.IE5\ACJ0NFSS\MC9004315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9841"/>
            <a:ext cx="128682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4" y="466646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4" idx="1"/>
            <a:endCxn id="54" idx="3"/>
          </p:cNvCxnSpPr>
          <p:nvPr/>
        </p:nvCxnSpPr>
        <p:spPr>
          <a:xfrm flipH="1" flipV="1">
            <a:off x="6494223" y="4772272"/>
            <a:ext cx="820977" cy="375269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4" idx="1"/>
            <a:endCxn id="51" idx="3"/>
          </p:cNvCxnSpPr>
          <p:nvPr/>
        </p:nvCxnSpPr>
        <p:spPr>
          <a:xfrm flipH="1">
            <a:off x="5293193" y="4772272"/>
            <a:ext cx="541608" cy="7963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8" idx="1"/>
            <a:endCxn id="45" idx="3"/>
          </p:cNvCxnSpPr>
          <p:nvPr/>
        </p:nvCxnSpPr>
        <p:spPr>
          <a:xfrm flipH="1" flipV="1">
            <a:off x="2864725" y="4739619"/>
            <a:ext cx="604507" cy="17358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1" idx="1"/>
            <a:endCxn id="48" idx="3"/>
          </p:cNvCxnSpPr>
          <p:nvPr/>
        </p:nvCxnSpPr>
        <p:spPr>
          <a:xfrm flipH="1">
            <a:off x="4128654" y="4851902"/>
            <a:ext cx="505117" cy="61302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29" idx="1"/>
          </p:cNvCxnSpPr>
          <p:nvPr/>
        </p:nvCxnSpPr>
        <p:spPr>
          <a:xfrm>
            <a:off x="1233374" y="5095090"/>
            <a:ext cx="601979" cy="64512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9" idx="3"/>
            <a:endCxn id="36" idx="1"/>
          </p:cNvCxnSpPr>
          <p:nvPr/>
        </p:nvCxnSpPr>
        <p:spPr>
          <a:xfrm>
            <a:off x="2494775" y="5740210"/>
            <a:ext cx="938307" cy="347719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6" idx="3"/>
            <a:endCxn id="39" idx="1"/>
          </p:cNvCxnSpPr>
          <p:nvPr/>
        </p:nvCxnSpPr>
        <p:spPr>
          <a:xfrm flipV="1">
            <a:off x="4092504" y="5930456"/>
            <a:ext cx="523326" cy="157473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5" idx="1"/>
            <a:endCxn id="8" idx="3"/>
          </p:cNvCxnSpPr>
          <p:nvPr/>
        </p:nvCxnSpPr>
        <p:spPr>
          <a:xfrm flipH="1">
            <a:off x="1233374" y="4739619"/>
            <a:ext cx="971929" cy="355471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9" idx="3"/>
            <a:endCxn id="42" idx="1"/>
          </p:cNvCxnSpPr>
          <p:nvPr/>
        </p:nvCxnSpPr>
        <p:spPr>
          <a:xfrm flipV="1">
            <a:off x="5275252" y="5766975"/>
            <a:ext cx="677793" cy="163481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2" idx="3"/>
            <a:endCxn id="4" idx="1"/>
          </p:cNvCxnSpPr>
          <p:nvPr/>
        </p:nvCxnSpPr>
        <p:spPr>
          <a:xfrm flipV="1">
            <a:off x="6612467" y="5147541"/>
            <a:ext cx="702733" cy="61943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835353" y="5293815"/>
            <a:ext cx="659422" cy="827006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33082" y="5641534"/>
            <a:ext cx="659422" cy="827006"/>
            <a:chOff x="2675122" y="4648672"/>
            <a:chExt cx="990600" cy="1076207"/>
          </a:xfrm>
        </p:grpSpPr>
        <p:pic>
          <p:nvPicPr>
            <p:cNvPr id="36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615830" y="5484061"/>
            <a:ext cx="659422" cy="827006"/>
            <a:chOff x="2675122" y="4648672"/>
            <a:chExt cx="990600" cy="1076207"/>
          </a:xfrm>
        </p:grpSpPr>
        <p:pic>
          <p:nvPicPr>
            <p:cNvPr id="39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953045" y="5320580"/>
            <a:ext cx="659422" cy="827006"/>
            <a:chOff x="2675122" y="4648672"/>
            <a:chExt cx="990600" cy="1076207"/>
          </a:xfrm>
        </p:grpSpPr>
        <p:pic>
          <p:nvPicPr>
            <p:cNvPr id="42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205303" y="4293224"/>
            <a:ext cx="659422" cy="827006"/>
            <a:chOff x="2675122" y="4648672"/>
            <a:chExt cx="990600" cy="1076207"/>
          </a:xfrm>
        </p:grpSpPr>
        <p:pic>
          <p:nvPicPr>
            <p:cNvPr id="45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469232" y="4466809"/>
            <a:ext cx="659422" cy="827006"/>
            <a:chOff x="2675122" y="4648672"/>
            <a:chExt cx="990600" cy="1076207"/>
          </a:xfrm>
        </p:grpSpPr>
        <p:pic>
          <p:nvPicPr>
            <p:cNvPr id="48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633771" y="4405507"/>
            <a:ext cx="659422" cy="827006"/>
            <a:chOff x="2675122" y="4648672"/>
            <a:chExt cx="990600" cy="1076207"/>
          </a:xfrm>
        </p:grpSpPr>
        <p:pic>
          <p:nvPicPr>
            <p:cNvPr id="51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834801" y="4325877"/>
            <a:ext cx="659422" cy="827006"/>
            <a:chOff x="2675122" y="4648672"/>
            <a:chExt cx="990600" cy="1076207"/>
          </a:xfrm>
        </p:grpSpPr>
        <p:pic>
          <p:nvPicPr>
            <p:cNvPr id="54" name="Content Placehold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Silly Garlic Routing</a:t>
            </a:r>
            <a:br>
              <a:rPr lang="en-US" dirty="0" smtClean="0"/>
            </a:br>
            <a:r>
              <a:rPr lang="en-US" dirty="0" smtClean="0"/>
              <a:t>Animation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8594" y="3911957"/>
            <a:ext cx="581695" cy="749467"/>
            <a:chOff x="2675122" y="4648672"/>
            <a:chExt cx="990600" cy="1076207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470004" y="3698543"/>
            <a:ext cx="581695" cy="749467"/>
            <a:chOff x="2675122" y="4648672"/>
            <a:chExt cx="990600" cy="1076207"/>
          </a:xfrm>
        </p:grpSpPr>
        <p:pic>
          <p:nvPicPr>
            <p:cNvPr id="1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33706" y="3835058"/>
            <a:ext cx="581695" cy="749467"/>
            <a:chOff x="2675122" y="4648672"/>
            <a:chExt cx="990600" cy="1076207"/>
          </a:xfrm>
        </p:grpSpPr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179" name="Straight Arrow Connector 178"/>
          <p:cNvCxnSpPr>
            <a:stCxn id="5" idx="3"/>
            <a:endCxn id="15" idx="1"/>
          </p:cNvCxnSpPr>
          <p:nvPr/>
        </p:nvCxnSpPr>
        <p:spPr>
          <a:xfrm flipV="1">
            <a:off x="690289" y="4103085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5" idx="3"/>
            <a:endCxn id="18" idx="1"/>
          </p:cNvCxnSpPr>
          <p:nvPr/>
        </p:nvCxnSpPr>
        <p:spPr>
          <a:xfrm>
            <a:off x="2051699" y="4103085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5074156" y="1631866"/>
            <a:ext cx="581695" cy="749467"/>
            <a:chOff x="2675122" y="4648672"/>
            <a:chExt cx="990600" cy="1076207"/>
          </a:xfrm>
        </p:grpSpPr>
        <p:pic>
          <p:nvPicPr>
            <p:cNvPr id="18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/>
        </p:nvGrpSpPr>
        <p:grpSpPr>
          <a:xfrm>
            <a:off x="6435566" y="1418452"/>
            <a:ext cx="581695" cy="749467"/>
            <a:chOff x="2675122" y="4648672"/>
            <a:chExt cx="990600" cy="1076207"/>
          </a:xfrm>
        </p:grpSpPr>
        <p:pic>
          <p:nvPicPr>
            <p:cNvPr id="19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92" name="Group 191"/>
          <p:cNvGrpSpPr/>
          <p:nvPr/>
        </p:nvGrpSpPr>
        <p:grpSpPr>
          <a:xfrm>
            <a:off x="7799268" y="1554967"/>
            <a:ext cx="581695" cy="749467"/>
            <a:chOff x="2675122" y="4648672"/>
            <a:chExt cx="990600" cy="1076207"/>
          </a:xfrm>
        </p:grpSpPr>
        <p:pic>
          <p:nvPicPr>
            <p:cNvPr id="19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195" name="Straight Arrow Connector 194"/>
          <p:cNvCxnSpPr>
            <a:stCxn id="187" idx="3"/>
            <a:endCxn id="190" idx="1"/>
          </p:cNvCxnSpPr>
          <p:nvPr/>
        </p:nvCxnSpPr>
        <p:spPr>
          <a:xfrm flipV="1">
            <a:off x="5655851" y="1822994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0" idx="3"/>
            <a:endCxn id="193" idx="1"/>
          </p:cNvCxnSpPr>
          <p:nvPr/>
        </p:nvCxnSpPr>
        <p:spPr>
          <a:xfrm>
            <a:off x="7017261" y="1822994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5042492" y="4837104"/>
            <a:ext cx="581695" cy="749467"/>
            <a:chOff x="2675122" y="4648672"/>
            <a:chExt cx="990600" cy="1076207"/>
          </a:xfrm>
        </p:grpSpPr>
        <p:pic>
          <p:nvPicPr>
            <p:cNvPr id="19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00" name="Group 199"/>
          <p:cNvGrpSpPr/>
          <p:nvPr/>
        </p:nvGrpSpPr>
        <p:grpSpPr>
          <a:xfrm>
            <a:off x="6403902" y="4623690"/>
            <a:ext cx="581695" cy="749467"/>
            <a:chOff x="2675122" y="4648672"/>
            <a:chExt cx="990600" cy="1076207"/>
          </a:xfrm>
        </p:grpSpPr>
        <p:pic>
          <p:nvPicPr>
            <p:cNvPr id="201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03" name="Group 202"/>
          <p:cNvGrpSpPr/>
          <p:nvPr/>
        </p:nvGrpSpPr>
        <p:grpSpPr>
          <a:xfrm>
            <a:off x="7767604" y="4760205"/>
            <a:ext cx="581695" cy="749467"/>
            <a:chOff x="2675122" y="4648672"/>
            <a:chExt cx="990600" cy="1076207"/>
          </a:xfrm>
        </p:grpSpPr>
        <p:pic>
          <p:nvPicPr>
            <p:cNvPr id="20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206" name="Straight Arrow Connector 205"/>
          <p:cNvCxnSpPr>
            <a:stCxn id="198" idx="3"/>
            <a:endCxn id="201" idx="1"/>
          </p:cNvCxnSpPr>
          <p:nvPr/>
        </p:nvCxnSpPr>
        <p:spPr>
          <a:xfrm flipV="1">
            <a:off x="5624187" y="5028232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201" idx="3"/>
            <a:endCxn id="204" idx="1"/>
          </p:cNvCxnSpPr>
          <p:nvPr/>
        </p:nvCxnSpPr>
        <p:spPr>
          <a:xfrm>
            <a:off x="6985597" y="5028232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5" name="Group 1164"/>
          <p:cNvGrpSpPr/>
          <p:nvPr/>
        </p:nvGrpSpPr>
        <p:grpSpPr>
          <a:xfrm>
            <a:off x="-26406" y="4163333"/>
            <a:ext cx="779910" cy="643160"/>
            <a:chOff x="1400882" y="4256321"/>
            <a:chExt cx="2350318" cy="1949440"/>
          </a:xfrm>
        </p:grpSpPr>
        <p:pic>
          <p:nvPicPr>
            <p:cNvPr id="1168" name="Picture 144" descr="C:\Users\adrian\Dropbox\defcon2011\art\clove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882" y="4260173"/>
              <a:ext cx="128587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9" name="Picture 145" descr="C:\Users\adrian\Dropbox\defcon2011\art\clov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807" y="4323038"/>
              <a:ext cx="971550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44" descr="C:\Users\adrian\Dropbox\defcon2011\art\clove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5160" y="4256321"/>
              <a:ext cx="1286040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45" descr="C:\Users\adrian\Dropbox\defcon2011\art\clov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9759" y="4319186"/>
              <a:ext cx="9716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0" name="Picture 146" descr="C:\Users\adrian\Dropbox\defcon2011\art\clove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462" y="4338861"/>
              <a:ext cx="1028700" cy="186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1" name="Group 230"/>
          <p:cNvGrpSpPr/>
          <p:nvPr/>
        </p:nvGrpSpPr>
        <p:grpSpPr>
          <a:xfrm>
            <a:off x="5241209" y="3276718"/>
            <a:ext cx="581695" cy="749467"/>
            <a:chOff x="2675122" y="4648672"/>
            <a:chExt cx="990600" cy="1076207"/>
          </a:xfrm>
        </p:grpSpPr>
        <p:pic>
          <p:nvPicPr>
            <p:cNvPr id="232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/>
        </p:nvGrpSpPr>
        <p:grpSpPr>
          <a:xfrm>
            <a:off x="6602619" y="3063304"/>
            <a:ext cx="581695" cy="749467"/>
            <a:chOff x="2675122" y="4648672"/>
            <a:chExt cx="990600" cy="1076207"/>
          </a:xfrm>
        </p:grpSpPr>
        <p:pic>
          <p:nvPicPr>
            <p:cNvPr id="23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966321" y="3199819"/>
            <a:ext cx="581695" cy="749467"/>
            <a:chOff x="2675122" y="4648672"/>
            <a:chExt cx="990600" cy="1076207"/>
          </a:xfrm>
        </p:grpSpPr>
        <p:pic>
          <p:nvPicPr>
            <p:cNvPr id="23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240" name="Straight Arrow Connector 239"/>
          <p:cNvCxnSpPr>
            <a:stCxn id="232" idx="3"/>
            <a:endCxn id="235" idx="1"/>
          </p:cNvCxnSpPr>
          <p:nvPr/>
        </p:nvCxnSpPr>
        <p:spPr>
          <a:xfrm flipV="1">
            <a:off x="5822904" y="3467846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35" idx="3"/>
            <a:endCxn id="238" idx="1"/>
          </p:cNvCxnSpPr>
          <p:nvPr/>
        </p:nvCxnSpPr>
        <p:spPr>
          <a:xfrm>
            <a:off x="7184314" y="3467846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Picture 144" descr="C:\Users\adrian\Dropbox\defcon2011\art\clov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51" y="3726780"/>
            <a:ext cx="426694" cy="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45" descr="C:\Users\adrian\Dropbox\defcon2011\art\clov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25" y="3747520"/>
            <a:ext cx="322391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44" descr="C:\Users\adrian\Dropbox\defcon2011\art\clov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1512" y="3725509"/>
            <a:ext cx="426749" cy="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45" descr="C:\Users\adrian\Dropbox\defcon2011\art\clov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3083" y="3746249"/>
            <a:ext cx="322433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46" descr="C:\Users\adrian\Dropbox\defcon2011\art\clov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9" y="3752741"/>
            <a:ext cx="341355" cy="6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Rounded Rectangular Callout 241"/>
          <p:cNvSpPr/>
          <p:nvPr/>
        </p:nvSpPr>
        <p:spPr>
          <a:xfrm>
            <a:off x="494940" y="990600"/>
            <a:ext cx="1556759" cy="1828799"/>
          </a:xfrm>
          <a:prstGeom prst="wedgeRoundRectCallout">
            <a:avLst>
              <a:gd name="adj1" fmla="val -56076"/>
              <a:gd name="adj2" fmla="val 11016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Make a Garlic message to multiple destinations.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Then send it.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647340" y="1143000"/>
            <a:ext cx="1556759" cy="1828799"/>
          </a:xfrm>
          <a:prstGeom prst="wedgeRoundRectCallout">
            <a:avLst>
              <a:gd name="adj1" fmla="val 101210"/>
              <a:gd name="adj2" fmla="val 96279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Unpack it and send individual cloves to their destinations.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406" y="476996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Adrian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2975" y="1185635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60934" y="283048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60934" y="434399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0.02882 0.00324 0.01701 0.00254 0.06441 -1.48148E-6 C 0.06823 -0.00023 0.07187 -0.00209 0.07552 -0.00301 C 0.07847 -0.00394 0.08437 -0.00579 0.08437 -0.00579 C 0.09097 -0.01181 0.09948 -0.01297 0.1066 -0.01783 C 0.11857 -0.02593 0.11371 -0.02361 0.12101 -0.02662 C 0.13038 -0.03519 0.14375 -0.03403 0.15434 -0.03843 C 0.16458 -0.04792 0.18021 -0.04769 0.19219 -0.04884 C 0.20069 -0.04746 0.21441 -0.04445 0.22205 -0.04005 C 0.23472 -0.0331 0.2467 -0.02269 0.25989 -0.01783 C 0.27795 -0.01134 0.29687 -0.01181 0.31545 -0.01181 " pathEditMode="relative" ptsTypes="ffffffffffA">
                                      <p:cBhvr>
                                        <p:cTn id="156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0312 -0.01296 -0.00191 0.00556 0.00434 -0.0088 C 0.00798 -0.01713 0.00243 -0.01343 0.00885 -0.0162 C 0.01215 -0.02523 0.01701 -0.03356 0.01996 -0.04282 C 0.02152 -0.04792 0.02205 -0.05162 0.02448 -0.05625 C 0.02604 -0.06296 0.02951 -0.06968 0.03212 -0.07546 C 0.0335 -0.07847 0.03663 -0.08449 0.03663 -0.08449 C 0.03906 -0.09468 0.04184 -0.10463 0.04548 -0.11412 C 0.04739 -0.11921 0.04739 -0.12569 0.05 -0.13032 C 0.05104 -0.13218 0.05312 -0.13287 0.05434 -0.13472 C 0.06319 -0.14792 0.06979 -0.16157 0.08107 -0.17176 C 0.0868 -0.18241 0.08958 -0.19051 0.0967 -0.2 C 0.11007 -0.21782 0.09462 -0.20301 0.10434 -0.2118 C 0.10955 -0.22176 0.10295 -0.20972 0.11111 -0.22222 C 0.11684 -0.23102 0.11857 -0.2412 0.12777 -0.24444 C 0.13194 -0.25255 0.13958 -0.25787 0.1467 -0.26065 C 0.16076 -0.27361 0.17361 -0.28704 0.18889 -0.29768 C 0.19965 -0.30532 0.21475 -0.30648 0.22656 -0.30949 C 0.2401 -0.31296 0.25295 -0.31944 0.26666 -0.32153 C 0.29427 -0.32593 0.32343 -0.325 0.35104 -0.32593 C 0.41111 -0.32407 0.47118 -0.31991 0.53107 -0.31991 " pathEditMode="relative" ptsTypes="ffffffffffffffffffffA">
                                      <p:cBhvr>
                                        <p:cTn id="17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22222E-6 5.92593E-6 C 0.01024 -0.00671 0.01997 -0.01643 0.03108 -0.02083 C 0.03698 -0.02314 0.04323 -0.0236 0.04896 -0.02685 C 0.05174 -0.02847 0.05382 -0.03148 0.0566 -0.03263 C 0.06094 -0.03472 0.06563 -0.03518 0.06997 -0.03703 C 0.07205 -0.03796 0.07535 -0.0412 0.07778 -0.04166 C 0.08264 -0.04259 0.08733 -0.04259 0.09219 -0.04305 C 0.09913 -0.04513 0.10451 -0.04837 0.11111 -0.05046 C 0.11979 -0.05717 0.12917 -0.05624 0.13889 -0.05786 C 0.15885 -0.0662 0.16701 -0.06134 0.1967 -0.06226 C 0.22083 -0.06411 0.24462 -0.06712 0.26892 -0.06828 C 0.3033 -0.07939 0.35052 -0.07337 0.38333 -0.07407 C 0.42135 -0.08009 0.45556 -0.07939 0.49549 -0.08009 C 0.50903 -0.08194 0.51076 -0.08286 0.52778 -0.08009 C 0.52951 -0.07985 0.53073 -0.078 0.53229 -0.07708 C 0.54028 -0.07268 0.54809 -0.06967 0.5566 -0.06967 " pathEditMode="relative" ptsTypes="fffffffffffffffA">
                                      <p:cBhvr>
                                        <p:cTn id="17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77778E-7 -1.11111E-6 C 0.00243 0.01227 0.00486 0.0206 0.01007 0.03125 C 0.01181 0.03866 0.01719 0.04097 0.02222 0.04445 C 0.02378 0.04745 0.02448 0.05162 0.02674 0.05347 C 0.03021 0.05648 0.03733 0.06227 0.03889 0.06528 C 0.04184 0.07083 0.03993 0.06921 0.04444 0.07107 C 0.04965 0.0757 0.05226 0.0831 0.05677 0.08889 C 0.05764 0.09005 0.05903 0.09074 0.06007 0.0919 C 0.06163 0.09375 0.06302 0.09583 0.06441 0.09792 C 0.06997 0.10625 0.07413 0.11505 0.08229 0.11852 C 0.08767 0.1257 0.09375 0.13032 0.10122 0.13333 C 0.10729 0.13889 0.11615 0.14282 0.12344 0.14514 C 0.13038 0.15162 0.14167 0.15347 0.15 0.15556 C 0.1592 0.15509 0.16858 0.15579 0.17778 0.15417 C 0.17969 0.15394 0.18056 0.1507 0.18229 0.14977 C 0.18437 0.14861 0.18663 0.14861 0.18889 0.14815 C 0.2026 0.13889 0.22153 0.13681 0.23663 0.13495 C 0.25503 0.12963 0.27205 0.12708 0.29115 0.12593 C 0.29705 0.12477 0.30295 0.12292 0.30885 0.12153 C 0.3408 0.12199 0.37257 0.12199 0.40451 0.12292 C 0.41337 0.12315 0.42135 0.13148 0.43003 0.13333 C 0.43628 0.13611 0.4401 0.13982 0.4467 0.14074 C 0.45451 0.1419 0.46997 0.14375 0.46997 0.14375 C 0.48333 0.14792 0.4974 0.15093 0.51111 0.15255 C 0.51632 0.15602 0.52101 0.15671 0.52674 0.15857 C 0.52899 0.15926 0.53333 0.16157 0.53333 0.16157 " pathEditMode="relative" ptsTypes="fffffffffffffffffffffffffA">
                                      <p:cBhvr>
                                        <p:cTn id="18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778E-6 -3.7037E-7 C 0.00642 -0.00324 0.01336 -0.00255 0.01996 -0.00463 C 0.02222 -0.00532 0.02673 -0.00741 0.02673 -0.00741 C 0.0342 -0.01435 0.03073 -0.01227 0.03663 -0.01481 C 0.04097 -0.02384 0.03611 -0.01597 0.04566 -0.02222 C 0.04809 -0.02384 0.05 -0.02616 0.05225 -0.02824 C 0.05416 -0.02986 0.06163 -0.03148 0.06441 -0.03264 C 0.0677 -0.03565 0.07118 -0.03611 0.07448 -0.03866 C 0.08142 -0.04398 0.08576 -0.04861 0.0934 -0.05185 C 0.12274 -0.0787 0.17552 -0.07199 0.20451 -0.07268 C 0.23038 -0.07523 0.25451 -0.07639 0.28107 -0.07708 C 0.29566 -0.07824 0.31007 -0.07917 0.32448 -0.08148 C 0.33889 -0.08866 0.32014 -0.07986 0.36111 -0.08449 C 0.36302 -0.08472 0.36475 -0.08727 0.36666 -0.0875 C 0.37517 -0.08866 0.38368 -0.08842 0.39218 -0.08889 C 0.43559 -0.1044 0.46406 -0.08495 0.50225 -0.07708 C 0.50764 -0.07477 0.50434 -0.07569 0.51232 -0.07569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1.11111E-6 -2.96296E-6 C 0.00278 -0.00532 0.00364 -0.00972 0.00677 -0.01481 C 0.00937 -0.02592 0.01597 -0.0368 0.01996 -0.04745 C 0.02326 -0.05648 0.01857 -0.04676 0.02222 -0.05926 C 0.0243 -0.06666 0.02812 -0.07454 0.03229 -0.08009 C 0.03507 -0.0912 0.03923 -0.10602 0.04566 -0.11412 C 0.04791 -0.12384 0.05225 -0.12893 0.05781 -0.13495 C 0.06024 -0.1412 0.06788 -0.15116 0.06788 -0.15116 C 0.07413 -0.16921 0.06545 -0.14583 0.07344 -0.16157 C 0.07413 -0.16273 0.07361 -0.16481 0.07448 -0.16597 C 0.07673 -0.16898 0.08038 -0.16991 0.08229 -0.17338 C 0.08975 -0.1868 0.09757 -0.1993 0.10781 -0.20903 C 0.11059 -0.2118 0.11337 -0.21782 0.11562 -0.22083 C 0.12344 -0.23125 0.13159 -0.24282 0.14114 -0.25046 C 0.14739 -0.26273 0.15798 -0.27778 0.16788 -0.28449 C 0.17239 -0.30347 0.1967 -0.32037 0.21111 -0.32153 C 0.22083 -0.32222 0.23038 -0.32245 0.2401 -0.32291 C 0.26406 -0.33472 0.35104 -0.32847 0.37448 -0.32893 C 0.3835 -0.33171 0.39219 -0.32801 0.40121 -0.32754 C 0.4368 -0.32546 0.45347 -0.32592 0.48889 -0.32592 " pathEditMode="relative" ptsTypes="fffffffffffffffffffA">
                                      <p:cBhvr>
                                        <p:cTn id="18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2" grpId="1" animBg="1"/>
      <p:bldP spid="59" grpId="0" animBg="1"/>
      <p:bldP spid="3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EIGamal</a:t>
            </a:r>
            <a:r>
              <a:rPr lang="en-US" sz="2000" dirty="0" smtClean="0"/>
              <a:t>/</a:t>
            </a:r>
            <a:r>
              <a:rPr lang="en-US" sz="2000" dirty="0" err="1" smtClean="0"/>
              <a:t>SessionTag+AES</a:t>
            </a:r>
            <a:r>
              <a:rPr lang="en-US" sz="2000" dirty="0" smtClean="0"/>
              <a:t> from A to H</a:t>
            </a:r>
          </a:p>
          <a:p>
            <a:r>
              <a:rPr lang="en-US" sz="2000" dirty="0" smtClean="0"/>
              <a:t>Private Key AES from A to D and E to H</a:t>
            </a:r>
          </a:p>
          <a:p>
            <a:r>
              <a:rPr lang="en-US" sz="2000" dirty="0" err="1" smtClean="0"/>
              <a:t>Diffie</a:t>
            </a:r>
            <a:r>
              <a:rPr lang="en-US" sz="2000" dirty="0" smtClean="0"/>
              <a:t>–Hellman/Station-To-Station protocol + AES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34" y="2895600"/>
            <a:ext cx="6160532" cy="30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9456" y="6096000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://www.i2p2.de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adrian\AppData\Local\Microsoft\Windows\Temporary Internet Files\Content.IE5\8DK5E96P\MC9002461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48" y="762000"/>
            <a:ext cx="119462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5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and General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be taking two perspectives</a:t>
            </a:r>
          </a:p>
          <a:p>
            <a:pPr lvl="1"/>
            <a:r>
              <a:rPr lang="en-US" dirty="0" smtClean="0"/>
              <a:t>People trying to stay anonymous</a:t>
            </a:r>
          </a:p>
          <a:p>
            <a:pPr lvl="1"/>
            <a:r>
              <a:rPr lang="en-US" dirty="0" smtClean="0"/>
              <a:t>People trying to de-anonymize users</a:t>
            </a:r>
            <a:endParaRPr lang="en-US" dirty="0"/>
          </a:p>
          <a:p>
            <a:r>
              <a:rPr lang="en-US" dirty="0" smtClean="0"/>
              <a:t>I’m not really a privacy guy</a:t>
            </a:r>
          </a:p>
          <a:p>
            <a:r>
              <a:rPr lang="en-US" dirty="0" smtClean="0"/>
              <a:t>IANAL</a:t>
            </a:r>
          </a:p>
          <a:p>
            <a:r>
              <a:rPr lang="en-US" dirty="0"/>
              <a:t>B</a:t>
            </a:r>
            <a:r>
              <a:rPr lang="en-US" dirty="0" smtClean="0"/>
              <a:t>e careful where you surf, contraband awaits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9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9" y="1392238"/>
            <a:ext cx="8882062" cy="46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8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en-US" sz="2000" dirty="0" smtClean="0"/>
              <a:t>Details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http://www.i2p2.de/naming.html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516 Character Address</a:t>
            </a:r>
            <a:br>
              <a:rPr lang="en-US" sz="2000" dirty="0" smtClean="0"/>
            </a:br>
            <a:r>
              <a:rPr lang="en-US" sz="105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KR6qyfPWXoN~F3UzzYSMIsaRy4udcRkHu2Dx9syXSzUQXQdi2Af1TV2UMH3PpPuNu-GwrqihwmLSkPFg4fv4y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QQY3E10VeQVuI67dn5vlan3NGMsjqxoXTSHHt7C3nX3szXK90JSoO~tRMDl1xyqtKm94-RpIyNcLXofd0H6b02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683CQIjb-7JiCpDD0zharm6SU54rhdisIUVXpi1xYgg2pKVpssL~KCp7RAGzpt2rSgz~RHFsecqGBeFwJdiko-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6CYW~tcBcigM8ea57LK7JjCFVhOoYTqgk95AG04-hfehnmBtuAFHWklFyFh88x6mS9sbVPvi-am4La0G0jvUJw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9a3wQ67jMr6KWQ~w~bFe~FDqoZqVXl8t88qHPIvXelvWw2Y8EMSF5PJhWw~AZfoWOA5VQVYvcmGzZIEKtFGE7b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gQf3rFtJ2FAtig9XXBsoLisHbJgeVb29Ew5E7bkwxvEe9NYkIqvrKvUAt1i55we0Nkt6xlEdhBqg6xXOyIAAAA</a:t>
            </a:r>
          </a:p>
          <a:p>
            <a:r>
              <a:rPr lang="en-US" sz="2000" dirty="0" err="1" smtClean="0"/>
              <a:t>SusiDNS</a:t>
            </a:r>
            <a:r>
              <a:rPr lang="en-US" sz="2000" dirty="0" smtClean="0"/>
              <a:t> Names</a:t>
            </a:r>
            <a:br>
              <a:rPr lang="en-US" sz="2000" dirty="0" smtClean="0"/>
            </a:br>
            <a:r>
              <a:rPr lang="en-US" sz="2000" dirty="0" smtClean="0"/>
              <a:t> 	something.i2p</a:t>
            </a:r>
          </a:p>
          <a:p>
            <a:r>
              <a:rPr lang="en-US" sz="2000" dirty="0" smtClean="0"/>
              <a:t>Hosts.txt and Jump Services </a:t>
            </a:r>
          </a:p>
          <a:p>
            <a:r>
              <a:rPr lang="en-US" sz="2000" dirty="0" smtClean="0"/>
              <a:t>Base32 Address</a:t>
            </a:r>
            <a:br>
              <a:rPr lang="en-US" sz="2000" dirty="0" smtClean="0"/>
            </a:br>
            <a:r>
              <a:rPr lang="en-US" sz="2000" dirty="0" smtClean="0"/>
              <a:t> 	{52 chars}.b32.i2p</a:t>
            </a:r>
            <a:br>
              <a:rPr lang="en-US" sz="2000" dirty="0" smtClean="0"/>
            </a:br>
            <a:r>
              <a:rPr lang="en-US" sz="2000" dirty="0"/>
              <a:t>rjxwbsw4zjhv4zsplma6jmf5nr24e4ymvvbycd3swgiinbvg7oga.b32.i2p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350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Lots of supported applications</a:t>
            </a:r>
          </a:p>
          <a:p>
            <a:r>
              <a:rPr lang="en-US" sz="2400" dirty="0" smtClean="0"/>
              <a:t>Can create just about any hidden service if you use SOCKS5 as the client tunnel</a:t>
            </a:r>
          </a:p>
          <a:p>
            <a:r>
              <a:rPr lang="en-US" sz="2400" dirty="0" smtClean="0"/>
              <a:t>Eepsites somewhat faster compared to Tor Hidden Services </a:t>
            </a:r>
            <a:r>
              <a:rPr lang="en-US" sz="1800" dirty="0" smtClean="0"/>
              <a:t>(Subjective, I know)</a:t>
            </a:r>
          </a:p>
          <a:p>
            <a:r>
              <a:rPr lang="en-US" sz="2400" dirty="0" smtClean="0"/>
              <a:t>No central point of failure</a:t>
            </a:r>
            <a:br>
              <a:rPr lang="en-US" sz="2400" dirty="0" smtClean="0"/>
            </a:br>
            <a:r>
              <a:rPr lang="en-US" sz="1600" dirty="0" smtClean="0"/>
              <a:t>(Example:</a:t>
            </a:r>
            <a:r>
              <a:rPr lang="en-US" sz="1600" dirty="0"/>
              <a:t> W</a:t>
            </a:r>
            <a:r>
              <a:rPr lang="en-US" sz="1600" dirty="0" smtClean="0"/>
              <a:t>hat </a:t>
            </a:r>
            <a:r>
              <a:rPr lang="en-US" sz="1600" dirty="0"/>
              <a:t>happened to Tor when China blocked access to the core directory servers on September 25</a:t>
            </a:r>
            <a:r>
              <a:rPr lang="en-US" sz="1600" baseline="30000" dirty="0"/>
              <a:t>th</a:t>
            </a:r>
            <a:r>
              <a:rPr lang="en-US" sz="1600" dirty="0"/>
              <a:t> 2009</a:t>
            </a:r>
            <a:r>
              <a:rPr lang="en-US" sz="16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Limited out proxies</a:t>
            </a:r>
          </a:p>
          <a:p>
            <a:r>
              <a:rPr lang="en-US" sz="2400" dirty="0" smtClean="0"/>
              <a:t>Sybil attacks a little more likely </a:t>
            </a:r>
          </a:p>
        </p:txBody>
      </p:sp>
    </p:spTree>
    <p:extLst>
      <p:ext uri="{BB962C8B-B14F-4D97-AF65-F5344CB8AC3E}">
        <p14:creationId xmlns:p14="http://schemas.microsoft.com/office/powerpoint/2010/main" val="2607684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People Got Caught Interlude 0:</a:t>
            </a:r>
            <a:br>
              <a:rPr lang="en-US" dirty="0" smtClean="0"/>
            </a:br>
            <a:r>
              <a:rPr lang="en-US" dirty="0" smtClean="0"/>
              <a:t>Harvard Bomb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Suspect </a:t>
            </a:r>
            <a:r>
              <a:rPr lang="en-US" sz="2000" dirty="0" err="1"/>
              <a:t>Eldo</a:t>
            </a:r>
            <a:r>
              <a:rPr lang="en-US" sz="2000" dirty="0"/>
              <a:t> </a:t>
            </a:r>
            <a:r>
              <a:rPr lang="en-US" sz="2000" dirty="0" smtClean="0"/>
              <a:t>Kim wanted to get out of a final, so is alleged </a:t>
            </a:r>
            <a:br>
              <a:rPr lang="en-US" sz="2000" dirty="0" smtClean="0"/>
            </a:br>
            <a:r>
              <a:rPr lang="en-US" sz="2000" dirty="0" smtClean="0"/>
              <a:t>to have made a bomb threat on Dec. 16th 2013</a:t>
            </a:r>
          </a:p>
          <a:p>
            <a:r>
              <a:rPr lang="en-US" sz="2000" dirty="0"/>
              <a:t>Used </a:t>
            </a:r>
            <a:r>
              <a:rPr lang="en-US" sz="2000" dirty="0">
                <a:hlinkClick r:id="rId2"/>
              </a:rPr>
              <a:t>https://www.guerrillamail.com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to send email after </a:t>
            </a:r>
            <a:br>
              <a:rPr lang="en-US" sz="2000" dirty="0" smtClean="0"/>
            </a:br>
            <a:r>
              <a:rPr lang="en-US" sz="2000" dirty="0" smtClean="0"/>
              <a:t>connecting over Tor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uerrilla Mail puts </a:t>
            </a:r>
            <a:r>
              <a:rPr lang="en-US" sz="2000" dirty="0"/>
              <a:t>an </a:t>
            </a:r>
            <a:r>
              <a:rPr lang="en-US" sz="2000" dirty="0" smtClean="0"/>
              <a:t>X-Originating-IP header on that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marked who sent the message, in this case a Tor exit point</a:t>
            </a:r>
          </a:p>
          <a:p>
            <a:r>
              <a:rPr lang="en-US" sz="2000" dirty="0" smtClean="0"/>
              <a:t>All Tor nodes </a:t>
            </a:r>
            <a:r>
              <a:rPr lang="en-US" sz="2000" dirty="0"/>
              <a:t>are publicly know </a:t>
            </a:r>
            <a:r>
              <a:rPr lang="en-US" sz="2000" dirty="0" smtClean="0"/>
              <a:t>(except bridges):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http://torstatus.blutmagie.de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Easy to correlate who was attached to Harvard network and using Tor at the same time the email was sent (unless you use a bridge).  </a:t>
            </a:r>
          </a:p>
          <a:p>
            <a:r>
              <a:rPr lang="en-US" sz="2000" dirty="0" smtClean="0"/>
              <a:t>Lesson </a:t>
            </a:r>
            <a:r>
              <a:rPr lang="en-US" sz="2000" dirty="0"/>
              <a:t>L</a:t>
            </a:r>
            <a:r>
              <a:rPr lang="en-US" sz="2000" dirty="0" smtClean="0"/>
              <a:t>earned: Don’t be the only person using Tor on a monitored network at a given time. Use a bridge? IOW: Correlation attacks are a bitch!</a:t>
            </a:r>
            <a:endParaRPr lang="en-US" sz="2000" dirty="0"/>
          </a:p>
        </p:txBody>
      </p:sp>
      <p:pic>
        <p:nvPicPr>
          <p:cNvPr id="1026" name="Picture 2" descr="http://thumbnails.thecrimson.com.s3.amazonaws.com/photos/2013/12/17/193217_1292725.png.357x231_q95_crop-smart_upsc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59" y="1447800"/>
            <a:ext cx="34004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6396335"/>
            <a:ext cx="94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More Details: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5"/>
              </a:rPr>
              <a:t>http://arstechnica.com/security/2013/12/use-of-tor-helped-fbi-finger-bomb-hoax-suspect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197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</a:t>
            </a:r>
            <a:r>
              <a:rPr lang="en-US" dirty="0" smtClean="0"/>
              <a:t>of end point and exit point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88958" y="3862838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4638" y="4745577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045179" y="504488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872931" y="3187196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288754" y="3195555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39750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0576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943312" y="3152825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465238" y="5326484"/>
            <a:ext cx="1579941" cy="29930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525490" y="4229032"/>
            <a:ext cx="1913122" cy="81585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933912" y="3733732"/>
            <a:ext cx="1255046" cy="74530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2"/>
          </p:cNvCxnSpPr>
          <p:nvPr/>
        </p:nvCxnSpPr>
        <p:spPr>
          <a:xfrm flipH="1">
            <a:off x="7748517" y="2911320"/>
            <a:ext cx="294359" cy="95151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0" y="3815113"/>
            <a:ext cx="831028" cy="10387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00203" y="4761957"/>
            <a:ext cx="587399" cy="558352"/>
            <a:chOff x="2236803" y="4547202"/>
            <a:chExt cx="587399" cy="558352"/>
          </a:xfrm>
        </p:grpSpPr>
        <p:pic>
          <p:nvPicPr>
            <p:cNvPr id="1026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5MB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05762" y="2473709"/>
            <a:ext cx="587399" cy="558352"/>
            <a:chOff x="2236803" y="4547202"/>
            <a:chExt cx="587399" cy="558352"/>
          </a:xfrm>
        </p:grpSpPr>
        <p:pic>
          <p:nvPicPr>
            <p:cNvPr id="53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8MB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6" y="4979803"/>
            <a:ext cx="831028" cy="1038785"/>
          </a:xfrm>
          <a:prstGeom prst="rect">
            <a:avLst/>
          </a:prstGeom>
        </p:spPr>
      </p:pic>
      <p:pic>
        <p:nvPicPr>
          <p:cNvPr id="57" name="Picture 4" descr="C:\Users\adrian\AppData\Local\Microsoft\Windows\Temporary Internet Files\Content.IE5\18KNPZ2C\MC900431629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5089" flipH="1">
            <a:off x="1947876" y="4910986"/>
            <a:ext cx="149888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>
            <a:stCxn id="35" idx="1"/>
            <a:endCxn id="38" idx="3"/>
          </p:cNvCxnSpPr>
          <p:nvPr/>
        </p:nvCxnSpPr>
        <p:spPr>
          <a:xfrm flipH="1">
            <a:off x="2279354" y="3768103"/>
            <a:ext cx="593577" cy="835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0"/>
            <a:endCxn id="41" idx="2"/>
          </p:cNvCxnSpPr>
          <p:nvPr/>
        </p:nvCxnSpPr>
        <p:spPr>
          <a:xfrm flipH="1" flipV="1">
            <a:off x="2914635" y="2473709"/>
            <a:ext cx="438607" cy="71348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4" idx="1"/>
            <a:endCxn id="41" idx="3"/>
          </p:cNvCxnSpPr>
          <p:nvPr/>
        </p:nvCxnSpPr>
        <p:spPr>
          <a:xfrm flipH="1" flipV="1">
            <a:off x="3409935" y="1978409"/>
            <a:ext cx="647700" cy="25299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9" idx="1"/>
            <a:endCxn id="44" idx="3"/>
          </p:cNvCxnSpPr>
          <p:nvPr/>
        </p:nvCxnSpPr>
        <p:spPr>
          <a:xfrm flipH="1">
            <a:off x="5048235" y="2197215"/>
            <a:ext cx="2280535" cy="3419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  <a:endCxn id="26" idx="3"/>
          </p:cNvCxnSpPr>
          <p:nvPr/>
        </p:nvCxnSpPr>
        <p:spPr>
          <a:xfrm flipH="1" flipV="1">
            <a:off x="1741657" y="2188602"/>
            <a:ext cx="1131274" cy="157950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4" idx="2"/>
            <a:endCxn id="35" idx="3"/>
          </p:cNvCxnSpPr>
          <p:nvPr/>
        </p:nvCxnSpPr>
        <p:spPr>
          <a:xfrm flipH="1">
            <a:off x="3863531" y="2726705"/>
            <a:ext cx="689404" cy="104139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1"/>
            <a:endCxn id="44" idx="3"/>
          </p:cNvCxnSpPr>
          <p:nvPr/>
        </p:nvCxnSpPr>
        <p:spPr>
          <a:xfrm flipH="1" flipV="1">
            <a:off x="5048235" y="2231405"/>
            <a:ext cx="2140723" cy="224763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rian\AppData\Local\Microsoft\Windows\Temporary Internet Files\Content.IE5\18KNPZ2C\MC900431629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5089" flipH="1">
            <a:off x="7293433" y="2639116"/>
            <a:ext cx="149888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/>
          <p:cNvCxnSpPr>
            <a:stCxn id="33" idx="0"/>
            <a:endCxn id="44" idx="2"/>
          </p:cNvCxnSpPr>
          <p:nvPr/>
        </p:nvCxnSpPr>
        <p:spPr>
          <a:xfrm flipH="1" flipV="1">
            <a:off x="4552935" y="2726705"/>
            <a:ext cx="327911" cy="206847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32" idx="3"/>
          </p:cNvCxnSpPr>
          <p:nvPr/>
        </p:nvCxnSpPr>
        <p:spPr>
          <a:xfrm flipH="1">
            <a:off x="5391135" y="2349615"/>
            <a:ext cx="1928145" cy="302647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16171" y="439262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73955" y="28664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4679" y="12534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184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7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0902 C -0.01337 0.01088 -0.00851 0.0125 -0.00243 0.01504 C 0.00555 0.02199 0.01962 0.02847 0.02882 0.03125 C 0.03611 0.03634 0.0441 0.04259 0.05208 0.04467 C 0.06354 0.05509 0.07465 0.05254 0.08871 0.05347 C 0.09809 0.05578 0.10677 0.05833 0.11649 0.05949 C 0.12326 0.06227 0.13073 0.06481 0.13767 0.0669 C 0.14323 0.06504 0.14444 0.06273 0.14878 0.0581 C 0.15191 0.05486 0.15573 0.05277 0.15868 0.04907 C 0.15989 0.04768 0.16111 0.04629 0.16215 0.04467 C 0.16302 0.04328 0.16337 0.04143 0.16424 0.04027 C 0.16649 0.03727 0.16962 0.03657 0.17205 0.03426 C 0.18055 0.02592 0.18819 0.0169 0.19878 0.01365 C 0.20243 0.01041 0.20573 0.0081 0.20989 0.00625 C 0.2151 0.00092 0.21996 -0.00394 0.22535 -0.00857 C 0.23472 -0.01644 0.22205 -0.00209 0.23316 -0.0132 C 0.23489 -0.01482 0.23594 -0.01736 0.23767 -0.01898 C 0.24774 -0.02848 0.23368 -0.01158 0.24427 -0.02338 C 0.24549 -0.02477 0.24618 -0.02709 0.24757 -0.02801 C 0.24965 -0.02963 0.25434 -0.03079 0.25434 -0.03056 C 0.25799 -0.03403 0.26146 -0.03588 0.26545 -0.0382 C 0.27378 -0.04977 0.28663 -0.04815 0.29757 -0.05301 C 0.30364 -0.05579 0.31198 -0.0581 0.31771 -0.06204 C 0.3217 -0.06482 0.32326 -0.06898 0.3276 -0.07084 C 0.33003 -0.07292 0.33194 -0.07616 0.33437 -0.07824 C 0.33646 -0.0801 0.33889 -0.08079 0.34097 -0.08264 C 0.34253 -0.08935 0.34739 -0.09051 0.35208 -0.09468 C 0.35486 -0.09746 0.35694 -0.10209 0.35989 -0.10486 C 0.36319 -0.10787 0.36649 -0.11088 0.36979 -0.11389 C 0.37517 -0.11875 0.37153 -0.11922 0.37535 -0.12431 C 0.37621 -0.12547 0.3776 -0.12593 0.37882 -0.12709 C 0.38316 -0.13195 0.38437 -0.13519 0.38993 -0.1375 C 0.39392 -0.14908 0.40226 -0.15162 0.41094 -0.15533 C 0.41736 -0.16783 0.40885 -0.15301 0.41649 -0.16135 C 0.42066 -0.16574 0.41892 -0.16736 0.42535 -0.17014 C 0.43281 -0.17662 0.43281 -0.1669 0.43767 -0.16135 C 0.43976 -0.15903 0.44201 -0.15741 0.44427 -0.15533 C 0.4566 -0.14398 0.43976 -0.15741 0.44983 -0.14653 C 0.45069 -0.1456 0.45208 -0.14584 0.45295 -0.14491 C 0.46146 -0.1382 0.46823 -0.1294 0.47656 -0.12269 C 0.47917 -0.1176 0.48437 -0.11482 0.48854 -0.11227 C 0.49062 -0.11111 0.49549 -0.10949 0.49549 -0.10926 C 0.50642 -0.09954 0.52153 -0.09792 0.53437 -0.09607 C 0.54271 -0.09028 0.53489 -0.09468 0.54878 -0.09167 C 0.56285 -0.08843 0.57656 -0.08565 0.59097 -0.08426 C 0.59462 -0.08241 0.59739 -0.07986 0.60104 -0.07824 C 0.6059 -0.08843 0.6033 -0.1007 0.60538 -0.11227 C 0.60625 -0.1169 0.60677 -0.12176 0.60868 -0.1257 C 0.61024 -0.12871 0.61319 -0.13449 0.61319 -0.13426 C 0.61458 -0.14051 0.61614 -0.14653 0.61771 -0.15232 C 0.6191 -0.16574 0.62083 -0.17894 0.62205 -0.19236 C 0.62309 -0.20324 0.62309 -0.21621 0.63212 -0.2206 C 0.63524 -0.22477 0.63785 -0.22963 0.64097 -0.2338 C 0.64271 -0.24051 0.64358 -0.24584 0.64653 -0.25162 C 0.64844 -0.25949 0.64705 -0.25486 0.65208 -0.26505 C 0.65364 -0.26806 0.6566 -0.27385 0.6566 -0.27361 C 0.65903 -0.28403 0.65555 -0.27199 0.66094 -0.28264 C 0.66163 -0.28403 0.66163 -0.28588 0.66215 -0.28727 C 0.66337 -0.29028 0.66649 -0.29607 0.66649 -0.29584 C 0.66805 -0.30371 0.66979 -0.31158 0.66979 -0.31968 " pathEditMode="relative" rAng="0" ptsTypes="fffffffffffffffffffffffffffffffffffffffffffffffffffffffffff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0486 C -0.04669 0.01852 -0.04131 -0.00046 -0.04791 0.01227 C -0.04878 0.01389 -0.04843 0.0162 -0.04895 0.01806 C -0.05173 0.02662 -0.0559 0.03495 -0.05902 0.04329 C -0.06162 0.05023 -0.06371 0.05741 -0.06666 0.06412 C -0.06822 0.07176 -0.07117 0.07963 -0.07447 0.08634 C -0.07569 0.12477 -0.07395 0.1412 -0.0901 0.1706 C -0.09444 0.17847 -0.09374 0.1875 -0.09895 0.19444 C -0.10086 0.20255 -0.10572 0.20671 -0.10902 0.21366 C -0.11562 0.22778 -0.12065 0.24745 -0.13124 0.25671 C -0.13628 0.2669 -0.13315 0.26435 -0.13888 0.2669 C -0.15138 0.26435 -0.16423 0.26019 -0.17673 0.2581 C -0.19149 0.24977 -0.21197 0.24653 -0.22447 0.23287 C -0.23142 0.22523 -0.23801 0.22269 -0.24565 0.21667 C -0.25815 0.20671 -0.27135 0.19306 -0.28558 0.18704 C -0.29149 0.18148 -0.29739 0.18079 -0.30451 0.17963 C -0.31093 0.17639 -0.31787 0.17685 -0.32447 0.17361 C -0.32968 0.17407 -0.33524 0.17338 -0.3401 0.17523 C -0.34235 0.17593 -0.34166 0.18102 -0.34235 0.18403 C -0.34461 0.1919 -0.34791 0.20093 -0.35121 0.20764 C -0.35346 0.21759 -0.35034 0.20741 -0.35572 0.21505 C -0.36614 0.23056 -0.35763 0.22407 -0.36683 0.22986 C -0.37517 0.2412 -0.38471 0.24583 -0.39444 0.25509 C -0.40485 0.26481 -0.41614 0.27708 -0.42899 0.28032 C -0.43367 0.28356 -0.43819 0.28449 -0.4434 0.28634 C -0.45051 0.29329 -0.46041 0.29583 -0.46892 0.29954 C -0.47586 0.30579 -0.48281 0.30787 -0.4901 0.31296 C -0.49131 0.31389 -0.49218 0.31528 -0.4934 0.31597 C -0.49548 0.31713 -0.49999 0.31875 -0.49999 0.31875 C -0.50711 0.325 -0.51579 0.32569 -0.52343 0.33079 C -0.5302 0.33519 -0.5361 0.34144 -0.54235 0.34699 C -0.54721 0.35718 -0.54079 0.34491 -0.54895 0.35579 C -0.55468 0.36343 -0.56197 0.37477 -0.57013 0.37801 C -0.57742 0.38472 -0.56909 0.37778 -0.57777 0.38264 C -0.57968 0.3838 -0.58784 0.39144 -0.58784 0.39144 C -0.59531 0.39468 -0.5861 0.39074 -0.59669 0.39444 C -0.60017 0.3956 -0.60346 0.39745 -0.60676 0.39884 C -0.60781 0.39931 -0.61006 0.40023 -0.61006 0.40023 C -0.61822 0.39977 -0.62638 0.39977 -0.63454 0.39884 C -0.63888 0.39838 -0.64965 0.39236 -0.65225 0.39144 C -0.66406 0.38681 -0.67569 0.38056 -0.68784 0.37801 C -0.69201 0.37593 -0.69583 0.37269 -0.69999 0.3706 C -0.70294 0.36921 -0.70607 0.36898 -0.70902 0.36782 C -0.71822 0.35949 -0.72274 0.35532 -0.73333 0.35139 C -0.73853 0.34676 -0.74704 0.34259 -0.75346 0.34259 " pathEditMode="relative" ptsTypes="ffffffffffffffffffffffffffffffffffffffffffffA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Correlation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16171" y="4837981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914635" y="4955699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606885" y="328704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880330" y="3201436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919469" y="3134555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306524" y="4099504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506771" y="5418888"/>
            <a:ext cx="1407864" cy="11771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3"/>
            <a:endCxn id="47" idx="1"/>
          </p:cNvCxnSpPr>
          <p:nvPr/>
        </p:nvCxnSpPr>
        <p:spPr>
          <a:xfrm flipV="1">
            <a:off x="3905235" y="4680411"/>
            <a:ext cx="401289" cy="85619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>
            <a:stCxn id="35" idx="1"/>
            <a:endCxn id="26" idx="3"/>
          </p:cNvCxnSpPr>
          <p:nvPr/>
        </p:nvCxnSpPr>
        <p:spPr>
          <a:xfrm flipH="1" flipV="1">
            <a:off x="1741657" y="2188602"/>
            <a:ext cx="1138673" cy="159374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0"/>
            <a:endCxn id="86" idx="2"/>
          </p:cNvCxnSpPr>
          <p:nvPr/>
        </p:nvCxnSpPr>
        <p:spPr>
          <a:xfrm flipH="1" flipV="1">
            <a:off x="2812974" y="2495285"/>
            <a:ext cx="547667" cy="70615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89" idx="1"/>
            <a:endCxn id="86" idx="3"/>
          </p:cNvCxnSpPr>
          <p:nvPr/>
        </p:nvCxnSpPr>
        <p:spPr>
          <a:xfrm flipH="1" flipV="1">
            <a:off x="3429175" y="1879084"/>
            <a:ext cx="1004099" cy="36093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9" idx="1"/>
            <a:endCxn id="89" idx="3"/>
          </p:cNvCxnSpPr>
          <p:nvPr/>
        </p:nvCxnSpPr>
        <p:spPr>
          <a:xfrm flipH="1">
            <a:off x="5423874" y="2197215"/>
            <a:ext cx="1904896" cy="4280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  <a:endCxn id="38" idx="3"/>
          </p:cNvCxnSpPr>
          <p:nvPr/>
        </p:nvCxnSpPr>
        <p:spPr>
          <a:xfrm flipH="1" flipV="1">
            <a:off x="1910069" y="3715462"/>
            <a:ext cx="970261" cy="6688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9" idx="2"/>
            <a:endCxn id="35" idx="3"/>
          </p:cNvCxnSpPr>
          <p:nvPr/>
        </p:nvCxnSpPr>
        <p:spPr>
          <a:xfrm flipH="1">
            <a:off x="3870930" y="2735318"/>
            <a:ext cx="1057644" cy="10470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3" idx="0"/>
            <a:endCxn id="89" idx="2"/>
          </p:cNvCxnSpPr>
          <p:nvPr/>
        </p:nvCxnSpPr>
        <p:spPr>
          <a:xfrm flipH="1" flipV="1">
            <a:off x="4928574" y="2735318"/>
            <a:ext cx="1158622" cy="5517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9" idx="1"/>
            <a:endCxn id="32" idx="3"/>
          </p:cNvCxnSpPr>
          <p:nvPr/>
        </p:nvCxnSpPr>
        <p:spPr>
          <a:xfrm flipH="1">
            <a:off x="6597485" y="2197215"/>
            <a:ext cx="731285" cy="167073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16171" y="439262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71869" y="28664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4679" y="12534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759285" y="4939643"/>
            <a:ext cx="990600" cy="1076207"/>
            <a:chOff x="2675122" y="4648672"/>
            <a:chExt cx="990600" cy="1076207"/>
          </a:xfrm>
        </p:grpSpPr>
        <p:pic>
          <p:nvPicPr>
            <p:cNvPr id="6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69" name="Straight Arrow Connector 68"/>
          <p:cNvCxnSpPr>
            <a:stCxn id="68" idx="0"/>
            <a:endCxn id="47" idx="3"/>
          </p:cNvCxnSpPr>
          <p:nvPr/>
        </p:nvCxnSpPr>
        <p:spPr>
          <a:xfrm flipH="1" flipV="1">
            <a:off x="5297124" y="4680411"/>
            <a:ext cx="942472" cy="259232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9" idx="2"/>
            <a:endCxn id="68" idx="0"/>
          </p:cNvCxnSpPr>
          <p:nvPr/>
        </p:nvCxnSpPr>
        <p:spPr>
          <a:xfrm flipH="1">
            <a:off x="6239596" y="2911320"/>
            <a:ext cx="1803280" cy="202832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196773" y="1187309"/>
            <a:ext cx="1232402" cy="1307976"/>
            <a:chOff x="6663294" y="4155995"/>
            <a:chExt cx="1232402" cy="1307976"/>
          </a:xfrm>
        </p:grpSpPr>
        <p:grpSp>
          <p:nvGrpSpPr>
            <p:cNvPr id="84" name="Group 83"/>
            <p:cNvGrpSpPr/>
            <p:nvPr/>
          </p:nvGrpSpPr>
          <p:grpSpPr>
            <a:xfrm>
              <a:off x="6663294" y="4231569"/>
              <a:ext cx="1232402" cy="1232402"/>
              <a:chOff x="6172200" y="2133600"/>
              <a:chExt cx="1232402" cy="1232402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133600"/>
                <a:ext cx="1232402" cy="123240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799" y="2209801"/>
                <a:ext cx="661921" cy="579986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727" y="4155995"/>
              <a:ext cx="831028" cy="1038785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4433274" y="1659111"/>
            <a:ext cx="990600" cy="1076207"/>
            <a:chOff x="2675122" y="4648672"/>
            <a:chExt cx="990600" cy="1076207"/>
          </a:xfrm>
        </p:grpSpPr>
        <p:pic>
          <p:nvPicPr>
            <p:cNvPr id="8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108" name="Straight Arrow Connector 107"/>
          <p:cNvCxnSpPr/>
          <p:nvPr/>
        </p:nvCxnSpPr>
        <p:spPr>
          <a:xfrm flipH="1" flipV="1">
            <a:off x="2812973" y="2536759"/>
            <a:ext cx="547667" cy="706151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9" idx="1"/>
          </p:cNvCxnSpPr>
          <p:nvPr/>
        </p:nvCxnSpPr>
        <p:spPr>
          <a:xfrm flipH="1" flipV="1">
            <a:off x="3429174" y="1920558"/>
            <a:ext cx="1004100" cy="319460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89" idx="3"/>
          </p:cNvCxnSpPr>
          <p:nvPr/>
        </p:nvCxnSpPr>
        <p:spPr>
          <a:xfrm flipH="1">
            <a:off x="5423874" y="2238689"/>
            <a:ext cx="1904896" cy="1329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1910068" y="3756936"/>
            <a:ext cx="970261" cy="66881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17566352">
            <a:off x="1095458" y="2138483"/>
            <a:ext cx="1640319" cy="504693"/>
            <a:chOff x="3360643" y="1154418"/>
            <a:chExt cx="4682235" cy="504693"/>
          </a:xfrm>
        </p:grpSpPr>
        <p:cxnSp>
          <p:nvCxnSpPr>
            <p:cNvPr id="112" name="Straight Arrow Connector 111"/>
            <p:cNvCxnSpPr>
              <a:endCxn id="49" idx="0"/>
            </p:cNvCxnSpPr>
            <p:nvPr/>
          </p:nvCxnSpPr>
          <p:spPr>
            <a:xfrm flipV="1">
              <a:off x="3360643" y="1483109"/>
              <a:ext cx="4682235" cy="17600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 rot="21414242">
              <a:off x="4849152" y="1154418"/>
              <a:ext cx="1326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Attack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78938" y="1185222"/>
            <a:ext cx="4682235" cy="504693"/>
            <a:chOff x="3360641" y="1154418"/>
            <a:chExt cx="4682235" cy="504693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3360641" y="1483109"/>
              <a:ext cx="4682235" cy="17600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 rot="21414242">
              <a:off x="4849152" y="1154418"/>
              <a:ext cx="1326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Attack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56601" y="1893137"/>
            <a:ext cx="587399" cy="558352"/>
            <a:chOff x="2236803" y="4547202"/>
            <a:chExt cx="587399" cy="558352"/>
          </a:xfrm>
        </p:grpSpPr>
        <p:pic>
          <p:nvPicPr>
            <p:cNvPr id="74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7" name="Picture 76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3" y="3925481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stCxn id="77" idx="1"/>
            <a:endCxn id="32" idx="3"/>
          </p:cNvCxnSpPr>
          <p:nvPr/>
        </p:nvCxnSpPr>
        <p:spPr>
          <a:xfrm flipH="1" flipV="1">
            <a:off x="6597485" y="3867950"/>
            <a:ext cx="839128" cy="77163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834640" y="2407920"/>
            <a:ext cx="4693920" cy="2346960"/>
          </a:xfrm>
          <a:custGeom>
            <a:avLst/>
            <a:gdLst>
              <a:gd name="connsiteX0" fmla="*/ 0 w 4693920"/>
              <a:gd name="connsiteY0" fmla="*/ 0 h 2346960"/>
              <a:gd name="connsiteX1" fmla="*/ 40640 w 4693920"/>
              <a:gd name="connsiteY1" fmla="*/ 50800 h 2346960"/>
              <a:gd name="connsiteX2" fmla="*/ 101600 w 4693920"/>
              <a:gd name="connsiteY2" fmla="*/ 111760 h 2346960"/>
              <a:gd name="connsiteX3" fmla="*/ 142240 w 4693920"/>
              <a:gd name="connsiteY3" fmla="*/ 172720 h 2346960"/>
              <a:gd name="connsiteX4" fmla="*/ 172720 w 4693920"/>
              <a:gd name="connsiteY4" fmla="*/ 243840 h 2346960"/>
              <a:gd name="connsiteX5" fmla="*/ 193040 w 4693920"/>
              <a:gd name="connsiteY5" fmla="*/ 314960 h 2346960"/>
              <a:gd name="connsiteX6" fmla="*/ 213360 w 4693920"/>
              <a:gd name="connsiteY6" fmla="*/ 355600 h 2346960"/>
              <a:gd name="connsiteX7" fmla="*/ 233680 w 4693920"/>
              <a:gd name="connsiteY7" fmla="*/ 436880 h 2346960"/>
              <a:gd name="connsiteX8" fmla="*/ 274320 w 4693920"/>
              <a:gd name="connsiteY8" fmla="*/ 538480 h 2346960"/>
              <a:gd name="connsiteX9" fmla="*/ 284480 w 4693920"/>
              <a:gd name="connsiteY9" fmla="*/ 568960 h 2346960"/>
              <a:gd name="connsiteX10" fmla="*/ 304800 w 4693920"/>
              <a:gd name="connsiteY10" fmla="*/ 599440 h 2346960"/>
              <a:gd name="connsiteX11" fmla="*/ 314960 w 4693920"/>
              <a:gd name="connsiteY11" fmla="*/ 629920 h 2346960"/>
              <a:gd name="connsiteX12" fmla="*/ 335280 w 4693920"/>
              <a:gd name="connsiteY12" fmla="*/ 660400 h 2346960"/>
              <a:gd name="connsiteX13" fmla="*/ 365760 w 4693920"/>
              <a:gd name="connsiteY13" fmla="*/ 721360 h 2346960"/>
              <a:gd name="connsiteX14" fmla="*/ 396240 w 4693920"/>
              <a:gd name="connsiteY14" fmla="*/ 741680 h 2346960"/>
              <a:gd name="connsiteX15" fmla="*/ 447040 w 4693920"/>
              <a:gd name="connsiteY15" fmla="*/ 833120 h 2346960"/>
              <a:gd name="connsiteX16" fmla="*/ 477520 w 4693920"/>
              <a:gd name="connsiteY16" fmla="*/ 863600 h 2346960"/>
              <a:gd name="connsiteX17" fmla="*/ 528320 w 4693920"/>
              <a:gd name="connsiteY17" fmla="*/ 924560 h 2346960"/>
              <a:gd name="connsiteX18" fmla="*/ 558800 w 4693920"/>
              <a:gd name="connsiteY18" fmla="*/ 934720 h 2346960"/>
              <a:gd name="connsiteX19" fmla="*/ 579120 w 4693920"/>
              <a:gd name="connsiteY19" fmla="*/ 965200 h 2346960"/>
              <a:gd name="connsiteX20" fmla="*/ 609600 w 4693920"/>
              <a:gd name="connsiteY20" fmla="*/ 1026160 h 2346960"/>
              <a:gd name="connsiteX21" fmla="*/ 640080 w 4693920"/>
              <a:gd name="connsiteY21" fmla="*/ 1046480 h 2346960"/>
              <a:gd name="connsiteX22" fmla="*/ 701040 w 4693920"/>
              <a:gd name="connsiteY22" fmla="*/ 1137920 h 2346960"/>
              <a:gd name="connsiteX23" fmla="*/ 721360 w 4693920"/>
              <a:gd name="connsiteY23" fmla="*/ 1168400 h 2346960"/>
              <a:gd name="connsiteX24" fmla="*/ 731520 w 4693920"/>
              <a:gd name="connsiteY24" fmla="*/ 1198880 h 2346960"/>
              <a:gd name="connsiteX25" fmla="*/ 751840 w 4693920"/>
              <a:gd name="connsiteY25" fmla="*/ 1229360 h 2346960"/>
              <a:gd name="connsiteX26" fmla="*/ 772160 w 4693920"/>
              <a:gd name="connsiteY26" fmla="*/ 1290320 h 2346960"/>
              <a:gd name="connsiteX27" fmla="*/ 802640 w 4693920"/>
              <a:gd name="connsiteY27" fmla="*/ 1351280 h 2346960"/>
              <a:gd name="connsiteX28" fmla="*/ 833120 w 4693920"/>
              <a:gd name="connsiteY28" fmla="*/ 1371600 h 2346960"/>
              <a:gd name="connsiteX29" fmla="*/ 863600 w 4693920"/>
              <a:gd name="connsiteY29" fmla="*/ 1381760 h 2346960"/>
              <a:gd name="connsiteX30" fmla="*/ 975360 w 4693920"/>
              <a:gd name="connsiteY30" fmla="*/ 1351280 h 2346960"/>
              <a:gd name="connsiteX31" fmla="*/ 1016000 w 4693920"/>
              <a:gd name="connsiteY31" fmla="*/ 1341120 h 2346960"/>
              <a:gd name="connsiteX32" fmla="*/ 1097280 w 4693920"/>
              <a:gd name="connsiteY32" fmla="*/ 1290320 h 2346960"/>
              <a:gd name="connsiteX33" fmla="*/ 1127760 w 4693920"/>
              <a:gd name="connsiteY33" fmla="*/ 1259840 h 2346960"/>
              <a:gd name="connsiteX34" fmla="*/ 1168400 w 4693920"/>
              <a:gd name="connsiteY34" fmla="*/ 1229360 h 2346960"/>
              <a:gd name="connsiteX35" fmla="*/ 1239520 w 4693920"/>
              <a:gd name="connsiteY35" fmla="*/ 1148080 h 2346960"/>
              <a:gd name="connsiteX36" fmla="*/ 1280160 w 4693920"/>
              <a:gd name="connsiteY36" fmla="*/ 1117600 h 2346960"/>
              <a:gd name="connsiteX37" fmla="*/ 1310640 w 4693920"/>
              <a:gd name="connsiteY37" fmla="*/ 1076960 h 2346960"/>
              <a:gd name="connsiteX38" fmla="*/ 1341120 w 4693920"/>
              <a:gd name="connsiteY38" fmla="*/ 1046480 h 2346960"/>
              <a:gd name="connsiteX39" fmla="*/ 1381760 w 4693920"/>
              <a:gd name="connsiteY39" fmla="*/ 995680 h 2346960"/>
              <a:gd name="connsiteX40" fmla="*/ 1412240 w 4693920"/>
              <a:gd name="connsiteY40" fmla="*/ 965200 h 2346960"/>
              <a:gd name="connsiteX41" fmla="*/ 1463040 w 4693920"/>
              <a:gd name="connsiteY41" fmla="*/ 924560 h 2346960"/>
              <a:gd name="connsiteX42" fmla="*/ 1503680 w 4693920"/>
              <a:gd name="connsiteY42" fmla="*/ 894080 h 2346960"/>
              <a:gd name="connsiteX43" fmla="*/ 1564640 w 4693920"/>
              <a:gd name="connsiteY43" fmla="*/ 843280 h 2346960"/>
              <a:gd name="connsiteX44" fmla="*/ 1595120 w 4693920"/>
              <a:gd name="connsiteY44" fmla="*/ 833120 h 2346960"/>
              <a:gd name="connsiteX45" fmla="*/ 1656080 w 4693920"/>
              <a:gd name="connsiteY45" fmla="*/ 772160 h 2346960"/>
              <a:gd name="connsiteX46" fmla="*/ 1737360 w 4693920"/>
              <a:gd name="connsiteY46" fmla="*/ 721360 h 2346960"/>
              <a:gd name="connsiteX47" fmla="*/ 1778000 w 4693920"/>
              <a:gd name="connsiteY47" fmla="*/ 701040 h 2346960"/>
              <a:gd name="connsiteX48" fmla="*/ 1869440 w 4693920"/>
              <a:gd name="connsiteY48" fmla="*/ 640080 h 2346960"/>
              <a:gd name="connsiteX49" fmla="*/ 1930400 w 4693920"/>
              <a:gd name="connsiteY49" fmla="*/ 579120 h 2346960"/>
              <a:gd name="connsiteX50" fmla="*/ 2021840 w 4693920"/>
              <a:gd name="connsiteY50" fmla="*/ 487680 h 2346960"/>
              <a:gd name="connsiteX51" fmla="*/ 2052320 w 4693920"/>
              <a:gd name="connsiteY51" fmla="*/ 457200 h 2346960"/>
              <a:gd name="connsiteX52" fmla="*/ 2092960 w 4693920"/>
              <a:gd name="connsiteY52" fmla="*/ 426720 h 2346960"/>
              <a:gd name="connsiteX53" fmla="*/ 2113280 w 4693920"/>
              <a:gd name="connsiteY53" fmla="*/ 396240 h 2346960"/>
              <a:gd name="connsiteX54" fmla="*/ 2184400 w 4693920"/>
              <a:gd name="connsiteY54" fmla="*/ 345440 h 2346960"/>
              <a:gd name="connsiteX55" fmla="*/ 2194560 w 4693920"/>
              <a:gd name="connsiteY55" fmla="*/ 314960 h 2346960"/>
              <a:gd name="connsiteX56" fmla="*/ 2275840 w 4693920"/>
              <a:gd name="connsiteY56" fmla="*/ 274320 h 2346960"/>
              <a:gd name="connsiteX57" fmla="*/ 2306320 w 4693920"/>
              <a:gd name="connsiteY57" fmla="*/ 254000 h 2346960"/>
              <a:gd name="connsiteX58" fmla="*/ 2326640 w 4693920"/>
              <a:gd name="connsiteY58" fmla="*/ 284480 h 2346960"/>
              <a:gd name="connsiteX59" fmla="*/ 2367280 w 4693920"/>
              <a:gd name="connsiteY59" fmla="*/ 386080 h 2346960"/>
              <a:gd name="connsiteX60" fmla="*/ 2407920 w 4693920"/>
              <a:gd name="connsiteY60" fmla="*/ 457200 h 2346960"/>
              <a:gd name="connsiteX61" fmla="*/ 2428240 w 4693920"/>
              <a:gd name="connsiteY61" fmla="*/ 497840 h 2346960"/>
              <a:gd name="connsiteX62" fmla="*/ 2499360 w 4693920"/>
              <a:gd name="connsiteY62" fmla="*/ 609600 h 2346960"/>
              <a:gd name="connsiteX63" fmla="*/ 2509520 w 4693920"/>
              <a:gd name="connsiteY63" fmla="*/ 640080 h 2346960"/>
              <a:gd name="connsiteX64" fmla="*/ 2529840 w 4693920"/>
              <a:gd name="connsiteY64" fmla="*/ 670560 h 2346960"/>
              <a:gd name="connsiteX65" fmla="*/ 2590800 w 4693920"/>
              <a:gd name="connsiteY65" fmla="*/ 772160 h 2346960"/>
              <a:gd name="connsiteX66" fmla="*/ 2611120 w 4693920"/>
              <a:gd name="connsiteY66" fmla="*/ 802640 h 2346960"/>
              <a:gd name="connsiteX67" fmla="*/ 2651760 w 4693920"/>
              <a:gd name="connsiteY67" fmla="*/ 883920 h 2346960"/>
              <a:gd name="connsiteX68" fmla="*/ 2682240 w 4693920"/>
              <a:gd name="connsiteY68" fmla="*/ 934720 h 2346960"/>
              <a:gd name="connsiteX69" fmla="*/ 2743200 w 4693920"/>
              <a:gd name="connsiteY69" fmla="*/ 995680 h 2346960"/>
              <a:gd name="connsiteX70" fmla="*/ 2794000 w 4693920"/>
              <a:gd name="connsiteY70" fmla="*/ 1046480 h 2346960"/>
              <a:gd name="connsiteX71" fmla="*/ 2834640 w 4693920"/>
              <a:gd name="connsiteY71" fmla="*/ 1107440 h 2346960"/>
              <a:gd name="connsiteX72" fmla="*/ 2875280 w 4693920"/>
              <a:gd name="connsiteY72" fmla="*/ 1137920 h 2346960"/>
              <a:gd name="connsiteX73" fmla="*/ 2946400 w 4693920"/>
              <a:gd name="connsiteY73" fmla="*/ 1209040 h 2346960"/>
              <a:gd name="connsiteX74" fmla="*/ 2976880 w 4693920"/>
              <a:gd name="connsiteY74" fmla="*/ 1229360 h 2346960"/>
              <a:gd name="connsiteX75" fmla="*/ 3037840 w 4693920"/>
              <a:gd name="connsiteY75" fmla="*/ 1290320 h 2346960"/>
              <a:gd name="connsiteX76" fmla="*/ 3078480 w 4693920"/>
              <a:gd name="connsiteY76" fmla="*/ 1320800 h 2346960"/>
              <a:gd name="connsiteX77" fmla="*/ 3108960 w 4693920"/>
              <a:gd name="connsiteY77" fmla="*/ 1351280 h 2346960"/>
              <a:gd name="connsiteX78" fmla="*/ 3200400 w 4693920"/>
              <a:gd name="connsiteY78" fmla="*/ 1432560 h 2346960"/>
              <a:gd name="connsiteX79" fmla="*/ 3251200 w 4693920"/>
              <a:gd name="connsiteY79" fmla="*/ 1493520 h 2346960"/>
              <a:gd name="connsiteX80" fmla="*/ 3281680 w 4693920"/>
              <a:gd name="connsiteY80" fmla="*/ 1513840 h 2346960"/>
              <a:gd name="connsiteX81" fmla="*/ 3342640 w 4693920"/>
              <a:gd name="connsiteY81" fmla="*/ 1574800 h 2346960"/>
              <a:gd name="connsiteX82" fmla="*/ 3403600 w 4693920"/>
              <a:gd name="connsiteY82" fmla="*/ 1615440 h 2346960"/>
              <a:gd name="connsiteX83" fmla="*/ 3423920 w 4693920"/>
              <a:gd name="connsiteY83" fmla="*/ 1645920 h 2346960"/>
              <a:gd name="connsiteX84" fmla="*/ 3484880 w 4693920"/>
              <a:gd name="connsiteY84" fmla="*/ 1676400 h 2346960"/>
              <a:gd name="connsiteX85" fmla="*/ 3505200 w 4693920"/>
              <a:gd name="connsiteY85" fmla="*/ 1706880 h 2346960"/>
              <a:gd name="connsiteX86" fmla="*/ 3535680 w 4693920"/>
              <a:gd name="connsiteY86" fmla="*/ 1717040 h 2346960"/>
              <a:gd name="connsiteX87" fmla="*/ 3566160 w 4693920"/>
              <a:gd name="connsiteY87" fmla="*/ 1737360 h 2346960"/>
              <a:gd name="connsiteX88" fmla="*/ 3667760 w 4693920"/>
              <a:gd name="connsiteY88" fmla="*/ 1808480 h 2346960"/>
              <a:gd name="connsiteX89" fmla="*/ 3759200 w 4693920"/>
              <a:gd name="connsiteY89" fmla="*/ 1838960 h 2346960"/>
              <a:gd name="connsiteX90" fmla="*/ 3820160 w 4693920"/>
              <a:gd name="connsiteY90" fmla="*/ 1879600 h 2346960"/>
              <a:gd name="connsiteX91" fmla="*/ 3891280 w 4693920"/>
              <a:gd name="connsiteY91" fmla="*/ 1930400 h 2346960"/>
              <a:gd name="connsiteX92" fmla="*/ 4074160 w 4693920"/>
              <a:gd name="connsiteY92" fmla="*/ 2032000 h 2346960"/>
              <a:gd name="connsiteX93" fmla="*/ 4114800 w 4693920"/>
              <a:gd name="connsiteY93" fmla="*/ 2062480 h 2346960"/>
              <a:gd name="connsiteX94" fmla="*/ 4216400 w 4693920"/>
              <a:gd name="connsiteY94" fmla="*/ 2103120 h 2346960"/>
              <a:gd name="connsiteX95" fmla="*/ 4287520 w 4693920"/>
              <a:gd name="connsiteY95" fmla="*/ 2133600 h 2346960"/>
              <a:gd name="connsiteX96" fmla="*/ 4318000 w 4693920"/>
              <a:gd name="connsiteY96" fmla="*/ 2153920 h 2346960"/>
              <a:gd name="connsiteX97" fmla="*/ 4368800 w 4693920"/>
              <a:gd name="connsiteY97" fmla="*/ 2174240 h 2346960"/>
              <a:gd name="connsiteX98" fmla="*/ 4409440 w 4693920"/>
              <a:gd name="connsiteY98" fmla="*/ 2204720 h 2346960"/>
              <a:gd name="connsiteX99" fmla="*/ 4541520 w 4693920"/>
              <a:gd name="connsiteY99" fmla="*/ 2255520 h 2346960"/>
              <a:gd name="connsiteX100" fmla="*/ 4592320 w 4693920"/>
              <a:gd name="connsiteY100" fmla="*/ 2275840 h 2346960"/>
              <a:gd name="connsiteX101" fmla="*/ 4683760 w 4693920"/>
              <a:gd name="connsiteY101" fmla="*/ 2326640 h 2346960"/>
              <a:gd name="connsiteX102" fmla="*/ 4693920 w 4693920"/>
              <a:gd name="connsiteY102" fmla="*/ 234696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693920" h="2346960">
                <a:moveTo>
                  <a:pt x="0" y="0"/>
                </a:moveTo>
                <a:cubicBezTo>
                  <a:pt x="13547" y="16933"/>
                  <a:pt x="26053" y="34754"/>
                  <a:pt x="40640" y="50800"/>
                </a:cubicBezTo>
                <a:cubicBezTo>
                  <a:pt x="59970" y="72064"/>
                  <a:pt x="85660" y="87850"/>
                  <a:pt x="101600" y="111760"/>
                </a:cubicBezTo>
                <a:lnTo>
                  <a:pt x="142240" y="172720"/>
                </a:lnTo>
                <a:cubicBezTo>
                  <a:pt x="163385" y="257300"/>
                  <a:pt x="137638" y="173676"/>
                  <a:pt x="172720" y="243840"/>
                </a:cubicBezTo>
                <a:cubicBezTo>
                  <a:pt x="185001" y="268402"/>
                  <a:pt x="183274" y="288918"/>
                  <a:pt x="193040" y="314960"/>
                </a:cubicBezTo>
                <a:cubicBezTo>
                  <a:pt x="198358" y="329141"/>
                  <a:pt x="208571" y="341232"/>
                  <a:pt x="213360" y="355600"/>
                </a:cubicBezTo>
                <a:cubicBezTo>
                  <a:pt x="222191" y="382094"/>
                  <a:pt x="221191" y="411901"/>
                  <a:pt x="233680" y="436880"/>
                </a:cubicBezTo>
                <a:cubicBezTo>
                  <a:pt x="263579" y="496678"/>
                  <a:pt x="249211" y="463152"/>
                  <a:pt x="274320" y="538480"/>
                </a:cubicBezTo>
                <a:cubicBezTo>
                  <a:pt x="277707" y="548640"/>
                  <a:pt x="278539" y="560049"/>
                  <a:pt x="284480" y="568960"/>
                </a:cubicBezTo>
                <a:cubicBezTo>
                  <a:pt x="291253" y="579120"/>
                  <a:pt x="299339" y="588518"/>
                  <a:pt x="304800" y="599440"/>
                </a:cubicBezTo>
                <a:cubicBezTo>
                  <a:pt x="309589" y="609019"/>
                  <a:pt x="310171" y="620341"/>
                  <a:pt x="314960" y="629920"/>
                </a:cubicBezTo>
                <a:cubicBezTo>
                  <a:pt x="320421" y="640842"/>
                  <a:pt x="329819" y="649478"/>
                  <a:pt x="335280" y="660400"/>
                </a:cubicBezTo>
                <a:cubicBezTo>
                  <a:pt x="351807" y="693454"/>
                  <a:pt x="336643" y="692243"/>
                  <a:pt x="365760" y="721360"/>
                </a:cubicBezTo>
                <a:cubicBezTo>
                  <a:pt x="374394" y="729994"/>
                  <a:pt x="386080" y="734907"/>
                  <a:pt x="396240" y="741680"/>
                </a:cubicBezTo>
                <a:cubicBezTo>
                  <a:pt x="409016" y="780008"/>
                  <a:pt x="412105" y="798185"/>
                  <a:pt x="447040" y="833120"/>
                </a:cubicBezTo>
                <a:cubicBezTo>
                  <a:pt x="457200" y="843280"/>
                  <a:pt x="468322" y="852562"/>
                  <a:pt x="477520" y="863600"/>
                </a:cubicBezTo>
                <a:cubicBezTo>
                  <a:pt x="500948" y="891713"/>
                  <a:pt x="494927" y="902298"/>
                  <a:pt x="528320" y="924560"/>
                </a:cubicBezTo>
                <a:cubicBezTo>
                  <a:pt x="537231" y="930501"/>
                  <a:pt x="548640" y="931333"/>
                  <a:pt x="558800" y="934720"/>
                </a:cubicBezTo>
                <a:cubicBezTo>
                  <a:pt x="565573" y="944880"/>
                  <a:pt x="573659" y="954278"/>
                  <a:pt x="579120" y="965200"/>
                </a:cubicBezTo>
                <a:cubicBezTo>
                  <a:pt x="595647" y="998254"/>
                  <a:pt x="580483" y="997043"/>
                  <a:pt x="609600" y="1026160"/>
                </a:cubicBezTo>
                <a:cubicBezTo>
                  <a:pt x="618234" y="1034794"/>
                  <a:pt x="629920" y="1039707"/>
                  <a:pt x="640080" y="1046480"/>
                </a:cubicBezTo>
                <a:lnTo>
                  <a:pt x="701040" y="1137920"/>
                </a:lnTo>
                <a:cubicBezTo>
                  <a:pt x="707813" y="1148080"/>
                  <a:pt x="717499" y="1156816"/>
                  <a:pt x="721360" y="1168400"/>
                </a:cubicBezTo>
                <a:cubicBezTo>
                  <a:pt x="724747" y="1178560"/>
                  <a:pt x="726731" y="1189301"/>
                  <a:pt x="731520" y="1198880"/>
                </a:cubicBezTo>
                <a:cubicBezTo>
                  <a:pt x="736981" y="1209802"/>
                  <a:pt x="746881" y="1218202"/>
                  <a:pt x="751840" y="1229360"/>
                </a:cubicBezTo>
                <a:cubicBezTo>
                  <a:pt x="760539" y="1248933"/>
                  <a:pt x="765387" y="1270000"/>
                  <a:pt x="772160" y="1290320"/>
                </a:cubicBezTo>
                <a:cubicBezTo>
                  <a:pt x="780423" y="1315110"/>
                  <a:pt x="782945" y="1331585"/>
                  <a:pt x="802640" y="1351280"/>
                </a:cubicBezTo>
                <a:cubicBezTo>
                  <a:pt x="811274" y="1359914"/>
                  <a:pt x="822198" y="1366139"/>
                  <a:pt x="833120" y="1371600"/>
                </a:cubicBezTo>
                <a:cubicBezTo>
                  <a:pt x="842699" y="1376389"/>
                  <a:pt x="853440" y="1378373"/>
                  <a:pt x="863600" y="1381760"/>
                </a:cubicBezTo>
                <a:cubicBezTo>
                  <a:pt x="955521" y="1358780"/>
                  <a:pt x="842501" y="1387514"/>
                  <a:pt x="975360" y="1351280"/>
                </a:cubicBezTo>
                <a:cubicBezTo>
                  <a:pt x="988832" y="1347606"/>
                  <a:pt x="1002453" y="1344507"/>
                  <a:pt x="1016000" y="1341120"/>
                </a:cubicBezTo>
                <a:cubicBezTo>
                  <a:pt x="1023081" y="1336871"/>
                  <a:pt x="1083877" y="1301489"/>
                  <a:pt x="1097280" y="1290320"/>
                </a:cubicBezTo>
                <a:cubicBezTo>
                  <a:pt x="1108318" y="1281122"/>
                  <a:pt x="1116851" y="1269191"/>
                  <a:pt x="1127760" y="1259840"/>
                </a:cubicBezTo>
                <a:cubicBezTo>
                  <a:pt x="1140617" y="1248820"/>
                  <a:pt x="1155543" y="1240380"/>
                  <a:pt x="1168400" y="1229360"/>
                </a:cubicBezTo>
                <a:cubicBezTo>
                  <a:pt x="1225931" y="1180048"/>
                  <a:pt x="1172220" y="1215380"/>
                  <a:pt x="1239520" y="1148080"/>
                </a:cubicBezTo>
                <a:cubicBezTo>
                  <a:pt x="1251494" y="1136106"/>
                  <a:pt x="1268186" y="1129574"/>
                  <a:pt x="1280160" y="1117600"/>
                </a:cubicBezTo>
                <a:cubicBezTo>
                  <a:pt x="1292134" y="1105626"/>
                  <a:pt x="1299620" y="1089817"/>
                  <a:pt x="1310640" y="1076960"/>
                </a:cubicBezTo>
                <a:cubicBezTo>
                  <a:pt x="1319991" y="1066051"/>
                  <a:pt x="1331658" y="1057293"/>
                  <a:pt x="1341120" y="1046480"/>
                </a:cubicBezTo>
                <a:cubicBezTo>
                  <a:pt x="1355400" y="1030160"/>
                  <a:pt x="1367480" y="1012000"/>
                  <a:pt x="1381760" y="995680"/>
                </a:cubicBezTo>
                <a:cubicBezTo>
                  <a:pt x="1391222" y="984867"/>
                  <a:pt x="1403042" y="976238"/>
                  <a:pt x="1412240" y="965200"/>
                </a:cubicBezTo>
                <a:cubicBezTo>
                  <a:pt x="1447591" y="922779"/>
                  <a:pt x="1413003" y="941239"/>
                  <a:pt x="1463040" y="924560"/>
                </a:cubicBezTo>
                <a:cubicBezTo>
                  <a:pt x="1476587" y="914400"/>
                  <a:pt x="1490457" y="904658"/>
                  <a:pt x="1503680" y="894080"/>
                </a:cubicBezTo>
                <a:cubicBezTo>
                  <a:pt x="1524335" y="877556"/>
                  <a:pt x="1542632" y="857952"/>
                  <a:pt x="1564640" y="843280"/>
                </a:cubicBezTo>
                <a:cubicBezTo>
                  <a:pt x="1573551" y="837339"/>
                  <a:pt x="1584960" y="836507"/>
                  <a:pt x="1595120" y="833120"/>
                </a:cubicBezTo>
                <a:cubicBezTo>
                  <a:pt x="1615440" y="812800"/>
                  <a:pt x="1630377" y="785011"/>
                  <a:pt x="1656080" y="772160"/>
                </a:cubicBezTo>
                <a:cubicBezTo>
                  <a:pt x="1759052" y="720674"/>
                  <a:pt x="1631847" y="787306"/>
                  <a:pt x="1737360" y="721360"/>
                </a:cubicBezTo>
                <a:cubicBezTo>
                  <a:pt x="1750203" y="713333"/>
                  <a:pt x="1765398" y="709441"/>
                  <a:pt x="1778000" y="701040"/>
                </a:cubicBezTo>
                <a:cubicBezTo>
                  <a:pt x="1890728" y="625888"/>
                  <a:pt x="1774412" y="687594"/>
                  <a:pt x="1869440" y="640080"/>
                </a:cubicBezTo>
                <a:cubicBezTo>
                  <a:pt x="1910058" y="579153"/>
                  <a:pt x="1864869" y="639610"/>
                  <a:pt x="1930400" y="579120"/>
                </a:cubicBezTo>
                <a:cubicBezTo>
                  <a:pt x="1962074" y="549883"/>
                  <a:pt x="1991360" y="518160"/>
                  <a:pt x="2021840" y="487680"/>
                </a:cubicBezTo>
                <a:cubicBezTo>
                  <a:pt x="2032000" y="477520"/>
                  <a:pt x="2040825" y="465821"/>
                  <a:pt x="2052320" y="457200"/>
                </a:cubicBezTo>
                <a:cubicBezTo>
                  <a:pt x="2065867" y="447040"/>
                  <a:pt x="2080986" y="438694"/>
                  <a:pt x="2092960" y="426720"/>
                </a:cubicBezTo>
                <a:cubicBezTo>
                  <a:pt x="2101594" y="418086"/>
                  <a:pt x="2105463" y="405621"/>
                  <a:pt x="2113280" y="396240"/>
                </a:cubicBezTo>
                <a:cubicBezTo>
                  <a:pt x="2142701" y="360935"/>
                  <a:pt x="2143314" y="365983"/>
                  <a:pt x="2184400" y="345440"/>
                </a:cubicBezTo>
                <a:cubicBezTo>
                  <a:pt x="2187787" y="335280"/>
                  <a:pt x="2186987" y="322533"/>
                  <a:pt x="2194560" y="314960"/>
                </a:cubicBezTo>
                <a:cubicBezTo>
                  <a:pt x="2236805" y="272715"/>
                  <a:pt x="2236246" y="294117"/>
                  <a:pt x="2275840" y="274320"/>
                </a:cubicBezTo>
                <a:cubicBezTo>
                  <a:pt x="2286762" y="268859"/>
                  <a:pt x="2296160" y="260773"/>
                  <a:pt x="2306320" y="254000"/>
                </a:cubicBezTo>
                <a:cubicBezTo>
                  <a:pt x="2313093" y="264160"/>
                  <a:pt x="2321681" y="273322"/>
                  <a:pt x="2326640" y="284480"/>
                </a:cubicBezTo>
                <a:cubicBezTo>
                  <a:pt x="2380033" y="404615"/>
                  <a:pt x="2317381" y="294599"/>
                  <a:pt x="2367280" y="386080"/>
                </a:cubicBezTo>
                <a:cubicBezTo>
                  <a:pt x="2380355" y="410050"/>
                  <a:pt x="2394845" y="433230"/>
                  <a:pt x="2407920" y="457200"/>
                </a:cubicBezTo>
                <a:cubicBezTo>
                  <a:pt x="2415173" y="470496"/>
                  <a:pt x="2420448" y="484853"/>
                  <a:pt x="2428240" y="497840"/>
                </a:cubicBezTo>
                <a:cubicBezTo>
                  <a:pt x="2450958" y="535704"/>
                  <a:pt x="2485396" y="567709"/>
                  <a:pt x="2499360" y="609600"/>
                </a:cubicBezTo>
                <a:cubicBezTo>
                  <a:pt x="2502747" y="619760"/>
                  <a:pt x="2504731" y="630501"/>
                  <a:pt x="2509520" y="640080"/>
                </a:cubicBezTo>
                <a:cubicBezTo>
                  <a:pt x="2514981" y="651002"/>
                  <a:pt x="2523782" y="659958"/>
                  <a:pt x="2529840" y="670560"/>
                </a:cubicBezTo>
                <a:cubicBezTo>
                  <a:pt x="2592323" y="779906"/>
                  <a:pt x="2491383" y="623035"/>
                  <a:pt x="2590800" y="772160"/>
                </a:cubicBezTo>
                <a:lnTo>
                  <a:pt x="2611120" y="802640"/>
                </a:lnTo>
                <a:cubicBezTo>
                  <a:pt x="2627523" y="868253"/>
                  <a:pt x="2610311" y="821747"/>
                  <a:pt x="2651760" y="883920"/>
                </a:cubicBezTo>
                <a:cubicBezTo>
                  <a:pt x="2662714" y="900351"/>
                  <a:pt x="2669735" y="919436"/>
                  <a:pt x="2682240" y="934720"/>
                </a:cubicBezTo>
                <a:cubicBezTo>
                  <a:pt x="2700437" y="956961"/>
                  <a:pt x="2727260" y="971770"/>
                  <a:pt x="2743200" y="995680"/>
                </a:cubicBezTo>
                <a:cubicBezTo>
                  <a:pt x="2770293" y="1036320"/>
                  <a:pt x="2753360" y="1019387"/>
                  <a:pt x="2794000" y="1046480"/>
                </a:cubicBezTo>
                <a:cubicBezTo>
                  <a:pt x="2807547" y="1066800"/>
                  <a:pt x="2815103" y="1092787"/>
                  <a:pt x="2834640" y="1107440"/>
                </a:cubicBezTo>
                <a:cubicBezTo>
                  <a:pt x="2848187" y="1117600"/>
                  <a:pt x="2862750" y="1126529"/>
                  <a:pt x="2875280" y="1137920"/>
                </a:cubicBezTo>
                <a:cubicBezTo>
                  <a:pt x="2900087" y="1160472"/>
                  <a:pt x="2918504" y="1190443"/>
                  <a:pt x="2946400" y="1209040"/>
                </a:cubicBezTo>
                <a:cubicBezTo>
                  <a:pt x="2956560" y="1215813"/>
                  <a:pt x="2967754" y="1221248"/>
                  <a:pt x="2976880" y="1229360"/>
                </a:cubicBezTo>
                <a:cubicBezTo>
                  <a:pt x="2998358" y="1248452"/>
                  <a:pt x="3014851" y="1273078"/>
                  <a:pt x="3037840" y="1290320"/>
                </a:cubicBezTo>
                <a:cubicBezTo>
                  <a:pt x="3051387" y="1300480"/>
                  <a:pt x="3065623" y="1309780"/>
                  <a:pt x="3078480" y="1320800"/>
                </a:cubicBezTo>
                <a:cubicBezTo>
                  <a:pt x="3089389" y="1330151"/>
                  <a:pt x="3097922" y="1342082"/>
                  <a:pt x="3108960" y="1351280"/>
                </a:cubicBezTo>
                <a:cubicBezTo>
                  <a:pt x="3154769" y="1389454"/>
                  <a:pt x="3151001" y="1358461"/>
                  <a:pt x="3200400" y="1432560"/>
                </a:cubicBezTo>
                <a:cubicBezTo>
                  <a:pt x="3220380" y="1462530"/>
                  <a:pt x="3221864" y="1469074"/>
                  <a:pt x="3251200" y="1493520"/>
                </a:cubicBezTo>
                <a:cubicBezTo>
                  <a:pt x="3260581" y="1501337"/>
                  <a:pt x="3272554" y="1505728"/>
                  <a:pt x="3281680" y="1513840"/>
                </a:cubicBezTo>
                <a:cubicBezTo>
                  <a:pt x="3303158" y="1532932"/>
                  <a:pt x="3318730" y="1558860"/>
                  <a:pt x="3342640" y="1574800"/>
                </a:cubicBezTo>
                <a:lnTo>
                  <a:pt x="3403600" y="1615440"/>
                </a:lnTo>
                <a:cubicBezTo>
                  <a:pt x="3410373" y="1625600"/>
                  <a:pt x="3415286" y="1637286"/>
                  <a:pt x="3423920" y="1645920"/>
                </a:cubicBezTo>
                <a:cubicBezTo>
                  <a:pt x="3443615" y="1665615"/>
                  <a:pt x="3460090" y="1668137"/>
                  <a:pt x="3484880" y="1676400"/>
                </a:cubicBezTo>
                <a:cubicBezTo>
                  <a:pt x="3491653" y="1686560"/>
                  <a:pt x="3495665" y="1699252"/>
                  <a:pt x="3505200" y="1706880"/>
                </a:cubicBezTo>
                <a:cubicBezTo>
                  <a:pt x="3513563" y="1713570"/>
                  <a:pt x="3526101" y="1712251"/>
                  <a:pt x="3535680" y="1717040"/>
                </a:cubicBezTo>
                <a:cubicBezTo>
                  <a:pt x="3546602" y="1722501"/>
                  <a:pt x="3556224" y="1730263"/>
                  <a:pt x="3566160" y="1737360"/>
                </a:cubicBezTo>
                <a:cubicBezTo>
                  <a:pt x="3589023" y="1753690"/>
                  <a:pt x="3646527" y="1799987"/>
                  <a:pt x="3667760" y="1808480"/>
                </a:cubicBezTo>
                <a:cubicBezTo>
                  <a:pt x="3731525" y="1833986"/>
                  <a:pt x="3700867" y="1824377"/>
                  <a:pt x="3759200" y="1838960"/>
                </a:cubicBezTo>
                <a:cubicBezTo>
                  <a:pt x="3779520" y="1852507"/>
                  <a:pt x="3800623" y="1864947"/>
                  <a:pt x="3820160" y="1879600"/>
                </a:cubicBezTo>
                <a:cubicBezTo>
                  <a:pt x="3835251" y="1890918"/>
                  <a:pt x="3872179" y="1919788"/>
                  <a:pt x="3891280" y="1930400"/>
                </a:cubicBezTo>
                <a:cubicBezTo>
                  <a:pt x="3965180" y="1971455"/>
                  <a:pt x="3992969" y="1971107"/>
                  <a:pt x="4074160" y="2032000"/>
                </a:cubicBezTo>
                <a:cubicBezTo>
                  <a:pt x="4087707" y="2042160"/>
                  <a:pt x="4100280" y="2053768"/>
                  <a:pt x="4114800" y="2062480"/>
                </a:cubicBezTo>
                <a:cubicBezTo>
                  <a:pt x="4206203" y="2117322"/>
                  <a:pt x="4142685" y="2076314"/>
                  <a:pt x="4216400" y="2103120"/>
                </a:cubicBezTo>
                <a:cubicBezTo>
                  <a:pt x="4240639" y="2111934"/>
                  <a:pt x="4264451" y="2122065"/>
                  <a:pt x="4287520" y="2133600"/>
                </a:cubicBezTo>
                <a:cubicBezTo>
                  <a:pt x="4298442" y="2139061"/>
                  <a:pt x="4307078" y="2148459"/>
                  <a:pt x="4318000" y="2153920"/>
                </a:cubicBezTo>
                <a:cubicBezTo>
                  <a:pt x="4334312" y="2162076"/>
                  <a:pt x="4352857" y="2165383"/>
                  <a:pt x="4368800" y="2174240"/>
                </a:cubicBezTo>
                <a:cubicBezTo>
                  <a:pt x="4383602" y="2182464"/>
                  <a:pt x="4394294" y="2197147"/>
                  <a:pt x="4409440" y="2204720"/>
                </a:cubicBezTo>
                <a:cubicBezTo>
                  <a:pt x="4505638" y="2252819"/>
                  <a:pt x="4480942" y="2232803"/>
                  <a:pt x="4541520" y="2255520"/>
                </a:cubicBezTo>
                <a:cubicBezTo>
                  <a:pt x="4558597" y="2261924"/>
                  <a:pt x="4575243" y="2269436"/>
                  <a:pt x="4592320" y="2275840"/>
                </a:cubicBezTo>
                <a:cubicBezTo>
                  <a:pt x="4622203" y="2287046"/>
                  <a:pt x="4668082" y="2295284"/>
                  <a:pt x="4683760" y="2326640"/>
                </a:cubicBezTo>
                <a:lnTo>
                  <a:pt x="4693920" y="2346960"/>
                </a:lnTo>
              </a:path>
            </a:pathLst>
          </a:custGeom>
          <a:ln w="38100">
            <a:solidFill>
              <a:schemeClr val="accent3"/>
            </a:solidFill>
            <a:headEnd type="triangle"/>
            <a:tailEnd type="triangle"/>
          </a:ln>
          <a:effectLst>
            <a:glow rad="127000">
              <a:schemeClr val="accent1"/>
            </a:glow>
            <a:outerShdw blurRad="1016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ular Callout 91"/>
          <p:cNvSpPr/>
          <p:nvPr/>
        </p:nvSpPr>
        <p:spPr>
          <a:xfrm>
            <a:off x="706908" y="1218019"/>
            <a:ext cx="1167667" cy="744150"/>
          </a:xfrm>
          <a:prstGeom prst="wedgeRoundRectCallout">
            <a:avLst>
              <a:gd name="adj1" fmla="val 83595"/>
              <a:gd name="adj2" fmla="val 28499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 could just watch the timings.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3" name="Rounded Rectangular Callout 92"/>
          <p:cNvSpPr/>
          <p:nvPr/>
        </p:nvSpPr>
        <p:spPr>
          <a:xfrm>
            <a:off x="2026104" y="3258094"/>
            <a:ext cx="1167667" cy="744150"/>
          </a:xfrm>
          <a:prstGeom prst="wedgeRoundRectCallout">
            <a:avLst>
              <a:gd name="adj1" fmla="val 24427"/>
              <a:gd name="adj2" fmla="val -161281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Pulse the data flows myself.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4" name="Rounded Rectangular Callout 93" title="DoS Outside"/>
          <p:cNvSpPr/>
          <p:nvPr/>
        </p:nvSpPr>
        <p:spPr>
          <a:xfrm>
            <a:off x="3750232" y="1333883"/>
            <a:ext cx="1769823" cy="981050"/>
          </a:xfrm>
          <a:prstGeom prst="wedgeRoundRectCallout">
            <a:avLst>
              <a:gd name="adj1" fmla="val -77968"/>
              <a:gd name="adj2" fmla="val 21336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Or even </a:t>
            </a:r>
            <a:r>
              <a:rPr lang="en-US" sz="1600" dirty="0">
                <a:solidFill>
                  <a:schemeClr val="bg1"/>
                </a:solidFill>
              </a:rPr>
              <a:t>just change the load on the path.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5" name="Rounded Rectangular Callout 94"/>
          <p:cNvSpPr/>
          <p:nvPr/>
        </p:nvSpPr>
        <p:spPr>
          <a:xfrm>
            <a:off x="273016" y="2496538"/>
            <a:ext cx="1597705" cy="829564"/>
          </a:xfrm>
          <a:prstGeom prst="wedgeRoundRectCallout">
            <a:avLst>
              <a:gd name="adj1" fmla="val 79713"/>
              <a:gd name="adj2" fmla="val -109175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DoS</a:t>
            </a:r>
            <a:r>
              <a:rPr lang="en-US" sz="1600" dirty="0">
                <a:solidFill>
                  <a:schemeClr val="bg1"/>
                </a:solidFill>
              </a:rPr>
              <a:t> outside host to affect </a:t>
            </a:r>
            <a:r>
              <a:rPr lang="en-US" sz="1600" dirty="0" smtClean="0">
                <a:solidFill>
                  <a:schemeClr val="bg1"/>
                </a:solidFill>
              </a:rPr>
              <a:t>traffic.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5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77778E-6 C -0.02917 -0.00857 -0.09115 0.00115 -0.12552 0.00277 C -0.18004 0.01411 -0.23629 0.00833 -0.29097 0.00879 C -0.34341 0.01226 -0.33872 0.01157 -0.42222 0.01018 C -0.43038 0.00509 -0.425 0.00786 -0.43889 0.00439 L -0.43889 0.00439 C -0.45174 -0.00186 -0.46545 -0.00487 -0.47882 -0.00602 C -0.48073 -0.00649 -0.48247 -0.00695 -0.48438 -0.00741 C -0.48768 -0.00834 -0.49445 -0.01042 -0.49445 -0.01042 C -0.50157 -0.01527 -0.51077 -0.01667 -0.51875 -0.01783 C -0.52917 -0.02153 -0.53959 -0.02547 -0.55 -0.02964 C -0.55556 -0.03473 -0.5625 -0.03658 -0.56875 -0.04005 C -0.58177 -0.04746 -0.59514 -0.05301 -0.60886 -0.05788 C -0.61511 -0.06019 -0.62136 -0.06204 -0.62778 -0.06389 C -0.63143 -0.06505 -0.63889 -0.06667 -0.63889 -0.06667 C -0.6408 -0.06621 -0.64306 -0.0669 -0.64445 -0.06528 C -0.64566 -0.06389 -0.64514 -0.06135 -0.64549 -0.05926 C -0.64705 -0.05116 -0.64809 -0.04399 -0.64879 -0.03565 C -0.64844 -0.02964 -0.64861 -0.02362 -0.64775 -0.01783 C -0.64757 -0.01598 -0.64601 -0.01505 -0.64549 -0.01343 C -0.64184 -0.00371 -0.63924 0.00532 -0.63334 0.01319 C -0.63004 0.02476 -0.62431 0.03495 -0.61997 0.04583 C -0.61736 0.05231 -0.61615 0.05833 -0.61216 0.06365 C -0.60972 0.07384 -0.6066 0.08564 -0.60209 0.09467 C -0.59966 0.11203 -0.60295 0.09421 -0.59879 0.10648 C -0.59601 0.11458 -0.59601 0.12291 -0.59219 0.13032 C -0.59097 0.13657 -0.58854 0.14074 -0.58663 0.14652 C -0.58525 0.15092 -0.58525 0.15601 -0.58334 0.15995 C -0.58021 0.1662 -0.5816 0.16273 -0.57882 0.17036 C -0.57691 0.18101 -0.57292 0.19143 -0.56771 0.19999 C -0.56528 0.21782 -0.5691 0.19861 -0.5632 0.2118 C -0.56163 0.2155 -0.56111 0.22245 -0.5599 0.22661 C -0.56285 0.23749 -0.57188 0.23171 -0.57986 0.23101 C -0.59601 0.22453 -0.63143 0.22708 -0.64323 0.22661 C -0.65434 0.2243 -0.66528 0.22314 -0.67657 0.22222 C -0.68507 0.21967 -0.69358 0.21782 -0.70209 0.2162 C -0.71545 0.21759 -0.729 0.21736 -0.74219 0.2206 C -0.74549 0.22152 -0.73542 0.22268 -0.73212 0.22361 C -0.72917 0.22453 -0.72639 0.22638 -0.72327 0.22661 C -0.7007 0.22754 -0.67813 0.22754 -0.65556 0.228 C -0.64827 0.23148 -0.64097 0.23148 -0.63334 0.2324 C -0.60747 0.23101 -0.58125 0.23286 -0.55556 0.228 C -0.55295 0.22754 -0.55643 0.22106 -0.5566 0.21759 C -0.55782 0.20092 -0.55747 0.19074 -0.56667 0.17916 C -0.56875 0.1618 -0.57292 0.13773 -0.58438 0.12731 C -0.5875 0.11898 -0.58924 0.10972 -0.59323 0.10208 C -0.5974 0.08217 -0.6 0.06157 -0.6033 0.04143 C -0.60486 0.03194 -0.6066 0.0199 -0.61111 0.0118 C -0.61563 0.0037 -0.62136 -0.00232 -0.62778 -0.00741 C -0.63334 -0.01968 -0.62587 -0.00487 -0.63334 -0.01482 C -0.6342 -0.01598 -0.63455 -0.01829 -0.63542 -0.01945 C -0.63802 -0.02292 -0.64219 -0.02686 -0.64549 -0.02964 C -0.65 -0.04167 -0.65018 -0.05348 -0.64653 -0.06667 C -0.63299 -0.06089 -0.61841 -0.05325 -0.60434 -0.05047 C -0.59115 -0.04491 -0.57292 -0.04723 -0.55886 -0.04607 C -0.54827 -0.04075 -0.53559 -0.04306 -0.52431 -0.03866 C -0.52361 -0.03727 -0.52327 -0.03519 -0.52222 -0.03426 C -0.52014 -0.03264 -0.51545 -0.03126 -0.51545 -0.03126 C -0.50851 -0.02501 -0.49809 -0.02431 -0.48993 -0.02084 C -0.4849 -0.01621 -0.47795 -0.01251 -0.47222 -0.01042 C -0.46337 -0.00278 -0.44549 -0.00371 -0.43663 -0.00301 C -0.28611 -0.00371 -0.15556 -0.00163 -0.01441 -0.00163 " pathEditMode="relative" ptsTypes="ffffFffffffffffffffffffffffffffffffffffffffffffffffffffffffffA">
                                      <p:cBhvr>
                                        <p:cTn id="1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5.18519E-6 C -0.03906 0.00069 -0.05799 0.00022 -0.08993 0.00439 C -0.10104 0.00786 -0.11215 0.01087 -0.12327 0.01481 C -0.13368 0.01851 -0.14323 0.02476 -0.1533 0.02962 C -0.16389 0.04374 -0.15035 0.02708 -0.1599 0.03541 C -0.16493 0.03981 -0.1684 0.04583 -0.17431 0.04883 C -0.18108 0.05786 -0.1882 0.06735 -0.19549 0.07545 C -0.19879 0.07916 -0.2033 0.08888 -0.2033 0.08888 C -0.20625 0.10115 -0.20955 0.11388 -0.21667 0.12291 C -0.22066 0.13402 -0.22674 0.14235 -0.23333 0.15092 C -0.23524 0.15346 -0.23594 0.15717 -0.23768 0.15995 C -0.24045 0.16434 -0.2441 0.16851 -0.24653 0.17314 C -0.24965 0.17916 -0.2507 0.1824 -0.25556 0.18657 C -0.26059 0.19698 -0.26771 0.20439 -0.27431 0.21319 C -0.27708 0.21689 -0.2783 0.22291 -0.28108 0.22661 C -0.28594 0.23309 -0.28976 0.24027 -0.29219 0.24883 C -0.29792 0.24606 -0.29583 0.24235 -0.29774 0.23541 C -0.29913 0.22175 -0.30313 0.21226 -0.30764 0.19999 C -0.3099 0.19397 -0.31181 0.18703 -0.31545 0.18217 C -0.31962 0.17661 -0.32361 0.17129 -0.32778 0.16573 C -0.32882 0.16434 -0.33108 0.16133 -0.33108 0.16133 C -0.33316 0.15231 -0.33125 0.15809 -0.33993 0.14652 C -0.34531 0.13934 -0.35087 0.13101 -0.35556 0.12291 C -0.35764 0.11944 -0.35781 0.11458 -0.3599 0.1111 C -0.36215 0.10717 -0.36771 0.10069 -0.36771 0.10069 C -0.37153 0.09073 -0.3757 0.08379 -0.38212 0.07684 C -0.38472 0.06758 -0.39063 0.06411 -0.39549 0.05763 C -0.39948 0.05231 -0.40278 0.04559 -0.4066 0.03981 C -0.4092 0.03587 -0.41181 0.03194 -0.41441 0.028 C -0.41684 0.0243 -0.42222 0.01758 -0.42222 0.01758 C -0.42257 0.0162 -0.42222 0.01388 -0.42327 0.01319 C -0.42431 0.01249 -0.42552 0.01388 -0.42656 0.01481 C -0.4316 0.01944 -0.43333 0.02592 -0.43889 0.02962 C -0.44375 0.03819 -0.45365 0.04559 -0.45764 0.05323 C -0.46146 0.06064 -0.46632 0.06481 -0.47101 0.07106 C -0.47518 0.07661 -0.48021 0.0817 -0.48438 0.08726 C -0.48577 0.08911 -0.48629 0.09166 -0.48768 0.09328 C -0.49601 0.103 -0.50677 0.10948 -0.51545 0.11851 C -0.52257 0.12592 -0.52795 0.13518 -0.53542 0.14212 C -0.54028 0.15161 -0.5342 0.1412 -0.54323 0.15092 C -0.54913 0.1574 -0.55208 0.16434 -0.55886 0.16874 C -0.5658 0.18124 -0.57674 0.18958 -0.58663 0.19698 C -0.59184 0.20092 -0.59497 0.20624 -0.6 0.21018 C -0.60174 0.21411 -0.60747 0.22129 -0.6 0.21758 C -0.59879 0.2162 -0.59792 0.21434 -0.59653 0.21319 C -0.59549 0.21226 -0.59427 0.21226 -0.59323 0.2118 C -0.58715 0.20902 -0.59045 0.21041 -0.59549 0.2118 C -0.60399 0.21041 -0.6059 0.20856 -0.6132 0.20578 C -0.62031 0.19976 -0.62952 0.20092 -0.63768 0.19999 C -0.65799 0.19745 -0.67847 0.19559 -0.69879 0.19397 C -0.72205 0.19444 -0.74549 0.19444 -0.76875 0.19536 C -0.77361 0.19559 -0.77847 0.19606 -0.78333 0.19698 C -0.78455 0.19721 -0.78785 0.19837 -0.78663 0.19837 C -0.74254 0.19837 -0.69844 0.19745 -0.65434 0.19698 C -0.64636 0.19583 -0.63889 0.19397 -0.63108 0.19258 C -0.62448 0.18819 -0.61719 0.18657 -0.6099 0.18518 C -0.59358 0.18587 -0.56545 0.19328 -0.55 0.17916 C -0.54531 0.17013 -0.53733 0.16388 -0.53108 0.15694 C -0.52656 0.15184 -0.525 0.1449 -0.51997 0.14073 C -0.51372 0.128 -0.52188 0.14328 -0.51441 0.13333 C -0.50868 0.12569 -0.50469 0.11434 -0.49653 0.1111 C -0.49149 0.09976 -0.48212 0.09235 -0.47431 0.08425 C -0.47205 0.07962 -0.46372 0.06828 -0.46111 0.06666 C -0.4592 0.0655 -0.45486 0.06295 -0.4533 0.06064 C -0.4434 0.04721 -0.43403 0.03147 -0.42222 0.02059 C -0.42049 0.01249 -0.41684 0.00694 -0.4132 -5.18519E-6 C -0.4125 -0.00302 -0.41181 -0.00603 -0.41111 -0.00904 C -0.41042 -0.01181 -0.40816 -0.00487 -0.4066 -0.00302 C -0.40556 -0.00186 -0.40434 -0.00117 -0.4033 -5.18519E-6 C -0.39618 0.00833 -0.3908 0.01828 -0.38663 0.02962 C -0.38351 0.04837 -0.37188 0.06782 -0.3632 0.08286 C -0.36042 0.08749 -0.35816 0.09282 -0.35556 0.09768 C -0.35347 0.10161 -0.34879 0.10948 -0.34879 0.10948 C -0.34705 0.11689 -0.34479 0.1199 -0.34219 0.12592 C -0.33924 0.13263 -0.33698 0.13958 -0.33438 0.14652 C -0.33038 0.15694 -0.33056 0.153 -0.32656 0.16133 C -0.32344 0.16805 -0.32188 0.17499 -0.31771 0.18055 C -0.31563 0.18934 -0.31823 0.1817 -0.31111 0.19096 C -0.30938 0.19328 -0.30799 0.19583 -0.3066 0.19837 C -0.30573 0.19976 -0.30521 0.20161 -0.30434 0.20277 C -0.29653 0.21319 -0.28976 0.22453 -0.27986 0.2324 C -0.27639 0.23865 -0.2757 0.24606 -0.26997 0.24883 C -0.26806 0.24837 -0.26632 0.24791 -0.26441 0.24721 C -0.26215 0.24629 -0.25764 0.24444 -0.25764 0.24444 C -0.25104 0.23726 -0.25486 0.2361 -0.24774 0.23101 C -0.24219 0.22152 -0.23611 0.21157 -0.22882 0.20439 C -0.22518 0.20092 -0.22274 0.19907 -0.21997 0.19397 C -0.21893 0.19212 -0.21875 0.18958 -0.21771 0.18795 C -0.21129 0.17823 -0.20208 0.17083 -0.19549 0.16133 C -0.18264 0.14235 -0.17188 0.12245 -0.15556 0.10809 C -0.15052 0.09467 -0.13629 0.08564 -0.13108 0.07245 C -0.12396 0.05393 -0.10833 0.04397 -0.09774 0.02962 C -0.08698 0.01504 -0.07726 -0.00186 -0.06441 -0.01343 C -0.05851 -0.02478 -0.03333 -0.01644 -0.03333 -0.01644 C -0.02813 -0.01459 -0.02205 -0.01205 -0.01667 -0.01205 " pathEditMode="relative" ptsTypes="ffffffffffffffffffffffffffffffffffffffffffffffffffffffffffffffffffffffffffffffffffffffffffffffA">
                                      <p:cBhvr>
                                        <p:cTn id="1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  <p:bldP spid="81" grpId="0"/>
      <p:bldP spid="11" grpId="0" animBg="1"/>
      <p:bldP spid="1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Installing and getting around in I2P and 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 I2P In </a:t>
            </a:r>
            <a:r>
              <a:rPr lang="en-US" dirty="0" smtClean="0"/>
              <a:t>Windows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(1A)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</a:t>
            </a:r>
            <a:r>
              <a:rPr lang="en-US" dirty="0"/>
              <a:t>. Make sure you have a JRE 1.5 or higher </a:t>
            </a:r>
            <a:r>
              <a:rPr lang="en-US" dirty="0" smtClean="0"/>
              <a:t>installed</a:t>
            </a:r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2. Download I2P </a:t>
            </a:r>
            <a:r>
              <a:rPr lang="en-US" dirty="0" smtClean="0"/>
              <a:t>Installer </a:t>
            </a:r>
            <a:r>
              <a:rPr lang="en-US" dirty="0"/>
              <a:t>for Windows and Linux</a:t>
            </a:r>
            <a:br>
              <a:rPr lang="en-US" dirty="0"/>
            </a:br>
            <a:r>
              <a:rPr lang="en-US" u="sng" dirty="0">
                <a:hlinkClick r:id="rId2"/>
              </a:rPr>
              <a:t>http://www.i2p2.de/download</a:t>
            </a:r>
            <a:r>
              <a:rPr lang="en-US" dirty="0"/>
              <a:t> </a:t>
            </a:r>
            <a:endParaRPr lang="en-US" dirty="0" smtClean="0"/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3. Windows: Double click the installer, </a:t>
            </a:r>
            <a:r>
              <a:rPr lang="en-US" dirty="0" smtClean="0"/>
              <a:t>then Ok, </a:t>
            </a:r>
            <a:r>
              <a:rPr lang="en-US" dirty="0"/>
              <a:t>Next, </a:t>
            </a:r>
            <a:r>
              <a:rPr lang="en-US" dirty="0" smtClean="0"/>
              <a:t>Next, Choose Windows Service, Next, Next, Ok, Next, Next, Done. Tell the installer that it installed correctly.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 I2P in Linux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Standard Method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(1B)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708525"/>
          </a:xfrm>
        </p:spPr>
        <p:txBody>
          <a:bodyPr/>
          <a:lstStyle/>
          <a:p>
            <a:pPr marL="136525" indent="0">
              <a:buNone/>
            </a:pPr>
            <a:r>
              <a:rPr lang="en-US" dirty="0" smtClean="0"/>
              <a:t>1. Make </a:t>
            </a:r>
            <a:r>
              <a:rPr lang="en-US" dirty="0"/>
              <a:t>sure you have a JRE 1.5 or higher </a:t>
            </a:r>
            <a:r>
              <a:rPr lang="en-US" dirty="0" smtClean="0"/>
              <a:t>installed</a:t>
            </a:r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2. Download I2P Install for Windows and Linux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://www.i2p2.de/download</a:t>
            </a:r>
            <a:r>
              <a:rPr lang="en-US" dirty="0"/>
              <a:t> </a:t>
            </a:r>
            <a:endParaRPr lang="en-US" dirty="0" smtClean="0"/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3. Linux: Run </a:t>
            </a:r>
          </a:p>
          <a:p>
            <a:pPr marL="136525" indent="0">
              <a:buNone/>
            </a:pPr>
            <a:r>
              <a:rPr lang="en-US" sz="20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–i</a:t>
            </a:r>
            <a:b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http://geti2p.net/en/download/0.9.10/i2pinstall_0.9.10.jar</a:t>
            </a:r>
            <a:b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apt-get install 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default-</a:t>
            </a:r>
            <a:r>
              <a:rPr lang="en-US" sz="16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jre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java 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-jar </a:t>
            </a: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i2pinstall_0.9.10.jar</a:t>
            </a:r>
            <a:endParaRPr lang="en-US" sz="1600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dirty="0"/>
              <a:t>Tack on –console if needed</a:t>
            </a:r>
          </a:p>
        </p:txBody>
      </p:sp>
    </p:spTree>
    <p:extLst>
      <p:ext uri="{BB962C8B-B14F-4D97-AF65-F5344CB8AC3E}">
        <p14:creationId xmlns:p14="http://schemas.microsoft.com/office/powerpoint/2010/main" val="268754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 I2P in Linux (APT </a:t>
            </a:r>
            <a:r>
              <a:rPr lang="en-US" dirty="0" smtClean="0"/>
              <a:t>Method)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(1C)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1400" dirty="0"/>
              <a:t>Install I2P in Linux (APT Method based on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www.i2p2.de/debian</a:t>
            </a:r>
            <a:r>
              <a:rPr lang="en-US" sz="1400" dirty="0" smtClean="0"/>
              <a:t> , </a:t>
            </a:r>
            <a:r>
              <a:rPr lang="en-US" sz="1400" dirty="0"/>
              <a:t>this also seems to work well on </a:t>
            </a:r>
            <a:r>
              <a:rPr lang="en-US" sz="1400" dirty="0" err="1"/>
              <a:t>Raspbian</a:t>
            </a:r>
            <a:r>
              <a:rPr lang="en-US" sz="1400" dirty="0"/>
              <a:t> for the Raspberry </a:t>
            </a:r>
            <a:r>
              <a:rPr lang="en-US" sz="1400" dirty="0" smtClean="0"/>
              <a:t>Pi)</a:t>
            </a:r>
          </a:p>
          <a:p>
            <a:pPr marL="136525" indent="0">
              <a:buNone/>
            </a:pPr>
            <a:r>
              <a:rPr lang="en-US" sz="1400" dirty="0" smtClean="0"/>
              <a:t>1. Drop </a:t>
            </a:r>
            <a:r>
              <a:rPr lang="en-US" sz="1400" dirty="0"/>
              <a:t>to a terminal and edit /</a:t>
            </a:r>
            <a:r>
              <a:rPr lang="en-US" sz="1400" dirty="0" err="1"/>
              <a:t>etc</a:t>
            </a:r>
            <a:r>
              <a:rPr lang="en-US" sz="1400" dirty="0"/>
              <a:t>/apt/</a:t>
            </a:r>
            <a:r>
              <a:rPr lang="en-US" sz="1400" dirty="0" err="1"/>
              <a:t>sources.list.d</a:t>
            </a:r>
            <a:r>
              <a:rPr lang="en-US" sz="1400" dirty="0"/>
              <a:t>/i2p.list, I use </a:t>
            </a:r>
            <a:r>
              <a:rPr lang="en-US" sz="1400" dirty="0" err="1" smtClean="0"/>
              <a:t>nano</a:t>
            </a:r>
            <a:r>
              <a:rPr lang="en-US" sz="1400" dirty="0" smtClean="0"/>
              <a:t>: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/apt/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sources.list.d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/i2p.list</a:t>
            </a:r>
            <a:endParaRPr lang="en-US" sz="14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6525" indent="0">
              <a:buNone/>
            </a:pPr>
            <a:r>
              <a:rPr lang="en-US" sz="1400" dirty="0"/>
              <a:t>Add the lines</a:t>
            </a:r>
            <a:r>
              <a:rPr lang="en-US" sz="1400" dirty="0" smtClean="0"/>
              <a:t>:</a:t>
            </a:r>
            <a:endParaRPr lang="en-US" sz="1400" dirty="0"/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deb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http://deb.i2p2.no/ stable main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deb-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http://deb.i2p2.no/ stable 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sz="14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6525" indent="0">
              <a:buNone/>
            </a:pPr>
            <a:r>
              <a:rPr lang="en-US" sz="1400" dirty="0"/>
              <a:t>Get the repo key and add it</a:t>
            </a:r>
            <a:r>
              <a:rPr lang="en-US" sz="1400" dirty="0" smtClean="0"/>
              <a:t>:</a:t>
            </a:r>
            <a:endParaRPr lang="en-US" sz="1400" dirty="0"/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http://www.i2p2.de/_static/debian-repo.pub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apt-key add debian-repo.pub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apt-add-repository ppa:i2p-maintainers/i2p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apt-get update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apt-get install i2p 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i2p-keyring</a:t>
            </a:r>
            <a:endParaRPr lang="en-US" sz="14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6525" indent="0">
              <a:buNone/>
            </a:pPr>
            <a:r>
              <a:rPr lang="en-US" sz="1400" dirty="0"/>
              <a:t>2.  Run</a:t>
            </a:r>
            <a:r>
              <a:rPr lang="en-US" sz="1400" dirty="0" smtClean="0"/>
              <a:t>:</a:t>
            </a:r>
            <a:endParaRPr lang="en-US" sz="1400" dirty="0"/>
          </a:p>
          <a:p>
            <a:pPr marL="136525" indent="0">
              <a:buNone/>
            </a:pP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dpkg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-reconfigure -plow 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i2p</a:t>
            </a:r>
          </a:p>
          <a:p>
            <a:pPr marL="136525" indent="0">
              <a:buNone/>
            </a:pP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smtClean="0"/>
              <a:t>Set </a:t>
            </a:r>
            <a:r>
              <a:rPr lang="en-US" sz="1400" dirty="0"/>
              <a:t>it to run on boot</a:t>
            </a:r>
          </a:p>
          <a:p>
            <a:pPr marL="136525" indent="0">
              <a:buNone/>
            </a:pPr>
            <a:r>
              <a:rPr lang="en-US" sz="1400" dirty="0" smtClean="0"/>
              <a:t>3. Web </a:t>
            </a:r>
            <a:r>
              <a:rPr lang="en-US" sz="1400" dirty="0"/>
              <a:t>surf to:</a:t>
            </a:r>
          </a:p>
          <a:p>
            <a:pPr marL="136525" indent="0">
              <a:buNone/>
            </a:pP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http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://127.0.0.1:7657</a:t>
            </a:r>
            <a:r>
              <a:rPr lang="en-US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14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6525" indent="0">
              <a:buNone/>
            </a:pPr>
            <a:r>
              <a:rPr lang="en-US" sz="1400" dirty="0"/>
              <a:t>See link above for more details, or for changes to the process</a:t>
            </a:r>
          </a:p>
        </p:txBody>
      </p:sp>
    </p:spTree>
    <p:extLst>
      <p:ext uri="{BB962C8B-B14F-4D97-AF65-F5344CB8AC3E}">
        <p14:creationId xmlns:p14="http://schemas.microsoft.com/office/powerpoint/2010/main" val="132901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0:</a:t>
            </a:r>
            <a:br>
              <a:rPr lang="en-US" dirty="0" smtClean="0"/>
            </a:br>
            <a:r>
              <a:rPr lang="en-US" dirty="0" smtClean="0"/>
              <a:t>Basics of how Tor and I2P 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Windows:</a:t>
            </a:r>
            <a:br>
              <a:rPr lang="en-US" dirty="0" smtClean="0"/>
            </a:br>
            <a:r>
              <a:rPr lang="en-US" dirty="0" smtClean="0"/>
              <a:t>Run it from the menu</a:t>
            </a:r>
          </a:p>
          <a:p>
            <a:r>
              <a:rPr lang="en-US" dirty="0" smtClean="0"/>
              <a:t>Linux: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./i2pbin/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i2prouter 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start</a:t>
            </a:r>
          </a:p>
          <a:p>
            <a:r>
              <a:rPr lang="en-US" dirty="0" smtClean="0"/>
              <a:t>Linux Daemon: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service i2p start</a:t>
            </a:r>
            <a:endParaRPr lang="en-US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5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HTTP Proxy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</a:t>
            </a:r>
            <a:br>
              <a:rPr lang="en-US" dirty="0" smtClean="0"/>
            </a:br>
            <a:r>
              <a:rPr lang="en-US" dirty="0" smtClean="0"/>
              <a:t>4444</a:t>
            </a:r>
          </a:p>
          <a:p>
            <a:endParaRPr lang="en-US" dirty="0"/>
          </a:p>
          <a:p>
            <a:r>
              <a:rPr lang="en-US" dirty="0" smtClean="0"/>
              <a:t>HTTPS:</a:t>
            </a:r>
            <a:br>
              <a:rPr lang="en-US" dirty="0" smtClean="0"/>
            </a:br>
            <a:r>
              <a:rPr lang="en-US" dirty="0" smtClean="0"/>
              <a:t>4445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69720"/>
            <a:ext cx="39433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4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56" y="1524000"/>
            <a:ext cx="6872287" cy="487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Tweak:</a:t>
            </a:r>
            <a:br>
              <a:rPr lang="en-US" dirty="0" smtClean="0"/>
            </a:br>
            <a:r>
              <a:rPr lang="en-US" dirty="0" smtClean="0"/>
              <a:t>Note bandwidth and port settings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962399" y="3352800"/>
            <a:ext cx="609600" cy="35051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791200" y="5486400"/>
            <a:ext cx="609600" cy="35051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I2P, connection and Firewall settings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(3A)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</a:t>
            </a:r>
            <a:r>
              <a:rPr lang="en-US" dirty="0"/>
              <a:t>. Click “I2P Internals” (http://127.0.0.1:7657/config) and look around.</a:t>
            </a:r>
          </a:p>
          <a:p>
            <a:pPr marL="136525" indent="0">
              <a:buNone/>
            </a:pPr>
            <a:r>
              <a:rPr lang="en-US" dirty="0"/>
              <a:t>2. Scroll down and note UDP Port.</a:t>
            </a:r>
          </a:p>
          <a:p>
            <a:pPr marL="136525" indent="0">
              <a:buNone/>
            </a:pPr>
            <a:r>
              <a:rPr lang="en-US" dirty="0"/>
              <a:t>3. By default, TCP port will be the same number.</a:t>
            </a:r>
          </a:p>
          <a:p>
            <a:pPr marL="136525" indent="0">
              <a:buNone/>
            </a:pPr>
            <a:r>
              <a:rPr lang="en-US" dirty="0"/>
              <a:t>4. Adjust your firewall accordingly, but this varies.</a:t>
            </a:r>
          </a:p>
        </p:txBody>
      </p:sp>
    </p:spTree>
    <p:extLst>
      <p:ext uri="{BB962C8B-B14F-4D97-AF65-F5344CB8AC3E}">
        <p14:creationId xmlns:p14="http://schemas.microsoft.com/office/powerpoint/2010/main" val="203626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Proxy Settings for I2P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HTTP proxy to </a:t>
            </a:r>
            <a:r>
              <a:rPr lang="en-US" dirty="0" smtClean="0"/>
              <a:t>4444 on </a:t>
            </a:r>
            <a:r>
              <a:rPr lang="en-US" dirty="0"/>
              <a:t>local host (127.0.0.1)</a:t>
            </a:r>
            <a:endParaRPr lang="en-US" dirty="0" smtClean="0"/>
          </a:p>
          <a:p>
            <a:r>
              <a:rPr lang="en-US" dirty="0" smtClean="0"/>
              <a:t>SSL </a:t>
            </a:r>
            <a:r>
              <a:rPr lang="en-US" dirty="0"/>
              <a:t>to 4445 on local host (127.0.0.1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Name Service subscripts to </a:t>
            </a:r>
            <a:r>
              <a:rPr lang="en-US" dirty="0" smtClean="0"/>
              <a:t>add (</a:t>
            </a:r>
            <a:r>
              <a:rPr lang="en-US" dirty="0"/>
              <a:t>also show profile path)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(3B)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127.0.0.1:7657/dns</a:t>
            </a: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and </a:t>
            </a:r>
            <a:r>
              <a:rPr lang="en-US" dirty="0"/>
              <a:t>paste </a:t>
            </a:r>
            <a:r>
              <a:rPr lang="en-US" dirty="0" smtClean="0"/>
              <a:t>in: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www.i2p2.i2p/hosts.txt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i2host.i2p/cgi-bin/i2hostetag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stats.i2p/cgi-bin/newhosts.txt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tino.i2p/hosts.txt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inr.i2p/export/alive-hosts.txt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5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6525" indent="0"/>
            <a:r>
              <a:rPr lang="en-US" dirty="0"/>
              <a:t>Install Tor in </a:t>
            </a:r>
            <a:r>
              <a:rPr lang="en-US" dirty="0" smtClean="0"/>
              <a:t>Windows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(2A)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Grab Tor Browser or Vidalia Bundle  </a:t>
            </a:r>
          </a:p>
          <a:p>
            <a:pPr marL="136525" indent="0">
              <a:buNone/>
            </a:pPr>
            <a:endParaRPr lang="en-US" sz="2400" dirty="0" smtClean="0"/>
          </a:p>
          <a:p>
            <a:pPr marL="136525" indent="0">
              <a:buNone/>
            </a:pPr>
            <a:r>
              <a:rPr lang="en-US" sz="2400" dirty="0" smtClean="0"/>
              <a:t>Tor </a:t>
            </a:r>
            <a:r>
              <a:rPr lang="en-US" sz="2400" dirty="0"/>
              <a:t>Browser Bundle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://www.torproject.org/dist/torbrowser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/>
              <a:t>OR</a:t>
            </a:r>
          </a:p>
          <a:p>
            <a:pPr marL="136525" indent="0">
              <a:buNone/>
            </a:pPr>
            <a:r>
              <a:rPr lang="en-US" sz="2400" dirty="0" smtClean="0"/>
              <a:t>Tor </a:t>
            </a:r>
            <a:r>
              <a:rPr lang="en-US" sz="2400" dirty="0"/>
              <a:t>Vidalia </a:t>
            </a:r>
            <a:r>
              <a:rPr lang="en-US" sz="2400" dirty="0" smtClean="0"/>
              <a:t>Bundle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://www.torproject.org/dist/vidalia-bundles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Run and take the defaults, except perhaps the path.</a:t>
            </a:r>
          </a:p>
        </p:txBody>
      </p:sp>
    </p:spTree>
    <p:extLst>
      <p:ext uri="{BB962C8B-B14F-4D97-AF65-F5344CB8AC3E}">
        <p14:creationId xmlns:p14="http://schemas.microsoft.com/office/powerpoint/2010/main" val="1078393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 Tor in </a:t>
            </a:r>
            <a:r>
              <a:rPr lang="en-US" dirty="0" smtClean="0"/>
              <a:t>Linux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(2B)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Lots </a:t>
            </a:r>
            <a:r>
              <a:rPr lang="en-US" sz="2400" dirty="0"/>
              <a:t>of options</a:t>
            </a:r>
          </a:p>
          <a:p>
            <a:pPr marL="136525" indent="0">
              <a:buNone/>
            </a:pPr>
            <a:r>
              <a:rPr lang="en-US" sz="2400" dirty="0" smtClean="0"/>
              <a:t>Package </a:t>
            </a:r>
            <a:r>
              <a:rPr lang="en-US" sz="2400" dirty="0"/>
              <a:t>manager: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apt-get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install </a:t>
            </a:r>
            <a:r>
              <a:rPr lang="en-US" sz="2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vidalia</a:t>
            </a:r>
            <a:endParaRPr lang="en-US" sz="2400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sz="2400" dirty="0" smtClean="0"/>
              <a:t>Then make sure you choose the users that can control Tor, and restart the X server.</a:t>
            </a:r>
          </a:p>
          <a:p>
            <a:pPr marL="136525" indent="0">
              <a:buNone/>
            </a:pPr>
            <a:r>
              <a:rPr lang="en-US" sz="2400" dirty="0" smtClean="0"/>
              <a:t>Browser </a:t>
            </a:r>
            <a:r>
              <a:rPr lang="en-US" sz="2400" dirty="0"/>
              <a:t>Bundle:</a:t>
            </a:r>
          </a:p>
          <a:p>
            <a:pPr marL="136525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www.torproject.org/dist/torbrowser/linux</a:t>
            </a:r>
            <a:r>
              <a:rPr lang="en-US" sz="2400" dirty="0" smtClean="0"/>
              <a:t> 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/>
              <a:t>One </a:t>
            </a:r>
            <a:r>
              <a:rPr lang="en-US" sz="2400" dirty="0"/>
              <a:t>of many options here:</a:t>
            </a:r>
          </a:p>
          <a:p>
            <a:pPr marL="136525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www.torproject.org/download/download-unix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08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HTTP Proxy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 SOCKS5: </a:t>
            </a:r>
            <a:br>
              <a:rPr lang="en-US" dirty="0" smtClean="0"/>
            </a:br>
            <a:r>
              <a:rPr lang="en-US" dirty="0" smtClean="0"/>
              <a:t>9050</a:t>
            </a:r>
          </a:p>
          <a:p>
            <a:r>
              <a:rPr lang="en-US" dirty="0" smtClean="0"/>
              <a:t>If using Tor</a:t>
            </a:r>
            <a:br>
              <a:rPr lang="en-US" dirty="0" smtClean="0"/>
            </a:br>
            <a:r>
              <a:rPr lang="en-US" dirty="0" smtClean="0"/>
              <a:t>browser bundle</a:t>
            </a:r>
            <a:br>
              <a:rPr lang="en-US" dirty="0" smtClean="0"/>
            </a:br>
            <a:r>
              <a:rPr lang="en-US" dirty="0" smtClean="0"/>
              <a:t>the port it 9150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51505"/>
            <a:ext cx="39433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0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Proxy Settings for </a:t>
            </a:r>
            <a:r>
              <a:rPr lang="en-US" dirty="0" smtClean="0"/>
              <a:t>Tor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(2C)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/>
              <a:t>HTTP and SSL proxy to </a:t>
            </a:r>
            <a:r>
              <a:rPr lang="en-US" dirty="0" smtClean="0"/>
              <a:t>9050 on </a:t>
            </a:r>
            <a:r>
              <a:rPr lang="en-US" dirty="0"/>
              <a:t>local </a:t>
            </a:r>
            <a:r>
              <a:rPr lang="en-US" dirty="0" smtClean="0"/>
              <a:t>host (127.0.0.1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SOCKS </a:t>
            </a:r>
            <a:r>
              <a:rPr lang="en-US" dirty="0"/>
              <a:t>v5 to 9050 on local host (127.0.0.1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you are using Firefox make sure that you go to </a:t>
            </a:r>
            <a:r>
              <a:rPr lang="en-US" dirty="0" err="1" smtClean="0"/>
              <a:t>about:config</a:t>
            </a:r>
            <a:r>
              <a:rPr lang="en-US" dirty="0"/>
              <a:t> and set </a:t>
            </a:r>
            <a:r>
              <a:rPr lang="en-US" dirty="0" err="1" smtClean="0"/>
              <a:t>network.proxy.socks_remote_dns</a:t>
            </a:r>
            <a:r>
              <a:rPr lang="en-US" dirty="0" smtClean="0"/>
              <a:t> to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Darknets</a:t>
            </a:r>
          </a:p>
          <a:p>
            <a:r>
              <a:rPr lang="en-US" dirty="0" smtClean="0"/>
              <a:t>There are many definitions, but mine is “anonymizing private networks ”</a:t>
            </a:r>
          </a:p>
          <a:p>
            <a:r>
              <a:rPr lang="en-US" dirty="0" smtClean="0"/>
              <a:t>Use of encryption and proxies (some times other peers) to obfuscate who is communicating to whom</a:t>
            </a:r>
          </a:p>
          <a:p>
            <a:r>
              <a:rPr lang="en-US" dirty="0" smtClean="0"/>
              <a:t>Sometimes referred </a:t>
            </a:r>
            <a:r>
              <a:rPr lang="en-US" dirty="0"/>
              <a:t>to as </a:t>
            </a:r>
            <a:r>
              <a:rPr lang="en-US" dirty="0" err="1" smtClean="0"/>
              <a:t>Cipherspace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(love that 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3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/>
          <p:cNvCxnSpPr>
            <a:stCxn id="14" idx="1"/>
            <a:endCxn id="52" idx="1"/>
          </p:cNvCxnSpPr>
          <p:nvPr/>
        </p:nvCxnSpPr>
        <p:spPr>
          <a:xfrm rot="10800000">
            <a:off x="535299" y="2225600"/>
            <a:ext cx="218805" cy="3168509"/>
          </a:xfrm>
          <a:prstGeom prst="bentConnector3">
            <a:avLst>
              <a:gd name="adj1" fmla="val 204477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Leaks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6800" y="4772011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71735" y="3215872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54449" y="3093381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659110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0576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562814" y="3156271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 flipV="1">
            <a:off x="1744703" y="5352918"/>
            <a:ext cx="1072097" cy="4119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297111" y="4232478"/>
            <a:ext cx="1761003" cy="5395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553414" y="3737178"/>
            <a:ext cx="792877" cy="92536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346291" y="4046343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stCxn id="49" idx="2"/>
            <a:endCxn id="5" idx="0"/>
          </p:cNvCxnSpPr>
          <p:nvPr/>
        </p:nvCxnSpPr>
        <p:spPr>
          <a:xfrm flipH="1">
            <a:off x="6962492" y="2911320"/>
            <a:ext cx="1080384" cy="113502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03" y="1935606"/>
            <a:ext cx="661921" cy="5799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54103" y="4813201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52" name="Picture 51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" y="1511493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8" y="1786926"/>
            <a:ext cx="831028" cy="10387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4" y="1935605"/>
            <a:ext cx="661921" cy="5799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162" y="487528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</a:t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Arrow Connector 59"/>
          <p:cNvCxnSpPr>
            <a:stCxn id="48" idx="0"/>
            <a:endCxn id="44" idx="2"/>
          </p:cNvCxnSpPr>
          <p:nvPr/>
        </p:nvCxnSpPr>
        <p:spPr>
          <a:xfrm flipH="1" flipV="1">
            <a:off x="4552935" y="2726705"/>
            <a:ext cx="490190" cy="42956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8321" y="1113777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Monitored DNS Server</a:t>
            </a:r>
            <a:endParaRPr lang="en-US" dirty="0"/>
          </a:p>
        </p:txBody>
      </p:sp>
      <p:sp>
        <p:nvSpPr>
          <p:cNvPr id="62" name="Rounded Rectangular Callout 61"/>
          <p:cNvSpPr/>
          <p:nvPr/>
        </p:nvSpPr>
        <p:spPr>
          <a:xfrm flipH="1">
            <a:off x="2529059" y="1498888"/>
            <a:ext cx="1566082" cy="2615108"/>
          </a:xfrm>
          <a:prstGeom prst="wedgeRoundRectCallout">
            <a:avLst>
              <a:gd name="adj1" fmla="val 118221"/>
              <a:gd name="adj2" fmla="val 7771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If I don’t use the proxy for DNS, I may send the query to a DNS server. It won’t see my traffic to/from the destination, but may now know I’m visiting someplace.com/.onion/.i2p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525 -0.00185 -0.05191 0.02128 -0.06337 -0.02521 C -0.06285 -0.05019 -0.06216 -0.07217 -0.05938 -0.09623 C -0.05834 -0.12838 -0.0566 -0.16077 -0.05348 -0.19269 C -0.05191 -0.22623 -0.05105 -0.25931 -0.05244 -0.29285 C -0.05313 -0.30673 -0.05209 -0.32338 -0.05539 -0.33634 C -0.05764 -0.35646 -0.05678 -0.3442 -0.05539 -0.38006 C -0.05521 -0.387 -0.05521 -0.39417 -0.05434 -0.40111 C -0.05209 -0.42655 -0.04809 -0.42332 -0.02969 -0.42493 C -0.0257 -0.42632 -0.02188 -0.4284 -0.01789 -0.43002 C -0.01355 -0.43396 -0.00938 -0.43372 -0.00487 -0.43673 C 0.00277 -0.44182 0.0092 -0.4446 0.0177 -0.44598 C 0.02638 -0.44945 0.03316 -0.45131 0.04253 -0.45131 " pathEditMode="relative" ptsTypes="ffffffffffff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</a:t>
            </a:r>
            <a:r>
              <a:rPr lang="en-US" dirty="0" err="1" smtClean="0"/>
              <a:t>FoxyProxy</a:t>
            </a:r>
            <a:r>
              <a:rPr lang="en-US" dirty="0" smtClean="0"/>
              <a:t> to use Tor and I2P at the same time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08525"/>
          </a:xfrm>
        </p:spPr>
        <p:txBody>
          <a:bodyPr/>
          <a:lstStyle/>
          <a:p>
            <a:pPr marL="136525" indent="0">
              <a:buNone/>
            </a:pPr>
            <a:r>
              <a:rPr lang="en-US" sz="1600" dirty="0"/>
              <a:t>This assumes you are using the Tor Browser Bundle </a:t>
            </a:r>
            <a:br>
              <a:rPr lang="en-US" sz="1600" dirty="0"/>
            </a:br>
            <a:r>
              <a:rPr lang="en-US" sz="1600" dirty="0"/>
              <a:t> 1. Search for </a:t>
            </a:r>
            <a:r>
              <a:rPr lang="en-US" sz="1600" dirty="0" err="1"/>
              <a:t>FoxyProxy</a:t>
            </a:r>
            <a:r>
              <a:rPr lang="en-US" sz="1600" dirty="0"/>
              <a:t> or </a:t>
            </a:r>
            <a:r>
              <a:rPr lang="en-US" sz="1600" dirty="0">
                <a:hlinkClick r:id="rId2"/>
              </a:rPr>
              <a:t>https://addons.mozilla.org/en-US/firefox/addon/foxyproxy-standard/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 2. Continue to Download-&gt; Add to Firefox-&gt;Allow</a:t>
            </a:r>
            <a:br>
              <a:rPr lang="en-US" sz="1600" dirty="0"/>
            </a:br>
            <a:r>
              <a:rPr lang="en-US" sz="1600" dirty="0"/>
              <a:t> 3. Restart.</a:t>
            </a:r>
            <a:br>
              <a:rPr lang="en-US" sz="1600" dirty="0"/>
            </a:br>
            <a:r>
              <a:rPr lang="en-US" sz="1600" dirty="0"/>
              <a:t> 4. Right click </a:t>
            </a:r>
            <a:r>
              <a:rPr lang="en-US" sz="1600" dirty="0" err="1"/>
              <a:t>FoxyProxy</a:t>
            </a:r>
            <a:r>
              <a:rPr lang="en-US" sz="1600" dirty="0"/>
              <a:t> icon, click Options.</a:t>
            </a:r>
            <a:br>
              <a:rPr lang="en-US" sz="1600" dirty="0"/>
            </a:br>
            <a:r>
              <a:rPr lang="en-US" sz="1600" dirty="0"/>
              <a:t> 5. Edit Default, choose Proxy Details tab, click manually configure, set </a:t>
            </a:r>
            <a:r>
              <a:rPr lang="en-US" sz="1600" dirty="0" err="1"/>
              <a:t>ip</a:t>
            </a:r>
            <a:r>
              <a:rPr lang="en-US" sz="1600" dirty="0"/>
              <a:t> to 127.0.0.1 and port to 9150.</a:t>
            </a:r>
            <a:br>
              <a:rPr lang="en-US" sz="1600" dirty="0"/>
            </a:br>
            <a:r>
              <a:rPr lang="en-US" sz="1600" dirty="0"/>
              <a:t> 6. Check "SOCKS Proxy?" and radio button "SOCKS5". Click OK.</a:t>
            </a:r>
            <a:br>
              <a:rPr lang="en-US" sz="1600" dirty="0"/>
            </a:br>
            <a:r>
              <a:rPr lang="en-US" sz="1600" dirty="0"/>
              <a:t> 7. Add proxy. Under General, set a name like "I2P", and a color.</a:t>
            </a:r>
            <a:br>
              <a:rPr lang="en-US" sz="1600" dirty="0"/>
            </a:br>
            <a:r>
              <a:rPr lang="en-US" sz="1600" dirty="0"/>
              <a:t> 8. Switch to Proxy Details tab. Set IP to 127.0.0.1 (or a remote proxy) and port to 4444.</a:t>
            </a:r>
            <a:br>
              <a:rPr lang="en-US" sz="1600" dirty="0"/>
            </a:br>
            <a:r>
              <a:rPr lang="en-US" sz="1600" dirty="0"/>
              <a:t> 9. Switch to URL Patterns tab. Add a new pattern, call it I2P and enter *.i2p/* as pattern. OK, OK to get back to proxy list.</a:t>
            </a:r>
            <a:br>
              <a:rPr lang="en-US" sz="1600" dirty="0"/>
            </a:br>
            <a:r>
              <a:rPr lang="en-US" sz="1600" dirty="0"/>
              <a:t> 10. Add New Proxy. Choose "Direct internet connection". </a:t>
            </a:r>
            <a:br>
              <a:rPr lang="en-US" sz="1600" dirty="0"/>
            </a:br>
            <a:r>
              <a:rPr lang="en-US" sz="1600" dirty="0"/>
              <a:t> 11. Switch to URL Patterns tab. Make a URL pattern for </a:t>
            </a:r>
            <a:r>
              <a:rPr lang="en-US" sz="1600" dirty="0" err="1"/>
              <a:t>localhost</a:t>
            </a:r>
            <a:r>
              <a:rPr lang="en-US" sz="1600" dirty="0"/>
              <a:t> like http://127.0.0.1</a:t>
            </a:r>
            <a:r>
              <a:rPr lang="en-US" sz="1600" dirty="0" smtClean="0"/>
              <a:t>:*. </a:t>
            </a:r>
            <a:r>
              <a:rPr lang="en-US" sz="1600" dirty="0"/>
              <a:t>Move it to the top of the list.</a:t>
            </a:r>
            <a:br>
              <a:rPr lang="en-US" sz="1600" dirty="0"/>
            </a:br>
            <a:r>
              <a:rPr lang="en-US" sz="1600" dirty="0"/>
              <a:t> 12. Right click </a:t>
            </a:r>
            <a:r>
              <a:rPr lang="en-US" sz="1600" dirty="0" err="1"/>
              <a:t>FoxyProxy</a:t>
            </a:r>
            <a:r>
              <a:rPr lang="en-US" sz="1600" dirty="0"/>
              <a:t> icon, click "Use Proxies based on their predefined patterns and priorities".</a:t>
            </a:r>
          </a:p>
        </p:txBody>
      </p:sp>
    </p:spTree>
    <p:extLst>
      <p:ext uri="{BB962C8B-B14F-4D97-AF65-F5344CB8AC3E}">
        <p14:creationId xmlns:p14="http://schemas.microsoft.com/office/powerpoint/2010/main" val="2071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People Got Caught Interlude 1:</a:t>
            </a:r>
            <a:br>
              <a:rPr lang="en-US" dirty="0" smtClean="0"/>
            </a:br>
            <a:r>
              <a:rPr lang="en-US" dirty="0" err="1" smtClean="0"/>
              <a:t>LulzSec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78600" cy="4708525"/>
          </a:xfrm>
        </p:spPr>
        <p:txBody>
          <a:bodyPr/>
          <a:lstStyle/>
          <a:p>
            <a:r>
              <a:rPr lang="en-US" sz="1800" dirty="0" smtClean="0"/>
              <a:t>Hector </a:t>
            </a:r>
            <a:r>
              <a:rPr lang="en-US" sz="1800" dirty="0"/>
              <a:t>Xavier </a:t>
            </a:r>
            <a:r>
              <a:rPr lang="en-US" sz="1800" dirty="0" err="1" smtClean="0"/>
              <a:t>Monsegur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Sabu</a:t>
            </a:r>
            <a:r>
              <a:rPr lang="en-US" sz="1800" dirty="0" smtClean="0"/>
              <a:t>) normally used Tor for connecting to IRC</a:t>
            </a:r>
            <a:r>
              <a:rPr lang="en-US" sz="1800" dirty="0"/>
              <a:t> </a:t>
            </a:r>
            <a:r>
              <a:rPr lang="en-US" sz="1800" dirty="0" smtClean="0"/>
              <a:t>but was caught not using it once and FBI found his home IP. After being caught, he started to collaborate. </a:t>
            </a:r>
          </a:p>
          <a:p>
            <a:r>
              <a:rPr lang="en-US" sz="1800" dirty="0" smtClean="0"/>
              <a:t>Hector spoke with Jeremy </a:t>
            </a:r>
            <a:r>
              <a:rPr lang="en-US" sz="1800" dirty="0"/>
              <a:t>Hammond (</a:t>
            </a:r>
            <a:r>
              <a:rPr lang="en-US" sz="1800" dirty="0" err="1"/>
              <a:t>sup_g</a:t>
            </a:r>
            <a:r>
              <a:rPr lang="en-US" sz="1800" dirty="0" smtClean="0"/>
              <a:t>) on IRC, and Jeremy casually let slip where he had been arrested before and groups he was involved with. This narrowed the suspect pool, so the FBI got a court order to monitor his Internet access.</a:t>
            </a:r>
          </a:p>
          <a:p>
            <a:r>
              <a:rPr lang="en-US" sz="1800" dirty="0"/>
              <a:t>Hammond </a:t>
            </a:r>
            <a:r>
              <a:rPr lang="en-US" sz="1800" dirty="0" smtClean="0"/>
              <a:t>used Tor, and while the crypto was never busted, FBI correlated times </a:t>
            </a:r>
            <a:r>
              <a:rPr lang="en-US" sz="1800" dirty="0" err="1" smtClean="0"/>
              <a:t>sup_g</a:t>
            </a:r>
            <a:r>
              <a:rPr lang="en-US" sz="1800" dirty="0" smtClean="0"/>
              <a:t> was talking to </a:t>
            </a:r>
            <a:r>
              <a:rPr lang="en-US" sz="1800" dirty="0" err="1" smtClean="0"/>
              <a:t>Subu</a:t>
            </a:r>
            <a:r>
              <a:rPr lang="en-US" sz="1800" dirty="0" smtClean="0"/>
              <a:t> on IRC with when </a:t>
            </a:r>
            <a:r>
              <a:rPr lang="en-US" sz="1800" dirty="0"/>
              <a:t>Hammond </a:t>
            </a:r>
            <a:r>
              <a:rPr lang="en-US" sz="1800" dirty="0" smtClean="0"/>
              <a:t>was at home using his computer.</a:t>
            </a:r>
          </a:p>
          <a:p>
            <a:r>
              <a:rPr lang="en-US" sz="1800" dirty="0" smtClean="0"/>
              <a:t>Lessons Learned: Use Tor consistently.  Don’t give personal information. Correlation </a:t>
            </a:r>
            <a:r>
              <a:rPr lang="en-US" sz="1800" dirty="0"/>
              <a:t>attacks </a:t>
            </a:r>
            <a:r>
              <a:rPr lang="en-US" sz="1800" dirty="0" smtClean="0"/>
              <a:t>are still </a:t>
            </a:r>
            <a:r>
              <a:rPr lang="en-US" sz="1800" dirty="0"/>
              <a:t>a bitch!</a:t>
            </a:r>
          </a:p>
          <a:p>
            <a:endParaRPr lang="en-US" sz="1800" dirty="0"/>
          </a:p>
        </p:txBody>
      </p:sp>
      <p:pic>
        <p:nvPicPr>
          <p:cNvPr id="2050" name="Picture 2" descr="jeremy ham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0" y="3657600"/>
            <a:ext cx="26082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enk2.vcmedia.vn/Article/2012/11/09/121109no3hectorxaviermonseg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0" y="1493597"/>
            <a:ext cx="2522475" cy="19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019800"/>
            <a:ext cx="94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More Details:</a:t>
            </a:r>
            <a:r>
              <a:rPr lang="en-US" sz="1200" dirty="0" smtClean="0">
                <a:hlinkClick r:id="rId4"/>
              </a:rPr>
              <a:t/>
            </a:r>
            <a:br>
              <a:rPr lang="en-US" sz="1200" dirty="0" smtClean="0">
                <a:hlinkClick r:id="rId4"/>
              </a:rPr>
            </a:b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://arstechnica.com/tech-policy/2012/03/stakeout-how-the-fbi-tracked-and-busted-a-chicago-anon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1464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Places to go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to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Hidden Service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Check if you are using Tor</a:t>
            </a:r>
            <a:br>
              <a:rPr lang="en-US" sz="2000" dirty="0"/>
            </a:br>
            <a:r>
              <a:rPr lang="en-US" sz="2000" u="sng" dirty="0">
                <a:hlinkClick r:id="rId2"/>
              </a:rPr>
              <a:t>https://check.torproject.org/?</a:t>
            </a:r>
            <a:r>
              <a:rPr lang="en-US" sz="2000" u="sng" dirty="0" smtClean="0">
                <a:hlinkClick r:id="rId2"/>
              </a:rPr>
              <a:t>lang=en-US&amp;small=1</a:t>
            </a:r>
            <a:endParaRPr lang="en-US" sz="2000" u="sng" dirty="0" smtClean="0"/>
          </a:p>
          <a:p>
            <a:r>
              <a:rPr lang="en-US" sz="2000" dirty="0" err="1" smtClean="0"/>
              <a:t>Core.onion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eqt5g4fuenphqinx.onion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TorDir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>
                <a:hlinkClick r:id="rId4"/>
              </a:rPr>
              <a:t>http://</a:t>
            </a:r>
            <a:r>
              <a:rPr lang="en-US" sz="2000" u="sng" dirty="0" smtClean="0">
                <a:hlinkClick r:id="rId4"/>
              </a:rPr>
              <a:t>dppmfxaacucguzpc.onion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Hidden Wiki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kpvz7ki2v5agwt35.onion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Onion List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jh32yv5zgayyyts3.onion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TorLinks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torlinkbgs6aabns.onion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The New Yorker Strong Box</a:t>
            </a:r>
            <a:br>
              <a:rPr lang="en-US" sz="2000" dirty="0"/>
            </a:br>
            <a:r>
              <a:rPr lang="en-US" sz="2000" dirty="0">
                <a:hlinkClick r:id="rId8"/>
              </a:rPr>
              <a:t>http://tnysbtbxsf356hiy.onion</a:t>
            </a:r>
            <a:r>
              <a:rPr lang="en-US" sz="2000" dirty="0"/>
              <a:t>  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6298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Hidden Service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FTW</a:t>
            </a:r>
            <a:br>
              <a:rPr lang="en-US" dirty="0"/>
            </a:br>
            <a:r>
              <a:rPr lang="en-US" dirty="0" smtClean="0"/>
              <a:t>irc://ftwircdwyhghzw4i.onion</a:t>
            </a:r>
            <a:endParaRPr lang="en-US" dirty="0"/>
          </a:p>
          <a:p>
            <a:r>
              <a:rPr lang="en-US" dirty="0" err="1" smtClean="0"/>
              <a:t>Nissehult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irc://nissehqau52b5kuo.onion</a:t>
            </a:r>
          </a:p>
          <a:p>
            <a:r>
              <a:rPr lang="en-US" dirty="0" err="1" smtClean="0"/>
              <a:t>Renko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irc://renko743grixe7ob.onion</a:t>
            </a:r>
          </a:p>
          <a:p>
            <a:r>
              <a:rPr lang="en-US" dirty="0"/>
              <a:t>OFTC</a:t>
            </a:r>
            <a:br>
              <a:rPr lang="en-US" dirty="0"/>
            </a:br>
            <a:r>
              <a:rPr lang="en-US" dirty="0" smtClean="0"/>
              <a:t>irc://37lnq2veifl4kar7.onion</a:t>
            </a:r>
          </a:p>
          <a:p>
            <a:r>
              <a:rPr lang="en-US" dirty="0" smtClean="0"/>
              <a:t>Gateway to I2P’s IRC?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irc://lqvh3k6jxck6tw7w.onion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7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IRC Proxy </a:t>
            </a:r>
            <a:r>
              <a:rPr lang="en-US" dirty="0"/>
              <a:t>Settings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9336"/>
            <a:ext cx="4617538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48" y="2094917"/>
            <a:ext cx="2743583" cy="325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99997"/>
            <a:ext cx="2743583" cy="325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56" y="2074597"/>
            <a:ext cx="2743583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8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 IRC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(4A)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</a:t>
            </a:r>
            <a:r>
              <a:rPr lang="en-US" dirty="0"/>
              <a:t>. Set Tools-&gt;Preferences-Proxy</a:t>
            </a:r>
          </a:p>
          <a:p>
            <a:pPr marL="136525" indent="0">
              <a:buNone/>
            </a:pPr>
            <a:r>
              <a:rPr lang="en-US" dirty="0"/>
              <a:t>Type: SOCKS 5/Host:127.0.0.1/Port 9050</a:t>
            </a:r>
          </a:p>
          <a:p>
            <a:pPr marL="136525" indent="0">
              <a:buNone/>
            </a:pPr>
            <a:r>
              <a:rPr lang="en-US" dirty="0"/>
              <a:t>2. Accounts-&gt;Manage accounts-&gt;add</a:t>
            </a:r>
          </a:p>
          <a:p>
            <a:pPr marL="136525" indent="0">
              <a:buNone/>
            </a:pPr>
            <a:r>
              <a:rPr lang="en-US" dirty="0"/>
              <a:t>3. set server without protocol prefix</a:t>
            </a:r>
          </a:p>
          <a:p>
            <a:pPr marL="136525" indent="0">
              <a:buNone/>
            </a:pPr>
            <a:r>
              <a:rPr lang="en-US" dirty="0"/>
              <a:t>4. set proxy to use global</a:t>
            </a:r>
          </a:p>
        </p:txBody>
      </p:sp>
    </p:spTree>
    <p:extLst>
      <p:ext uri="{BB962C8B-B14F-4D97-AF65-F5344CB8AC3E}">
        <p14:creationId xmlns:p14="http://schemas.microsoft.com/office/powerpoint/2010/main" val="138369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Specify an Exit Node in Tor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(4B)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000" dirty="0" smtClean="0"/>
              <a:t>1. View </a:t>
            </a:r>
            <a:r>
              <a:rPr lang="en-US" sz="2000" dirty="0"/>
              <a:t>network.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(Vidalia or</a:t>
            </a:r>
            <a:r>
              <a:rPr lang="en-US" sz="2000" dirty="0"/>
              <a:t>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://torstatus.blutmagie.de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) </a:t>
            </a:r>
            <a:endParaRPr lang="en-US" sz="2000" dirty="0"/>
          </a:p>
          <a:p>
            <a:pPr marL="136525" indent="0">
              <a:buNone/>
            </a:pPr>
            <a:r>
              <a:rPr lang="en-US" sz="2000" dirty="0"/>
              <a:t>2. Right click on a node and copy it’s Finger Print.</a:t>
            </a:r>
          </a:p>
          <a:p>
            <a:pPr marL="136525" indent="0">
              <a:buNone/>
            </a:pPr>
            <a:r>
              <a:rPr lang="en-US" sz="2000" dirty="0"/>
              <a:t>3. Add this to your </a:t>
            </a:r>
            <a:r>
              <a:rPr lang="en-US" sz="2000" dirty="0" err="1"/>
              <a:t>torrc</a:t>
            </a:r>
            <a:r>
              <a:rPr lang="en-US" sz="2000" dirty="0"/>
              <a:t> and restart </a:t>
            </a:r>
            <a:r>
              <a:rPr lang="en-US" sz="2000" dirty="0" smtClean="0"/>
              <a:t>Vidalia/Tor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</a:t>
            </a:r>
            <a:r>
              <a:rPr lang="en-US" sz="18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ExitNodes</a:t>
            </a:r>
            <a:r>
              <a:rPr lang="en-US" sz="18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$253DFF1838A2B7782BE7735F74E50090D46CA1BC</a:t>
            </a:r>
          </a:p>
          <a:p>
            <a:pPr marL="136525" indent="0">
              <a:buNone/>
            </a:pPr>
            <a:r>
              <a:rPr lang="en-US" sz="2000" dirty="0" smtClean="0"/>
              <a:t>Or to do a country 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18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ExitNodes</a:t>
            </a:r>
            <a:r>
              <a:rPr lang="en-US" sz="18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{US}</a:t>
            </a:r>
            <a:endParaRPr lang="en-US" sz="2000" dirty="0" smtClean="0"/>
          </a:p>
          <a:p>
            <a:pPr marL="136525" indent="0">
              <a:buNone/>
            </a:pPr>
            <a:r>
              <a:rPr lang="en-US" sz="2000" dirty="0" smtClean="0"/>
              <a:t>May have to use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18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StrictExitNodes</a:t>
            </a:r>
            <a:r>
              <a:rPr lang="en-US" sz="18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36525" indent="0">
              <a:buNone/>
            </a:pPr>
            <a:r>
              <a:rPr lang="en-US" sz="2000" dirty="0" smtClean="0"/>
              <a:t>To force it to be more than a preference</a:t>
            </a:r>
          </a:p>
          <a:p>
            <a:pPr marL="136525" indent="0">
              <a:buNone/>
            </a:pPr>
            <a:r>
              <a:rPr lang="en-US" sz="2000" dirty="0" smtClean="0"/>
              <a:t>More </a:t>
            </a:r>
            <a:r>
              <a:rPr lang="en-US" sz="2000" dirty="0"/>
              <a:t>o</a:t>
            </a:r>
            <a:r>
              <a:rPr lang="en-US" sz="2000" dirty="0" smtClean="0"/>
              <a:t>ptions &amp; info </a:t>
            </a:r>
            <a:r>
              <a:rPr lang="en-US" sz="2000" dirty="0"/>
              <a:t>at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www.torproject.org/docs/faq#ChooseEntryExit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677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Bridges are unadvertised Tor entry nodes where there is no complete list</a:t>
            </a:r>
          </a:p>
          <a:p>
            <a:r>
              <a:rPr lang="en-US" dirty="0"/>
              <a:t>Find them via: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bridges.torproject.org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Tor Button-&gt;Open Network Settings-&gt;My Internet Service Provider (ISP) </a:t>
            </a:r>
            <a:r>
              <a:rPr lang="en-US" dirty="0"/>
              <a:t>b</a:t>
            </a:r>
            <a:r>
              <a:rPr lang="en-US" dirty="0" smtClean="0"/>
              <a:t>locks connections to the Tor network</a:t>
            </a:r>
          </a:p>
          <a:p>
            <a:r>
              <a:rPr lang="en-US" dirty="0" smtClean="0"/>
              <a:t>Enter the bridge string</a:t>
            </a:r>
          </a:p>
        </p:txBody>
      </p:sp>
    </p:spTree>
    <p:extLst>
      <p:ext uri="{BB962C8B-B14F-4D97-AF65-F5344CB8AC3E}">
        <p14:creationId xmlns:p14="http://schemas.microsoft.com/office/powerpoint/2010/main" val="379682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Onion Router</a:t>
            </a:r>
            <a:endParaRPr lang="en-US" dirty="0"/>
          </a:p>
        </p:txBody>
      </p:sp>
      <p:pic>
        <p:nvPicPr>
          <p:cNvPr id="6" name="Picture 5" descr="1566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811541" cy="2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8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Obfsproxy</a:t>
            </a:r>
            <a:r>
              <a:rPr lang="en-US" dirty="0" smtClean="0"/>
              <a:t>: Pluggable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Even with bridges and Tor looking mostly like SSL web traffic, packet characteristic's can be keyed on to know it’s Tor using Deep Packet Inspection (DPI)</a:t>
            </a:r>
          </a:p>
          <a:p>
            <a:r>
              <a:rPr lang="en-US" sz="2400" dirty="0" smtClean="0"/>
              <a:t>Answer: Make traffic look like HTTP, Skype, or just breaking up the patterns or normal Tor traffic</a:t>
            </a:r>
          </a:p>
          <a:p>
            <a:r>
              <a:rPr lang="en-US" sz="2400" dirty="0" err="1" smtClean="0"/>
              <a:t>Obfsproxy</a:t>
            </a:r>
            <a:r>
              <a:rPr lang="en-US" sz="2400" dirty="0" smtClean="0"/>
              <a:t> </a:t>
            </a:r>
            <a:r>
              <a:rPr lang="en-US" sz="2400" dirty="0"/>
              <a:t>Tor Browser Bundle</a:t>
            </a:r>
            <a:br>
              <a:rPr lang="en-US" sz="2400" dirty="0"/>
            </a:b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www.torproject.org/docs/pluggable-transports.html.en#download</a:t>
            </a:r>
            <a:r>
              <a:rPr lang="en-US" sz="16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Uses </a:t>
            </a:r>
            <a:r>
              <a:rPr lang="en-US" sz="2400" dirty="0" err="1"/>
              <a:t>obfsproxy</a:t>
            </a:r>
            <a:r>
              <a:rPr lang="en-US" sz="2400" dirty="0"/>
              <a:t> bridges</a:t>
            </a:r>
          </a:p>
        </p:txBody>
      </p:sp>
      <p:pic>
        <p:nvPicPr>
          <p:cNvPr id="1026" name="Picture 2" descr="obfsproxy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79057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6478488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www.torproject.org/projects/obfsproxy.html.en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912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Services/Apps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en-US" dirty="0"/>
              <a:t>IRC on 127.0.0.1 port </a:t>
            </a:r>
            <a:r>
              <a:rPr lang="en-US" dirty="0" smtClean="0"/>
              <a:t>6668</a:t>
            </a:r>
          </a:p>
          <a:p>
            <a:r>
              <a:rPr lang="en-US" dirty="0" err="1" smtClean="0"/>
              <a:t>Syndie</a:t>
            </a:r>
            <a:endParaRPr lang="en-US" dirty="0" smtClean="0"/>
          </a:p>
          <a:p>
            <a:r>
              <a:rPr lang="en-US" dirty="0" err="1" smtClean="0"/>
              <a:t>SusiMail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127.0.0.1:7657/susimail/susimail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://127.0.0.1:7657/i2psnark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eMule</a:t>
            </a:r>
            <a:r>
              <a:rPr lang="en-US" dirty="0" smtClean="0"/>
              <a:t>/</a:t>
            </a:r>
            <a:r>
              <a:rPr lang="en-US" dirty="0" err="1" smtClean="0"/>
              <a:t>iMule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://echelon.i2p/imule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Tahoe-LAFS</a:t>
            </a:r>
            <a:endParaRPr lang="en-US" dirty="0" smtClean="0"/>
          </a:p>
          <a:p>
            <a:r>
              <a:rPr lang="en-US" dirty="0"/>
              <a:t>More plugins at </a:t>
            </a:r>
            <a:r>
              <a:rPr lang="en-US" dirty="0">
                <a:hlinkClick r:id="rId5"/>
              </a:rPr>
              <a:t>http://i2plugins.i2p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7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I2P </a:t>
            </a:r>
            <a:r>
              <a:rPr lang="en-US" dirty="0" smtClean="0"/>
              <a:t>IRC Proxy </a:t>
            </a:r>
            <a:r>
              <a:rPr lang="en-US" dirty="0"/>
              <a:t>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listening on port 6668/TCP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09800"/>
            <a:ext cx="32480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2971799"/>
            <a:ext cx="32480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429000"/>
            <a:ext cx="32480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33147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238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0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</a:t>
            </a:r>
            <a:r>
              <a:rPr lang="en-US" dirty="0" err="1" smtClean="0"/>
              <a:t>eepSites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numCol="2"/>
          <a:lstStyle/>
          <a:p>
            <a:pPr marL="136525" indent="0">
              <a:buNone/>
            </a:pPr>
            <a:r>
              <a:rPr lang="en-US" dirty="0"/>
              <a:t>Project </a:t>
            </a:r>
            <a:r>
              <a:rPr lang="en-US" dirty="0" smtClean="0"/>
              <a:t>site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://www.i2p2.i2p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Forums</a:t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://forum.i2p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://zzz.i2p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 </a:t>
            </a:r>
          </a:p>
          <a:p>
            <a:pPr marL="136525" indent="0">
              <a:buNone/>
            </a:pPr>
            <a:r>
              <a:rPr lang="en-US" dirty="0" err="1" smtClean="0"/>
              <a:t>Ugha's</a:t>
            </a:r>
            <a:r>
              <a:rPr lang="en-US" dirty="0" smtClean="0"/>
              <a:t> </a:t>
            </a:r>
            <a:r>
              <a:rPr lang="en-US" dirty="0"/>
              <a:t>Wiki </a:t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://ugha.i2p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 </a:t>
            </a:r>
          </a:p>
          <a:p>
            <a:pPr marL="136525" indent="0">
              <a:buNone/>
            </a:pPr>
            <a:r>
              <a:rPr lang="en-US" dirty="0" smtClean="0"/>
              <a:t>Search </a:t>
            </a:r>
            <a:r>
              <a:rPr lang="en-US" dirty="0"/>
              <a:t>engines</a:t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://eepsites.i2p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://search.rus.i2p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pPr marL="136525" indent="0">
              <a:buNone/>
            </a:pPr>
            <a:endParaRPr lang="en-US" dirty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General Network Stats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://stats.i2p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</a:t>
            </a:r>
          </a:p>
          <a:p>
            <a:pPr marL="136525" indent="0">
              <a:buNone/>
            </a:pPr>
            <a:r>
              <a:rPr lang="en-US" dirty="0" smtClean="0"/>
              <a:t>Site Lists &amp;</a:t>
            </a:r>
            <a:r>
              <a:rPr lang="en-US" dirty="0"/>
              <a:t>Up/Down Stats </a:t>
            </a:r>
            <a:br>
              <a:rPr lang="en-US" dirty="0"/>
            </a:br>
            <a:r>
              <a:rPr lang="en-US" dirty="0"/>
              <a:t>   </a:t>
            </a:r>
            <a:r>
              <a:rPr lang="en-US" strike="sngStrike" dirty="0">
                <a:hlinkClick r:id="rId10"/>
              </a:rPr>
              <a:t>http://</a:t>
            </a:r>
            <a:r>
              <a:rPr lang="en-US" strike="sngStrike" dirty="0" smtClean="0">
                <a:hlinkClick r:id="rId10"/>
              </a:rPr>
              <a:t>inproxy.tino.i2p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strike="sngStrike" dirty="0" smtClean="0">
                <a:hlinkClick r:id="rId11"/>
              </a:rPr>
              <a:t>http</a:t>
            </a:r>
            <a:r>
              <a:rPr lang="en-US" strike="sngStrike" dirty="0">
                <a:hlinkClick r:id="rId11"/>
              </a:rPr>
              <a:t>://</a:t>
            </a:r>
            <a:r>
              <a:rPr lang="en-US" strike="sngStrike" dirty="0" smtClean="0">
                <a:hlinkClick r:id="rId11"/>
              </a:rPr>
              <a:t>perv.i2p</a:t>
            </a:r>
            <a:endParaRPr lang="en-US" strike="sngStrike" dirty="0"/>
          </a:p>
          <a:p>
            <a:pPr marL="136525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direct.i2p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   </a:t>
            </a:r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</a:t>
            </a:r>
            <a:r>
              <a:rPr lang="en-US" dirty="0" smtClean="0">
                <a:hlinkClick r:id="rId13"/>
              </a:rPr>
              <a:t>no.i2p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   </a:t>
            </a:r>
            <a:r>
              <a:rPr lang="en-US" dirty="0" smtClean="0">
                <a:hlinkClick r:id="rId14"/>
              </a:rPr>
              <a:t>http</a:t>
            </a:r>
            <a:r>
              <a:rPr lang="en-US" dirty="0">
                <a:hlinkClick r:id="rId14"/>
              </a:rPr>
              <a:t>://</a:t>
            </a:r>
            <a:r>
              <a:rPr lang="en-US" dirty="0" smtClean="0">
                <a:hlinkClick r:id="rId14"/>
              </a:rPr>
              <a:t>inr.i2p</a:t>
            </a:r>
            <a:r>
              <a:rPr lang="en-US" dirty="0" smtClean="0"/>
              <a:t> 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   </a:t>
            </a:r>
            <a:r>
              <a:rPr lang="en-US" dirty="0" smtClean="0">
                <a:hlinkClick r:id="rId15"/>
              </a:rPr>
              <a:t>http</a:t>
            </a:r>
            <a:r>
              <a:rPr lang="en-US" dirty="0">
                <a:hlinkClick r:id="rId15"/>
              </a:rPr>
              <a:t>://</a:t>
            </a:r>
            <a:r>
              <a:rPr lang="en-US" dirty="0" smtClean="0">
                <a:hlinkClick r:id="rId15"/>
              </a:rPr>
              <a:t>identiguy.i2p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</a:p>
          <a:p>
            <a:pPr marL="136525" indent="0">
              <a:buNone/>
            </a:pPr>
            <a:endParaRPr lang="en-US" dirty="0"/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3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People Got Caught Interlude </a:t>
            </a:r>
            <a:r>
              <a:rPr lang="en-US" dirty="0"/>
              <a:t>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Freedom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78600" cy="4891087"/>
          </a:xfrm>
        </p:spPr>
        <p:txBody>
          <a:bodyPr/>
          <a:lstStyle/>
          <a:p>
            <a:r>
              <a:rPr lang="en-US" sz="1400" dirty="0" smtClean="0"/>
              <a:t>Freedom Hosting hosted, amongst other things, many child porn related hidden service websites.</a:t>
            </a:r>
          </a:p>
          <a:p>
            <a:r>
              <a:rPr lang="en-US" sz="1400" dirty="0" smtClean="0"/>
              <a:t>Freedom Hosting had previously come </a:t>
            </a:r>
            <a:r>
              <a:rPr lang="en-US" sz="1400" dirty="0"/>
              <a:t>under attack by Anonymous </a:t>
            </a:r>
            <a:r>
              <a:rPr lang="en-US" sz="1400" dirty="0" smtClean="0"/>
              <a:t>during Op </a:t>
            </a:r>
            <a:r>
              <a:rPr lang="en-US" sz="1400" dirty="0" err="1" smtClean="0"/>
              <a:t>Darknet</a:t>
            </a:r>
            <a:r>
              <a:rPr lang="en-US" sz="1400" dirty="0" smtClean="0"/>
              <a:t> because of it hosting CP.</a:t>
            </a:r>
          </a:p>
          <a:p>
            <a:r>
              <a:rPr lang="en-US" sz="1400" dirty="0" smtClean="0"/>
              <a:t>In July of 2013, the FBI compromised Freedom Hosting, and inserted malicious Java Script that used </a:t>
            </a:r>
            <a:r>
              <a:rPr lang="en-US" sz="1400" dirty="0"/>
              <a:t>Firefox bug </a:t>
            </a:r>
            <a:r>
              <a:rPr lang="en-US" sz="1400" dirty="0" smtClean="0"/>
              <a:t>CVE-2013-1690 in version 17 ESR. The Tor Browser Bundle is based on Firefox, and the newest version was already patched, but not everyone updates in a timely fashion. </a:t>
            </a:r>
          </a:p>
          <a:p>
            <a:r>
              <a:rPr lang="en-US" sz="1400" dirty="0" smtClean="0"/>
              <a:t>The payload was “Magneto”, which phoned home to </a:t>
            </a:r>
            <a:r>
              <a:rPr lang="en-US" sz="1400" dirty="0"/>
              <a:t>servers in Virginia using the </a:t>
            </a:r>
            <a:r>
              <a:rPr lang="en-US" sz="1400" dirty="0" smtClean="0"/>
              <a:t>hosts </a:t>
            </a:r>
            <a:r>
              <a:rPr lang="en-US" sz="1400" dirty="0"/>
              <a:t>public </a:t>
            </a:r>
            <a:r>
              <a:rPr lang="en-US" sz="1400" dirty="0" smtClean="0"/>
              <a:t>IP. It also reported back the computer’s MAC address, Windows host name, and a unique serial number to tie a user to a site.</a:t>
            </a:r>
          </a:p>
          <a:p>
            <a:r>
              <a:rPr lang="en-US" sz="1400" dirty="0" smtClean="0"/>
              <a:t>An Irish man, Eric </a:t>
            </a:r>
            <a:r>
              <a:rPr lang="en-US" sz="1400" dirty="0" err="1"/>
              <a:t>Eoin</a:t>
            </a:r>
            <a:r>
              <a:rPr lang="en-US" sz="1400" dirty="0"/>
              <a:t> </a:t>
            </a:r>
            <a:r>
              <a:rPr lang="en-US" sz="1400" dirty="0" smtClean="0"/>
              <a:t>Marques, is alleged to be the operator of Freedom Hosting. The servers hosting Freedom Hosting were tied to him because of payment records.</a:t>
            </a:r>
          </a:p>
          <a:p>
            <a:r>
              <a:rPr lang="en-US" sz="1400" dirty="0" smtClean="0"/>
              <a:t>Marques was said to have dived for his laptop to shut it down when police raided him.</a:t>
            </a:r>
          </a:p>
          <a:p>
            <a:r>
              <a:rPr lang="en-US" sz="1400" dirty="0" smtClean="0"/>
              <a:t>Lessons Learned: Patch, follow the money, leave encrypted laptops in a powered down state.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209800" y="6396335"/>
            <a:ext cx="94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More Details:</a:t>
            </a:r>
            <a:br>
              <a:rPr lang="en-US" sz="1200" dirty="0" smtClean="0"/>
            </a:br>
            <a:r>
              <a:rPr lang="en-US" sz="1200" dirty="0">
                <a:hlinkClick r:id="rId2"/>
              </a:rPr>
              <a:t>http://www.wired.com/threatlevel/2013/09/freedom-hosting-fbi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417638"/>
            <a:ext cx="2243137" cy="2071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576277"/>
            <a:ext cx="1143264" cy="1946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840717"/>
            <a:ext cx="21431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hidden server contact you over public Internet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5139966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17137" y="162983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81871" y="513677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681968" y="523118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711836" y="3439200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01464" y="3357463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57110" y="1533163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779186" y="3685374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H="1" flipV="1">
            <a:off x="6720193" y="2860554"/>
            <a:ext cx="442086" cy="237062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>
            <a:off x="6274486" y="4761581"/>
            <a:ext cx="887793" cy="46960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 flipV="1">
            <a:off x="4747710" y="2114070"/>
            <a:ext cx="1477183" cy="25118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2438400" y="5717683"/>
            <a:ext cx="1543471" cy="319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0"/>
            <a:endCxn id="35" idx="2"/>
          </p:cNvCxnSpPr>
          <p:nvPr/>
        </p:nvCxnSpPr>
        <p:spPr>
          <a:xfrm flipH="1" flipV="1">
            <a:off x="4207136" y="4515407"/>
            <a:ext cx="255046" cy="62136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2107737" y="2114070"/>
            <a:ext cx="1649373" cy="9667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V="1">
            <a:off x="4192147" y="2609370"/>
            <a:ext cx="60263" cy="82983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  <a:endCxn id="15" idx="0"/>
          </p:cNvCxnSpPr>
          <p:nvPr/>
        </p:nvCxnSpPr>
        <p:spPr>
          <a:xfrm>
            <a:off x="1296764" y="4433670"/>
            <a:ext cx="631347" cy="7062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4702436" y="2365254"/>
            <a:ext cx="1522457" cy="16548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1792064" y="3938370"/>
            <a:ext cx="1919772" cy="81737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1792064" y="2609370"/>
            <a:ext cx="2460346" cy="132900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48" idx="0"/>
          </p:cNvCxnSpPr>
          <p:nvPr/>
        </p:nvCxnSpPr>
        <p:spPr>
          <a:xfrm>
            <a:off x="2107737" y="2210742"/>
            <a:ext cx="4151760" cy="147463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4702436" y="2860554"/>
            <a:ext cx="2017757" cy="11595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4" idx="3"/>
          </p:cNvCxnSpPr>
          <p:nvPr/>
        </p:nvCxnSpPr>
        <p:spPr>
          <a:xfrm flipH="1">
            <a:off x="2438400" y="2609370"/>
            <a:ext cx="1814010" cy="311150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>
            <a:off x="1296764" y="4433670"/>
            <a:ext cx="2685107" cy="128401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39" idx="0"/>
          </p:cNvCxnSpPr>
          <p:nvPr/>
        </p:nvCxnSpPr>
        <p:spPr>
          <a:xfrm flipH="1">
            <a:off x="1281775" y="2706042"/>
            <a:ext cx="330662" cy="65142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  <a:endCxn id="30" idx="0"/>
          </p:cNvCxnSpPr>
          <p:nvPr/>
        </p:nvCxnSpPr>
        <p:spPr>
          <a:xfrm flipH="1">
            <a:off x="4462182" y="4761581"/>
            <a:ext cx="1812304" cy="37519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 flipV="1">
            <a:off x="4972471" y="5717683"/>
            <a:ext cx="1709497" cy="9440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48" idx="0"/>
          </p:cNvCxnSpPr>
          <p:nvPr/>
        </p:nvCxnSpPr>
        <p:spPr>
          <a:xfrm>
            <a:off x="4747710" y="2114070"/>
            <a:ext cx="1511787" cy="157130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0"/>
            <a:endCxn id="41" idx="1"/>
          </p:cNvCxnSpPr>
          <p:nvPr/>
        </p:nvCxnSpPr>
        <p:spPr>
          <a:xfrm flipV="1">
            <a:off x="1928111" y="2114070"/>
            <a:ext cx="1828999" cy="30258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648200" y="4433670"/>
            <a:ext cx="2033769" cy="12840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224893" y="1710759"/>
            <a:ext cx="990600" cy="1149795"/>
            <a:chOff x="6124908" y="1691349"/>
            <a:chExt cx="990600" cy="1149795"/>
          </a:xfrm>
        </p:grpSpPr>
        <p:grpSp>
          <p:nvGrpSpPr>
            <p:cNvPr id="43" name="Group 42"/>
            <p:cNvGrpSpPr/>
            <p:nvPr/>
          </p:nvGrpSpPr>
          <p:grpSpPr>
            <a:xfrm>
              <a:off x="6124908" y="1764937"/>
              <a:ext cx="990600" cy="1076207"/>
              <a:chOff x="2675122" y="4648672"/>
              <a:chExt cx="990600" cy="1076207"/>
            </a:xfrm>
          </p:grpSpPr>
          <p:pic>
            <p:nvPicPr>
              <p:cNvPr id="44" name="Content Placeholder 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75122" y="4734279"/>
                <a:ext cx="990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7522" y="4648672"/>
                <a:ext cx="655822" cy="655822"/>
              </a:xfrm>
              <a:prstGeom prst="rect">
                <a:avLst/>
              </a:prstGeom>
            </p:spPr>
          </p:pic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05" y="1691349"/>
              <a:ext cx="831028" cy="1038785"/>
            </a:xfrm>
            <a:prstGeom prst="rect">
              <a:avLst/>
            </a:prstGeom>
          </p:spPr>
        </p:pic>
      </p:grpSp>
      <p:sp>
        <p:nvSpPr>
          <p:cNvPr id="64" name="Rounded Rectangular Callout 63"/>
          <p:cNvSpPr/>
          <p:nvPr/>
        </p:nvSpPr>
        <p:spPr>
          <a:xfrm flipH="1">
            <a:off x="7391400" y="1430760"/>
            <a:ext cx="1566082" cy="2615108"/>
          </a:xfrm>
          <a:prstGeom prst="wedgeRoundRectCallout">
            <a:avLst>
              <a:gd name="adj1" fmla="val 60600"/>
              <a:gd name="adj2" fmla="val -2403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Let’s see if the hidden server app is vulnerable to an exploit (buffer overflow/web app shell exec/</a:t>
            </a:r>
            <a:r>
              <a:rPr lang="en-US" sz="1400" dirty="0" err="1" smtClean="0">
                <a:solidFill>
                  <a:schemeClr val="bg1"/>
                </a:solidFill>
              </a:rPr>
              <a:t>etc</a:t>
            </a:r>
            <a:r>
              <a:rPr lang="en-US" sz="1400" dirty="0" smtClean="0">
                <a:solidFill>
                  <a:schemeClr val="bg1"/>
                </a:solidFill>
              </a:rPr>
              <a:t>). 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Send a payload that contacts an IP I monitor.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stCxn id="14" idx="1"/>
            <a:endCxn id="62" idx="0"/>
          </p:cNvCxnSpPr>
          <p:nvPr/>
        </p:nvCxnSpPr>
        <p:spPr>
          <a:xfrm rot="10800000" flipH="1">
            <a:off x="1447800" y="1710759"/>
            <a:ext cx="5257404" cy="4010114"/>
          </a:xfrm>
          <a:prstGeom prst="bentConnector4">
            <a:avLst>
              <a:gd name="adj1" fmla="val -18455"/>
              <a:gd name="adj2" fmla="val 105701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25546" y="2675721"/>
            <a:ext cx="1095172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Exploit &amp;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Payload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3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00046 -0.02465 -0.00023 -0.03264 0.00694 C -0.03698 0.01064 -0.04167 0.01133 -0.04601 0.01527 C -0.05608 0.02406 -0.06649 0.03261 -0.07778 0.0377 C -0.08281 0.04395 -0.0882 0.04742 -0.09462 0.0495 C -0.11198 0.06338 -0.13177 0.06824 -0.14948 0.08004 C -0.15017 0.08096 -0.15052 0.08189 -0.15122 0.08258 C -0.15208 0.08351 -0.15313 0.08397 -0.15417 0.08489 C -0.1592 0.09137 -0.16389 0.10062 -0.17083 0.10363 C -0.17761 0.11265 -0.18663 0.11751 -0.19566 0.12144 C -0.20104 0.1263 -0.20712 0.12769 -0.21337 0.13093 C -0.21545 0.13532 -0.2158 0.13787 -0.21667 0.12723 C -0.21771 0.11705 -0.21771 0.10687 -0.21875 0.09669 C -0.2191 0.08929 -0.22049 0.07425 -0.22049 0.07425 C -0.22083 0.05158 -0.21979 0.02382 -0.22379 0.00116 C -0.22448 -0.00648 -0.22604 -0.01365 -0.22639 -0.02128 C -0.22743 -0.04488 -0.22413 -0.06755 -0.22917 -0.08975 C -0.23038 -0.10363 -0.22917 -0.1381 -0.23438 -0.14273 C -0.25174 -0.14226 -0.26927 -0.14249 -0.28663 -0.14157 C -0.29306 -0.14134 -0.29965 -0.13972 -0.30608 -0.13926 C -0.3191 -0.13833 -0.34514 -0.13694 -0.34514 -0.13694 C -0.35469 -0.13463 -0.36597 -0.13324 -0.37535 -0.12862 C -0.37691 -0.12769 -0.37847 -0.12584 -0.38056 -0.12515 C -0.38368 -0.12376 -0.39011 -0.1226 -0.39011 -0.1226 C -0.39375 -0.12052 -0.40087 -0.11797 -0.40087 -0.11797 C -0.40538 -0.11404 -0.4099 -0.11474 -0.41493 -0.11219 C -0.42726 -0.10595 -0.43889 -0.10502 -0.45208 -0.10271 C -0.46597 -0.10039 -0.47865 -0.09762 -0.49288 -0.09669 C -0.50261 -0.09022 -0.51215 -0.09068 -0.52292 -0.0886 C -0.52899 -0.08744 -0.53472 -0.08466 -0.54063 -0.08258 C -0.54323 -0.06893 -0.54392 -0.05506 -0.54861 -0.04256 C -0.54948 -0.03586 -0.55104 -0.03007 -0.55208 -0.0236 C -0.55469 -0.00555 -0.55677 0.01249 -0.5592 0.03053 C -0.56042 0.03955 -0.56163 0.04996 -0.56545 0.0576 C -0.56702 0.06847 -0.57031 0.08281 -0.57344 0.09299 C -0.57379 0.09438 -0.57465 0.09553 -0.57517 0.09669 C -0.57587 0.09831 -0.57639 0.0997 -0.57691 0.10132 C -0.57882 0.10779 -0.57934 0.11473 -0.58229 0.12029 C -0.58524 0.14041 -0.58698 0.16146 -0.58229 0.18159 C -0.58142 0.19084 -0.57969 0.19847 -0.57604 0.20634 C -0.57361 0.21952 -0.56754 0.23294 -0.56181 0.24404 C -0.56163 0.24497 -0.56059 0.25121 -0.56007 0.25237 C -0.55903 0.25491 -0.55729 0.25676 -0.5566 0.25931 C -0.55556 0.2637 -0.55469 0.2681 -0.55295 0.27226 C -0.55191 0.27481 -0.55017 0.27666 -0.54948 0.27943 C -0.54792 0.28591 -0.54323 0.30303 -0.53976 0.30766 C -0.5382 0.30974 -0.53646 0.31136 -0.53524 0.31367 C -0.52622 0.32986 -0.53316 0.32339 -0.52639 0.32894 C -0.52448 0.33264 -0.52465 0.33102 -0.52465 0.33356 " pathEditMode="relative" ptsTypes="ffffffffffffffffffffffffffffffffffffffffffffffffA">
                                      <p:cBhvr>
                                        <p:cTn id="13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 animBg="1"/>
      <p:bldP spid="7" grpId="0"/>
      <p:bldP spid="7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dirty="0" smtClean="0"/>
              <a:t>Hosting Services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Make I2P accessible to your network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(3C)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1. Click </a:t>
            </a:r>
            <a:r>
              <a:rPr lang="en-US" dirty="0"/>
              <a:t>through to I2PTunnel, then the “Name: I2P HTTP Proxy” settings</a:t>
            </a:r>
            <a:r>
              <a:rPr lang="en-US" dirty="0" smtClean="0"/>
              <a:t>.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2. In the Access Point-&gt;Reachable Dropdown, set it to 0.0.0.0 if you wish, but only on a private network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Could also </a:t>
            </a:r>
            <a:r>
              <a:rPr lang="en-US" dirty="0"/>
              <a:t>just edit </a:t>
            </a:r>
            <a:r>
              <a:rPr lang="en-US" dirty="0" smtClean="0"/>
              <a:t>i2ptunnel.config</a:t>
            </a:r>
            <a:endParaRPr lang="en-US" dirty="0"/>
          </a:p>
          <a:p>
            <a:pPr marL="136525" indent="0">
              <a:buNone/>
            </a:pPr>
            <a:r>
              <a:rPr lang="en-US" dirty="0"/>
              <a:t>3. You could also export the web console to the network and enable a password if you </a:t>
            </a:r>
            <a:r>
              <a:rPr lang="en-US" dirty="0" smtClean="0"/>
              <a:t>wish:</a:t>
            </a:r>
          </a:p>
          <a:p>
            <a:pPr marL="136525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www.i2p2.de/faq.html#remote_webconsole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3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Tor accessible to your network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(4C)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1. Edit </a:t>
            </a:r>
            <a:r>
              <a:rPr lang="en-US" dirty="0"/>
              <a:t>your </a:t>
            </a:r>
            <a:r>
              <a:rPr lang="en-US" dirty="0" err="1"/>
              <a:t>torrc</a:t>
            </a:r>
            <a:r>
              <a:rPr lang="en-US" dirty="0"/>
              <a:t>. (/</a:t>
            </a:r>
            <a:r>
              <a:rPr lang="en-US" dirty="0" err="1"/>
              <a:t>etc</a:t>
            </a:r>
            <a:r>
              <a:rPr lang="en-US" dirty="0"/>
              <a:t>/tor/</a:t>
            </a:r>
            <a:r>
              <a:rPr lang="en-US" dirty="0" err="1"/>
              <a:t>torrc</a:t>
            </a:r>
            <a:r>
              <a:rPr lang="en-US" dirty="0" smtClean="0"/>
              <a:t>)</a:t>
            </a:r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</a:t>
            </a:r>
            <a:r>
              <a:rPr lang="en-US" dirty="0"/>
              <a:t>. Add line</a:t>
            </a:r>
            <a:r>
              <a:rPr lang="en-US" dirty="0" smtClean="0"/>
              <a:t>:</a:t>
            </a:r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 </a:t>
            </a: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SocksPort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0.0.0.0:9050 </a:t>
            </a:r>
            <a:endParaRPr lang="en-US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6525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</a:t>
            </a:r>
            <a:r>
              <a:rPr lang="en-US" dirty="0"/>
              <a:t>. Restart Tor.</a:t>
            </a:r>
          </a:p>
        </p:txBody>
      </p:sp>
    </p:spTree>
    <p:extLst>
      <p:ext uri="{BB962C8B-B14F-4D97-AF65-F5344CB8AC3E}">
        <p14:creationId xmlns:p14="http://schemas.microsoft.com/office/powerpoint/2010/main" val="12790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 I2P as a </a:t>
            </a:r>
            <a:r>
              <a:rPr lang="en-US" dirty="0" smtClean="0"/>
              <a:t>service in Windows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(3D)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Windows</a:t>
            </a:r>
            <a:r>
              <a:rPr lang="en-US" dirty="0"/>
              <a:t>:</a:t>
            </a:r>
          </a:p>
          <a:p>
            <a:pPr marL="136525" indent="0">
              <a:buNone/>
            </a:pPr>
            <a:r>
              <a:rPr lang="en-US" dirty="0"/>
              <a:t>Configure it at install </a:t>
            </a:r>
            <a:r>
              <a:rPr lang="en-US" dirty="0" smtClean="0"/>
              <a:t>time or use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install_i2p_service_winnt.bat</a:t>
            </a:r>
            <a:endParaRPr lang="en-US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net 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start i2p</a:t>
            </a:r>
          </a:p>
          <a:p>
            <a:pPr marL="136525" indent="0">
              <a:buNone/>
            </a:pPr>
            <a:r>
              <a:rPr lang="en-US" dirty="0"/>
              <a:t>and</a:t>
            </a:r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uninstall_i2p_service_winnt.bat</a:t>
            </a:r>
            <a:endParaRPr lang="en-US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dirty="0"/>
              <a:t>from the installed I2P directory.</a:t>
            </a:r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4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First the US Naval Research Laboratory, then the EFF and now the Tor Project (501c3  non-profit).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http://www.torproject.org/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“Tor is free software and an open network that helps you defend against a form of network surveillance that threatens personal freedom and privacy, confidential business activities and relationships, and state security known as traffic analysis.” ~ As defined by their site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Access normal Internet sites anonymously, and Tor hidden services.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Locally run SOCKS proxy that connects to the Tor network.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608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 I2P as a </a:t>
            </a:r>
            <a:r>
              <a:rPr lang="en-US" dirty="0" smtClean="0"/>
              <a:t>service in Ubuntu Linux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(3D)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/>
              <a:t>Linux (Ubuntu):</a:t>
            </a:r>
          </a:p>
          <a:p>
            <a:pPr marL="136525" indent="0">
              <a:buNone/>
            </a:pPr>
            <a:r>
              <a:rPr lang="en-US" sz="2400" dirty="0"/>
              <a:t>See 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help.ubuntu.com/community/I2P</a:t>
            </a:r>
            <a:r>
              <a:rPr lang="en-US" sz="2400" dirty="0" smtClean="0"/>
              <a:t> if </a:t>
            </a:r>
            <a:r>
              <a:rPr lang="en-US" sz="2400" dirty="0"/>
              <a:t>you did a normal install</a:t>
            </a:r>
            <a:r>
              <a:rPr lang="en-US" sz="2400" dirty="0" smtClean="0"/>
              <a:t>.</a:t>
            </a:r>
          </a:p>
          <a:p>
            <a:pPr marL="136525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you did the APT method above:</a:t>
            </a:r>
          </a:p>
          <a:p>
            <a:pPr marL="136525" indent="0">
              <a:buNone/>
            </a:pPr>
            <a:r>
              <a:rPr lang="en-US" sz="2400" dirty="0"/>
              <a:t>1. Edit the default I2P files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gedit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/default/i2p</a:t>
            </a:r>
          </a:p>
          <a:p>
            <a:pPr marL="136525" indent="0">
              <a:buNone/>
            </a:pPr>
            <a:r>
              <a:rPr lang="en-US" sz="2400" dirty="0"/>
              <a:t>2. Set RUN_DAEMON to "true"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RUN_DAEMON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="true"</a:t>
            </a:r>
          </a:p>
          <a:p>
            <a:pPr marL="136525" indent="0">
              <a:buNone/>
            </a:pPr>
            <a:r>
              <a:rPr lang="en-US" sz="2400" dirty="0"/>
              <a:t>3. Start the I2P service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service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i2p start</a:t>
            </a:r>
          </a:p>
          <a:p>
            <a:pPr marL="136525" indent="0">
              <a:buNone/>
            </a:pPr>
            <a:r>
              <a:rPr lang="en-US" sz="2400" dirty="0"/>
              <a:t>4.  Make sure /</a:t>
            </a:r>
            <a:r>
              <a:rPr lang="en-US" sz="2400" dirty="0" err="1"/>
              <a:t>etc</a:t>
            </a:r>
            <a:r>
              <a:rPr lang="en-US" sz="2400" dirty="0"/>
              <a:t>/rc5.d/ has </a:t>
            </a:r>
            <a:r>
              <a:rPr lang="en-US" sz="2400" dirty="0" smtClean="0"/>
              <a:t>a </a:t>
            </a:r>
            <a:r>
              <a:rPr lang="en-US" sz="2400" dirty="0"/>
              <a:t>I2P symbolic link in it.</a:t>
            </a:r>
          </a:p>
          <a:p>
            <a:pPr marL="136525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66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 Tor as service in Windows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(4D)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600200"/>
            <a:ext cx="8991600" cy="4708525"/>
          </a:xfrm>
        </p:spPr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Windows</a:t>
            </a:r>
            <a:r>
              <a:rPr lang="en-US" sz="2400" dirty="0"/>
              <a:t>:</a:t>
            </a:r>
          </a:p>
          <a:p>
            <a:pPr marL="136525" indent="0">
              <a:buNone/>
            </a:pPr>
            <a:r>
              <a:rPr lang="en-US" sz="2400" dirty="0"/>
              <a:t>1. Run</a:t>
            </a:r>
            <a:r>
              <a:rPr lang="en-US" sz="2400" dirty="0" smtClean="0"/>
              <a:t>: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cd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"c:\Program Files\Vidalia Bundle\Tor"</a:t>
            </a:r>
          </a:p>
          <a:p>
            <a:pPr marL="136525" indent="0">
              <a:buNone/>
            </a:pPr>
            <a:r>
              <a:rPr lang="en-US" sz="2400" dirty="0"/>
              <a:t>2. Then: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tor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-install</a:t>
            </a:r>
          </a:p>
          <a:p>
            <a:pPr marL="136525" indent="0">
              <a:buNone/>
            </a:pPr>
            <a:r>
              <a:rPr lang="en-US" sz="2400" dirty="0"/>
              <a:t>3. Other commands for </a:t>
            </a:r>
            <a:r>
              <a:rPr lang="en-US" sz="2400" dirty="0" err="1" smtClean="0"/>
              <a:t>stoping</a:t>
            </a:r>
            <a:r>
              <a:rPr lang="en-US" sz="2400" dirty="0"/>
              <a:t>, starting and removing later</a:t>
            </a:r>
            <a:r>
              <a:rPr lang="en-US" sz="2400" dirty="0" smtClean="0"/>
              <a:t>: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tor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-service start</a:t>
            </a:r>
          </a:p>
          <a:p>
            <a:pPr marL="136525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tor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-service 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stop</a:t>
            </a:r>
            <a:b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	tor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-remove</a:t>
            </a:r>
          </a:p>
        </p:txBody>
      </p:sp>
    </p:spTree>
    <p:extLst>
      <p:ext uri="{BB962C8B-B14F-4D97-AF65-F5344CB8AC3E}">
        <p14:creationId xmlns:p14="http://schemas.microsoft.com/office/powerpoint/2010/main" val="243990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make Vidalia work again in Window after making Tor a service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(4E)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8525"/>
          </a:xfrm>
        </p:spPr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CD into c:\Program Files\Vidalia Bundle\Tor and run</a:t>
            </a:r>
            <a:r>
              <a:rPr lang="en-US" sz="2400" dirty="0" smtClean="0"/>
              <a:t>: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tor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--hash-password </a:t>
            </a:r>
            <a:r>
              <a:rPr lang="en-US" sz="2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somepassword</a:t>
            </a:r>
            <a:endParaRPr lang="en-US" sz="2400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sz="2400" dirty="0"/>
              <a:t>Note</a:t>
            </a:r>
            <a:r>
              <a:rPr lang="en-US" sz="2400" dirty="0" smtClean="0"/>
              <a:t>: This output contains is </a:t>
            </a:r>
            <a:r>
              <a:rPr lang="en-US" sz="2400" dirty="0"/>
              <a:t>the hash you will use.</a:t>
            </a:r>
          </a:p>
          <a:p>
            <a:pPr marL="136525" indent="0">
              <a:buNone/>
            </a:pPr>
            <a:r>
              <a:rPr lang="en-US" sz="2400" dirty="0"/>
              <a:t>2: Add this to the </a:t>
            </a:r>
            <a:r>
              <a:rPr lang="en-US" sz="2400" dirty="0" err="1"/>
              <a:t>torrc</a:t>
            </a:r>
            <a:r>
              <a:rPr lang="en-US" sz="2400" dirty="0"/>
              <a:t> you will locate in C</a:t>
            </a:r>
            <a:r>
              <a:rPr lang="en-US" sz="2400" dirty="0" smtClean="0"/>
              <a:t>:\</a:t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12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ControlPort</a:t>
            </a:r>
            <a:r>
              <a:rPr lang="en-US" sz="12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9051</a:t>
            </a:r>
            <a:endParaRPr lang="en-US" sz="1200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sz="12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HashedControlPassword</a:t>
            </a:r>
            <a:r>
              <a:rPr lang="en-US" sz="12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16:B0AB72FC4E3A30D560A3524C79E7F26CF350A8504E73210426CCBE2373</a:t>
            </a:r>
          </a:p>
          <a:p>
            <a:pPr marL="136525" indent="0">
              <a:buNone/>
            </a:pPr>
            <a:r>
              <a:rPr lang="en-US" sz="2400" dirty="0"/>
              <a:t>3. If the service is already installed, run:</a:t>
            </a:r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tor 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-remove</a:t>
            </a:r>
          </a:p>
          <a:p>
            <a:pPr marL="136525" indent="0">
              <a:buNone/>
            </a:pPr>
            <a:r>
              <a:rPr lang="en-US" sz="2400" dirty="0"/>
              <a:t>4. Not run this to set up your </a:t>
            </a:r>
            <a:r>
              <a:rPr lang="en-US" sz="2400" dirty="0" err="1"/>
              <a:t>config</a:t>
            </a:r>
            <a:r>
              <a:rPr lang="en-US" sz="2400" dirty="0" smtClean="0"/>
              <a:t>: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tor </a:t>
            </a:r>
            <a:r>
              <a:rPr lang="en-US" sz="20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-install -options -f C:\torrc </a:t>
            </a:r>
            <a:r>
              <a:rPr lang="en-US" sz="20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ControlPort</a:t>
            </a:r>
            <a:r>
              <a:rPr lang="en-US" sz="20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9051</a:t>
            </a:r>
          </a:p>
          <a:p>
            <a:pPr marL="136525" indent="0">
              <a:buNone/>
            </a:pPr>
            <a:r>
              <a:rPr lang="en-US" sz="2400" dirty="0"/>
              <a:t>5. Now when you start, Vidalia will ask for the password to connect.</a:t>
            </a:r>
          </a:p>
        </p:txBody>
      </p:sp>
    </p:spTree>
    <p:extLst>
      <p:ext uri="{BB962C8B-B14F-4D97-AF65-F5344CB8AC3E}">
        <p14:creationId xmlns:p14="http://schemas.microsoft.com/office/powerpoint/2010/main" val="193376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 Tor as service in </a:t>
            </a:r>
            <a:r>
              <a:rPr lang="en-US" dirty="0" smtClean="0"/>
              <a:t>Ubuntu </a:t>
            </a:r>
            <a:r>
              <a:rPr lang="en-US" dirty="0"/>
              <a:t>Linux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(4F)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</a:t>
            </a:r>
            <a:r>
              <a:rPr lang="en-US" dirty="0"/>
              <a:t>. Install Vidalia and dependencies.</a:t>
            </a:r>
          </a:p>
          <a:p>
            <a:pPr marL="136525" indent="0">
              <a:buNone/>
            </a:pPr>
            <a:r>
              <a:rPr lang="en-US" dirty="0"/>
              <a:t>2. edit /</a:t>
            </a:r>
            <a:r>
              <a:rPr lang="en-US" dirty="0" err="1"/>
              <a:t>etc</a:t>
            </a:r>
            <a:r>
              <a:rPr lang="en-US" dirty="0"/>
              <a:t>/default/</a:t>
            </a:r>
            <a:r>
              <a:rPr lang="en-US" dirty="0" err="1"/>
              <a:t>tor.vidalia</a:t>
            </a:r>
            <a:r>
              <a:rPr lang="en-US" dirty="0"/>
              <a:t> and set:</a:t>
            </a:r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RUN_DAEMON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="yes”</a:t>
            </a:r>
          </a:p>
          <a:p>
            <a:pPr marL="136525" indent="0">
              <a:buNone/>
            </a:pPr>
            <a:r>
              <a:rPr lang="en-US" dirty="0"/>
              <a:t>3. Make sure /</a:t>
            </a:r>
            <a:r>
              <a:rPr lang="en-US" dirty="0" err="1"/>
              <a:t>etc</a:t>
            </a:r>
            <a:r>
              <a:rPr lang="en-US" dirty="0"/>
              <a:t>/rc5.d/ has a Tor </a:t>
            </a:r>
            <a:r>
              <a:rPr lang="en-US" dirty="0" smtClean="0"/>
              <a:t>symbolic </a:t>
            </a:r>
            <a:r>
              <a:rPr lang="en-US" dirty="0"/>
              <a:t>link in it.</a:t>
            </a:r>
          </a:p>
          <a:p>
            <a:pPr marL="136525" indent="0">
              <a:buNone/>
            </a:pPr>
            <a:r>
              <a:rPr lang="en-US" dirty="0"/>
              <a:t>4. May have to use</a:t>
            </a:r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init.d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/tor start</a:t>
            </a:r>
          </a:p>
          <a:p>
            <a:pPr marL="136525" indent="0">
              <a:buNone/>
            </a:pPr>
            <a:r>
              <a:rPr lang="en-US" dirty="0"/>
              <a:t>to get it going, but it should start on the next reboot also.</a:t>
            </a:r>
          </a:p>
        </p:txBody>
      </p:sp>
    </p:spTree>
    <p:extLst>
      <p:ext uri="{BB962C8B-B14F-4D97-AF65-F5344CB8AC3E}">
        <p14:creationId xmlns:p14="http://schemas.microsoft.com/office/powerpoint/2010/main" val="55060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make Vidalia work again in Linux after making Tor a service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(4G)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</a:t>
            </a:r>
            <a:r>
              <a:rPr lang="en-US" dirty="0"/>
              <a:t>. Edit </a:t>
            </a:r>
            <a:r>
              <a:rPr lang="en-US" dirty="0" err="1"/>
              <a:t>torrc</a:t>
            </a:r>
            <a:endParaRPr lang="en-US" dirty="0"/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nano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/tor/</a:t>
            </a:r>
            <a:r>
              <a:rPr lang="en-US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torrc</a:t>
            </a:r>
            <a:endParaRPr lang="en-US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marL="136525" indent="0">
              <a:buNone/>
            </a:pPr>
            <a:r>
              <a:rPr lang="en-US" dirty="0"/>
              <a:t>and add</a:t>
            </a:r>
          </a:p>
          <a:p>
            <a:pPr marL="136525" indent="0">
              <a:buNone/>
            </a:pPr>
            <a:r>
              <a:rPr lang="en-US" sz="16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ControlPort</a:t>
            </a: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9051</a:t>
            </a:r>
          </a:p>
          <a:p>
            <a:pPr marL="136525" indent="0">
              <a:buNone/>
            </a:pPr>
            <a:r>
              <a:rPr lang="en-US" sz="16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HashedControlPassword</a:t>
            </a:r>
            <a:r>
              <a:rPr lang="en-US" sz="16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16:B0AB72FC4E3A30D560A3524C79E7F26CF350A8504E73210426CCBE2373</a:t>
            </a:r>
          </a:p>
          <a:p>
            <a:pPr marL="136525" indent="0">
              <a:buNone/>
            </a:pPr>
            <a:r>
              <a:rPr lang="en-US" dirty="0"/>
              <a:t>2. then restart the daemon:</a:t>
            </a:r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init.d</a:t>
            </a:r>
            <a:r>
              <a:rPr lang="en-US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/tor restart</a:t>
            </a:r>
          </a:p>
        </p:txBody>
      </p:sp>
    </p:spTree>
    <p:extLst>
      <p:ext uri="{BB962C8B-B14F-4D97-AF65-F5344CB8AC3E}">
        <p14:creationId xmlns:p14="http://schemas.microsoft.com/office/powerpoint/2010/main" val="318534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a Tor </a:t>
            </a:r>
            <a:r>
              <a:rPr lang="en-US" dirty="0"/>
              <a:t>Hidden Service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(5A)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1. In </a:t>
            </a:r>
            <a:r>
              <a:rPr lang="en-US" dirty="0"/>
              <a:t>Vidalia </a:t>
            </a:r>
            <a:r>
              <a:rPr lang="en-US" dirty="0" smtClean="0"/>
              <a:t>go </a:t>
            </a:r>
            <a:r>
              <a:rPr lang="en-US" dirty="0"/>
              <a:t>to Settings-&gt;</a:t>
            </a:r>
            <a:r>
              <a:rPr lang="en-US" dirty="0" smtClean="0"/>
              <a:t>Services</a:t>
            </a:r>
          </a:p>
          <a:p>
            <a:pPr marL="136525" indent="0">
              <a:buNone/>
            </a:pPr>
            <a:r>
              <a:rPr lang="en-US" dirty="0" smtClean="0"/>
              <a:t>2</a:t>
            </a:r>
            <a:r>
              <a:rPr lang="en-US" dirty="0"/>
              <a:t>. Click the plus symbol and configure Virtual Port, Target and Directory Path. For example:</a:t>
            </a:r>
          </a:p>
          <a:p>
            <a:pPr marL="136525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Virtual </a:t>
            </a:r>
            <a:r>
              <a:rPr lang="en-US" sz="2400" dirty="0"/>
              <a:t>Port: </a:t>
            </a:r>
            <a:r>
              <a:rPr lang="en-US" sz="2400" dirty="0">
                <a:solidFill>
                  <a:srgbClr val="00B0F0"/>
                </a:solidFill>
              </a:rPr>
              <a:t>80</a:t>
            </a:r>
          </a:p>
          <a:p>
            <a:pPr marL="136525" indent="0">
              <a:buNone/>
            </a:pPr>
            <a:r>
              <a:rPr lang="en-US" sz="2400" dirty="0" smtClean="0"/>
              <a:t>	Target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F0"/>
                </a:solidFill>
              </a:rPr>
              <a:t>127.0.0.1:80</a:t>
            </a:r>
            <a:r>
              <a:rPr lang="en-US" sz="2400" dirty="0"/>
              <a:t> or just </a:t>
            </a:r>
            <a:r>
              <a:rPr lang="en-US" sz="2400" dirty="0">
                <a:solidFill>
                  <a:srgbClr val="00B0F0"/>
                </a:solidFill>
              </a:rPr>
              <a:t>127.0.0.1</a:t>
            </a:r>
          </a:p>
          <a:p>
            <a:pPr marL="136525" indent="0">
              <a:buNone/>
            </a:pPr>
            <a:r>
              <a:rPr lang="en-US" sz="2400" dirty="0" smtClean="0"/>
              <a:t>	Directory </a:t>
            </a:r>
            <a:r>
              <a:rPr lang="en-US" sz="2400" dirty="0"/>
              <a:t>Path: </a:t>
            </a:r>
            <a:r>
              <a:rPr lang="en-US" sz="2400" dirty="0">
                <a:solidFill>
                  <a:srgbClr val="00B0F0"/>
                </a:solidFill>
              </a:rPr>
              <a:t>c:\torhs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smtClean="0">
                <a:solidFill>
                  <a:srgbClr val="00B0F0"/>
                </a:solidFill>
              </a:rPr>
              <a:t>home/username/</a:t>
            </a:r>
            <a:r>
              <a:rPr lang="en-US" sz="2400" dirty="0" err="1" smtClean="0">
                <a:solidFill>
                  <a:srgbClr val="00B0F0"/>
                </a:solidFill>
              </a:rPr>
              <a:t>torhs</a:t>
            </a:r>
            <a:endParaRPr lang="en-US" sz="2400" dirty="0" smtClean="0">
              <a:solidFill>
                <a:srgbClr val="00B0F0"/>
              </a:solidFill>
            </a:endParaRPr>
          </a:p>
          <a:p>
            <a:pPr marL="136525" indent="0">
              <a:buNone/>
            </a:pPr>
            <a:r>
              <a:rPr lang="en-US" dirty="0" smtClean="0"/>
              <a:t>3</a:t>
            </a:r>
            <a:r>
              <a:rPr lang="en-US" dirty="0"/>
              <a:t>. Click ok, then go back </a:t>
            </a:r>
            <a:r>
              <a:rPr lang="en-US" dirty="0" smtClean="0"/>
              <a:t>into </a:t>
            </a:r>
            <a:r>
              <a:rPr lang="en-US" dirty="0"/>
              <a:t>Services to copy out your .onion address.</a:t>
            </a:r>
          </a:p>
        </p:txBody>
      </p:sp>
    </p:spTree>
    <p:extLst>
      <p:ext uri="{BB962C8B-B14F-4D97-AF65-F5344CB8AC3E}">
        <p14:creationId xmlns:p14="http://schemas.microsoft.com/office/powerpoint/2010/main" val="292918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Tor Hidden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708525"/>
          </a:xfrm>
        </p:spPr>
        <p:txBody>
          <a:bodyPr/>
          <a:lstStyle/>
          <a:p>
            <a:r>
              <a:rPr lang="en-US" dirty="0" smtClean="0"/>
              <a:t>From Vidalia go to Settings-&gt;Services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52700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1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Tor Hidden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Linux</a:t>
            </a:r>
            <a:r>
              <a:rPr lang="en-US" dirty="0"/>
              <a:t>, edit </a:t>
            </a:r>
            <a:r>
              <a:rPr lang="en-US" dirty="0" err="1" smtClean="0"/>
              <a:t>torrc</a:t>
            </a:r>
            <a:r>
              <a:rPr lang="en-US" dirty="0" smtClean="0"/>
              <a:t> file:</a:t>
            </a:r>
            <a:br>
              <a:rPr lang="en-US" dirty="0" smtClean="0"/>
            </a:br>
            <a:r>
              <a:rPr lang="en-US" sz="18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/tor/</a:t>
            </a:r>
            <a:r>
              <a:rPr lang="en-US" sz="18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torrc</a:t>
            </a:r>
            <a:endParaRPr lang="en-US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Add lines:</a:t>
            </a:r>
            <a:br>
              <a:rPr lang="en-US" dirty="0" smtClean="0"/>
            </a:br>
            <a:r>
              <a:rPr lang="en-US" sz="18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HiddenServiceDir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/lib/tor/</a:t>
            </a:r>
            <a:r>
              <a:rPr lang="en-US" sz="18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other_hidden_service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b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HiddenServicePort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 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192.168.1.1:80</a:t>
            </a:r>
            <a:endParaRPr lang="en-US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Find your host name: </a:t>
            </a:r>
            <a:br>
              <a:rPr lang="en-US" dirty="0" smtClean="0"/>
            </a:b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/lib/tor/</a:t>
            </a:r>
            <a:r>
              <a:rPr lang="en-US" sz="18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other_hidden_service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/hostname </a:t>
            </a:r>
            <a:r>
              <a:rPr lang="en-US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3nimxh5oor7m72ig.onion</a:t>
            </a:r>
            <a:endParaRPr lang="en-US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1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built in web server (Jetty</a:t>
            </a:r>
            <a:r>
              <a:rPr lang="en-US" dirty="0" smtClean="0"/>
              <a:t>) I2P Tunnel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(6A)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Find the </a:t>
            </a:r>
            <a:r>
              <a:rPr lang="en-US" sz="2400" dirty="0" err="1" smtClean="0"/>
              <a:t>eepsite</a:t>
            </a:r>
            <a:r>
              <a:rPr lang="en-US" sz="2400" dirty="0" smtClean="0"/>
              <a:t>\</a:t>
            </a:r>
            <a:r>
              <a:rPr lang="en-US" sz="2400" dirty="0" err="1" smtClean="0"/>
              <a:t>docroot</a:t>
            </a:r>
            <a:r>
              <a:rPr lang="en-US" sz="2400" dirty="0" smtClean="0"/>
              <a:t> folder </a:t>
            </a:r>
            <a:r>
              <a:rPr lang="en-US" sz="2400" dirty="0"/>
              <a:t>under your I2P profile (location varies depending on how you installed I2P, see notes at end).</a:t>
            </a:r>
          </a:p>
          <a:p>
            <a:pPr marL="136525" indent="0">
              <a:buNone/>
            </a:pPr>
            <a:r>
              <a:rPr lang="en-US" sz="2400" dirty="0"/>
              <a:t>2. Edit the HTML files to your liking.</a:t>
            </a:r>
          </a:p>
          <a:p>
            <a:pPr marL="136525" indent="0">
              <a:buNone/>
            </a:pPr>
            <a:r>
              <a:rPr lang="en-US" sz="2400" dirty="0"/>
              <a:t>3. Go into I2P Tunnel (</a:t>
            </a:r>
            <a:r>
              <a:rPr lang="en-US" sz="2400" dirty="0">
                <a:hlinkClick r:id="rId2"/>
              </a:rPr>
              <a:t>http://127.0.0.1:7657/i2ptunnel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 </a:t>
            </a:r>
            <a:r>
              <a:rPr lang="en-US" sz="2400" dirty="0"/>
              <a:t>and start the built in I2P </a:t>
            </a:r>
            <a:r>
              <a:rPr lang="en-US" sz="2400" dirty="0" smtClean="0"/>
              <a:t>Webserver.</a:t>
            </a:r>
          </a:p>
          <a:p>
            <a:pPr marL="136525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When it is up, click the Preview button to see your site and its Base32 address.</a:t>
            </a:r>
          </a:p>
          <a:p>
            <a:pPr marL="136525" indent="0">
              <a:buNone/>
            </a:pPr>
            <a:r>
              <a:rPr lang="en-US" sz="2400" dirty="0"/>
              <a:t>5. You may want to enable the “Auto Start(A):” check box.</a:t>
            </a:r>
          </a:p>
        </p:txBody>
      </p:sp>
    </p:spTree>
    <p:extLst>
      <p:ext uri="{BB962C8B-B14F-4D97-AF65-F5344CB8AC3E}">
        <p14:creationId xmlns:p14="http://schemas.microsoft.com/office/powerpoint/2010/main" val="128470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1295400"/>
            <a:ext cx="2009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I2P Tunnels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272241" y="3059852"/>
            <a:ext cx="914400" cy="35051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402486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565861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44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Tor: The Onion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Layered encryption</a:t>
            </a:r>
          </a:p>
          <a:p>
            <a:r>
              <a:rPr lang="en-US" sz="2400" dirty="0" smtClean="0"/>
              <a:t>Bi-directional tunnels</a:t>
            </a:r>
          </a:p>
          <a:p>
            <a:r>
              <a:rPr lang="en-US" sz="2400" dirty="0" smtClean="0"/>
              <a:t>Has directory servers</a:t>
            </a:r>
          </a:p>
          <a:p>
            <a:r>
              <a:rPr lang="en-US" sz="2400" dirty="0" smtClean="0"/>
              <a:t>Mostly </a:t>
            </a:r>
            <a:r>
              <a:rPr lang="en-US" sz="2400" dirty="0"/>
              <a:t>focused on </a:t>
            </a:r>
            <a:r>
              <a:rPr lang="en-US" sz="2400" dirty="0" smtClean="0"/>
              <a:t>out proxying to the Internet</a:t>
            </a:r>
          </a:p>
          <a:p>
            <a:r>
              <a:rPr lang="en-US" sz="2400" dirty="0" smtClean="0"/>
              <a:t>More info </a:t>
            </a:r>
            <a:r>
              <a:rPr lang="en-US" sz="2400" dirty="0"/>
              <a:t>at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www.torproject.org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17334" y="5691680"/>
            <a:ext cx="659422" cy="827006"/>
            <a:chOff x="2675122" y="4648672"/>
            <a:chExt cx="990600" cy="1076207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22681" y="4634747"/>
            <a:ext cx="659422" cy="827006"/>
            <a:chOff x="2675122" y="4648672"/>
            <a:chExt cx="990600" cy="1076207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50220" y="5691680"/>
            <a:ext cx="659422" cy="827006"/>
            <a:chOff x="2675122" y="4648672"/>
            <a:chExt cx="990600" cy="1076207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923207" y="4634747"/>
            <a:ext cx="659422" cy="827006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16" name="Picture 15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458244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84" y="425276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909709" y="382551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Internet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289" y="419485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Directory Server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5" idx="3"/>
            <a:endCxn id="8" idx="1"/>
          </p:cNvCxnSpPr>
          <p:nvPr/>
        </p:nvCxnSpPr>
        <p:spPr>
          <a:xfrm flipV="1">
            <a:off x="2976756" y="5081142"/>
            <a:ext cx="545925" cy="10569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  <a:endCxn id="5" idx="1"/>
          </p:cNvCxnSpPr>
          <p:nvPr/>
        </p:nvCxnSpPr>
        <p:spPr>
          <a:xfrm>
            <a:off x="1527809" y="5011074"/>
            <a:ext cx="789525" cy="1127001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4182103" y="5081142"/>
            <a:ext cx="568117" cy="10569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  <a:endCxn id="14" idx="1"/>
          </p:cNvCxnSpPr>
          <p:nvPr/>
        </p:nvCxnSpPr>
        <p:spPr>
          <a:xfrm flipV="1">
            <a:off x="5409642" y="5081142"/>
            <a:ext cx="513565" cy="10569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17" idx="1"/>
          </p:cNvCxnSpPr>
          <p:nvPr/>
        </p:nvCxnSpPr>
        <p:spPr>
          <a:xfrm flipV="1">
            <a:off x="6582629" y="4681386"/>
            <a:ext cx="1180555" cy="3997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512703" y="5691680"/>
            <a:ext cx="659422" cy="827006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760198" y="4657000"/>
            <a:ext cx="659422" cy="827006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923207" y="5754592"/>
            <a:ext cx="659422" cy="827006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307356" y="4651193"/>
            <a:ext cx="659422" cy="827006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52" name="Picture 51" descr="15667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3864" y="1066800"/>
            <a:ext cx="3552217" cy="19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>
            <a:normAutofit/>
          </a:bodyPr>
          <a:lstStyle/>
          <a:p>
            <a:r>
              <a:rPr lang="en-US" smtClean="0"/>
              <a:t>Making I2P </a:t>
            </a:r>
            <a:r>
              <a:rPr lang="en-US" dirty="0" smtClean="0"/>
              <a:t>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SOCKS </a:t>
            </a:r>
            <a:br>
              <a:rPr lang="en-US" dirty="0" smtClean="0"/>
            </a:br>
            <a:r>
              <a:rPr lang="en-US" dirty="0" smtClean="0"/>
              <a:t>client</a:t>
            </a:r>
            <a:br>
              <a:rPr lang="en-US" dirty="0" smtClean="0"/>
            </a:br>
            <a:r>
              <a:rPr lang="en-US" dirty="0" smtClean="0"/>
              <a:t>tunnel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1999"/>
            <a:ext cx="5145086" cy="57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4448175" cy="493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5049"/>
            <a:ext cx="4343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I2P 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Example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4343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63436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0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SSH Server and SOCKS Tunnel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(6B)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</a:t>
            </a:r>
            <a:r>
              <a:rPr lang="en-US" dirty="0"/>
              <a:t>. Make a Standard server tunnel, set target and port.</a:t>
            </a:r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2</a:t>
            </a:r>
            <a:r>
              <a:rPr lang="en-US" dirty="0"/>
              <a:t>. Create client tunnel of type SOCKS 4/4a/5, take defaults other than setting port (I use 5555).</a:t>
            </a:r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3</a:t>
            </a:r>
            <a:r>
              <a:rPr lang="en-US" dirty="0"/>
              <a:t>. In Putty, </a:t>
            </a:r>
            <a:r>
              <a:rPr lang="en-US" dirty="0" smtClean="0"/>
              <a:t>under connection, </a:t>
            </a:r>
            <a:r>
              <a:rPr lang="en-US" dirty="0"/>
              <a:t>set </a:t>
            </a:r>
            <a:r>
              <a:rPr lang="en-US" dirty="0" smtClean="0"/>
              <a:t>the proxy to 127.0.0.1 on port 5555 </a:t>
            </a:r>
            <a:r>
              <a:rPr lang="en-US" dirty="0"/>
              <a:t>and set “Do DNS name lookup at proxy” to yes.</a:t>
            </a:r>
          </a:p>
        </p:txBody>
      </p:sp>
    </p:spTree>
    <p:extLst>
      <p:ext uri="{BB962C8B-B14F-4D97-AF65-F5344CB8AC3E}">
        <p14:creationId xmlns:p14="http://schemas.microsoft.com/office/powerpoint/2010/main" val="310433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Up Tor Hidden Service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708525"/>
          </a:xfrm>
        </p:spPr>
        <p:txBody>
          <a:bodyPr/>
          <a:lstStyle/>
          <a:p>
            <a:r>
              <a:rPr lang="en-US" dirty="0" smtClean="0"/>
              <a:t>In the relative or absolute path you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399"/>
            <a:ext cx="5715000" cy="43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Backing up Tor Hidden Server Key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(5B)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1. In </a:t>
            </a:r>
            <a:r>
              <a:rPr lang="en-US" dirty="0"/>
              <a:t>Vidalia go to Settings-&gt;Services, and note the location set in “Directory Path</a:t>
            </a:r>
            <a:r>
              <a:rPr lang="en-US" dirty="0" smtClean="0"/>
              <a:t>:“.</a:t>
            </a:r>
          </a:p>
          <a:p>
            <a:pPr marL="136525" indent="0">
              <a:buNone/>
            </a:pPr>
            <a:endParaRPr lang="en-US" dirty="0"/>
          </a:p>
          <a:p>
            <a:pPr marL="136525" indent="0">
              <a:buNone/>
            </a:pPr>
            <a:r>
              <a:rPr lang="en-US" dirty="0"/>
              <a:t>2. In this path you should find two file to backup, hostname and </a:t>
            </a:r>
            <a:r>
              <a:rPr lang="en-US" dirty="0" err="1"/>
              <a:t>private_key</a:t>
            </a:r>
            <a:r>
              <a:rPr lang="en-US" dirty="0" smtClean="0"/>
              <a:t>.</a:t>
            </a:r>
          </a:p>
          <a:p>
            <a:pPr marL="136525" indent="0">
              <a:buNone/>
            </a:pPr>
            <a:endParaRPr lang="en-US" dirty="0"/>
          </a:p>
          <a:p>
            <a:pPr marL="136525" indent="0">
              <a:buNone/>
            </a:pPr>
            <a:r>
              <a:rPr lang="en-US" dirty="0"/>
              <a:t>3. To restore on a new Tor install you can just copy these files to a new path, and create a Hidden Service that points to the directory they are placed in.</a:t>
            </a:r>
          </a:p>
        </p:txBody>
      </p:sp>
    </p:spTree>
    <p:extLst>
      <p:ext uri="{BB962C8B-B14F-4D97-AF65-F5344CB8AC3E}">
        <p14:creationId xmlns:p14="http://schemas.microsoft.com/office/powerpoint/2010/main" val="88305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Up I2P Tunnel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2000" dirty="0" smtClean="0"/>
              <a:t>Notice the file name, relative to I2P’s path</a:t>
            </a:r>
          </a:p>
          <a:p>
            <a:r>
              <a:rPr lang="en-US" sz="2000" dirty="0"/>
              <a:t>Look in C:\</a:t>
            </a:r>
            <a:r>
              <a:rPr lang="en-US" sz="2000" dirty="0" smtClean="0"/>
              <a:t>ProgramData\i2p\i2ptunnel-keyBackup 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/</a:t>
            </a:r>
            <a:r>
              <a:rPr lang="en-US" sz="2000" dirty="0" err="1"/>
              <a:t>var</a:t>
            </a:r>
            <a:r>
              <a:rPr lang="en-US" sz="2000" dirty="0"/>
              <a:t>/lib/i2p/i2p-config/i2ptunnel-keyBackup/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840185" cy="39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4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Backing up I2P Tunnel Key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(6C)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1. Under </a:t>
            </a:r>
            <a:r>
              <a:rPr lang="en-US" dirty="0"/>
              <a:t>a server tunnels settings, note its “Private key file(k)” setting</a:t>
            </a:r>
            <a:r>
              <a:rPr lang="en-US" dirty="0" smtClean="0"/>
              <a:t>.</a:t>
            </a:r>
          </a:p>
          <a:p>
            <a:pPr marL="136525" indent="0">
              <a:buNone/>
            </a:pPr>
            <a:endParaRPr lang="en-US" dirty="0"/>
          </a:p>
          <a:p>
            <a:pPr marL="136525" indent="0">
              <a:buNone/>
            </a:pPr>
            <a:r>
              <a:rPr lang="en-US" dirty="0"/>
              <a:t>2. This is the path, or path relative to the active I2P profile, to the file you need to backup</a:t>
            </a:r>
            <a:r>
              <a:rPr lang="en-US" dirty="0" smtClean="0"/>
              <a:t>.</a:t>
            </a:r>
          </a:p>
          <a:p>
            <a:pPr marL="136525" indent="0">
              <a:buNone/>
            </a:pPr>
            <a:endParaRPr lang="en-US" dirty="0"/>
          </a:p>
          <a:p>
            <a:pPr marL="136525" indent="0">
              <a:buNone/>
            </a:pPr>
            <a:r>
              <a:rPr lang="en-US" dirty="0"/>
              <a:t>3. To restore on a new I2P install you can just copy it to the new </a:t>
            </a:r>
            <a:r>
              <a:rPr lang="en-US" dirty="0" smtClean="0"/>
              <a:t>install’s </a:t>
            </a:r>
            <a:r>
              <a:rPr lang="en-US" dirty="0"/>
              <a:t>profile and make sure the new tunnel’s settings are mapped to it.</a:t>
            </a:r>
          </a:p>
        </p:txBody>
      </p:sp>
    </p:spTree>
    <p:extLst>
      <p:ext uri="{BB962C8B-B14F-4D97-AF65-F5344CB8AC3E}">
        <p14:creationId xmlns:p14="http://schemas.microsoft.com/office/powerpoint/2010/main" val="168658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People Got Caught Interlude 3:</a:t>
            </a:r>
            <a:br>
              <a:rPr lang="en-US" dirty="0" smtClean="0"/>
            </a:br>
            <a:r>
              <a:rPr lang="en-US" dirty="0" err="1" smtClean="0"/>
              <a:t>SilkRoad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78600" cy="4708525"/>
          </a:xfrm>
        </p:spPr>
        <p:txBody>
          <a:bodyPr/>
          <a:lstStyle/>
          <a:p>
            <a:r>
              <a:rPr lang="en-US" sz="1600" dirty="0"/>
              <a:t>Big thanks to Nate </a:t>
            </a:r>
            <a:r>
              <a:rPr lang="en-US" sz="1600" dirty="0" smtClean="0"/>
              <a:t>Anderson for the original article. </a:t>
            </a:r>
            <a:endParaRPr lang="en-US" sz="1600" dirty="0"/>
          </a:p>
          <a:p>
            <a:r>
              <a:rPr lang="en-US" sz="1600" dirty="0" smtClean="0"/>
              <a:t>Ross </a:t>
            </a:r>
            <a:r>
              <a:rPr lang="en-US" sz="1600" dirty="0"/>
              <a:t>William Ulbricht </a:t>
            </a:r>
            <a:r>
              <a:rPr lang="en-US" sz="1600" dirty="0" smtClean="0"/>
              <a:t>is alleged to be “Dread </a:t>
            </a:r>
            <a:r>
              <a:rPr lang="en-US" sz="1600" dirty="0"/>
              <a:t>Pirate </a:t>
            </a:r>
            <a:r>
              <a:rPr lang="en-US" sz="1600" dirty="0" smtClean="0"/>
              <a:t>Roberts”, operator of the </a:t>
            </a:r>
            <a:r>
              <a:rPr lang="en-US" sz="1600" dirty="0" err="1" smtClean="0"/>
              <a:t>SilkRoad</a:t>
            </a:r>
            <a:r>
              <a:rPr lang="en-US" sz="1600" dirty="0" smtClean="0"/>
              <a:t>, which allows sellers and buyers to exchange less than legal goods and services.</a:t>
            </a:r>
          </a:p>
          <a:p>
            <a:r>
              <a:rPr lang="en-US" sz="1600" dirty="0" smtClean="0"/>
              <a:t>With about $1.2 Billion in exchanges on </a:t>
            </a:r>
            <a:r>
              <a:rPr lang="en-US" sz="1600" dirty="0" err="1" smtClean="0"/>
              <a:t>SilkRoad</a:t>
            </a:r>
            <a:r>
              <a:rPr lang="en-US" sz="1600" dirty="0" smtClean="0"/>
              <a:t>, FBI wanted to know who was behind it. They started to look for the earliest references to the </a:t>
            </a:r>
            <a:r>
              <a:rPr lang="en-US" sz="1600" dirty="0" err="1" smtClean="0"/>
              <a:t>SilkRoad</a:t>
            </a:r>
            <a:r>
              <a:rPr lang="en-US" sz="1600" dirty="0" smtClean="0"/>
              <a:t> on the public </a:t>
            </a:r>
            <a:r>
              <a:rPr lang="en-US" sz="1600" dirty="0"/>
              <a:t>Internet. </a:t>
            </a:r>
          </a:p>
          <a:p>
            <a:r>
              <a:rPr lang="en-US" sz="1600" dirty="0" smtClean="0"/>
              <a:t>The earliest they could find was from “</a:t>
            </a:r>
            <a:r>
              <a:rPr lang="en-US" sz="1600" dirty="0" err="1" smtClean="0"/>
              <a:t>altoid</a:t>
            </a:r>
            <a:r>
              <a:rPr lang="en-US" sz="1600" dirty="0" smtClean="0"/>
              <a:t>” </a:t>
            </a:r>
            <a:r>
              <a:rPr lang="en-US" sz="1600" dirty="0"/>
              <a:t>on the </a:t>
            </a:r>
            <a:r>
              <a:rPr lang="en-US" sz="1600" dirty="0" smtClean="0"/>
              <a:t>Shroomery.org  forums on 01/27/11.</a:t>
            </a:r>
          </a:p>
          <a:p>
            <a:r>
              <a:rPr lang="en-US" sz="1600" dirty="0" smtClean="0"/>
              <a:t>An account named “</a:t>
            </a:r>
            <a:r>
              <a:rPr lang="en-US" sz="1600" dirty="0" err="1" smtClean="0"/>
              <a:t>altoid</a:t>
            </a:r>
            <a:r>
              <a:rPr lang="en-US" sz="1600" dirty="0" smtClean="0"/>
              <a:t>” also made </a:t>
            </a:r>
            <a:r>
              <a:rPr lang="en-US" sz="1600" dirty="0"/>
              <a:t>a post on </a:t>
            </a:r>
            <a:r>
              <a:rPr lang="en-US" sz="1600" dirty="0" smtClean="0"/>
              <a:t>Bitcointalk.org </a:t>
            </a:r>
            <a:r>
              <a:rPr lang="en-US" sz="1600" dirty="0"/>
              <a:t>about looking for </a:t>
            </a:r>
            <a:r>
              <a:rPr lang="en-US" sz="1600" dirty="0" smtClean="0"/>
              <a:t>an “IT </a:t>
            </a:r>
            <a:r>
              <a:rPr lang="en-US" sz="1600" dirty="0"/>
              <a:t>pro in the </a:t>
            </a:r>
            <a:r>
              <a:rPr lang="en-US" sz="1600" dirty="0" err="1"/>
              <a:t>bitcoin</a:t>
            </a:r>
            <a:r>
              <a:rPr lang="en-US" sz="1600" dirty="0"/>
              <a:t> </a:t>
            </a:r>
            <a:r>
              <a:rPr lang="en-US" sz="1600" dirty="0" smtClean="0"/>
              <a:t>community” and asked interested parties to contact “</a:t>
            </a:r>
            <a:r>
              <a:rPr lang="en-US" sz="1600" dirty="0" err="1" smtClean="0"/>
              <a:t>rossulbricht</a:t>
            </a:r>
            <a:r>
              <a:rPr lang="en-US" sz="1600" dirty="0" smtClean="0"/>
              <a:t> </a:t>
            </a:r>
            <a:r>
              <a:rPr lang="en-US" sz="1600" dirty="0"/>
              <a:t>at </a:t>
            </a:r>
            <a:r>
              <a:rPr lang="en-US" sz="1600" dirty="0" err="1"/>
              <a:t>gmail</a:t>
            </a:r>
            <a:r>
              <a:rPr lang="en-US" sz="1600" dirty="0"/>
              <a:t> dot </a:t>
            </a:r>
            <a:r>
              <a:rPr lang="en-US" sz="1600" dirty="0" smtClean="0"/>
              <a:t>com” (10/11/11).</a:t>
            </a:r>
          </a:p>
          <a:p>
            <a:r>
              <a:rPr lang="en-US" sz="1600" dirty="0"/>
              <a:t>"Ross Ulbricht</a:t>
            </a:r>
            <a:r>
              <a:rPr lang="en-US" sz="1600" dirty="0" smtClean="0"/>
              <a:t>.” account also posted on </a:t>
            </a:r>
            <a:r>
              <a:rPr lang="en-US" sz="1600" dirty="0" err="1" smtClean="0"/>
              <a:t>StackOverflow</a:t>
            </a:r>
            <a:r>
              <a:rPr lang="en-US" sz="1600" dirty="0" smtClean="0"/>
              <a:t> asking for help with PHP code to connect to a Tor hidden service. The username was quickly changed to “frosty” (03/16/12).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6387868"/>
            <a:ext cx="94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More Details: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://arstechnica.com/tech-policy/2013/10/how-the-feds-took-down-the-dread-pirate-roberts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  </a:t>
            </a:r>
            <a:endParaRPr lang="en-US" sz="1200" dirty="0"/>
          </a:p>
        </p:txBody>
      </p:sp>
      <p:pic>
        <p:nvPicPr>
          <p:cNvPr id="2050" name="Picture 2" descr="http://cdn.arstechnica.net/wp-content/uploads/2013/10/dpr-1-e1380772783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0" y="1295400"/>
            <a:ext cx="248898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0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People Got Caught Interlude 3:</a:t>
            </a:r>
            <a:br>
              <a:rPr lang="en-US" dirty="0" smtClean="0"/>
            </a:br>
            <a:r>
              <a:rPr lang="en-US" dirty="0" err="1" smtClean="0"/>
              <a:t>SilkRoad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078600" cy="4860925"/>
          </a:xfrm>
        </p:spPr>
        <p:txBody>
          <a:bodyPr/>
          <a:lstStyle/>
          <a:p>
            <a:r>
              <a:rPr lang="en-US" sz="1600" dirty="0"/>
              <a:t>On 07/10/13 US Customs intercepted 9 IDs with different names, but all having a picture of Ulbricht</a:t>
            </a:r>
            <a:r>
              <a:rPr lang="en-US" sz="1600" dirty="0" smtClean="0"/>
              <a:t>. Homeland Security interviewed Ulbricht, but he denied having ordered them. Allegedly he told them anyone could have ordered them from the “Silk Road” using Tor.</a:t>
            </a:r>
            <a:endParaRPr lang="en-US" sz="1600" dirty="0"/>
          </a:p>
          <a:p>
            <a:r>
              <a:rPr lang="en-US" sz="1600" dirty="0"/>
              <a:t>FBI starts taking down </a:t>
            </a:r>
            <a:r>
              <a:rPr lang="en-US" sz="1600" dirty="0" err="1"/>
              <a:t>SilkRoad</a:t>
            </a:r>
            <a:r>
              <a:rPr lang="en-US" sz="1600" dirty="0"/>
              <a:t> servers, though I’m are not sure how they were found. Could have been money trail to aliases, or as Nicholas Weaver conjectured, they hacked </a:t>
            </a:r>
            <a:r>
              <a:rPr lang="en-US" sz="1600" dirty="0" err="1"/>
              <a:t>SilkRoad</a:t>
            </a:r>
            <a:r>
              <a:rPr lang="en-US" sz="1600" dirty="0"/>
              <a:t> and made it contact an outsides server without using Tor so it revealed it’s real IP. Once located, FBI was able to get a copy of one of the servers.</a:t>
            </a:r>
          </a:p>
          <a:p>
            <a:r>
              <a:rPr lang="en-US" sz="1600" dirty="0"/>
              <a:t>Server used SSH and a public key that ended in </a:t>
            </a:r>
            <a:r>
              <a:rPr lang="en-US" sz="1600" dirty="0" err="1">
                <a:hlinkClick r:id="rId2"/>
              </a:rPr>
              <a:t>frosty@frosty</a:t>
            </a:r>
            <a:r>
              <a:rPr lang="en-US" sz="1600" dirty="0">
                <a:hlinkClick r:id="rId2"/>
              </a:rPr>
              <a:t>.</a:t>
            </a:r>
            <a:r>
              <a:rPr lang="en-US" sz="1600" dirty="0"/>
              <a:t> Server also had </a:t>
            </a:r>
            <a:r>
              <a:rPr lang="en-US" sz="1600" dirty="0" smtClean="0"/>
              <a:t>some </a:t>
            </a:r>
            <a:r>
              <a:rPr lang="en-US" sz="1600" dirty="0"/>
              <a:t>of the same code posted on </a:t>
            </a:r>
            <a:r>
              <a:rPr lang="en-US" sz="1600" dirty="0" err="1"/>
              <a:t>StackOverflow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Eventually, on  10/02/2013 the FBI </a:t>
            </a:r>
            <a:r>
              <a:rPr lang="en-US" sz="1600" dirty="0"/>
              <a:t>Landed on him in a Library right after he entered the password for his </a:t>
            </a:r>
            <a:r>
              <a:rPr lang="en-US" sz="1600" dirty="0" smtClean="0"/>
              <a:t>laptop. More evidence was found on his laptop.</a:t>
            </a:r>
          </a:p>
          <a:p>
            <a:r>
              <a:rPr lang="en-US" sz="1600" dirty="0"/>
              <a:t>Lessons Learned: Keep online identities separate, keep different usernames. Don’t volunteer information.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981200" y="6387868"/>
            <a:ext cx="9478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More Details: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://arstechnica.com/tech-policy/2013/10/how-the-feds-took-down-the-dread-pirate-roberts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  </a:t>
            </a:r>
            <a:endParaRPr lang="en-US" sz="1200" dirty="0"/>
          </a:p>
        </p:txBody>
      </p:sp>
      <p:pic>
        <p:nvPicPr>
          <p:cNvPr id="1026" name="Picture 2" descr="http://cdn.arstechnica.net/wp-content/uploads/2013/11/1-3d2be2be3f-640x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67" y="1625600"/>
            <a:ext cx="2428939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3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Torrify</a:t>
            </a:r>
            <a:r>
              <a:rPr lang="en-US" dirty="0" smtClean="0"/>
              <a:t>/</a:t>
            </a:r>
            <a:r>
              <a:rPr lang="en-US" dirty="0" err="1" smtClean="0"/>
              <a:t>SocksCap</a:t>
            </a:r>
            <a:r>
              <a:rPr lang="en-US" dirty="0" smtClean="0"/>
              <a:t>/</a:t>
            </a:r>
            <a:r>
              <a:rPr lang="en-US" dirty="0" err="1" smtClean="0"/>
              <a:t>Tsocks</a:t>
            </a:r>
            <a:r>
              <a:rPr lang="en-US" dirty="0" smtClean="0"/>
              <a:t>/</a:t>
            </a:r>
            <a:r>
              <a:rPr lang="en-US" smtClean="0"/>
              <a:t>Torsocks </a:t>
            </a:r>
            <a:r>
              <a:rPr lang="en-US" dirty="0" smtClean="0"/>
              <a:t>type apps </a:t>
            </a:r>
            <a:r>
              <a:rPr lang="en-US" dirty="0" smtClean="0">
                <a:solidFill>
                  <a:srgbClr val="FF0000"/>
                </a:solidFill>
              </a:rPr>
              <a:t>(4H)</a:t>
            </a:r>
          </a:p>
          <a:p>
            <a:pPr lvl="1"/>
            <a:r>
              <a:rPr lang="en-US" dirty="0" err="1" smtClean="0"/>
              <a:t>SocksCap</a:t>
            </a:r>
            <a:r>
              <a:rPr lang="en-US" dirty="0" smtClean="0"/>
              <a:t>/</a:t>
            </a:r>
            <a:r>
              <a:rPr lang="en-US" dirty="0" err="1" smtClean="0"/>
              <a:t>Freecap</a:t>
            </a:r>
            <a:r>
              <a:rPr lang="en-US" dirty="0" smtClean="0"/>
              <a:t>/</a:t>
            </a:r>
            <a:r>
              <a:rPr lang="en-US" dirty="0" err="1" smtClean="0"/>
              <a:t>Widecap</a:t>
            </a:r>
            <a:r>
              <a:rPr lang="en-US" dirty="0" smtClean="0"/>
              <a:t>  for Windows</a:t>
            </a:r>
          </a:p>
          <a:p>
            <a:r>
              <a:rPr lang="en-US" dirty="0" err="1" smtClean="0"/>
              <a:t>OnionCat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://www.cypherpunk.at/onioncat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Garlicat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www.cypherpunk.at/onioncat/browser/branches/garlicat/Garlicat-HOWTO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Svartkast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cryptoanarchy.org/wiki/Blackthrow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9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like an Ogre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6297" y="4670933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622038" y="4579973"/>
            <a:ext cx="990600" cy="1076207"/>
            <a:chOff x="2816800" y="4772011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6800" y="4857618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00" y="4772011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679225" y="2985362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8465" y="3070969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39750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305440" y="1607695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606293" y="3242789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 flipV="1">
            <a:off x="1306897" y="5160880"/>
            <a:ext cx="1315141" cy="9096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1"/>
          </p:cNvCxnSpPr>
          <p:nvPr/>
        </p:nvCxnSpPr>
        <p:spPr>
          <a:xfrm flipV="1">
            <a:off x="3102349" y="3823696"/>
            <a:ext cx="1503944" cy="75627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</p:cNvCxnSpPr>
          <p:nvPr/>
        </p:nvCxnSpPr>
        <p:spPr>
          <a:xfrm>
            <a:off x="5596893" y="3823696"/>
            <a:ext cx="762525" cy="97953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229096" y="4331566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stCxn id="49" idx="2"/>
          </p:cNvCxnSpPr>
          <p:nvPr/>
        </p:nvCxnSpPr>
        <p:spPr>
          <a:xfrm flipH="1">
            <a:off x="6774932" y="2911320"/>
            <a:ext cx="1267944" cy="137252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0135" y="4518010"/>
            <a:ext cx="1447310" cy="1478080"/>
            <a:chOff x="60135" y="4518010"/>
            <a:chExt cx="1447310" cy="1478080"/>
          </a:xfrm>
        </p:grpSpPr>
        <p:sp>
          <p:nvSpPr>
            <p:cNvPr id="3" name="Oval 2"/>
            <p:cNvSpPr/>
            <p:nvPr/>
          </p:nvSpPr>
          <p:spPr>
            <a:xfrm>
              <a:off x="60135" y="4518010"/>
              <a:ext cx="1447310" cy="1478080"/>
            </a:xfrm>
            <a:prstGeom prst="ellipse">
              <a:avLst/>
            </a:prstGeom>
            <a:solidFill>
              <a:schemeClr val="accent3">
                <a:alpha val="6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36601" y="4725530"/>
              <a:ext cx="1115592" cy="1087298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08051" y="4891040"/>
              <a:ext cx="772692" cy="765140"/>
            </a:xfrm>
            <a:prstGeom prst="ellipse">
              <a:avLst/>
            </a:prstGeom>
            <a:solidFill>
              <a:srgbClr val="FFFF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4" y="4962261"/>
              <a:ext cx="601707" cy="601707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2502965" y="4387144"/>
            <a:ext cx="1115592" cy="1087298"/>
            <a:chOff x="236601" y="4725530"/>
            <a:chExt cx="1115592" cy="1087298"/>
          </a:xfrm>
        </p:grpSpPr>
        <p:sp>
          <p:nvSpPr>
            <p:cNvPr id="108" name="Oval 107"/>
            <p:cNvSpPr/>
            <p:nvPr/>
          </p:nvSpPr>
          <p:spPr>
            <a:xfrm>
              <a:off x="236601" y="4725530"/>
              <a:ext cx="1115592" cy="1087298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08051" y="4891040"/>
              <a:ext cx="772692" cy="765140"/>
            </a:xfrm>
            <a:prstGeom prst="ellipse">
              <a:avLst/>
            </a:prstGeom>
            <a:solidFill>
              <a:srgbClr val="FFFF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4" y="4962261"/>
              <a:ext cx="601707" cy="601707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4698047" y="3398323"/>
            <a:ext cx="772692" cy="765140"/>
            <a:chOff x="408051" y="4891040"/>
            <a:chExt cx="772692" cy="765140"/>
          </a:xfrm>
        </p:grpSpPr>
        <p:sp>
          <p:nvSpPr>
            <p:cNvPr id="113" name="Oval 112"/>
            <p:cNvSpPr/>
            <p:nvPr/>
          </p:nvSpPr>
          <p:spPr>
            <a:xfrm>
              <a:off x="408051" y="4891040"/>
              <a:ext cx="772692" cy="765140"/>
            </a:xfrm>
            <a:prstGeom prst="ellipse">
              <a:avLst/>
            </a:prstGeom>
            <a:solidFill>
              <a:srgbClr val="FFFF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4" y="4962261"/>
              <a:ext cx="601707" cy="601707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78" y="4402790"/>
            <a:ext cx="601707" cy="601707"/>
          </a:xfrm>
          <a:prstGeom prst="rect">
            <a:avLst/>
          </a:prstGeom>
        </p:spPr>
      </p:pic>
      <p:pic>
        <p:nvPicPr>
          <p:cNvPr id="1028" name="Picture 4" descr="C:\Users\adrian\AppData\Local\Microsoft\Windows\Temporary Internet Files\Content.IE5\18KNPZ2C\MC90043162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5089" flipH="1">
            <a:off x="6927154" y="2783934"/>
            <a:ext cx="149888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0789E-6 L 0.24757 -0.055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27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87 L 0.22222 -0.1822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87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48 L 0.17847 0.13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74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555 L 0.15868 -0.32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6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Talk on </a:t>
            </a:r>
            <a:r>
              <a:rPr lang="en-US" sz="2000" dirty="0" err="1" smtClean="0"/>
              <a:t>Darknets</a:t>
            </a:r>
            <a:r>
              <a:rPr lang="en-US" sz="2000" dirty="0" smtClean="0"/>
              <a:t> in general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://www.irongeek.com/i.php?page=videos/aide-winter-2011#Cipherspace/Darknets:_</a:t>
            </a:r>
            <a:r>
              <a:rPr lang="en-US" sz="2000" dirty="0" smtClean="0">
                <a:hlinkClick r:id="rId2"/>
              </a:rPr>
              <a:t>anonymizing_private_networks</a:t>
            </a:r>
            <a:endParaRPr lang="en-US" sz="2000" dirty="0" smtClean="0"/>
          </a:p>
          <a:p>
            <a:r>
              <a:rPr lang="en-US" sz="2000" dirty="0"/>
              <a:t>I2P FAQ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www.i2p2.de/faq.html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Tor FAQ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trac.torproject.org/projects/tor/wiki/doc/TorFAQ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Tor Manual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www.torproject.org/docs/tor-manual.html.en</a:t>
            </a:r>
            <a:r>
              <a:rPr lang="en-US" sz="2000" dirty="0" smtClean="0"/>
              <a:t> </a:t>
            </a:r>
          </a:p>
          <a:p>
            <a:r>
              <a:rPr lang="en-US" sz="2000"/>
              <a:t>I2P Index to Technical </a:t>
            </a:r>
            <a:r>
              <a:rPr lang="en-US" sz="2000" smtClean="0"/>
              <a:t>Documentation</a:t>
            </a:r>
            <a:br>
              <a:rPr lang="en-US" sz="2000" smtClean="0"/>
            </a:br>
            <a:r>
              <a:rPr lang="en-US" sz="2000" smtClean="0">
                <a:hlinkClick r:id="rId6"/>
              </a:rPr>
              <a:t>http</a:t>
            </a:r>
            <a:r>
              <a:rPr lang="en-US" sz="2000">
                <a:hlinkClick r:id="rId6"/>
              </a:rPr>
              <a:t>://</a:t>
            </a:r>
            <a:r>
              <a:rPr lang="en-US" sz="2000" smtClean="0">
                <a:hlinkClick r:id="rId6"/>
              </a:rPr>
              <a:t>www.i2p2.de/how</a:t>
            </a:r>
            <a:r>
              <a:rPr lang="en-US" sz="200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27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of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Tor/I2P Notes</a:t>
            </a:r>
            <a:br>
              <a:rPr lang="en-US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www.irongeek.com/i.php?page=security/i2p-tor-workshop-notes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err="1" smtClean="0"/>
              <a:t>Cipherspaces</a:t>
            </a:r>
            <a:r>
              <a:rPr lang="en-US" dirty="0" smtClean="0"/>
              <a:t>/</a:t>
            </a:r>
            <a:r>
              <a:rPr lang="en-US" dirty="0" err="1" smtClean="0"/>
              <a:t>Darknets</a:t>
            </a:r>
            <a:r>
              <a:rPr lang="en-US" dirty="0" smtClean="0"/>
              <a:t> </a:t>
            </a:r>
            <a:r>
              <a:rPr lang="en-US" dirty="0"/>
              <a:t>An Overview Of Attack Strategies</a:t>
            </a:r>
            <a:br>
              <a:rPr lang="en-US" dirty="0"/>
            </a:b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www.irongeek.com/i.php?page=videos/cipherspaces-darknets-an-overview-of-attack-strategies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dirty="0" smtClean="0"/>
              <a:t>Anonymous </a:t>
            </a:r>
            <a:r>
              <a:rPr lang="en-US" dirty="0"/>
              <a:t>proxy to the normal web</a:t>
            </a:r>
            <a:br>
              <a:rPr lang="en-US" dirty="0"/>
            </a:br>
            <a:r>
              <a:rPr lang="en-US" sz="2000" dirty="0">
                <a:hlinkClick r:id="rId4"/>
              </a:rPr>
              <a:t>http://www.irongeek.com/i.php?page=videos/tor-1</a:t>
            </a:r>
            <a:endParaRPr lang="en-US" dirty="0"/>
          </a:p>
          <a:p>
            <a:r>
              <a:rPr lang="en-US" dirty="0"/>
              <a:t>Hidden services</a:t>
            </a:r>
            <a:br>
              <a:rPr lang="en-US" dirty="0"/>
            </a:br>
            <a:r>
              <a:rPr lang="en-US" dirty="0"/>
              <a:t>Normally websites, but can be just about any TCP connection</a:t>
            </a:r>
            <a:br>
              <a:rPr lang="en-US" dirty="0"/>
            </a:br>
            <a:r>
              <a:rPr lang="en-US" sz="2000" dirty="0">
                <a:hlinkClick r:id="rId5"/>
              </a:rPr>
              <a:t>http://www.irongeek.com/i.php?page=videos/tor-hidden-services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8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"/>
            <a:ext cx="8229600" cy="817880"/>
          </a:xfrm>
        </p:spPr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pPr marL="136525" indent="0" algn="ctr">
              <a:buNone/>
            </a:pPr>
            <a:r>
              <a:rPr lang="en-US" sz="2400" dirty="0" err="1" smtClean="0"/>
              <a:t>Derbycon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200"/>
              <a:t>Sept </a:t>
            </a:r>
            <a:r>
              <a:rPr lang="en-US" sz="3200" smtClean="0"/>
              <a:t>24th-28th</a:t>
            </a:r>
            <a:r>
              <a:rPr lang="en-US" sz="3200"/>
              <a:t>, </a:t>
            </a:r>
            <a:r>
              <a:rPr lang="en-US" sz="3200" smtClean="0"/>
              <a:t>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www.derbycon.com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>
              <a:buNone/>
            </a:pPr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 algn="ctr">
              <a:buNone/>
            </a:pPr>
            <a:r>
              <a:rPr lang="en-US" sz="2400" dirty="0"/>
              <a:t>Others</a:t>
            </a: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16528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7" y="2057399"/>
            <a:ext cx="6880649" cy="2823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741" y="5262880"/>
            <a:ext cx="7391400" cy="20313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://www.louisvilleinfosec.com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http://skydogcon.com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8"/>
              </a:rPr>
              <a:t>http://hack3rcon.org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9"/>
              </a:rPr>
              <a:t>http://outerz0ne.org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://phreaknic.info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>
                <a:hlinkClick r:id="rId11"/>
              </a:rPr>
              <a:t>http://notacon.org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7416" y="2740361"/>
            <a:ext cx="369332" cy="214097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200" dirty="0" smtClean="0"/>
              <a:t>Photo Credits to KC (</a:t>
            </a:r>
            <a:r>
              <a:rPr lang="en-US" sz="1200" dirty="0" err="1" smtClean="0"/>
              <a:t>devauto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74075" y="2792106"/>
            <a:ext cx="369332" cy="2089226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1200" dirty="0" err="1" smtClean="0"/>
              <a:t>Derbycon</a:t>
            </a:r>
            <a:r>
              <a:rPr lang="en-US" sz="1200" dirty="0" smtClean="0"/>
              <a:t> Art Credits to </a:t>
            </a:r>
            <a:r>
              <a:rPr lang="en-US" sz="1200" dirty="0" err="1" smtClean="0"/>
              <a:t>DigiP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Irongeek_ADC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1.1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7019</TotalTime>
  <Words>2589</Words>
  <Application>Microsoft Office PowerPoint</Application>
  <PresentationFormat>On-screen Show (4:3)</PresentationFormat>
  <Paragraphs>503</Paragraphs>
  <Slides>93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Apex</vt:lpstr>
      <vt:lpstr>Tor and I2P Workshop</vt:lpstr>
      <vt:lpstr>About Adrian</vt:lpstr>
      <vt:lpstr>Perspective and General Warnings</vt:lpstr>
      <vt:lpstr>Part 0: Basics of how Tor and I2P work</vt:lpstr>
      <vt:lpstr>A little background…</vt:lpstr>
      <vt:lpstr>Tor</vt:lpstr>
      <vt:lpstr>Overview</vt:lpstr>
      <vt:lpstr>Tor: The Onion Router</vt:lpstr>
      <vt:lpstr>Layers like an Ogre</vt:lpstr>
      <vt:lpstr>Layout to connect to Internet</vt:lpstr>
      <vt:lpstr>Layout to connect to Internet</vt:lpstr>
      <vt:lpstr>Layout to connect to Internet</vt:lpstr>
      <vt:lpstr>Layout to connect to Hidden Sevice</vt:lpstr>
      <vt:lpstr>Layout to connect to Hidden Sevice</vt:lpstr>
      <vt:lpstr>Layout to connect to Hidden Sevice</vt:lpstr>
      <vt:lpstr>Layout to connect to Hidden Sevice</vt:lpstr>
      <vt:lpstr>Layout to connect to Hidden Sevice</vt:lpstr>
      <vt:lpstr>Layout to connect to Hidden Sevice</vt:lpstr>
      <vt:lpstr>Node types</vt:lpstr>
      <vt:lpstr>What does it look like to the user?</vt:lpstr>
      <vt:lpstr>Applications/Sites</vt:lpstr>
      <vt:lpstr>Tor Pros and Cons</vt:lpstr>
      <vt:lpstr>What does the traffic look like?</vt:lpstr>
      <vt:lpstr>I2P</vt:lpstr>
      <vt:lpstr>Overview</vt:lpstr>
      <vt:lpstr>Layout</vt:lpstr>
      <vt:lpstr>I2P: Ins and Outs</vt:lpstr>
      <vt:lpstr>Silly Garlic Routing Animation</vt:lpstr>
      <vt:lpstr>Encryption Layers</vt:lpstr>
      <vt:lpstr>What does it look like to the user?</vt:lpstr>
      <vt:lpstr>Naming and Addresses</vt:lpstr>
      <vt:lpstr>I2P Pros and Cons</vt:lpstr>
      <vt:lpstr>How People Got Caught Interlude 0: Harvard Bomb Threat</vt:lpstr>
      <vt:lpstr>Correlation of end point and exit point</vt:lpstr>
      <vt:lpstr>Timing Correlation</vt:lpstr>
      <vt:lpstr>Part 1: Installing and getting around in I2P and Tor</vt:lpstr>
      <vt:lpstr>Install I2P In Windows  (1A)</vt:lpstr>
      <vt:lpstr>Install I2P in Linux  (Standard Method)  (1B)</vt:lpstr>
      <vt:lpstr>Install I2P in Linux (APT Method)  (1C) </vt:lpstr>
      <vt:lpstr>Run I2P</vt:lpstr>
      <vt:lpstr>I2P HTTP Proxy Settings</vt:lpstr>
      <vt:lpstr>Tweak: Note bandwidth and port settings</vt:lpstr>
      <vt:lpstr>I2P, connection and Firewall settings (3A)</vt:lpstr>
      <vt:lpstr>Proxy Settings for I2P  (1D)</vt:lpstr>
      <vt:lpstr>Name Service subscripts to add (also show profile path)  (3B)</vt:lpstr>
      <vt:lpstr>Install Tor in Windows  (2A)</vt:lpstr>
      <vt:lpstr>Install Tor in Linux  (2B)</vt:lpstr>
      <vt:lpstr>Tor HTTP Proxy Settings</vt:lpstr>
      <vt:lpstr>Proxy Settings for Tor  (2C)</vt:lpstr>
      <vt:lpstr>DNS Leaks</vt:lpstr>
      <vt:lpstr>Setup FoxyProxy to use Tor and I2P at the same time (7)</vt:lpstr>
      <vt:lpstr>How People Got Caught Interlude 1: LulzSec</vt:lpstr>
      <vt:lpstr>Places to go</vt:lpstr>
      <vt:lpstr>Tor Hidden Service Websites</vt:lpstr>
      <vt:lpstr>Tor Hidden Service IRC</vt:lpstr>
      <vt:lpstr>Tor IRC Proxy Settings</vt:lpstr>
      <vt:lpstr>Tor IRC (4A)</vt:lpstr>
      <vt:lpstr>Specify an Exit Node in Tor (4B)</vt:lpstr>
      <vt:lpstr>Tor Bridges</vt:lpstr>
      <vt:lpstr>Obfsproxy: Pluggable Transports</vt:lpstr>
      <vt:lpstr>I2P Services/Apps</vt:lpstr>
      <vt:lpstr>I2P IRC Proxy Settings</vt:lpstr>
      <vt:lpstr>I2P eepSites</vt:lpstr>
      <vt:lpstr>How People Got Caught Interlude 2: Freedom Hosting</vt:lpstr>
      <vt:lpstr>Make hidden server contact you over public Internet</vt:lpstr>
      <vt:lpstr>Part 2: Hosting Services</vt:lpstr>
      <vt:lpstr>To Make I2P accessible to your network (3C)</vt:lpstr>
      <vt:lpstr>Make Tor accessible to your network (4C)</vt:lpstr>
      <vt:lpstr>Run I2P as a service in Windows (3D)</vt:lpstr>
      <vt:lpstr>Run I2P as a service in Ubuntu Linux (3D)</vt:lpstr>
      <vt:lpstr>Run Tor as service in Windows (4D)</vt:lpstr>
      <vt:lpstr>To make Vidalia work again in Window after making Tor a service (4E)</vt:lpstr>
      <vt:lpstr>Run Tor as service in Ubuntu Linux  (4F) </vt:lpstr>
      <vt:lpstr>To make Vidalia work again in Linux after making Tor a service (4G)</vt:lpstr>
      <vt:lpstr>Setting up a Tor Hidden Service (5A)</vt:lpstr>
      <vt:lpstr>Setting up a Tor Hidden Service</vt:lpstr>
      <vt:lpstr>Setting up a Tor Hidden Service</vt:lpstr>
      <vt:lpstr>Using the built in web server (Jetty) I2P Tunnel (6A)</vt:lpstr>
      <vt:lpstr>Making I2P Tunnels</vt:lpstr>
      <vt:lpstr>Making I2P Tunnels</vt:lpstr>
      <vt:lpstr>Making I2P Tunnels</vt:lpstr>
      <vt:lpstr>Make SSH Server and SOCKS Tunnel (6B)</vt:lpstr>
      <vt:lpstr>Backing Up Tor Hidden Service Keys</vt:lpstr>
      <vt:lpstr>Backing up Tor Hidden Server Key (5B)</vt:lpstr>
      <vt:lpstr>Backing Up I2P Tunnel Key</vt:lpstr>
      <vt:lpstr>Backing up I2P Tunnel Key (6C)</vt:lpstr>
      <vt:lpstr>How People Got Caught Interlude 3: SilkRoad</vt:lpstr>
      <vt:lpstr>How People Got Caught Interlude 3: SilkRoad (continued)</vt:lpstr>
      <vt:lpstr>More advanced stuff</vt:lpstr>
      <vt:lpstr>Many More Links</vt:lpstr>
      <vt:lpstr>Sites of Mine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phukd</dc:title>
  <dc:creator>adrian</dc:creator>
  <cp:lastModifiedBy>adrian</cp:lastModifiedBy>
  <cp:revision>1196</cp:revision>
  <dcterms:created xsi:type="dcterms:W3CDTF">2006-08-16T00:00:00Z</dcterms:created>
  <dcterms:modified xsi:type="dcterms:W3CDTF">2014-01-31T19:07:49Z</dcterms:modified>
</cp:coreProperties>
</file>