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handoutMasterIdLst>
    <p:handoutMasterId r:id="rId17"/>
  </p:handoutMasterIdLst>
  <p:sldIdLst>
    <p:sldId id="256" r:id="rId2"/>
    <p:sldId id="391" r:id="rId3"/>
    <p:sldId id="411" r:id="rId4"/>
    <p:sldId id="412" r:id="rId5"/>
    <p:sldId id="413" r:id="rId6"/>
    <p:sldId id="444" r:id="rId7"/>
    <p:sldId id="430" r:id="rId8"/>
    <p:sldId id="443" r:id="rId9"/>
    <p:sldId id="414" r:id="rId10"/>
    <p:sldId id="445" r:id="rId11"/>
    <p:sldId id="446" r:id="rId12"/>
    <p:sldId id="447" r:id="rId13"/>
    <p:sldId id="448" r:id="rId14"/>
    <p:sldId id="328" r:id="rId15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23" autoAdjust="0"/>
    <p:restoredTop sz="81114" autoAdjust="0"/>
  </p:normalViewPr>
  <p:slideViewPr>
    <p:cSldViewPr>
      <p:cViewPr>
        <p:scale>
          <a:sx n="94" d="100"/>
          <a:sy n="94" d="100"/>
        </p:scale>
        <p:origin x="-32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120" cy="464820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4" y="1"/>
            <a:ext cx="2982120" cy="464820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r">
              <a:defRPr sz="1200"/>
            </a:lvl1pPr>
          </a:lstStyle>
          <a:p>
            <a:fld id="{C0B61596-1136-4FA0-B0FA-E774D9DADA7F}" type="datetimeFigureOut">
              <a:rPr lang="en-US" smtClean="0"/>
              <a:pPr/>
              <a:t>10/11/2010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2982120" cy="464820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4" y="8829968"/>
            <a:ext cx="2982120" cy="464820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r">
              <a:defRPr sz="1200"/>
            </a:lvl1pPr>
          </a:lstStyle>
          <a:p>
            <a:fld id="{52017ADD-5A18-44A7-B198-90DD2FC835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29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120" cy="464820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4" y="1"/>
            <a:ext cx="2982120" cy="464820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r">
              <a:defRPr sz="1200"/>
            </a:lvl1pPr>
          </a:lstStyle>
          <a:p>
            <a:fld id="{AED266BC-23E9-46C1-8352-C8C9D469F92E}" type="datetimeFigureOut">
              <a:rPr lang="en-US" smtClean="0"/>
              <a:pPr/>
              <a:t>10/11/2010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6913"/>
            <a:ext cx="4643437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7" tIns="46113" rIns="92227" bIns="461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2227" tIns="46113" rIns="92227" bIns="4611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2982120" cy="464820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4" y="8829968"/>
            <a:ext cx="2982120" cy="464820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r">
              <a:defRPr sz="1200"/>
            </a:lvl1pPr>
          </a:lstStyle>
          <a:p>
            <a:fld id="{BB3F4307-D3BB-4294-BDB2-9738A833E8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534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F4307-D3BB-4294-BDB2-9738A833E8B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F4307-D3BB-4294-BDB2-9738A833E8B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F4307-D3BB-4294-BDB2-9738A833E8B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92174-60E5-4DB5-AC24-51715D6953E0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Irongeek.com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57EB-7238-4009-9252-8B55283E6D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4AA76-4E64-4FDB-AC58-24FB80A2D37D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16BBC-3AD4-455D-B3CE-507F6DB1AA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437F-8864-4D42-B820-741711E368E3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E6338-E3AE-4369-983F-4210CED66F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1E70E-7A0F-4790-A459-AE20FEF9162B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239D9-44C8-4F6E-BB13-70B1CC884E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88625-263C-43A0-8C3F-63AC0FAF8029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3B27-8EC2-4F5F-9DA5-D3C012363B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62503-9846-445D-ABB5-954A60CFB6F1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C0217-E285-4458-9993-9394D1F64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F07D3-1943-4BCA-9533-0777C2BA2128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1B54E-F3C3-4DEE-9245-288B42ABF8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0FC56-1518-455F-9DAB-57F008E3559A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605BF-7072-43F6-B20B-42B581EA00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D8C2D-821E-49DE-A890-7FF4495653EB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DFC1F-3589-444D-8396-63786EB6B8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FAA8E-3019-4854-8C02-F09B944CC9F7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19BEE-5D84-4A2E-B863-ED9BF66AE3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18707-7EBB-4841-9E9F-0B1455B824F5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65400-167D-4AF2-BDFF-10489DFB70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9788DC-0CC9-40BC-92D8-795794D78067}" type="datetimeFigureOut">
              <a:rPr lang="en-US"/>
              <a:pPr>
                <a:defRPr/>
              </a:pPr>
              <a:t>10/11/2010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250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Irongeek.com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4A9CB9-88AF-4A98-B897-49973D47DB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6" descr="mascot small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80325" y="5430838"/>
            <a:ext cx="1463675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0" y="6488113"/>
            <a:ext cx="20986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http://Irongeek.com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ngeek.com/i.php?page=security/i2p-identify-service-hosts-eepsites&amp;mode=pr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rongeek.com/i.php?page=videos/getting-started-with-the-i2p-dark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2p2.d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2p2.de/how_intr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2p2.de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2p2.de/naming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Proposal: Locating I2P services via Leaks on the Application Layer</a:t>
            </a:r>
            <a:endParaRPr lang="en-US" dirty="0"/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Adrian Crenshaw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+mj-lt"/>
              <a:buAutoNum type="arabicPeriod"/>
            </a:pPr>
            <a:r>
              <a:rPr lang="en-US" sz="2000" dirty="0" smtClean="0"/>
              <a:t>Spidering </a:t>
            </a:r>
            <a:r>
              <a:rPr lang="en-US" sz="2000" dirty="0"/>
              <a:t>the content of the eepSite for related sites.</a:t>
            </a:r>
          </a:p>
          <a:p>
            <a:pPr marL="650875" indent="-514350">
              <a:buFont typeface="+mj-lt"/>
              <a:buAutoNum type="arabicPeriod"/>
            </a:pPr>
            <a:r>
              <a:rPr lang="en-US" sz="2000" dirty="0" smtClean="0"/>
              <a:t>Using </a:t>
            </a:r>
            <a:r>
              <a:rPr lang="en-US" sz="2000" dirty="0"/>
              <a:t>tools like </a:t>
            </a:r>
            <a:r>
              <a:rPr lang="en-US" sz="2000" dirty="0" err="1"/>
              <a:t>Nikto</a:t>
            </a:r>
            <a:r>
              <a:rPr lang="en-US" sz="2000" dirty="0"/>
              <a:t> to find directories and files that reveal server information. </a:t>
            </a:r>
          </a:p>
          <a:p>
            <a:pPr marL="650875" indent="-514350">
              <a:buFont typeface="+mj-lt"/>
              <a:buAutoNum type="arabicPeriod"/>
            </a:pPr>
            <a:r>
              <a:rPr lang="en-US" sz="2000" dirty="0" smtClean="0"/>
              <a:t>HTTP </a:t>
            </a:r>
            <a:r>
              <a:rPr lang="en-US" sz="2000" dirty="0"/>
              <a:t>headers may be returned by the sites that reveal </a:t>
            </a:r>
            <a:r>
              <a:rPr lang="en-US" sz="2000" dirty="0" smtClean="0"/>
              <a:t>information. </a:t>
            </a:r>
          </a:p>
          <a:p>
            <a:pPr marL="650875" indent="-514350">
              <a:buFont typeface="+mj-lt"/>
              <a:buAutoNum type="arabicPeriod"/>
            </a:pPr>
            <a:r>
              <a:rPr lang="en-US" sz="2000" dirty="0" smtClean="0"/>
              <a:t>Putting </a:t>
            </a:r>
            <a:r>
              <a:rPr lang="en-US" sz="2000" dirty="0"/>
              <a:t>bait in logs via the user agent string that may make the administrator of the site visit a tracking page </a:t>
            </a:r>
            <a:r>
              <a:rPr lang="en-US" sz="2000" dirty="0" err="1" smtClean="0"/>
              <a:t>unproxied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marL="650875" indent="-514350">
              <a:buFont typeface="+mj-lt"/>
              <a:buAutoNum type="arabicPeriod"/>
            </a:pPr>
            <a:r>
              <a:rPr lang="en-US" sz="2000" strike="sngStrik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</a:t>
            </a:r>
            <a:r>
              <a:rPr lang="en-US" sz="2000" strike="sngStrik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reverse DNS lookups done by the webserver when it generates logs give away its true IP.</a:t>
            </a:r>
          </a:p>
          <a:p>
            <a:pPr marL="650875" indent="-514350">
              <a:buFont typeface="+mj-lt"/>
              <a:buAutoNum type="arabicPeriod"/>
            </a:pPr>
            <a:r>
              <a:rPr lang="en-US" sz="2000" dirty="0" smtClean="0"/>
              <a:t>Consult </a:t>
            </a:r>
            <a:r>
              <a:rPr lang="en-US" sz="2000" dirty="0"/>
              <a:t>with security and privacy community at large for more </a:t>
            </a:r>
            <a:r>
              <a:rPr lang="en-US" sz="2000" dirty="0" smtClean="0"/>
              <a:t>ideas.</a:t>
            </a:r>
          </a:p>
          <a:p>
            <a:pPr marL="650875" indent="-514350">
              <a:buFont typeface="+mj-lt"/>
              <a:buAutoNum type="arabicPeriod"/>
            </a:pPr>
            <a:r>
              <a:rPr lang="en-US" sz="2000" dirty="0" smtClean="0"/>
              <a:t>Flesh </a:t>
            </a:r>
            <a:r>
              <a:rPr lang="en-US" sz="2000" dirty="0"/>
              <a:t>out some of the attacks listed in the threat model page. </a:t>
            </a:r>
          </a:p>
          <a:p>
            <a:pPr marL="650875" indent="-514350">
              <a:buFont typeface="+mj-lt"/>
              <a:buAutoNum type="arabicPeriod"/>
            </a:pPr>
            <a:r>
              <a:rPr lang="en-US" sz="2000" dirty="0" smtClean="0"/>
              <a:t>Review </a:t>
            </a:r>
            <a:r>
              <a:rPr lang="en-US" sz="2000" dirty="0"/>
              <a:t>the server and client proxy code for flaws.</a:t>
            </a:r>
          </a:p>
          <a:p>
            <a:pPr marL="650875" indent="-514350">
              <a:buFont typeface="+mj-lt"/>
              <a:buAutoNum type="arabicPeriod"/>
            </a:pPr>
            <a:r>
              <a:rPr lang="en-US" sz="2000" dirty="0" smtClean="0"/>
              <a:t>Look </a:t>
            </a:r>
            <a:r>
              <a:rPr lang="en-US" sz="2000" dirty="0"/>
              <a:t>at the Tor change log and see if any bugs were fixed that may still exist in I2P. </a:t>
            </a:r>
          </a:p>
          <a:p>
            <a:pPr marL="136525" indent="0">
              <a:buNone/>
            </a:pPr>
            <a:r>
              <a:rPr lang="en-US" sz="2000" dirty="0"/>
              <a:t>Thanks to ZZZ for </a:t>
            </a:r>
            <a:r>
              <a:rPr lang="en-US" sz="2000" dirty="0" smtClean="0"/>
              <a:t>suggesting </a:t>
            </a:r>
            <a:r>
              <a:rPr lang="en-US" sz="2000" dirty="0"/>
              <a:t>the last three points.</a:t>
            </a:r>
          </a:p>
        </p:txBody>
      </p:sp>
    </p:spTree>
    <p:extLst>
      <p:ext uri="{BB962C8B-B14F-4D97-AF65-F5344CB8AC3E}">
        <p14:creationId xmlns:p14="http://schemas.microsoft.com/office/powerpoint/2010/main" val="27174822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+mj-lt"/>
              <a:buAutoNum type="arabicPeriod"/>
            </a:pPr>
            <a:r>
              <a:rPr lang="en-US" dirty="0" smtClean="0"/>
              <a:t>Communications </a:t>
            </a:r>
            <a:r>
              <a:rPr lang="en-US" dirty="0"/>
              <a:t>with the eepSites is </a:t>
            </a:r>
            <a:r>
              <a:rPr lang="en-US" dirty="0" smtClean="0"/>
              <a:t>normally </a:t>
            </a:r>
            <a:r>
              <a:rPr lang="en-US" dirty="0"/>
              <a:t>done via an HTTP proxy. </a:t>
            </a:r>
            <a:r>
              <a:rPr lang="en-US" dirty="0" smtClean="0"/>
              <a:t> This restricts my attack options somewhat.</a:t>
            </a:r>
            <a:endParaRPr lang="en-US" dirty="0" smtClean="0"/>
          </a:p>
          <a:p>
            <a:pPr marL="650875" indent="-514350">
              <a:buFont typeface="+mj-lt"/>
              <a:buAutoNum type="arabicPeriod"/>
            </a:pPr>
            <a:r>
              <a:rPr lang="en-US" dirty="0" smtClean="0"/>
              <a:t>Perhaps </a:t>
            </a:r>
            <a:r>
              <a:rPr lang="en-US" dirty="0"/>
              <a:t>because of point one, many of the tools I have experimented with so far have a tendency to give false results or hang while working on spidering an eepSite. </a:t>
            </a:r>
            <a:endParaRPr lang="en-US" dirty="0" smtClean="0"/>
          </a:p>
          <a:p>
            <a:pPr marL="650875" indent="-514350">
              <a:buFont typeface="+mj-lt"/>
              <a:buAutoNum type="arabicPeriod"/>
            </a:pPr>
            <a:r>
              <a:rPr lang="en-US" dirty="0" smtClean="0"/>
              <a:t>While </a:t>
            </a:r>
            <a:r>
              <a:rPr lang="en-US" dirty="0"/>
              <a:t>spidering I need to be careful not to download contraband onto my own system. </a:t>
            </a:r>
          </a:p>
        </p:txBody>
      </p:sp>
    </p:spTree>
    <p:extLst>
      <p:ext uri="{BB962C8B-B14F-4D97-AF65-F5344CB8AC3E}">
        <p14:creationId xmlns:p14="http://schemas.microsoft.com/office/powerpoint/2010/main" val="180544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Improvements/</a:t>
            </a:r>
            <a:r>
              <a:rPr lang="en-US" dirty="0" smtClean="0">
                <a:effectLst/>
              </a:rPr>
              <a:t>Deliverables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learer </a:t>
            </a:r>
            <a:r>
              <a:rPr lang="en-US" dirty="0"/>
              <a:t>examples of how leaked information can be found. </a:t>
            </a:r>
            <a:endParaRPr lang="en-US" dirty="0" smtClean="0"/>
          </a:p>
          <a:p>
            <a:pPr marL="650875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concentration on I2P instead of </a:t>
            </a:r>
            <a:r>
              <a:rPr lang="en-US" dirty="0" smtClean="0"/>
              <a:t>Tor.</a:t>
            </a:r>
          </a:p>
          <a:p>
            <a:pPr marL="650875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concentration on the application layer instead of the network or transport layers. </a:t>
            </a:r>
            <a:endParaRPr lang="en-US" dirty="0" smtClean="0"/>
          </a:p>
          <a:p>
            <a:pPr marL="650875" indent="-514350">
              <a:buFont typeface="+mj-lt"/>
              <a:buAutoNum type="arabicPeriod"/>
            </a:pPr>
            <a:r>
              <a:rPr lang="en-US" dirty="0" smtClean="0"/>
              <a:t>Real </a:t>
            </a:r>
            <a:r>
              <a:rPr lang="en-US" dirty="0"/>
              <a:t>world tests on systems that have been implemented for more than just academic purposes. </a:t>
            </a:r>
            <a:endParaRPr lang="en-US" dirty="0" smtClean="0"/>
          </a:p>
          <a:p>
            <a:pPr marL="650875" indent="-514350">
              <a:buFont typeface="+mj-lt"/>
              <a:buAutoNum type="arabicPeriod"/>
            </a:pPr>
            <a:r>
              <a:rPr lang="en-US" dirty="0" smtClean="0"/>
              <a:t>Less </a:t>
            </a:r>
            <a:r>
              <a:rPr lang="en-US" dirty="0"/>
              <a:t>reliance on esoteric attack vectors. </a:t>
            </a:r>
          </a:p>
        </p:txBody>
      </p:sp>
    </p:spTree>
    <p:extLst>
      <p:ext uri="{BB962C8B-B14F-4D97-AF65-F5344CB8AC3E}">
        <p14:creationId xmlns:p14="http://schemas.microsoft.com/office/powerpoint/2010/main" val="38006906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325"/>
          </a:xfrm>
        </p:spPr>
        <p:txBody>
          <a:bodyPr numCol="2"/>
          <a:lstStyle/>
          <a:p>
            <a:pPr marL="136525" indent="0">
              <a:buNone/>
            </a:pPr>
            <a:r>
              <a:rPr lang="en-US" sz="1600" b="1" dirty="0"/>
              <a:t>Week of Oct 5:</a:t>
            </a:r>
          </a:p>
          <a:p>
            <a:pPr marL="136525" indent="0">
              <a:buNone/>
            </a:pPr>
            <a:r>
              <a:rPr lang="en-US" sz="1600" dirty="0"/>
              <a:t>Research deeper into I2P and how it works.</a:t>
            </a:r>
          </a:p>
          <a:p>
            <a:pPr marL="136525" indent="0">
              <a:buNone/>
            </a:pPr>
            <a:r>
              <a:rPr lang="en-US" sz="1600" dirty="0"/>
              <a:t>Evaluate web application fingerprinting tools</a:t>
            </a:r>
            <a:r>
              <a:rPr lang="en-US" sz="1600" dirty="0" smtClean="0"/>
              <a:t>.</a:t>
            </a:r>
            <a:endParaRPr lang="en-US" sz="1600" dirty="0"/>
          </a:p>
          <a:p>
            <a:pPr marL="136525" indent="0">
              <a:buNone/>
            </a:pPr>
            <a:r>
              <a:rPr lang="en-US" sz="1600" b="1" dirty="0"/>
              <a:t>Week of Oct </a:t>
            </a:r>
            <a:r>
              <a:rPr lang="en-US" sz="1600" b="1" dirty="0" smtClean="0"/>
              <a:t>12:</a:t>
            </a:r>
          </a:p>
          <a:p>
            <a:pPr marL="136525" indent="0">
              <a:buNone/>
            </a:pPr>
            <a:r>
              <a:rPr lang="en-US" sz="1600" dirty="0" smtClean="0"/>
              <a:t>Give </a:t>
            </a:r>
            <a:r>
              <a:rPr lang="en-US" sz="1600" dirty="0"/>
              <a:t>project proposal presentation.</a:t>
            </a:r>
          </a:p>
          <a:p>
            <a:pPr marL="136525" indent="0">
              <a:buNone/>
            </a:pPr>
            <a:r>
              <a:rPr lang="en-US" sz="1600" dirty="0"/>
              <a:t>Continue work from week one.</a:t>
            </a:r>
          </a:p>
          <a:p>
            <a:pPr marL="136525" indent="0">
              <a:buNone/>
            </a:pPr>
            <a:r>
              <a:rPr lang="en-US" sz="1600" dirty="0"/>
              <a:t>Look into developing or modifying existing tools to work better with I2P</a:t>
            </a:r>
            <a:r>
              <a:rPr lang="en-US" sz="1600" dirty="0" smtClean="0"/>
              <a:t>.</a:t>
            </a:r>
            <a:endParaRPr lang="en-US" sz="1600" dirty="0"/>
          </a:p>
          <a:p>
            <a:pPr marL="136525" indent="0">
              <a:buNone/>
            </a:pPr>
            <a:r>
              <a:rPr lang="en-US" sz="1600" b="1" dirty="0"/>
              <a:t>Week of Oct 19:</a:t>
            </a:r>
          </a:p>
          <a:p>
            <a:pPr marL="136525" indent="0">
              <a:buNone/>
            </a:pPr>
            <a:r>
              <a:rPr lang="en-US" sz="1600" dirty="0"/>
              <a:t>Run extensive tests with tools to see what information can be </a:t>
            </a:r>
            <a:r>
              <a:rPr lang="en-US" sz="1600" dirty="0" smtClean="0"/>
              <a:t>found.</a:t>
            </a:r>
            <a:endParaRPr lang="en-US" sz="1600" dirty="0"/>
          </a:p>
          <a:p>
            <a:pPr marL="136525" indent="0">
              <a:buNone/>
            </a:pPr>
            <a:r>
              <a:rPr lang="en-US" sz="1600" b="1" dirty="0" smtClean="0"/>
              <a:t>Week </a:t>
            </a:r>
            <a:r>
              <a:rPr lang="en-US" sz="1600" b="1" dirty="0"/>
              <a:t>of Oct 26:</a:t>
            </a:r>
          </a:p>
          <a:p>
            <a:pPr marL="136525" indent="0">
              <a:buNone/>
            </a:pPr>
            <a:r>
              <a:rPr lang="en-US" sz="1600" dirty="0"/>
              <a:t>Continue testing tools and collecting data on eepSites. This will continue up until the final draft of the project paper</a:t>
            </a:r>
            <a:r>
              <a:rPr lang="en-US" sz="1600" dirty="0" smtClean="0"/>
              <a:t>.</a:t>
            </a:r>
            <a:endParaRPr lang="en-US" sz="1600" dirty="0"/>
          </a:p>
          <a:p>
            <a:pPr marL="136525" indent="0">
              <a:buNone/>
            </a:pPr>
            <a:r>
              <a:rPr lang="en-US" sz="1600" b="1" dirty="0"/>
              <a:t>Week of Nov 2:</a:t>
            </a:r>
          </a:p>
          <a:p>
            <a:pPr marL="136525" indent="0">
              <a:buNone/>
            </a:pPr>
            <a:r>
              <a:rPr lang="en-US" sz="1600" dirty="0"/>
              <a:t>Parse collected data into a format that can be explained to others</a:t>
            </a:r>
            <a:r>
              <a:rPr lang="en-US" sz="1600" dirty="0" smtClean="0"/>
              <a:t>.</a:t>
            </a:r>
          </a:p>
          <a:p>
            <a:pPr marL="136525" indent="0">
              <a:buNone/>
            </a:pPr>
            <a:endParaRPr lang="en-US" sz="1600" dirty="0"/>
          </a:p>
          <a:p>
            <a:pPr marL="136525" indent="0">
              <a:buNone/>
            </a:pPr>
            <a:endParaRPr lang="en-US" sz="1600" dirty="0" smtClean="0"/>
          </a:p>
          <a:p>
            <a:pPr marL="136525" indent="0">
              <a:buNone/>
            </a:pPr>
            <a:r>
              <a:rPr lang="en-US" sz="1600" b="1" dirty="0" smtClean="0"/>
              <a:t>Week </a:t>
            </a:r>
            <a:r>
              <a:rPr lang="en-US" sz="1600" b="1" dirty="0"/>
              <a:t>of Nov 9:</a:t>
            </a:r>
          </a:p>
          <a:p>
            <a:pPr marL="136525" indent="0">
              <a:buNone/>
            </a:pPr>
            <a:r>
              <a:rPr lang="en-US" sz="1600" dirty="0"/>
              <a:t>Work on status report</a:t>
            </a:r>
            <a:r>
              <a:rPr lang="en-US" sz="1600" dirty="0" smtClean="0"/>
              <a:t>.</a:t>
            </a:r>
            <a:endParaRPr lang="en-US" sz="1600" dirty="0"/>
          </a:p>
          <a:p>
            <a:pPr marL="136525" indent="0">
              <a:buNone/>
            </a:pPr>
            <a:r>
              <a:rPr lang="en-US" sz="1600" b="1" dirty="0"/>
              <a:t>Week of Nov 16:</a:t>
            </a:r>
          </a:p>
          <a:p>
            <a:pPr marL="136525" indent="0">
              <a:buNone/>
            </a:pPr>
            <a:r>
              <a:rPr lang="en-US" sz="1600" dirty="0"/>
              <a:t>Turn in status report and consider new directions to go</a:t>
            </a:r>
            <a:r>
              <a:rPr lang="en-US" sz="1600" dirty="0" smtClean="0"/>
              <a:t>.</a:t>
            </a:r>
            <a:endParaRPr lang="en-US" sz="1600" dirty="0"/>
          </a:p>
          <a:p>
            <a:pPr marL="136525" indent="0">
              <a:buNone/>
            </a:pPr>
            <a:r>
              <a:rPr lang="en-US" sz="1600" b="1" dirty="0"/>
              <a:t>Week of Nov </a:t>
            </a:r>
            <a:r>
              <a:rPr lang="en-US" sz="1600" b="1" dirty="0" smtClean="0"/>
              <a:t>23:</a:t>
            </a:r>
          </a:p>
          <a:p>
            <a:pPr marL="136525" indent="0">
              <a:buNone/>
            </a:pPr>
            <a:r>
              <a:rPr lang="en-US" sz="1600" dirty="0" smtClean="0"/>
              <a:t>Implement </a:t>
            </a:r>
            <a:r>
              <a:rPr lang="en-US" sz="1600" dirty="0"/>
              <a:t>changes based on status report feedback</a:t>
            </a:r>
            <a:r>
              <a:rPr lang="en-US" sz="1600" dirty="0" smtClean="0"/>
              <a:t>.</a:t>
            </a:r>
            <a:endParaRPr lang="en-US" sz="1600" dirty="0"/>
          </a:p>
          <a:p>
            <a:pPr marL="136525" indent="0">
              <a:buNone/>
            </a:pPr>
            <a:r>
              <a:rPr lang="en-US" sz="1600" b="1" dirty="0"/>
              <a:t>Week of Nov 30:</a:t>
            </a:r>
          </a:p>
          <a:p>
            <a:pPr marL="136525" indent="0">
              <a:buNone/>
            </a:pPr>
            <a:r>
              <a:rPr lang="en-US" sz="1600" dirty="0"/>
              <a:t>Polish draft of final project report so it can be tuned in next week</a:t>
            </a:r>
            <a:r>
              <a:rPr lang="en-US" sz="1600" dirty="0" smtClean="0"/>
              <a:t>.</a:t>
            </a:r>
            <a:endParaRPr lang="en-US" sz="1600" dirty="0"/>
          </a:p>
          <a:p>
            <a:pPr marL="136525" indent="0">
              <a:buNone/>
            </a:pPr>
            <a:r>
              <a:rPr lang="en-US" sz="1600" b="1" dirty="0"/>
              <a:t>Week of Dec 7:</a:t>
            </a:r>
          </a:p>
          <a:p>
            <a:pPr marL="136525" indent="0">
              <a:buNone/>
            </a:pPr>
            <a:r>
              <a:rPr lang="en-US" sz="1600" dirty="0"/>
              <a:t>Turn in final project report and begin work on presentation. </a:t>
            </a:r>
          </a:p>
          <a:p>
            <a:pPr marL="136525" indent="0">
              <a:buNone/>
            </a:pPr>
            <a:r>
              <a:rPr lang="en-US" sz="1600" b="1" dirty="0"/>
              <a:t>Week of Dec 14: </a:t>
            </a:r>
          </a:p>
          <a:p>
            <a:pPr marL="136525" indent="0">
              <a:buNone/>
            </a:pPr>
            <a:r>
              <a:rPr lang="en-US" sz="1600" dirty="0"/>
              <a:t>Give final project presentation.</a:t>
            </a:r>
          </a:p>
          <a:p>
            <a:pPr marL="136525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69005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22030" y="381000"/>
            <a:ext cx="8229600" cy="762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10600" cy="4191000"/>
          </a:xfrm>
        </p:spPr>
        <p:txBody>
          <a:bodyPr/>
          <a:lstStyle/>
          <a:p>
            <a:r>
              <a:rPr lang="en-US" sz="2000" dirty="0" smtClean="0"/>
              <a:t>42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Project Page:</a:t>
            </a:r>
            <a:br>
              <a:rPr lang="en-US" sz="2000" dirty="0" smtClean="0"/>
            </a:br>
            <a:r>
              <a:rPr lang="en-US" sz="1600" dirty="0" smtClean="0">
                <a:hlinkClick r:id="rId3"/>
              </a:rPr>
              <a:t>http://www.irongeek.com/i.php?page=security/i2p-identify-service-hosts-eepsites&amp;mode=print</a:t>
            </a:r>
            <a:r>
              <a:rPr lang="en-US" sz="1600" dirty="0" smtClean="0"/>
              <a:t> </a:t>
            </a:r>
          </a:p>
          <a:p>
            <a:endParaRPr lang="en-US" sz="1600" dirty="0"/>
          </a:p>
          <a:p>
            <a:r>
              <a:rPr lang="en-US" sz="1600" dirty="0" smtClean="0"/>
              <a:t>Installing:</a:t>
            </a:r>
            <a:br>
              <a:rPr lang="en-US" sz="1600" dirty="0" smtClean="0"/>
            </a:br>
            <a:r>
              <a:rPr lang="en-US" sz="1600" dirty="0" smtClean="0">
                <a:hlinkClick r:id="rId4"/>
              </a:rPr>
              <a:t>http://www.irongeek.com/i.php?page=videos/getting-started-with-the-i2p-darknet</a:t>
            </a:r>
            <a:r>
              <a:rPr lang="en-US" sz="16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background…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Darknets</a:t>
            </a:r>
          </a:p>
          <a:p>
            <a:r>
              <a:rPr lang="en-US" dirty="0" smtClean="0"/>
              <a:t>There are many definitions, but mine is “anonymizing private networks ”</a:t>
            </a:r>
          </a:p>
          <a:p>
            <a:r>
              <a:rPr lang="en-US" dirty="0" smtClean="0"/>
              <a:t>Use of encryption and proxies (some times other peers) to obfuscate who is communicating to whom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I2P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Invisible Internet Project</a:t>
            </a:r>
          </a:p>
          <a:p>
            <a:r>
              <a:rPr lang="en-US" dirty="0" smtClean="0"/>
              <a:t>(in a nutshell)</a:t>
            </a:r>
          </a:p>
          <a:p>
            <a:r>
              <a:rPr lang="en-US" dirty="0" smtClean="0"/>
              <a:t>Especially as compared to Tor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609600"/>
            <a:ext cx="427616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70525"/>
          </a:xfrm>
        </p:spPr>
        <p:txBody>
          <a:bodyPr/>
          <a:lstStyle/>
          <a:p>
            <a:r>
              <a:rPr lang="en-US" b="1" dirty="0" smtClean="0"/>
              <a:t>Who?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I2P developers, started by Jrandom.</a:t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dirty="0" smtClean="0">
                <a:hlinkClick r:id="rId2"/>
              </a:rPr>
              <a:t>http://www.i2p2.de/</a:t>
            </a:r>
            <a:r>
              <a:rPr lang="en-US" sz="2000" dirty="0" smtClean="0"/>
              <a:t> </a:t>
            </a:r>
          </a:p>
          <a:p>
            <a:r>
              <a:rPr lang="en-US" b="1" dirty="0" smtClean="0"/>
              <a:t>Why?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dirty="0" smtClean="0"/>
              <a:t>To act as </a:t>
            </a:r>
            <a:r>
              <a:rPr lang="en-US" sz="2000" dirty="0"/>
              <a:t>an anonymizing layer </a:t>
            </a:r>
            <a:r>
              <a:rPr lang="en-US" sz="2000" dirty="0" smtClean="0"/>
              <a:t>on top of the Internet</a:t>
            </a:r>
            <a:endParaRPr lang="en-US" sz="2000" dirty="0" smtClean="0"/>
          </a:p>
          <a:p>
            <a:r>
              <a:rPr lang="en-US" b="1" dirty="0" smtClean="0"/>
              <a:t>What</a:t>
            </a:r>
            <a:r>
              <a:rPr lang="en-US" b="1" dirty="0" smtClean="0"/>
              <a:t>?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Mostly other web sites on I2P (eepSites), but the protocol allows for P2P (iMule, i2psnark), anonymous email and public Internet via out proxies. </a:t>
            </a:r>
          </a:p>
          <a:p>
            <a:r>
              <a:rPr lang="en-US" b="1" dirty="0" smtClean="0"/>
              <a:t>How?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Locally ran proxies that you can connect to and control via a web browser</a:t>
            </a:r>
            <a:r>
              <a:rPr lang="en-US" sz="2000" dirty="0" smtClean="0"/>
              <a:t>. </a:t>
            </a:r>
            <a:r>
              <a:rPr lang="en-US" sz="2000" dirty="0"/>
              <a:t> </a:t>
            </a:r>
            <a:r>
              <a:rPr lang="en-US" sz="2000" dirty="0" smtClean="0"/>
              <a:t>These connect other I2P routers via tunnels. Network information is distributed via a DHT know as NetDB. 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14600" y="6604084"/>
            <a:ext cx="53340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Image from </a:t>
            </a:r>
            <a:r>
              <a:rPr lang="en-US" sz="1050" dirty="0" smtClean="0">
                <a:hlinkClick r:id="rId2"/>
              </a:rPr>
              <a:t>http://www.i2p2.de/how_intro</a:t>
            </a:r>
            <a:r>
              <a:rPr lang="en-US" sz="1050" dirty="0" smtClean="0"/>
              <a:t> </a:t>
            </a:r>
            <a:endParaRPr lang="en-US" sz="1050" dirty="0"/>
          </a:p>
        </p:txBody>
      </p:sp>
      <p:pic>
        <p:nvPicPr>
          <p:cNvPr id="8" name="Picture 7" descr="n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1371600"/>
            <a:ext cx="6381750" cy="48482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EIGamal</a:t>
            </a:r>
            <a:r>
              <a:rPr lang="en-US" sz="2000" dirty="0" smtClean="0"/>
              <a:t>/</a:t>
            </a:r>
            <a:r>
              <a:rPr lang="en-US" sz="2000" dirty="0" err="1" smtClean="0"/>
              <a:t>SessionTag+AES</a:t>
            </a:r>
            <a:r>
              <a:rPr lang="en-US" sz="2000" dirty="0" smtClean="0"/>
              <a:t> from A to H</a:t>
            </a:r>
          </a:p>
          <a:p>
            <a:r>
              <a:rPr lang="en-US" sz="2000" dirty="0" smtClean="0"/>
              <a:t>Private Key AES from A to D and E to H</a:t>
            </a:r>
          </a:p>
          <a:p>
            <a:r>
              <a:rPr lang="en-US" sz="2000" dirty="0" err="1" smtClean="0"/>
              <a:t>Diffie</a:t>
            </a:r>
            <a:r>
              <a:rPr lang="en-US" sz="2000" dirty="0" smtClean="0"/>
              <a:t>–Hellman/Station-To-Station protocol + AES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734" y="2895600"/>
            <a:ext cx="6160532" cy="308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889456" y="6356866"/>
            <a:ext cx="3429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Image from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://www.i2p2.de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194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look like to the user?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35677"/>
            <a:ext cx="7500938" cy="5090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and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125"/>
          </a:xfrm>
        </p:spPr>
        <p:txBody>
          <a:bodyPr/>
          <a:lstStyle/>
          <a:p>
            <a:r>
              <a:rPr lang="en-US" sz="2000" dirty="0" smtClean="0"/>
              <a:t>Details</a:t>
            </a:r>
            <a:br>
              <a:rPr lang="en-US" sz="2000" dirty="0" smtClean="0"/>
            </a:br>
            <a:r>
              <a:rPr lang="en-US" sz="2000" dirty="0" smtClean="0">
                <a:hlinkClick r:id="rId2"/>
              </a:rPr>
              <a:t>http://www.i2p2.de/naming.html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516 Character Address</a:t>
            </a:r>
            <a:br>
              <a:rPr lang="en-US" sz="2000" dirty="0" smtClean="0"/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-KR6qyfPWXoN~F3UzzYSMIsaRy4udcRkHu2Dx9syXSz</a:t>
            </a:r>
            <a:br>
              <a:rPr lang="en-US" sz="1050" dirty="0"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UQXQdi2Af1TV2UMH3PpPuNu-GwrqihwmLSkPFg4fv4y</a:t>
            </a:r>
            <a:br>
              <a:rPr lang="en-US" sz="1050" dirty="0"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QQY3E10VeQVuI67dn5vlan3NGMsjqxoXTSHHt7C3nX3</a:t>
            </a:r>
            <a:br>
              <a:rPr lang="en-US" sz="1050" dirty="0"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szXK90JSoO~tRMDl1xyqtKm94-RpIyNcLXofd0H6b02</a:t>
            </a:r>
            <a:br>
              <a:rPr lang="en-US" sz="1050" dirty="0"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683CQIjb-7JiCpDD0zharm6SU54rhdisIUVXpi1xYgg</a:t>
            </a:r>
            <a:br>
              <a:rPr lang="en-US" sz="1050" dirty="0"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2pKVpssL~KCp7RAGzpt2rSgz~RHFsecqGBeFwJdiko-</a:t>
            </a:r>
            <a:br>
              <a:rPr lang="en-US" sz="1050" dirty="0"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6CYW~tcBcigM8ea57LK7JjCFVhOoYTqgk95AG04-hfe</a:t>
            </a:r>
            <a:br>
              <a:rPr lang="en-US" sz="1050" dirty="0"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hnmBtuAFHWklFyFh88x6mS9sbVPvi-am4La0G0jvUJw</a:t>
            </a:r>
            <a:br>
              <a:rPr lang="en-US" sz="1050" dirty="0"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9a3wQ67jMr6KWQ~w~bFe~FDqoZqVXl8t88qHPIvXelv</a:t>
            </a:r>
            <a:br>
              <a:rPr lang="en-US" sz="1050" dirty="0"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Ww2Y8EMSF5PJhWw~AZfoWOA5VQVYvcmGzZIEKtFGE7b</a:t>
            </a:r>
            <a:br>
              <a:rPr lang="en-US" sz="1050" dirty="0"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gQf3rFtJ2FAtig9XXBsoLisHbJgeVb29Ew5E7bkwxvE</a:t>
            </a:r>
            <a:br>
              <a:rPr lang="en-US" sz="1050" dirty="0">
                <a:latin typeface="Courier New" pitchFamily="49" charset="0"/>
                <a:cs typeface="Courier New" pitchFamily="49" charset="0"/>
              </a:rPr>
            </a:br>
            <a:r>
              <a:rPr lang="en-US" sz="1050" dirty="0">
                <a:latin typeface="Courier New" pitchFamily="49" charset="0"/>
                <a:cs typeface="Courier New" pitchFamily="49" charset="0"/>
              </a:rPr>
              <a:t>e9NYkIqvrKvUAt1i55we0Nkt6xlEdhBqg6xXOyIAAAA</a:t>
            </a:r>
          </a:p>
          <a:p>
            <a:r>
              <a:rPr lang="en-US" sz="2000" dirty="0" err="1" smtClean="0"/>
              <a:t>SusiDNS</a:t>
            </a:r>
            <a:r>
              <a:rPr lang="en-US" sz="2000" dirty="0" smtClean="0"/>
              <a:t> Names</a:t>
            </a:r>
            <a:br>
              <a:rPr lang="en-US" sz="2000" dirty="0" smtClean="0"/>
            </a:br>
            <a:r>
              <a:rPr lang="en-US" sz="2000" dirty="0" smtClean="0"/>
              <a:t> 	something.i2p</a:t>
            </a:r>
          </a:p>
          <a:p>
            <a:r>
              <a:rPr lang="en-US" sz="2000" dirty="0" smtClean="0"/>
              <a:t>Hosts.txt and Jump Services </a:t>
            </a:r>
          </a:p>
          <a:p>
            <a:r>
              <a:rPr lang="en-US" sz="2000" dirty="0" smtClean="0"/>
              <a:t>Base32 Address</a:t>
            </a:r>
            <a:br>
              <a:rPr lang="en-US" sz="2000" dirty="0" smtClean="0"/>
            </a:br>
            <a:r>
              <a:rPr lang="en-US" sz="2000" dirty="0" smtClean="0"/>
              <a:t> 	{52 chars}.b32.i2p</a:t>
            </a:r>
            <a:br>
              <a:rPr lang="en-US" sz="2000" dirty="0" smtClean="0"/>
            </a:br>
            <a:r>
              <a:rPr lang="en-US" sz="2000" dirty="0"/>
              <a:t>rjxwbsw4zjhv4zsplma6jmf5nr24e4ymvvbycd3swgiinbvg7oga.b32.i2p</a:t>
            </a:r>
          </a:p>
          <a:p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I2P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89525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Pros</a:t>
            </a:r>
          </a:p>
          <a:p>
            <a:r>
              <a:rPr lang="en-US" sz="2400" dirty="0" smtClean="0"/>
              <a:t>Lots of supported applications</a:t>
            </a:r>
          </a:p>
          <a:p>
            <a:r>
              <a:rPr lang="en-US" sz="2400" dirty="0" smtClean="0"/>
              <a:t>Can create just about any hidden service if you use SOCKS5 as the client tunnel</a:t>
            </a:r>
          </a:p>
          <a:p>
            <a:r>
              <a:rPr lang="en-US" sz="2400" dirty="0" smtClean="0"/>
              <a:t>Eepsites somewhat faster compared to Tor Hidden Services </a:t>
            </a:r>
            <a:r>
              <a:rPr lang="en-US" sz="1800" dirty="0" smtClean="0"/>
              <a:t>(Subjective, I know)</a:t>
            </a:r>
          </a:p>
          <a:p>
            <a:r>
              <a:rPr lang="en-US" sz="2400" dirty="0" smtClean="0"/>
              <a:t>No central point of failure</a:t>
            </a:r>
            <a:br>
              <a:rPr lang="en-US" sz="2400" dirty="0" smtClean="0"/>
            </a:br>
            <a:r>
              <a:rPr lang="en-US" sz="1600" dirty="0" smtClean="0"/>
              <a:t>(Example:</a:t>
            </a:r>
            <a:r>
              <a:rPr lang="en-US" sz="1600" dirty="0"/>
              <a:t> W</a:t>
            </a:r>
            <a:r>
              <a:rPr lang="en-US" sz="1600" dirty="0" smtClean="0"/>
              <a:t>hat </a:t>
            </a:r>
            <a:r>
              <a:rPr lang="en-US" sz="1600" dirty="0"/>
              <a:t>happened to Tor when China blocked access to the core directory servers on September 25</a:t>
            </a:r>
            <a:r>
              <a:rPr lang="en-US" sz="1600" baseline="30000" dirty="0"/>
              <a:t>th</a:t>
            </a:r>
            <a:r>
              <a:rPr lang="en-US" sz="1600" dirty="0"/>
              <a:t> 2009</a:t>
            </a:r>
            <a:r>
              <a:rPr lang="en-US" sz="1600" dirty="0" smtClean="0"/>
              <a:t>) </a:t>
            </a:r>
          </a:p>
          <a:p>
            <a:pPr>
              <a:buNone/>
            </a:pPr>
            <a:r>
              <a:rPr lang="en-US" sz="2400" dirty="0" smtClean="0"/>
              <a:t>Cons</a:t>
            </a:r>
          </a:p>
          <a:p>
            <a:r>
              <a:rPr lang="en-US" sz="2400" dirty="0" smtClean="0"/>
              <a:t>Limited out proxies</a:t>
            </a:r>
          </a:p>
          <a:p>
            <a:r>
              <a:rPr lang="en-US" sz="2400" dirty="0" smtClean="0"/>
              <a:t>Sybil attacks a little more likely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3335</TotalTime>
  <Words>632</Words>
  <Application>Microsoft Office PowerPoint</Application>
  <PresentationFormat>On-screen Show (4:3)</PresentationFormat>
  <Paragraphs>98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Project Proposal: Locating I2P services via Leaks on the Application Layer</vt:lpstr>
      <vt:lpstr>A little background…</vt:lpstr>
      <vt:lpstr>I2P</vt:lpstr>
      <vt:lpstr>Overview</vt:lpstr>
      <vt:lpstr>Layout</vt:lpstr>
      <vt:lpstr>Encryption Layers</vt:lpstr>
      <vt:lpstr>What does it look like to the user?</vt:lpstr>
      <vt:lpstr>Naming and Addresses</vt:lpstr>
      <vt:lpstr>I2P Pros and Cons</vt:lpstr>
      <vt:lpstr>Approach </vt:lpstr>
      <vt:lpstr>Challenges</vt:lpstr>
      <vt:lpstr>Improvements/Deliverables </vt:lpstr>
      <vt:lpstr>Schedule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Proposal: Locating I2P services via Leaks on the Application Layer</dc:title>
  <dc:creator>adrian</dc:creator>
  <cp:lastModifiedBy>Crenshaw, Adrian D</cp:lastModifiedBy>
  <cp:revision>745</cp:revision>
  <dcterms:created xsi:type="dcterms:W3CDTF">2006-08-16T00:00:00Z</dcterms:created>
  <dcterms:modified xsi:type="dcterms:W3CDTF">2010-10-11T21:30:18Z</dcterms:modified>
</cp:coreProperties>
</file>