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handoutMasterIdLst>
    <p:handoutMasterId r:id="rId53"/>
  </p:handoutMasterIdLst>
  <p:sldIdLst>
    <p:sldId id="256" r:id="rId2"/>
    <p:sldId id="482" r:id="rId3"/>
    <p:sldId id="455" r:id="rId4"/>
    <p:sldId id="391" r:id="rId5"/>
    <p:sldId id="411" r:id="rId6"/>
    <p:sldId id="412" r:id="rId7"/>
    <p:sldId id="413" r:id="rId8"/>
    <p:sldId id="444" r:id="rId9"/>
    <p:sldId id="430" r:id="rId10"/>
    <p:sldId id="443" r:id="rId11"/>
    <p:sldId id="414" r:id="rId12"/>
    <p:sldId id="484" r:id="rId13"/>
    <p:sldId id="445" r:id="rId14"/>
    <p:sldId id="446" r:id="rId15"/>
    <p:sldId id="447" r:id="rId16"/>
    <p:sldId id="470" r:id="rId17"/>
    <p:sldId id="456" r:id="rId18"/>
    <p:sldId id="457" r:id="rId19"/>
    <p:sldId id="459" r:id="rId20"/>
    <p:sldId id="458" r:id="rId21"/>
    <p:sldId id="460" r:id="rId22"/>
    <p:sldId id="462" r:id="rId23"/>
    <p:sldId id="465" r:id="rId24"/>
    <p:sldId id="471" r:id="rId25"/>
    <p:sldId id="463" r:id="rId26"/>
    <p:sldId id="464" r:id="rId27"/>
    <p:sldId id="461" r:id="rId28"/>
    <p:sldId id="472" r:id="rId29"/>
    <p:sldId id="452" r:id="rId30"/>
    <p:sldId id="479" r:id="rId31"/>
    <p:sldId id="450" r:id="rId32"/>
    <p:sldId id="468" r:id="rId33"/>
    <p:sldId id="451" r:id="rId34"/>
    <p:sldId id="449" r:id="rId35"/>
    <p:sldId id="448" r:id="rId36"/>
    <p:sldId id="473" r:id="rId37"/>
    <p:sldId id="485" r:id="rId38"/>
    <p:sldId id="466" r:id="rId39"/>
    <p:sldId id="469" r:id="rId40"/>
    <p:sldId id="474" r:id="rId41"/>
    <p:sldId id="454" r:id="rId42"/>
    <p:sldId id="475" r:id="rId43"/>
    <p:sldId id="481" r:id="rId44"/>
    <p:sldId id="476" r:id="rId45"/>
    <p:sldId id="453" r:id="rId46"/>
    <p:sldId id="478" r:id="rId47"/>
    <p:sldId id="477" r:id="rId48"/>
    <p:sldId id="467" r:id="rId49"/>
    <p:sldId id="483" r:id="rId50"/>
    <p:sldId id="328" r:id="rId5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1902" autoAdjust="0"/>
  </p:normalViewPr>
  <p:slideViewPr>
    <p:cSldViewPr>
      <p:cViewPr>
        <p:scale>
          <a:sx n="94" d="100"/>
          <a:sy n="94" d="100"/>
        </p:scale>
        <p:origin x="-470"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[graphs.xlsx]Sheet1!$B$1</c:f>
              <c:strCache>
                <c:ptCount val="1"/>
                <c:pt idx="0">
                  <c:v>CountOfIP</c:v>
                </c:pt>
              </c:strCache>
            </c:strRef>
          </c:tx>
          <c:dLbls>
            <c:dLbl>
              <c:idx val="0"/>
              <c:layout>
                <c:manualLayout>
                  <c:x val="-0.16002416092494975"/>
                  <c:y val="-0.12580839089970089"/>
                </c:manualLayout>
              </c:layout>
              <c:tx>
                <c:rich>
                  <a:bodyPr/>
                  <a:lstStyle/>
                  <a:p>
                    <a:r>
                      <a:rPr lang="en-US" sz="1600" dirty="0"/>
                      <a:t>(Unknown)
321
57%</a:t>
                    </a:r>
                    <a:endParaRPr lang="en-US" sz="3600" dirty="0"/>
                  </a:p>
                </c:rich>
              </c:tx>
              <c:dLblPos val="bestFit"/>
              <c:showLegendKey val="0"/>
              <c:showVal val="1"/>
              <c:showCatName val="1"/>
              <c:showSerName val="0"/>
              <c:showPercent val="1"/>
              <c:showBubbleSize val="0"/>
              <c:separator>
</c:separator>
            </c:dLbl>
            <c:txPr>
              <a:bodyPr/>
              <a:lstStyle/>
              <a:p>
                <a:pPr>
                  <a:defRPr sz="1600">
                    <a:solidFill>
                      <a:schemeClr val="tx1"/>
                    </a:solidFill>
                  </a:defRPr>
                </a:pPr>
                <a:endParaRPr lang="en-US"/>
              </a:p>
            </c:txPr>
            <c:dLblPos val="inEnd"/>
            <c:showLegendKey val="0"/>
            <c:showVal val="1"/>
            <c:showCatName val="1"/>
            <c:showSerName val="0"/>
            <c:showPercent val="1"/>
            <c:showBubbleSize val="0"/>
            <c:separator>
</c:separator>
            <c:showLeaderLines val="1"/>
          </c:dLbls>
          <c:cat>
            <c:strRef>
              <c:f>[graphs.xlsx]Sheet1!$A$2:$A$5</c:f>
              <c:strCache>
                <c:ptCount val="4"/>
                <c:pt idx="0">
                  <c:v>(Unknown)</c:v>
                </c:pt>
                <c:pt idx="1">
                  <c:v>(FreeBSD)</c:v>
                </c:pt>
                <c:pt idx="2">
                  <c:v>(Linux)</c:v>
                </c:pt>
                <c:pt idx="3">
                  <c:v>(Windows)</c:v>
                </c:pt>
              </c:strCache>
            </c:strRef>
          </c:cat>
          <c:val>
            <c:numRef>
              <c:f>[graphs.xlsx]Sheet1!$B$2:$B$5</c:f>
              <c:numCache>
                <c:formatCode>General</c:formatCode>
                <c:ptCount val="4"/>
                <c:pt idx="0">
                  <c:v>321</c:v>
                </c:pt>
                <c:pt idx="1">
                  <c:v>3</c:v>
                </c:pt>
                <c:pt idx="2">
                  <c:v>110</c:v>
                </c:pt>
                <c:pt idx="3">
                  <c:v>124</c:v>
                </c:pt>
              </c:numCache>
            </c:numRef>
          </c:val>
        </c:ser>
        <c:dLbls>
          <c:showLegendKey val="0"/>
          <c:showVal val="0"/>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title>
      <c:tx>
        <c:rich>
          <a:bodyPr/>
          <a:lstStyle/>
          <a:p>
            <a:pPr>
              <a:defRPr/>
            </a:pPr>
            <a:r>
              <a:rPr lang="en-US" sz="1400" dirty="0"/>
              <a:t>I2P Nodes By Organization</a:t>
            </a:r>
          </a:p>
        </c:rich>
      </c:tx>
      <c:layout>
        <c:manualLayout>
          <c:xMode val="edge"/>
          <c:yMode val="edge"/>
          <c:x val="0.33166106189851274"/>
          <c:y val="0"/>
        </c:manualLayout>
      </c:layout>
      <c:overlay val="0"/>
    </c:title>
    <c:autoTitleDeleted val="0"/>
    <c:plotArea>
      <c:layout>
        <c:manualLayout>
          <c:layoutTarget val="inner"/>
          <c:xMode val="edge"/>
          <c:yMode val="edge"/>
          <c:x val="2.8572203918775092E-2"/>
          <c:y val="0.15977177852768401"/>
          <c:w val="0.87064872689882833"/>
          <c:h val="0.44735591483017284"/>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'[graphs.xlsx]Nodes by organization'!$A$1:$A$7</c:f>
              <c:strCache>
                <c:ptCount val="7"/>
                <c:pt idx="0">
                  <c:v>Proxad / Free SAS</c:v>
                </c:pt>
                <c:pt idx="1">
                  <c:v>Deutsche Telekom AG</c:v>
                </c:pt>
                <c:pt idx="2">
                  <c:v>Dynamic pools</c:v>
                </c:pt>
                <c:pt idx="3">
                  <c:v>The University of Tennessee Health Science Center</c:v>
                </c:pt>
                <c:pt idx="4">
                  <c:v>Comcast Cable Communications, Inc.</c:v>
                </c:pt>
                <c:pt idx="5">
                  <c:v>Road Runner HoldCo LLC</c:v>
                </c:pt>
                <c:pt idx="6">
                  <c:v>Other</c:v>
                </c:pt>
              </c:strCache>
            </c:strRef>
          </c:cat>
          <c:val>
            <c:numRef>
              <c:f>'[graphs.xlsx]Nodes by organization'!$B$1:$B$7</c:f>
              <c:numCache>
                <c:formatCode>General</c:formatCode>
                <c:ptCount val="7"/>
                <c:pt idx="0">
                  <c:v>132</c:v>
                </c:pt>
                <c:pt idx="1">
                  <c:v>78</c:v>
                </c:pt>
                <c:pt idx="2">
                  <c:v>59</c:v>
                </c:pt>
                <c:pt idx="3">
                  <c:v>44</c:v>
                </c:pt>
                <c:pt idx="4">
                  <c:v>26</c:v>
                </c:pt>
                <c:pt idx="5">
                  <c:v>23</c:v>
                </c:pt>
                <c:pt idx="6">
                  <c:v>728</c:v>
                </c:pt>
              </c:numCache>
            </c:numRef>
          </c:val>
        </c:ser>
        <c:dLbls>
          <c:showLegendKey val="0"/>
          <c:showVal val="0"/>
          <c:showCatName val="0"/>
          <c:showSerName val="0"/>
          <c:showPercent val="0"/>
          <c:showBubbleSize val="0"/>
        </c:dLbls>
        <c:gapWidth val="100"/>
        <c:axId val="69429248"/>
        <c:axId val="57408832"/>
      </c:barChart>
      <c:catAx>
        <c:axId val="69429248"/>
        <c:scaling>
          <c:orientation val="minMax"/>
        </c:scaling>
        <c:delete val="0"/>
        <c:axPos val="b"/>
        <c:majorTickMark val="out"/>
        <c:minorTickMark val="none"/>
        <c:tickLblPos val="nextTo"/>
        <c:txPr>
          <a:bodyPr/>
          <a:lstStyle/>
          <a:p>
            <a:pPr>
              <a:defRPr sz="1000"/>
            </a:pPr>
            <a:endParaRPr lang="en-US"/>
          </a:p>
        </c:txPr>
        <c:crossAx val="57408832"/>
        <c:crosses val="autoZero"/>
        <c:auto val="1"/>
        <c:lblAlgn val="ctr"/>
        <c:lblOffset val="100"/>
        <c:noMultiLvlLbl val="0"/>
      </c:catAx>
      <c:valAx>
        <c:axId val="57408832"/>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69429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n-US" sz="1400"/>
              <a:t>I2P Nodes By Country</a:t>
            </a:r>
            <a:br>
              <a:rPr lang="en-US" sz="1400"/>
            </a:br>
            <a:endParaRPr lang="en-US" sz="1400"/>
          </a:p>
        </c:rich>
      </c:tx>
      <c:overlay val="0"/>
    </c:title>
    <c:autoTitleDeleted val="0"/>
    <c:plotArea>
      <c:layout/>
      <c:barChart>
        <c:barDir val="col"/>
        <c:grouping val="clustered"/>
        <c:varyColors val="1"/>
        <c:ser>
          <c:idx val="0"/>
          <c:order val="0"/>
          <c:tx>
            <c:strRef>
              <c:f>'[graphs.xlsx]nodes by county'!$B$1</c:f>
              <c:strCache>
                <c:ptCount val="1"/>
                <c:pt idx="0">
                  <c:v>CountOfCountry</c:v>
                </c:pt>
              </c:strCache>
            </c:strRef>
          </c:tx>
          <c:invertIfNegative val="1"/>
          <c:dLbls>
            <c:showLegendKey val="0"/>
            <c:showVal val="1"/>
            <c:showCatName val="0"/>
            <c:showSerName val="0"/>
            <c:showPercent val="0"/>
            <c:showBubbleSize val="0"/>
            <c:showLeaderLines val="0"/>
          </c:dLbls>
          <c:cat>
            <c:strRef>
              <c:f>'[graphs.xlsx]nodes by county'!$A$2:$A$15</c:f>
              <c:strCache>
                <c:ptCount val="14"/>
                <c:pt idx="0">
                  <c:v>France</c:v>
                </c:pt>
                <c:pt idx="1">
                  <c:v>Germany</c:v>
                </c:pt>
                <c:pt idx="2">
                  <c:v>USA</c:v>
                </c:pt>
                <c:pt idx="3">
                  <c:v>Russian Federation</c:v>
                </c:pt>
                <c:pt idx="4">
                  <c:v>Sweden</c:v>
                </c:pt>
                <c:pt idx="5">
                  <c:v>Japan</c:v>
                </c:pt>
                <c:pt idx="6">
                  <c:v>United Kingdom</c:v>
                </c:pt>
                <c:pt idx="7">
                  <c:v>Ukraine</c:v>
                </c:pt>
                <c:pt idx="8">
                  <c:v>Netherlands</c:v>
                </c:pt>
                <c:pt idx="9">
                  <c:v>Canada</c:v>
                </c:pt>
                <c:pt idx="10">
                  <c:v>China</c:v>
                </c:pt>
                <c:pt idx="11">
                  <c:v>Australia</c:v>
                </c:pt>
                <c:pt idx="12">
                  <c:v>Austria</c:v>
                </c:pt>
                <c:pt idx="13">
                  <c:v>other</c:v>
                </c:pt>
              </c:strCache>
            </c:strRef>
          </c:cat>
          <c:val>
            <c:numRef>
              <c:f>'[graphs.xlsx]nodes by county'!$B$2:$B$15</c:f>
              <c:numCache>
                <c:formatCode>General</c:formatCode>
                <c:ptCount val="14"/>
                <c:pt idx="0">
                  <c:v>340</c:v>
                </c:pt>
                <c:pt idx="1">
                  <c:v>227</c:v>
                </c:pt>
                <c:pt idx="2">
                  <c:v>186</c:v>
                </c:pt>
                <c:pt idx="3">
                  <c:v>121</c:v>
                </c:pt>
                <c:pt idx="4">
                  <c:v>39</c:v>
                </c:pt>
                <c:pt idx="5">
                  <c:v>28</c:v>
                </c:pt>
                <c:pt idx="6">
                  <c:v>26</c:v>
                </c:pt>
                <c:pt idx="7">
                  <c:v>17</c:v>
                </c:pt>
                <c:pt idx="8">
                  <c:v>15</c:v>
                </c:pt>
                <c:pt idx="9">
                  <c:v>13</c:v>
                </c:pt>
                <c:pt idx="10">
                  <c:v>12</c:v>
                </c:pt>
                <c:pt idx="11">
                  <c:v>7</c:v>
                </c:pt>
                <c:pt idx="12">
                  <c:v>7</c:v>
                </c:pt>
                <c:pt idx="13">
                  <c:v>55</c:v>
                </c:pt>
              </c:numCache>
            </c:numRef>
          </c:val>
        </c:ser>
        <c:dLbls>
          <c:showLegendKey val="0"/>
          <c:showVal val="0"/>
          <c:showCatName val="0"/>
          <c:showSerName val="0"/>
          <c:showPercent val="0"/>
          <c:showBubbleSize val="0"/>
        </c:dLbls>
        <c:gapWidth val="150"/>
        <c:axId val="69429760"/>
        <c:axId val="69223552"/>
      </c:barChart>
      <c:catAx>
        <c:axId val="69429760"/>
        <c:scaling>
          <c:orientation val="minMax"/>
        </c:scaling>
        <c:delete val="0"/>
        <c:axPos val="b"/>
        <c:majorTickMark val="out"/>
        <c:minorTickMark val="none"/>
        <c:tickLblPos val="nextTo"/>
        <c:crossAx val="69223552"/>
        <c:crosses val="autoZero"/>
        <c:auto val="1"/>
        <c:lblAlgn val="ctr"/>
        <c:lblOffset val="100"/>
        <c:noMultiLvlLbl val="0"/>
      </c:catAx>
      <c:valAx>
        <c:axId val="69223552"/>
        <c:scaling>
          <c:orientation val="minMax"/>
          <c:max val="400"/>
        </c:scaling>
        <c:delete val="0"/>
        <c:axPos val="l"/>
        <c:majorGridlines/>
        <c:numFmt formatCode="General" sourceLinked="1"/>
        <c:majorTickMark val="out"/>
        <c:minorTickMark val="none"/>
        <c:tickLblPos val="nextTo"/>
        <c:crossAx val="694297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1/19/2011</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1325029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416153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45</a:t>
            </a:fld>
            <a:endParaRPr lang="en-US" dirty="0"/>
          </a:p>
        </p:txBody>
      </p:sp>
    </p:spTree>
    <p:extLst>
      <p:ext uri="{BB962C8B-B14F-4D97-AF65-F5344CB8AC3E}">
        <p14:creationId xmlns:p14="http://schemas.microsoft.com/office/powerpoint/2010/main" val="224727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18</a:t>
            </a:fld>
            <a:endParaRPr lang="en-US" dirty="0"/>
          </a:p>
        </p:txBody>
      </p:sp>
    </p:spTree>
    <p:extLst>
      <p:ext uri="{BB962C8B-B14F-4D97-AF65-F5344CB8AC3E}">
        <p14:creationId xmlns:p14="http://schemas.microsoft.com/office/powerpoint/2010/main" val="186832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23</a:t>
            </a:fld>
            <a:endParaRPr lang="en-US" dirty="0"/>
          </a:p>
        </p:txBody>
      </p:sp>
    </p:spTree>
    <p:extLst>
      <p:ext uri="{BB962C8B-B14F-4D97-AF65-F5344CB8AC3E}">
        <p14:creationId xmlns:p14="http://schemas.microsoft.com/office/powerpoint/2010/main" val="240406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32</a:t>
            </a:fld>
            <a:endParaRPr lang="en-US" dirty="0"/>
          </a:p>
        </p:txBody>
      </p:sp>
    </p:spTree>
    <p:extLst>
      <p:ext uri="{BB962C8B-B14F-4D97-AF65-F5344CB8AC3E}">
        <p14:creationId xmlns:p14="http://schemas.microsoft.com/office/powerpoint/2010/main" val="368898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33</a:t>
            </a:fld>
            <a:endParaRPr lang="en-US" dirty="0"/>
          </a:p>
        </p:txBody>
      </p:sp>
    </p:spTree>
    <p:extLst>
      <p:ext uri="{BB962C8B-B14F-4D97-AF65-F5344CB8AC3E}">
        <p14:creationId xmlns:p14="http://schemas.microsoft.com/office/powerpoint/2010/main" val="112159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34</a:t>
            </a:fld>
            <a:endParaRPr lang="en-US" dirty="0"/>
          </a:p>
        </p:txBody>
      </p:sp>
    </p:spTree>
    <p:extLst>
      <p:ext uri="{BB962C8B-B14F-4D97-AF65-F5344CB8AC3E}">
        <p14:creationId xmlns:p14="http://schemas.microsoft.com/office/powerpoint/2010/main" val="80448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3F4307-D3BB-4294-BDB2-9738A833E8BB}" type="slidenum">
              <a:rPr lang="en-US" smtClean="0"/>
              <a:pPr/>
              <a:t>41</a:t>
            </a:fld>
            <a:endParaRPr lang="en-US" dirty="0"/>
          </a:p>
        </p:txBody>
      </p:sp>
    </p:spTree>
    <p:extLst>
      <p:ext uri="{BB962C8B-B14F-4D97-AF65-F5344CB8AC3E}">
        <p14:creationId xmlns:p14="http://schemas.microsoft.com/office/powerpoint/2010/main" val="96997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a:xfrm>
            <a:off x="457200" y="6416675"/>
            <a:ext cx="2133600" cy="365125"/>
          </a:xfrm>
          <a:prstGeom prst="rect">
            <a:avLst/>
          </a:prstGeom>
        </p:spPr>
        <p:txBody>
          <a:bodyPr/>
          <a:lstStyle>
            <a:lvl1pPr>
              <a:defRPr/>
            </a:lvl1pPr>
          </a:lstStyle>
          <a:p>
            <a:pPr>
              <a:defRPr/>
            </a:pPr>
            <a:fld id="{FC792174-60E5-4DB5-AC24-51715D6953E0}" type="datetimeFigureOut">
              <a:rPr lang="en-US"/>
              <a:pPr>
                <a:defRPr/>
              </a:pPr>
              <a:t>1/19/2011</a:t>
            </a:fld>
            <a:endParaRPr lang="en-US" dirty="0"/>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9BF4AA76-4E64-4FDB-AC58-24FB80A2D37D}" type="datetimeFigureOut">
              <a:rPr lang="en-US"/>
              <a:pPr>
                <a:defRPr/>
              </a:pPr>
              <a:t>1/19/2011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D5E1437F-8864-4D42-B820-741711E368E3}" type="datetimeFigureOut">
              <a:rPr lang="en-US"/>
              <a:pPr>
                <a:defRPr/>
              </a:pPr>
              <a:t>1/19/2011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6071E70E-7A0F-4790-A459-AE20FEF9162B}" type="datetimeFigureOut">
              <a:rPr lang="en-US"/>
              <a:pPr>
                <a:defRPr/>
              </a:pPr>
              <a:t>1/19/2011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06988625-263C-43A0-8C3F-63AC0FAF8029}" type="datetimeFigureOut">
              <a:rPr lang="en-US"/>
              <a:pPr>
                <a:defRPr/>
              </a:pPr>
              <a:t>1/19/2011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smtClean="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BF362503-9846-445D-ABB5-954A60CFB6F1}" type="datetimeFigureOut">
              <a:rPr lang="en-US"/>
              <a:pPr>
                <a:defRPr/>
              </a:pPr>
              <a:t>1/19/2011</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lvl1pPr>
              <a:defRPr/>
            </a:lvl1pPr>
          </a:lstStyle>
          <a:p>
            <a:pPr>
              <a:defRPr/>
            </a:pPr>
            <a:fld id="{8B8F07D3-1943-4BCA-9533-0777C2BA2128}" type="datetimeFigureOut">
              <a:rPr lang="en-US"/>
              <a:pPr>
                <a:defRPr/>
              </a:pPr>
              <a:t>1/19/2011</a:t>
            </a:fld>
            <a:endParaRPr lang="en-US" dirty="0"/>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lvl1pPr>
              <a:defRPr/>
            </a:lvl1pPr>
          </a:lstStyle>
          <a:p>
            <a:pPr>
              <a:defRPr/>
            </a:pPr>
            <a:fld id="{0D30FC56-1518-455F-9DAB-57F008E3559A}" type="datetimeFigureOut">
              <a:rPr lang="en-US"/>
              <a:pPr>
                <a:defRPr/>
              </a:pPr>
              <a:t>1/19/2011</a:t>
            </a:fld>
            <a:endParaRPr lang="en-US" dirty="0"/>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lvl1pPr>
              <a:defRPr/>
            </a:lvl1pPr>
          </a:lstStyle>
          <a:p>
            <a:pPr>
              <a:defRPr/>
            </a:pPr>
            <a:fld id="{99ED8C2D-821E-49DE-A890-7FF4495653EB}" type="datetimeFigureOut">
              <a:rPr lang="en-US"/>
              <a:pPr>
                <a:defRPr/>
              </a:pPr>
              <a:t>1/19/2011</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B9FFAA8E-3019-4854-8C02-F09B944CC9F7}" type="datetimeFigureOut">
              <a:rPr lang="en-US"/>
              <a:pPr>
                <a:defRPr/>
              </a:pPr>
              <a:t>1/19/2011</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2E318707-7EBB-4841-9E9F-0B1455B824F5}" type="datetimeFigureOut">
              <a:rPr lang="en-US"/>
              <a:pPr>
                <a:defRPr/>
              </a:pPr>
              <a:t>1/19/2011</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pic>
        <p:nvPicPr>
          <p:cNvPr id="9"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640" y="6035040"/>
            <a:ext cx="1547812"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0" y="6411912"/>
            <a:ext cx="9144000" cy="369887"/>
          </a:xfrm>
          <a:prstGeom prst="rect">
            <a:avLst/>
          </a:prstGeom>
          <a:noFill/>
        </p:spPr>
        <p:txBody>
          <a:bodyPr wrap="square">
            <a:spAutoFit/>
          </a:bodyPr>
          <a:lstStyle/>
          <a:p>
            <a:pPr algn="ctr" fontAlgn="auto">
              <a:spcBef>
                <a:spcPts val="0"/>
              </a:spcBef>
              <a:spcAft>
                <a:spcPts val="0"/>
              </a:spcAft>
              <a:defRPr/>
            </a:pPr>
            <a:r>
              <a:rPr lang="en-US" dirty="0">
                <a:latin typeface="+mn-lt"/>
                <a:cs typeface="+mn-cs"/>
              </a:rPr>
              <a:t>http</a:t>
            </a:r>
            <a:r>
              <a:rPr lang="en-US" dirty="0" smtClean="0">
                <a:latin typeface="+mn-lt"/>
                <a:cs typeface="+mn-cs"/>
              </a:rPr>
              <a:t>://Irongeek.com</a:t>
            </a:r>
            <a:endParaRPr lang="en-US" dirty="0">
              <a:latin typeface="+mn-lt"/>
              <a:cs typeface="+mn-cs"/>
            </a:endParaRPr>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i2p2.de/naming.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2p2.de/how_threatmode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rongeek.com/host/i2p-probe-scripts.zi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enacitysolutions.com/" TargetMode="External"/><Relationship Id="rId4" Type="http://schemas.openxmlformats.org/officeDocument/2006/relationships/hyperlink" Target="http://www.isd-podcast.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wasp.org/index.php/OWASP_Zed_Attack_Proxy_Proje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ireshark.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etworkminer.sourceforge.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irsoft.net/utils/ipnetinfo.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2p2.i2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hodanhq.com/" TargetMode="External"/><Relationship Id="rId2" Type="http://schemas.openxmlformats.org/officeDocument/2006/relationships/hyperlink" Target="http://i2p.to/frame.php?page=info&amp;host=somesite.i2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owasp.org/index.php/Category:OWASP_Top_Ten_Projec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notacon.org/" TargetMode="External"/><Relationship Id="rId3" Type="http://schemas.openxmlformats.org/officeDocument/2006/relationships/hyperlink" Target="http://www.louisvilleinfosec.com/" TargetMode="External"/><Relationship Id="rId7" Type="http://schemas.openxmlformats.org/officeDocument/2006/relationships/hyperlink" Target="http://phreaknic.inf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hack3rcon.org/" TargetMode="External"/><Relationship Id="rId5" Type="http://schemas.openxmlformats.org/officeDocument/2006/relationships/hyperlink" Target="http://www.skydogcon.com/" TargetMode="External"/><Relationship Id="rId4" Type="http://schemas.openxmlformats.org/officeDocument/2006/relationships/hyperlink" Target="http://derbycon.com/" TargetMode="External"/><Relationship Id="rId9" Type="http://schemas.openxmlformats.org/officeDocument/2006/relationships/hyperlink" Target="http://www.outerz0ne.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irongeek.com/i.php?page=security/darknets-i2p-identifying-hidden-server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www.irongeek.com/i.php?page=videos/getting-started-with-the-i2p-darkne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i2p2.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2p2.de/how_intr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2p2.de/"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Darknets and hidden </a:t>
            </a:r>
            <a:r>
              <a:rPr lang="en-US" dirty="0" smtClean="0"/>
              <a:t>servers:</a:t>
            </a:r>
            <a:br>
              <a:rPr lang="en-US" dirty="0" smtClean="0"/>
            </a:br>
            <a:r>
              <a:rPr lang="en-US" sz="3600" dirty="0" smtClean="0"/>
              <a:t>Locating I2P services via Leaks on the Application Layer</a:t>
            </a:r>
            <a:endParaRPr lang="en-US" sz="3600" dirty="0"/>
          </a:p>
        </p:txBody>
      </p:sp>
      <p:sp>
        <p:nvSpPr>
          <p:cNvPr id="12291" name="Subtitle 2"/>
          <p:cNvSpPr>
            <a:spLocks noGrp="1"/>
          </p:cNvSpPr>
          <p:nvPr>
            <p:ph type="subTitle" idx="1"/>
          </p:nvPr>
        </p:nvSpPr>
        <p:spPr/>
        <p:txBody>
          <a:bodyPr/>
          <a:lstStyle/>
          <a:p>
            <a:pPr eaLnBrk="1" hangingPunct="1"/>
            <a:r>
              <a:rPr lang="en-US" dirty="0" smtClean="0"/>
              <a:t>Adrian Crenshaw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191000"/>
            <a:ext cx="2381583" cy="190526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and Addresses</a:t>
            </a:r>
            <a:endParaRPr lang="en-US" dirty="0"/>
          </a:p>
        </p:txBody>
      </p:sp>
      <p:sp>
        <p:nvSpPr>
          <p:cNvPr id="3" name="Content Placeholder 2"/>
          <p:cNvSpPr>
            <a:spLocks noGrp="1"/>
          </p:cNvSpPr>
          <p:nvPr>
            <p:ph idx="1"/>
          </p:nvPr>
        </p:nvSpPr>
        <p:spPr>
          <a:xfrm>
            <a:off x="457200" y="1371600"/>
            <a:ext cx="8229600" cy="4937125"/>
          </a:xfrm>
        </p:spPr>
        <p:txBody>
          <a:bodyPr/>
          <a:lstStyle/>
          <a:p>
            <a:r>
              <a:rPr lang="en-US" sz="2000" dirty="0" smtClean="0"/>
              <a:t>Details</a:t>
            </a:r>
            <a:br>
              <a:rPr lang="en-US" sz="2000" dirty="0" smtClean="0"/>
            </a:br>
            <a:r>
              <a:rPr lang="en-US" sz="2000" dirty="0" smtClean="0">
                <a:hlinkClick r:id="rId2"/>
              </a:rPr>
              <a:t>http://www.i2p2.de/naming.html</a:t>
            </a:r>
            <a:r>
              <a:rPr lang="en-US" sz="2000" dirty="0" smtClean="0"/>
              <a:t> </a:t>
            </a:r>
          </a:p>
          <a:p>
            <a:r>
              <a:rPr lang="en-US" sz="2000" dirty="0" smtClean="0"/>
              <a:t>516 Character Address</a:t>
            </a:r>
            <a:br>
              <a:rPr lang="en-US" sz="2000" dirty="0" smtClean="0"/>
            </a:br>
            <a:r>
              <a:rPr lang="en-US" sz="1050" dirty="0">
                <a:latin typeface="Courier New" pitchFamily="49" charset="0"/>
                <a:cs typeface="Courier New" pitchFamily="49" charset="0"/>
              </a:rPr>
              <a:t>-</a:t>
            </a:r>
            <a:r>
              <a:rPr lang="en-US" sz="1050" dirty="0" smtClean="0">
                <a:latin typeface="Courier New" pitchFamily="49" charset="0"/>
                <a:cs typeface="Courier New" pitchFamily="49" charset="0"/>
              </a:rPr>
              <a:t>KR6qyfPWXoN~F3UzzYSMIsaRy4udcRkHu2Dx9syXSzUQXQdi2Af1TV2UMH3PpPuNu-GwrqihwmLSkPFg4fv4y</a:t>
            </a:r>
            <a:br>
              <a:rPr lang="en-US" sz="1050" dirty="0" smtClean="0">
                <a:latin typeface="Courier New" pitchFamily="49" charset="0"/>
                <a:cs typeface="Courier New" pitchFamily="49" charset="0"/>
              </a:rPr>
            </a:br>
            <a:r>
              <a:rPr lang="en-US" sz="1050" dirty="0" smtClean="0">
                <a:latin typeface="Courier New" pitchFamily="49" charset="0"/>
                <a:cs typeface="Courier New" pitchFamily="49" charset="0"/>
              </a:rPr>
              <a:t>QQY3E10VeQVuI67dn5vlan3NGMsjqxoXTSHHt7C3nX3szXK90JSoO~tRMDl1xyqtKm94-RpIyNcLXofd0H6b02</a:t>
            </a:r>
            <a:br>
              <a:rPr lang="en-US" sz="1050" dirty="0" smtClean="0">
                <a:latin typeface="Courier New" pitchFamily="49" charset="0"/>
                <a:cs typeface="Courier New" pitchFamily="49" charset="0"/>
              </a:rPr>
            </a:br>
            <a:r>
              <a:rPr lang="en-US" sz="1050" dirty="0" smtClean="0">
                <a:latin typeface="Courier New" pitchFamily="49" charset="0"/>
                <a:cs typeface="Courier New" pitchFamily="49" charset="0"/>
              </a:rPr>
              <a:t>683CQIjb-7JiCpDD0zharm6SU54rhdisIUVXpi1xYgg2pKVpssL~KCp7RAGzpt2rSgz~RHFsecqGBeFwJdiko-</a:t>
            </a:r>
            <a:br>
              <a:rPr lang="en-US" sz="1050" dirty="0" smtClean="0">
                <a:latin typeface="Courier New" pitchFamily="49" charset="0"/>
                <a:cs typeface="Courier New" pitchFamily="49" charset="0"/>
              </a:rPr>
            </a:br>
            <a:r>
              <a:rPr lang="en-US" sz="1050" dirty="0" smtClean="0">
                <a:latin typeface="Courier New" pitchFamily="49" charset="0"/>
                <a:cs typeface="Courier New" pitchFamily="49" charset="0"/>
              </a:rPr>
              <a:t>6CYW~tcBcigM8ea57LK7JjCFVhOoYTqgk95AG04-hfehnmBtuAFHWklFyFh88x6mS9sbVPvi-am4La0G0jvUJw</a:t>
            </a:r>
            <a:br>
              <a:rPr lang="en-US" sz="1050" dirty="0" smtClean="0">
                <a:latin typeface="Courier New" pitchFamily="49" charset="0"/>
                <a:cs typeface="Courier New" pitchFamily="49" charset="0"/>
              </a:rPr>
            </a:br>
            <a:r>
              <a:rPr lang="en-US" sz="1050" dirty="0" smtClean="0">
                <a:latin typeface="Courier New" pitchFamily="49" charset="0"/>
                <a:cs typeface="Courier New" pitchFamily="49" charset="0"/>
              </a:rPr>
              <a:t>9a3wQ67jMr6KWQ~w~bFe~FDqoZqVXl8t88qHPIvXelvWw2Y8EMSF5PJhWw~AZfoWOA5VQVYvcmGzZIEKtFGE7b</a:t>
            </a:r>
            <a:br>
              <a:rPr lang="en-US" sz="1050" dirty="0" smtClean="0">
                <a:latin typeface="Courier New" pitchFamily="49" charset="0"/>
                <a:cs typeface="Courier New" pitchFamily="49" charset="0"/>
              </a:rPr>
            </a:br>
            <a:r>
              <a:rPr lang="en-US" sz="1050" dirty="0" smtClean="0">
                <a:latin typeface="Courier New" pitchFamily="49" charset="0"/>
                <a:cs typeface="Courier New" pitchFamily="49" charset="0"/>
              </a:rPr>
              <a:t>gQf3rFtJ2FAtig9XXBsoLisHbJgeVb29Ew5E7bkwxvEe9NYkIqvrKvUAt1i55we0Nkt6xlEdhBqg6xXOyIAAAA</a:t>
            </a:r>
          </a:p>
          <a:p>
            <a:r>
              <a:rPr lang="en-US" sz="2000" dirty="0" err="1" smtClean="0"/>
              <a:t>SusiDNS</a:t>
            </a:r>
            <a:r>
              <a:rPr lang="en-US" sz="2000" dirty="0" smtClean="0"/>
              <a:t> Names</a:t>
            </a:r>
            <a:br>
              <a:rPr lang="en-US" sz="2000" dirty="0" smtClean="0"/>
            </a:br>
            <a:r>
              <a:rPr lang="en-US" sz="2000" dirty="0" smtClean="0"/>
              <a:t> 	something.i2p</a:t>
            </a:r>
          </a:p>
          <a:p>
            <a:r>
              <a:rPr lang="en-US" sz="2000" dirty="0" smtClean="0"/>
              <a:t>Hosts.txt and Jump Services </a:t>
            </a:r>
          </a:p>
          <a:p>
            <a:r>
              <a:rPr lang="en-US" sz="2000" dirty="0" smtClean="0"/>
              <a:t>Base32 Address</a:t>
            </a:r>
            <a:br>
              <a:rPr lang="en-US" sz="2000" dirty="0" smtClean="0"/>
            </a:br>
            <a:r>
              <a:rPr lang="en-US" sz="2000" dirty="0" smtClean="0"/>
              <a:t> 	{52 chars}.b32.i2p</a:t>
            </a:r>
            <a:br>
              <a:rPr lang="en-US" sz="2000" dirty="0" smtClean="0"/>
            </a:br>
            <a:r>
              <a:rPr lang="en-US" sz="2000" dirty="0"/>
              <a:t>rjxwbsw4zjhv4zsplma6jmf5nr24e4ymvvbycd3swgiinbvg7oga.b32.i2p</a:t>
            </a:r>
          </a:p>
          <a:p>
            <a:endParaRPr lang="en-US"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I2P Pros and Cons</a:t>
            </a:r>
            <a:endParaRPr lang="en-US" dirty="0"/>
          </a:p>
        </p:txBody>
      </p:sp>
      <p:sp>
        <p:nvSpPr>
          <p:cNvPr id="3" name="Content Placeholder 2"/>
          <p:cNvSpPr>
            <a:spLocks noGrp="1"/>
          </p:cNvSpPr>
          <p:nvPr>
            <p:ph idx="1"/>
          </p:nvPr>
        </p:nvSpPr>
        <p:spPr>
          <a:xfrm>
            <a:off x="457200" y="1219200"/>
            <a:ext cx="8229600" cy="5089525"/>
          </a:xfrm>
        </p:spPr>
        <p:txBody>
          <a:bodyPr/>
          <a:lstStyle/>
          <a:p>
            <a:pPr>
              <a:buNone/>
            </a:pPr>
            <a:r>
              <a:rPr lang="en-US" sz="2400" dirty="0" smtClean="0"/>
              <a:t>Pros</a:t>
            </a:r>
          </a:p>
          <a:p>
            <a:r>
              <a:rPr lang="en-US" sz="2400" dirty="0" smtClean="0"/>
              <a:t>Lots of supported applications</a:t>
            </a:r>
          </a:p>
          <a:p>
            <a:r>
              <a:rPr lang="en-US" sz="2400" dirty="0" smtClean="0"/>
              <a:t>Can create just about any hidden service if you use SOCKS5 as the client tunnel</a:t>
            </a:r>
          </a:p>
          <a:p>
            <a:r>
              <a:rPr lang="en-US" sz="2400" dirty="0" smtClean="0"/>
              <a:t>Eepsites somewhat faster compared to Tor Hidden Services </a:t>
            </a:r>
            <a:r>
              <a:rPr lang="en-US" sz="1800" dirty="0" smtClean="0"/>
              <a:t>(Subjective, I know)</a:t>
            </a:r>
          </a:p>
          <a:p>
            <a:r>
              <a:rPr lang="en-US" sz="2400" dirty="0" smtClean="0"/>
              <a:t>No central point of failure</a:t>
            </a:r>
            <a:br>
              <a:rPr lang="en-US" sz="2400" dirty="0" smtClean="0"/>
            </a:br>
            <a:r>
              <a:rPr lang="en-US" sz="1600" dirty="0" smtClean="0"/>
              <a:t>(Example:</a:t>
            </a:r>
            <a:r>
              <a:rPr lang="en-US" sz="1600" dirty="0"/>
              <a:t> W</a:t>
            </a:r>
            <a:r>
              <a:rPr lang="en-US" sz="1600" dirty="0" smtClean="0"/>
              <a:t>hat </a:t>
            </a:r>
            <a:r>
              <a:rPr lang="en-US" sz="1600" dirty="0"/>
              <a:t>happened to Tor when China blocked access to the core directory servers on September 25</a:t>
            </a:r>
            <a:r>
              <a:rPr lang="en-US" sz="1600" baseline="30000" dirty="0"/>
              <a:t>th</a:t>
            </a:r>
            <a:r>
              <a:rPr lang="en-US" sz="1600" dirty="0"/>
              <a:t> 2009</a:t>
            </a:r>
            <a:r>
              <a:rPr lang="en-US" sz="1600" dirty="0" smtClean="0"/>
              <a:t>) </a:t>
            </a:r>
          </a:p>
          <a:p>
            <a:pPr>
              <a:buNone/>
            </a:pPr>
            <a:r>
              <a:rPr lang="en-US" sz="2400" dirty="0" smtClean="0"/>
              <a:t>Cons</a:t>
            </a:r>
          </a:p>
          <a:p>
            <a:r>
              <a:rPr lang="en-US" sz="2400" dirty="0" smtClean="0"/>
              <a:t>Limited out proxies</a:t>
            </a:r>
          </a:p>
          <a:p>
            <a:r>
              <a:rPr lang="en-US" sz="2400" dirty="0" smtClean="0"/>
              <a:t>Sybil attacks a little more likely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Attacks</a:t>
            </a:r>
            <a:endParaRPr lang="en-US" dirty="0"/>
          </a:p>
        </p:txBody>
      </p:sp>
      <p:sp>
        <p:nvSpPr>
          <p:cNvPr id="3" name="Content Placeholder 2"/>
          <p:cNvSpPr>
            <a:spLocks noGrp="1"/>
          </p:cNvSpPr>
          <p:nvPr>
            <p:ph idx="1"/>
          </p:nvPr>
        </p:nvSpPr>
        <p:spPr/>
        <p:txBody>
          <a:bodyPr/>
          <a:lstStyle/>
          <a:p>
            <a:r>
              <a:rPr lang="en-US" dirty="0" smtClean="0"/>
              <a:t>Clock based attacks</a:t>
            </a:r>
          </a:p>
          <a:p>
            <a:r>
              <a:rPr lang="en-US" dirty="0" smtClean="0"/>
              <a:t>Traffic flow analysis</a:t>
            </a:r>
          </a:p>
          <a:p>
            <a:r>
              <a:rPr lang="en-US" dirty="0"/>
              <a:t>Sybil/infrastructure </a:t>
            </a:r>
            <a:r>
              <a:rPr lang="en-US" dirty="0" smtClean="0"/>
              <a:t>attacks</a:t>
            </a:r>
          </a:p>
          <a:p>
            <a:r>
              <a:rPr lang="en-US" dirty="0"/>
              <a:t>Many more…</a:t>
            </a:r>
            <a:br>
              <a:rPr lang="en-US" dirty="0"/>
            </a:br>
            <a:r>
              <a:rPr lang="en-US" dirty="0">
                <a:hlinkClick r:id="rId2"/>
              </a:rPr>
              <a:t>http://</a:t>
            </a:r>
            <a:r>
              <a:rPr lang="en-US" dirty="0" smtClean="0">
                <a:hlinkClick r:id="rId2"/>
              </a:rPr>
              <a:t>www.i2p2.de/how_threatmodel.html</a:t>
            </a:r>
            <a:r>
              <a:rPr lang="en-US" dirty="0" smtClean="0"/>
              <a:t> </a:t>
            </a:r>
            <a:endParaRPr lang="en-US" dirty="0"/>
          </a:p>
        </p:txBody>
      </p:sp>
    </p:spTree>
    <p:extLst>
      <p:ext uri="{BB962C8B-B14F-4D97-AF65-F5344CB8AC3E}">
        <p14:creationId xmlns:p14="http://schemas.microsoft.com/office/powerpoint/2010/main" val="23528743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t>
            </a:r>
            <a:endParaRPr lang="en-US" dirty="0"/>
          </a:p>
        </p:txBody>
      </p:sp>
      <p:sp>
        <p:nvSpPr>
          <p:cNvPr id="3" name="Content Placeholder 2"/>
          <p:cNvSpPr>
            <a:spLocks noGrp="1"/>
          </p:cNvSpPr>
          <p:nvPr>
            <p:ph idx="1"/>
          </p:nvPr>
        </p:nvSpPr>
        <p:spPr>
          <a:xfrm>
            <a:off x="457200" y="1295400"/>
            <a:ext cx="8229600" cy="5013325"/>
          </a:xfrm>
        </p:spPr>
        <p:txBody>
          <a:bodyPr/>
          <a:lstStyle/>
          <a:p>
            <a:pPr marL="136525" indent="0">
              <a:buNone/>
            </a:pPr>
            <a:r>
              <a:rPr lang="en-US" sz="2000" dirty="0"/>
              <a:t>“Specific exploits are temporary, bad configuration mistakes are forever”. </a:t>
            </a:r>
            <a:endParaRPr lang="en-US" sz="2000" dirty="0" smtClean="0"/>
          </a:p>
          <a:p>
            <a:pPr marL="593725" lvl="0" indent="-457200">
              <a:buFont typeface="+mj-lt"/>
              <a:buAutoNum type="arabicPeriod"/>
            </a:pPr>
            <a:r>
              <a:rPr lang="en-US" sz="2000" dirty="0" smtClean="0"/>
              <a:t>Banner </a:t>
            </a:r>
            <a:r>
              <a:rPr lang="en-US" sz="2000" dirty="0"/>
              <a:t>grabs of both eepSites inside of I2P, and against know IPs participating in the Darknet, to reduce the anonymity set of the servers.</a:t>
            </a:r>
          </a:p>
          <a:p>
            <a:pPr marL="593725" lvl="0" indent="-457200">
              <a:buFont typeface="+mj-lt"/>
              <a:buAutoNum type="arabicPeriod"/>
            </a:pPr>
            <a:r>
              <a:rPr lang="en-US" sz="2000" dirty="0"/>
              <a:t>Reverse DNS and who is lookups to find out more information concerning the IPs of the I2P nodes.</a:t>
            </a:r>
          </a:p>
          <a:p>
            <a:pPr marL="593725" lvl="0" indent="-457200">
              <a:buFont typeface="+mj-lt"/>
              <a:buAutoNum type="arabicPeriod"/>
            </a:pPr>
            <a:r>
              <a:rPr lang="en-US" sz="2000" dirty="0"/>
              <a:t>TCP/IP stack OS finger printing.</a:t>
            </a:r>
          </a:p>
          <a:p>
            <a:pPr marL="593725" lvl="0" indent="-457200">
              <a:buFont typeface="+mj-lt"/>
              <a:buAutoNum type="arabicPeriod"/>
            </a:pPr>
            <a:r>
              <a:rPr lang="en-US" sz="2000" dirty="0"/>
              <a:t>Testing I2P virtual host names on the public facing IP of I2P nodes.</a:t>
            </a:r>
          </a:p>
          <a:p>
            <a:pPr marL="593725" lvl="0" indent="-457200">
              <a:buFont typeface="+mj-lt"/>
              <a:buAutoNum type="arabicPeriod"/>
            </a:pPr>
            <a:r>
              <a:rPr lang="en-US" sz="2000" dirty="0"/>
              <a:t>Compare the clock of the remote I2P site, and suspected IP hosts on the public Internet, to our own system’s clock. We did this via the HTTP protocols “Date:” header.</a:t>
            </a:r>
          </a:p>
          <a:p>
            <a:pPr marL="593725" lvl="0" indent="-457200">
              <a:buFont typeface="+mj-lt"/>
              <a:buAutoNum type="arabicPeriod"/>
            </a:pPr>
            <a:r>
              <a:rPr lang="en-US" sz="2000" dirty="0"/>
              <a:t>Command injection attacks.</a:t>
            </a:r>
          </a:p>
          <a:p>
            <a:pPr marL="593725" lvl="0" indent="-457200">
              <a:buFont typeface="+mj-lt"/>
              <a:buAutoNum type="arabicPeriod"/>
            </a:pPr>
            <a:r>
              <a:rPr lang="en-US" sz="2000" dirty="0"/>
              <a:t>Web bugs to attempt to de-anonymize eepSite administrators or users. (This turned out more problematic than we originally thought)</a:t>
            </a:r>
          </a:p>
        </p:txBody>
      </p:sp>
    </p:spTree>
    <p:extLst>
      <p:ext uri="{BB962C8B-B14F-4D97-AF65-F5344CB8AC3E}">
        <p14:creationId xmlns:p14="http://schemas.microsoft.com/office/powerpoint/2010/main" val="2717482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marL="650875" indent="-514350">
              <a:buFont typeface="+mj-lt"/>
              <a:buAutoNum type="arabicPeriod"/>
            </a:pPr>
            <a:r>
              <a:rPr lang="en-US" sz="2400" dirty="0" smtClean="0"/>
              <a:t>Communications </a:t>
            </a:r>
            <a:r>
              <a:rPr lang="en-US" sz="2400" dirty="0"/>
              <a:t>with the eepSites is </a:t>
            </a:r>
            <a:r>
              <a:rPr lang="en-US" sz="2400" dirty="0" smtClean="0"/>
              <a:t>normally </a:t>
            </a:r>
            <a:r>
              <a:rPr lang="en-US" sz="2400" dirty="0"/>
              <a:t>done via an HTTP proxy. </a:t>
            </a:r>
            <a:r>
              <a:rPr lang="en-US" sz="2400" dirty="0" smtClean="0"/>
              <a:t> This restricts our attack options somewhat. Where DNS queries went made a huge difference.</a:t>
            </a:r>
          </a:p>
          <a:p>
            <a:pPr marL="650875" indent="-514350">
              <a:buFont typeface="+mj-lt"/>
              <a:buAutoNum type="arabicPeriod"/>
            </a:pPr>
            <a:r>
              <a:rPr lang="en-US" sz="2400" dirty="0" smtClean="0"/>
              <a:t>Perhaps </a:t>
            </a:r>
            <a:r>
              <a:rPr lang="en-US" sz="2400" dirty="0"/>
              <a:t>because of point one, many of the tools I have experimented with so far have a tendency to give false results or hang while working on spidering an eepSite. </a:t>
            </a:r>
            <a:endParaRPr lang="en-US" sz="2400" dirty="0" smtClean="0"/>
          </a:p>
          <a:p>
            <a:pPr marL="650875" indent="-514350">
              <a:buFont typeface="+mj-lt"/>
              <a:buAutoNum type="arabicPeriod"/>
            </a:pPr>
            <a:r>
              <a:rPr lang="en-US" sz="2400" dirty="0"/>
              <a:t>Filtering of client requests makes it somewhat harder to attack the administrator of an eepSite via web bugs, or odd XSS attacks put into the </a:t>
            </a:r>
            <a:r>
              <a:rPr lang="en-US" sz="2400" dirty="0" smtClean="0"/>
              <a:t>logs.</a:t>
            </a:r>
          </a:p>
          <a:p>
            <a:pPr marL="650875" indent="-514350">
              <a:buFont typeface="+mj-lt"/>
              <a:buAutoNum type="arabicPeriod"/>
            </a:pPr>
            <a:r>
              <a:rPr lang="en-US" sz="2400" dirty="0" smtClean="0"/>
              <a:t>While </a:t>
            </a:r>
            <a:r>
              <a:rPr lang="en-US" sz="2400" dirty="0"/>
              <a:t>spidering I </a:t>
            </a:r>
            <a:r>
              <a:rPr lang="en-US" sz="2400" dirty="0" smtClean="0"/>
              <a:t>needed </a:t>
            </a:r>
            <a:r>
              <a:rPr lang="en-US" sz="2400" dirty="0"/>
              <a:t>to be careful not to download contraband onto my own system. </a:t>
            </a:r>
          </a:p>
        </p:txBody>
      </p:sp>
    </p:spTree>
    <p:extLst>
      <p:ext uri="{BB962C8B-B14F-4D97-AF65-F5344CB8AC3E}">
        <p14:creationId xmlns:p14="http://schemas.microsoft.com/office/powerpoint/2010/main" val="180544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r>
              <a:rPr lang="en-US" dirty="0" smtClean="0">
                <a:effectLst/>
              </a:rPr>
              <a:t>Deliverables </a:t>
            </a:r>
            <a:endParaRPr lang="en-US" dirty="0"/>
          </a:p>
        </p:txBody>
      </p:sp>
      <p:sp>
        <p:nvSpPr>
          <p:cNvPr id="3" name="Content Placeholder 2"/>
          <p:cNvSpPr>
            <a:spLocks noGrp="1"/>
          </p:cNvSpPr>
          <p:nvPr>
            <p:ph idx="1"/>
          </p:nvPr>
        </p:nvSpPr>
        <p:spPr/>
        <p:txBody>
          <a:bodyPr/>
          <a:lstStyle/>
          <a:p>
            <a:pPr marL="650875" indent="-514350">
              <a:buFont typeface="+mj-lt"/>
              <a:buAutoNum type="arabicPeriod"/>
            </a:pPr>
            <a:r>
              <a:rPr lang="en-US" dirty="0"/>
              <a:t>C</a:t>
            </a:r>
            <a:r>
              <a:rPr lang="en-US" dirty="0" smtClean="0"/>
              <a:t>learer </a:t>
            </a:r>
            <a:r>
              <a:rPr lang="en-US" dirty="0"/>
              <a:t>examples of how leaked information can be found. </a:t>
            </a:r>
            <a:endParaRPr lang="en-US" dirty="0" smtClean="0"/>
          </a:p>
          <a:p>
            <a:pPr marL="650875" indent="-514350">
              <a:buFont typeface="+mj-lt"/>
              <a:buAutoNum type="arabicPeriod"/>
            </a:pPr>
            <a:r>
              <a:rPr lang="en-US" dirty="0" smtClean="0"/>
              <a:t>A </a:t>
            </a:r>
            <a:r>
              <a:rPr lang="en-US" dirty="0"/>
              <a:t>concentration on I2P instead of </a:t>
            </a:r>
            <a:r>
              <a:rPr lang="en-US" dirty="0" smtClean="0"/>
              <a:t>Tor.</a:t>
            </a:r>
          </a:p>
          <a:p>
            <a:pPr marL="650875" indent="-514350">
              <a:buFont typeface="+mj-lt"/>
              <a:buAutoNum type="arabicPeriod"/>
            </a:pPr>
            <a:r>
              <a:rPr lang="en-US" dirty="0" smtClean="0"/>
              <a:t>A </a:t>
            </a:r>
            <a:r>
              <a:rPr lang="en-US" dirty="0"/>
              <a:t>concentration on the application layer instead of the network or transport layers. </a:t>
            </a:r>
            <a:endParaRPr lang="en-US" dirty="0" smtClean="0"/>
          </a:p>
          <a:p>
            <a:pPr marL="650875" indent="-514350">
              <a:buFont typeface="+mj-lt"/>
              <a:buAutoNum type="arabicPeriod"/>
            </a:pPr>
            <a:r>
              <a:rPr lang="en-US" dirty="0" smtClean="0"/>
              <a:t>Real </a:t>
            </a:r>
            <a:r>
              <a:rPr lang="en-US" dirty="0"/>
              <a:t>world tests on systems that have been implemented for more than just academic purposes. </a:t>
            </a:r>
            <a:endParaRPr lang="en-US" dirty="0" smtClean="0"/>
          </a:p>
          <a:p>
            <a:pPr marL="650875" indent="-514350">
              <a:buFont typeface="+mj-lt"/>
              <a:buAutoNum type="arabicPeriod"/>
            </a:pPr>
            <a:r>
              <a:rPr lang="en-US" dirty="0" smtClean="0"/>
              <a:t>Less </a:t>
            </a:r>
            <a:r>
              <a:rPr lang="en-US" dirty="0"/>
              <a:t>reliance on esoteric attack vectors. </a:t>
            </a:r>
          </a:p>
        </p:txBody>
      </p:sp>
    </p:spTree>
    <p:extLst>
      <p:ext uri="{BB962C8B-B14F-4D97-AF65-F5344CB8AC3E}">
        <p14:creationId xmlns:p14="http://schemas.microsoft.com/office/powerpoint/2010/main" val="3800690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Probing I2P</a:t>
            </a:r>
            <a:endParaRPr lang="en-US" dirty="0"/>
          </a:p>
        </p:txBody>
      </p:sp>
      <p:sp>
        <p:nvSpPr>
          <p:cNvPr id="5" name="Subtitle 4"/>
          <p:cNvSpPr>
            <a:spLocks noGrp="1"/>
          </p:cNvSpPr>
          <p:nvPr>
            <p:ph type="subTitle" idx="1"/>
          </p:nvPr>
        </p:nvSpPr>
        <p:spPr/>
        <p:txBody>
          <a:bodyPr/>
          <a:lstStyle/>
          <a:p>
            <a:r>
              <a:rPr lang="en-US" dirty="0" smtClean="0"/>
              <a:t>Data collection and tools</a:t>
            </a:r>
            <a:endParaRPr lang="en-US" dirty="0"/>
          </a:p>
        </p:txBody>
      </p:sp>
    </p:spTree>
    <p:extLst>
      <p:ext uri="{BB962C8B-B14F-4D97-AF65-F5344CB8AC3E}">
        <p14:creationId xmlns:p14="http://schemas.microsoft.com/office/powerpoint/2010/main" val="2493953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eepSites</a:t>
            </a:r>
            <a:endParaRPr lang="en-US" dirty="0"/>
          </a:p>
        </p:txBody>
      </p:sp>
      <p:sp>
        <p:nvSpPr>
          <p:cNvPr id="3" name="Content Placeholder 2"/>
          <p:cNvSpPr>
            <a:spLocks noGrp="1"/>
          </p:cNvSpPr>
          <p:nvPr>
            <p:ph idx="1"/>
          </p:nvPr>
        </p:nvSpPr>
        <p:spPr/>
        <p:txBody>
          <a:bodyPr/>
          <a:lstStyle/>
          <a:p>
            <a:r>
              <a:rPr lang="en-US" dirty="0"/>
              <a:t>S</a:t>
            </a:r>
            <a:r>
              <a:rPr lang="en-US" dirty="0" smtClean="0"/>
              <a:t>pider </a:t>
            </a:r>
            <a:r>
              <a:rPr lang="en-US" dirty="0"/>
              <a:t>some of the popular portal eepSites like forum.i2p or ugha.i2p for URLs ending in .i2p, then continue </a:t>
            </a:r>
            <a:r>
              <a:rPr lang="en-US" dirty="0" smtClean="0"/>
              <a:t>spidering </a:t>
            </a:r>
            <a:r>
              <a:rPr lang="en-US" dirty="0"/>
              <a:t>from there recursively. </a:t>
            </a:r>
            <a:endParaRPr lang="en-US" dirty="0" smtClean="0"/>
          </a:p>
          <a:p>
            <a:r>
              <a:rPr lang="en-US" dirty="0"/>
              <a:t>Another option is to parse though the host.txt file I2P uses for name to cryptographic identifier mappings, and check each i2p service for availability</a:t>
            </a:r>
            <a:r>
              <a:rPr lang="en-US" dirty="0" smtClean="0"/>
              <a:t>.</a:t>
            </a:r>
          </a:p>
          <a:p>
            <a:r>
              <a:rPr lang="en-US" dirty="0" smtClean="0"/>
              <a:t>Or both</a:t>
            </a:r>
            <a:endParaRPr lang="en-US" dirty="0"/>
          </a:p>
        </p:txBody>
      </p:sp>
    </p:spTree>
    <p:extLst>
      <p:ext uri="{BB962C8B-B14F-4D97-AF65-F5344CB8AC3E}">
        <p14:creationId xmlns:p14="http://schemas.microsoft.com/office/powerpoint/2010/main" val="20565895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Scripts</a:t>
            </a:r>
            <a:endParaRPr lang="en-US" dirty="0"/>
          </a:p>
        </p:txBody>
      </p:sp>
      <p:sp>
        <p:nvSpPr>
          <p:cNvPr id="3" name="Content Placeholder 2"/>
          <p:cNvSpPr>
            <a:spLocks noGrp="1"/>
          </p:cNvSpPr>
          <p:nvPr>
            <p:ph idx="1"/>
          </p:nvPr>
        </p:nvSpPr>
        <p:spPr>
          <a:xfrm>
            <a:off x="457200" y="1371600"/>
            <a:ext cx="8229600" cy="4937125"/>
          </a:xfrm>
        </p:spPr>
        <p:txBody>
          <a:bodyPr/>
          <a:lstStyle/>
          <a:p>
            <a:r>
              <a:rPr lang="en-US" sz="1400" u="sng" dirty="0"/>
              <a:t>I2PMassGrabber-headers.py</a:t>
            </a:r>
            <a:r>
              <a:rPr lang="en-US" sz="1400" dirty="0"/>
              <a:t/>
            </a:r>
            <a:br>
              <a:rPr lang="en-US" sz="1400" dirty="0"/>
            </a:br>
            <a:r>
              <a:rPr lang="en-US" sz="1400" dirty="0"/>
              <a:t>Checks the status of each I2P host listed in an I2P host.txt file to see if it's up, and then generates CSV and HTML formatted output with the hostname, status, and server banner. Input file and proxies will have to be changed based on user settings. This script also collects page scrapes that can be reviewed.</a:t>
            </a:r>
          </a:p>
          <a:p>
            <a:r>
              <a:rPr lang="en-US" sz="1400" u="sng" dirty="0"/>
              <a:t>real-IP-banner.py</a:t>
            </a:r>
            <a:r>
              <a:rPr lang="en-US" sz="1400" dirty="0"/>
              <a:t/>
            </a:r>
            <a:br>
              <a:rPr lang="en-US" sz="1400" dirty="0"/>
            </a:br>
            <a:r>
              <a:rPr lang="en-US" sz="1400" dirty="0"/>
              <a:t>Grabs HTTP banners from an Internet facing IP so we can compare, sort and filter later.</a:t>
            </a:r>
          </a:p>
          <a:p>
            <a:r>
              <a:rPr lang="en-US" sz="1400" u="sng" dirty="0"/>
              <a:t>dump-and-sort-i2p-router-ips.py</a:t>
            </a:r>
            <a:r>
              <a:rPr lang="en-US" sz="1400" dirty="0"/>
              <a:t/>
            </a:r>
            <a:br>
              <a:rPr lang="en-US" sz="1400" dirty="0"/>
            </a:br>
            <a:r>
              <a:rPr lang="en-US" sz="1400" dirty="0"/>
              <a:t>NetDB scraping code used to obtain a list of IPs from our local NetDB cache. The </a:t>
            </a:r>
            <a:r>
              <a:rPr lang="en-US" sz="1400" dirty="0" err="1"/>
              <a:t>RegEX</a:t>
            </a:r>
            <a:r>
              <a:rPr lang="en-US" sz="1400" dirty="0"/>
              <a:t> needs some work as some invalid IPs work their way into the resulting output text. Generates or adds to a file named all-sorted-uniq.txt, so this script can be ran by a scheduler to collect the IPs of I2P nodes over time.</a:t>
            </a:r>
          </a:p>
          <a:p>
            <a:r>
              <a:rPr lang="en-US" sz="1400" u="sng" dirty="0"/>
              <a:t>time-stamp-server.py</a:t>
            </a:r>
            <a:r>
              <a:rPr lang="en-US" sz="1400" dirty="0"/>
              <a:t/>
            </a:r>
            <a:br>
              <a:rPr lang="en-US" sz="1400" dirty="0"/>
            </a:br>
            <a:r>
              <a:rPr lang="en-US" sz="1400" dirty="0"/>
              <a:t>Compares times stamps found in the HTTP headers of both Internet IPs and I2P sites to the local clock, along with retrieval times, generating a CSV file and a synopsis in HTML.</a:t>
            </a:r>
          </a:p>
          <a:p>
            <a:r>
              <a:rPr lang="en-US" sz="1400" u="sng" dirty="0"/>
              <a:t>virtual-server-test.py</a:t>
            </a:r>
            <a:r>
              <a:rPr lang="en-US" sz="1400" dirty="0"/>
              <a:t/>
            </a:r>
            <a:br>
              <a:rPr lang="en-US" sz="1400" dirty="0"/>
            </a:br>
            <a:r>
              <a:rPr lang="en-US" sz="1400" dirty="0"/>
              <a:t>I2P Virtual Host checking script. This script uses a large CSV file to try specific I2P host names on a given public IP to see if a different page is returned. It saves scrapes of these pages to a time stamped directory</a:t>
            </a:r>
            <a:r>
              <a:rPr lang="en-US" sz="1400" dirty="0" smtClean="0"/>
              <a:t>.</a:t>
            </a:r>
          </a:p>
          <a:p>
            <a:r>
              <a:rPr lang="en-US" sz="1400" dirty="0"/>
              <a:t>Download:</a:t>
            </a:r>
            <a:br>
              <a:rPr lang="en-US" sz="1400" dirty="0"/>
            </a:br>
            <a:r>
              <a:rPr lang="en-US" sz="1400" dirty="0">
                <a:hlinkClick r:id="rId3"/>
              </a:rPr>
              <a:t>http://</a:t>
            </a:r>
            <a:r>
              <a:rPr lang="en-US" sz="1400" dirty="0" smtClean="0">
                <a:hlinkClick r:id="rId3"/>
              </a:rPr>
              <a:t>www.irongeek.com/host/i2p-probe-scripts.zip</a:t>
            </a:r>
            <a:r>
              <a:rPr lang="en-US" sz="1400" dirty="0" smtClean="0"/>
              <a:t> </a:t>
            </a:r>
            <a:endParaRPr lang="en-US" sz="1400" dirty="0"/>
          </a:p>
        </p:txBody>
      </p:sp>
    </p:spTree>
    <p:extLst>
      <p:ext uri="{BB962C8B-B14F-4D97-AF65-F5344CB8AC3E}">
        <p14:creationId xmlns:p14="http://schemas.microsoft.com/office/powerpoint/2010/main" val="22528897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Format</a:t>
            </a:r>
            <a:endParaRPr lang="en-US" dirty="0"/>
          </a:p>
        </p:txBody>
      </p:sp>
      <p:sp>
        <p:nvSpPr>
          <p:cNvPr id="3" name="Content Placeholder 2"/>
          <p:cNvSpPr>
            <a:spLocks noGrp="1"/>
          </p:cNvSpPr>
          <p:nvPr>
            <p:ph idx="1"/>
          </p:nvPr>
        </p:nvSpPr>
        <p:spPr/>
        <p:txBody>
          <a:bodyPr/>
          <a:lstStyle/>
          <a:p>
            <a:r>
              <a:rPr lang="en-US" sz="2400" dirty="0" smtClean="0"/>
              <a:t>CSV, since we can import it just about anywhere</a:t>
            </a:r>
          </a:p>
          <a:p>
            <a:r>
              <a:rPr lang="en-US" sz="2400" dirty="0" smtClean="0"/>
              <a:t>"</a:t>
            </a:r>
            <a:r>
              <a:rPr lang="en-US" sz="2400" dirty="0"/>
              <a:t>bitcoin4cash.i2p","200","Apache"</a:t>
            </a:r>
            <a:br>
              <a:rPr lang="en-US" sz="2400" dirty="0"/>
            </a:br>
            <a:r>
              <a:rPr lang="en-US" sz="2400" dirty="0"/>
              <a:t>"shpargalko.i2p","200","Apache/2.2.15 (Win32) PHP/5.3.2"</a:t>
            </a:r>
            <a:br>
              <a:rPr lang="en-US" sz="2400" dirty="0"/>
            </a:br>
            <a:r>
              <a:rPr lang="en-US" sz="2400" dirty="0"/>
              <a:t>"darrob.i2p","200",""</a:t>
            </a:r>
            <a:br>
              <a:rPr lang="en-US" sz="2400" dirty="0"/>
            </a:br>
            <a:r>
              <a:rPr lang="en-US" sz="2400" dirty="0"/>
              <a:t>"ufm.i2p","200","Apache/2.2.8 (Ubuntu) PHP/5.2.4-2ubuntu5.12 with </a:t>
            </a:r>
            <a:r>
              <a:rPr lang="en-US" sz="2400" dirty="0" err="1" smtClean="0"/>
              <a:t>Suhosin</a:t>
            </a:r>
            <a:r>
              <a:rPr lang="en-US" sz="2400" dirty="0" smtClean="0"/>
              <a:t>-Patch“</a:t>
            </a:r>
          </a:p>
          <a:p>
            <a:r>
              <a:rPr lang="en-US" sz="2400" dirty="0" smtClean="0"/>
              <a:t>Page scraps and headers so we can see the pages incase they are offline later.</a:t>
            </a:r>
            <a:endParaRPr lang="en-US" sz="2400" dirty="0"/>
          </a:p>
          <a:p>
            <a:endParaRPr lang="en-US" dirty="0"/>
          </a:p>
        </p:txBody>
      </p:sp>
    </p:spTree>
    <p:extLst>
      <p:ext uri="{BB962C8B-B14F-4D97-AF65-F5344CB8AC3E}">
        <p14:creationId xmlns:p14="http://schemas.microsoft.com/office/powerpoint/2010/main" val="28155841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p>
          <a:p>
            <a:r>
              <a:rPr lang="en-US" dirty="0" smtClean="0"/>
              <a:t>(</a:t>
            </a:r>
            <a:r>
              <a:rPr lang="en-US" dirty="0" err="1" smtClean="0"/>
              <a:t>ir</a:t>
            </a:r>
            <a:r>
              <a:rPr lang="en-US" dirty="0" smtClean="0"/>
              <a:t>)Regular on the </a:t>
            </a:r>
            <a:r>
              <a:rPr lang="en-US" dirty="0" err="1" smtClean="0"/>
              <a:t>ISDPodcast</a:t>
            </a:r>
            <a:r>
              <a:rPr lang="en-US" dirty="0"/>
              <a:t/>
            </a:r>
            <a:br>
              <a:rPr lang="en-US" dirty="0"/>
            </a:br>
            <a:r>
              <a:rPr lang="en-US" dirty="0">
                <a:hlinkClick r:id="rId4"/>
              </a:rPr>
              <a:t>http://www.isd-podcast.com</a:t>
            </a:r>
            <a:r>
              <a:rPr lang="en-US" dirty="0" smtClean="0">
                <a:hlinkClick r:id="rId4"/>
              </a:rPr>
              <a:t>/</a:t>
            </a:r>
            <a:r>
              <a:rPr lang="en-US" dirty="0" smtClean="0"/>
              <a:t> </a:t>
            </a:r>
            <a:endParaRPr lang="en-US" dirty="0"/>
          </a:p>
          <a:p>
            <a:r>
              <a:rPr lang="en-US" dirty="0"/>
              <a:t>Researcher for </a:t>
            </a:r>
            <a:r>
              <a:rPr lang="en-US"/>
              <a:t>Tenacity </a:t>
            </a:r>
            <a:r>
              <a:rPr lang="en-US"/>
              <a:t>Institute</a:t>
            </a:r>
            <a:br>
              <a:rPr lang="en-US"/>
            </a:br>
            <a:r>
              <a:rPr lang="en-US">
                <a:hlinkClick r:id="rId5"/>
              </a:rPr>
              <a:t>http://</a:t>
            </a:r>
            <a:r>
              <a:rPr lang="en-US">
                <a:hlinkClick r:id="rId5"/>
              </a:rPr>
              <a:t>www.tenacitysolutions.com</a:t>
            </a:r>
            <a:r>
              <a:rPr lang="en-US" smtClean="0">
                <a:hlinkClick r:id="rId5"/>
              </a:rPr>
              <a:t>/</a:t>
            </a:r>
            <a:r>
              <a:rPr lang="en-US" smtClean="0"/>
              <a:t> </a:t>
            </a:r>
            <a:endParaRPr lang="en-US" dirty="0"/>
          </a:p>
          <a:p>
            <a:pPr marL="136525" indent="0">
              <a:buNone/>
            </a:pPr>
            <a:endParaRPr lang="en-US" dirty="0"/>
          </a:p>
        </p:txBody>
      </p:sp>
    </p:spTree>
    <p:extLst>
      <p:ext uri="{BB962C8B-B14F-4D97-AF65-F5344CB8AC3E}">
        <p14:creationId xmlns:p14="http://schemas.microsoft.com/office/powerpoint/2010/main" val="1568585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Tools:ZAP</a:t>
            </a:r>
            <a:endParaRPr lang="en-US" dirty="0"/>
          </a:p>
        </p:txBody>
      </p:sp>
      <p:sp>
        <p:nvSpPr>
          <p:cNvPr id="3" name="Content Placeholder 2"/>
          <p:cNvSpPr>
            <a:spLocks noGrp="1"/>
          </p:cNvSpPr>
          <p:nvPr>
            <p:ph idx="1"/>
          </p:nvPr>
        </p:nvSpPr>
        <p:spPr/>
        <p:txBody>
          <a:bodyPr/>
          <a:lstStyle/>
          <a:p>
            <a:r>
              <a:rPr lang="en-US" sz="2000" dirty="0" smtClean="0"/>
              <a:t>ZAP </a:t>
            </a:r>
            <a:br>
              <a:rPr lang="en-US" sz="2000" dirty="0" smtClean="0"/>
            </a:br>
            <a:r>
              <a:rPr lang="en-US" sz="2000" dirty="0" smtClean="0"/>
              <a:t>(ZED Attack Proxy)</a:t>
            </a:r>
          </a:p>
          <a:p>
            <a:r>
              <a:rPr lang="en-US" sz="2000" dirty="0" smtClean="0"/>
              <a:t>Has spidering,  file/directory </a:t>
            </a:r>
            <a:br>
              <a:rPr lang="en-US" sz="2000" dirty="0" smtClean="0"/>
            </a:br>
            <a:r>
              <a:rPr lang="en-US" sz="2000" dirty="0" smtClean="0"/>
              <a:t>brute-forcing and </a:t>
            </a:r>
            <a:r>
              <a:rPr lang="en-US" sz="2000" dirty="0"/>
              <a:t>scanning </a:t>
            </a:r>
            <a:r>
              <a:rPr lang="en-US" sz="2000" dirty="0" smtClean="0"/>
              <a:t/>
            </a:r>
            <a:br>
              <a:rPr lang="en-US" sz="2000" dirty="0" smtClean="0"/>
            </a:br>
            <a:r>
              <a:rPr lang="en-US" sz="2000" dirty="0" smtClean="0"/>
              <a:t>features</a:t>
            </a:r>
          </a:p>
          <a:p>
            <a:endParaRPr lang="en-US" sz="2000" dirty="0"/>
          </a:p>
          <a:p>
            <a:endParaRPr lang="en-US" sz="2000" dirty="0" smtClean="0"/>
          </a:p>
          <a:p>
            <a:endParaRPr lang="en-US" sz="2000" dirty="0"/>
          </a:p>
          <a:p>
            <a:endParaRPr lang="en-US" sz="2000" dirty="0" smtClean="0"/>
          </a:p>
          <a:p>
            <a:r>
              <a:rPr lang="en-US" sz="2000" dirty="0"/>
              <a:t>Download:</a:t>
            </a:r>
            <a:br>
              <a:rPr lang="en-US" sz="2000" dirty="0"/>
            </a:br>
            <a:r>
              <a:rPr lang="en-US" sz="2000" dirty="0">
                <a:hlinkClick r:id="rId2"/>
              </a:rPr>
              <a:t>http://</a:t>
            </a:r>
            <a:r>
              <a:rPr lang="en-US" sz="2000" dirty="0" smtClean="0">
                <a:hlinkClick r:id="rId2"/>
              </a:rPr>
              <a:t>www.owasp.org/index.php/OWASP_Zed_Attack_Proxy_Project</a:t>
            </a:r>
            <a:r>
              <a:rPr lang="en-US" sz="2000" dirty="0" smtClean="0"/>
              <a:t> </a:t>
            </a:r>
          </a:p>
          <a:p>
            <a:endParaRPr lang="en-US" sz="2000" dirty="0"/>
          </a:p>
        </p:txBody>
      </p:sp>
      <p:pic>
        <p:nvPicPr>
          <p:cNvPr id="4" name="Picture 3"/>
          <p:cNvPicPr/>
          <p:nvPr/>
        </p:nvPicPr>
        <p:blipFill>
          <a:blip r:embed="rId3"/>
          <a:stretch>
            <a:fillRect/>
          </a:stretch>
        </p:blipFill>
        <p:spPr>
          <a:xfrm>
            <a:off x="4191000" y="1407160"/>
            <a:ext cx="4236720" cy="3276600"/>
          </a:xfrm>
          <a:prstGeom prst="rect">
            <a:avLst/>
          </a:prstGeom>
        </p:spPr>
      </p:pic>
    </p:spTree>
    <p:extLst>
      <p:ext uri="{BB962C8B-B14F-4D97-AF65-F5344CB8AC3E}">
        <p14:creationId xmlns:p14="http://schemas.microsoft.com/office/powerpoint/2010/main" val="12084540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 Wireshark/</a:t>
            </a:r>
            <a:r>
              <a:rPr lang="en-US" dirty="0" err="1" smtClean="0"/>
              <a:t>Dumpcap</a:t>
            </a:r>
            <a:endParaRPr lang="en-US" dirty="0"/>
          </a:p>
        </p:txBody>
      </p:sp>
      <p:sp>
        <p:nvSpPr>
          <p:cNvPr id="3" name="Content Placeholder 2"/>
          <p:cNvSpPr>
            <a:spLocks noGrp="1"/>
          </p:cNvSpPr>
          <p:nvPr>
            <p:ph idx="1"/>
          </p:nvPr>
        </p:nvSpPr>
        <p:spPr/>
        <p:txBody>
          <a:bodyPr/>
          <a:lstStyle/>
          <a:p>
            <a:r>
              <a:rPr lang="en-US" sz="2000" dirty="0" err="1"/>
              <a:t>dumpcap</a:t>
            </a:r>
            <a:r>
              <a:rPr lang="en-US" sz="2000" dirty="0"/>
              <a:t> -i \Device\NPF_{E97777A0-5863-4741-AA42-FD3E02B2BD4C} -s 0 -f "port 12668" -w g:\dumpcap.pcap -a </a:t>
            </a:r>
            <a:r>
              <a:rPr lang="en-US" sz="2000" dirty="0" smtClean="0"/>
              <a:t>duration:3600</a:t>
            </a:r>
          </a:p>
          <a:p>
            <a:r>
              <a:rPr lang="en-US" sz="2000" dirty="0"/>
              <a:t>-i to tell </a:t>
            </a:r>
            <a:r>
              <a:rPr lang="en-US" sz="2000" dirty="0" err="1"/>
              <a:t>dumpcap</a:t>
            </a:r>
            <a:r>
              <a:rPr lang="en-US" sz="2000" dirty="0"/>
              <a:t> which network interface to use (if you are not sure which of your local interfaces to use, see the local </a:t>
            </a:r>
            <a:r>
              <a:rPr lang="en-US" sz="2000" dirty="0" smtClean="0"/>
              <a:t>interfaces </a:t>
            </a:r>
            <a:r>
              <a:rPr lang="en-US" sz="2000" dirty="0"/>
              <a:t>options by using the –D flag</a:t>
            </a:r>
            <a:r>
              <a:rPr lang="en-US" sz="2000" dirty="0" smtClean="0"/>
              <a:t>)</a:t>
            </a:r>
            <a:br>
              <a:rPr lang="en-US" sz="2000" dirty="0" smtClean="0"/>
            </a:br>
            <a:r>
              <a:rPr lang="en-US" sz="2000" dirty="0" smtClean="0"/>
              <a:t>-</a:t>
            </a:r>
            <a:r>
              <a:rPr lang="en-US" sz="2000" dirty="0"/>
              <a:t>s to set the snap length so that we capture the whole </a:t>
            </a:r>
            <a:r>
              <a:rPr lang="en-US" sz="2000" dirty="0" smtClean="0"/>
              <a:t>packet</a:t>
            </a:r>
            <a:br>
              <a:rPr lang="en-US" sz="2000" dirty="0" smtClean="0"/>
            </a:br>
            <a:r>
              <a:rPr lang="en-US" sz="2000" dirty="0" smtClean="0"/>
              <a:t>-f </a:t>
            </a:r>
            <a:r>
              <a:rPr lang="en-US" sz="2000" dirty="0"/>
              <a:t>specifies the capture filter to use, thus emanating packets we may not care </a:t>
            </a:r>
            <a:r>
              <a:rPr lang="en-US" sz="2000" dirty="0" smtClean="0"/>
              <a:t>about</a:t>
            </a:r>
            <a:br>
              <a:rPr lang="en-US" sz="2000" dirty="0" smtClean="0"/>
            </a:br>
            <a:r>
              <a:rPr lang="en-US" sz="2000" dirty="0" smtClean="0"/>
              <a:t>-w </a:t>
            </a:r>
            <a:r>
              <a:rPr lang="en-US" sz="2000" dirty="0"/>
              <a:t>locates the </a:t>
            </a:r>
            <a:r>
              <a:rPr lang="en-US" sz="2000" dirty="0" err="1"/>
              <a:t>pcap</a:t>
            </a:r>
            <a:r>
              <a:rPr lang="en-US" sz="2000" dirty="0"/>
              <a:t> file to output </a:t>
            </a:r>
            <a:r>
              <a:rPr lang="en-US" sz="2000" dirty="0" smtClean="0"/>
              <a:t/>
            </a:r>
            <a:br>
              <a:rPr lang="en-US" sz="2000" dirty="0" smtClean="0"/>
            </a:br>
            <a:r>
              <a:rPr lang="en-US" sz="2000" dirty="0" smtClean="0"/>
              <a:t>–</a:t>
            </a:r>
            <a:r>
              <a:rPr lang="en-US" sz="2000" dirty="0"/>
              <a:t>a tells </a:t>
            </a:r>
            <a:r>
              <a:rPr lang="en-US" sz="2000" dirty="0" err="1"/>
              <a:t>dumpcap</a:t>
            </a:r>
            <a:r>
              <a:rPr lang="en-US" sz="2000" dirty="0"/>
              <a:t> to stop capturing under certain circumstances (in this case after one hour) </a:t>
            </a:r>
            <a:endParaRPr lang="en-US" sz="2000" dirty="0" smtClean="0"/>
          </a:p>
          <a:p>
            <a:r>
              <a:rPr lang="en-US" sz="2000" dirty="0"/>
              <a:t>Download:</a:t>
            </a:r>
            <a:br>
              <a:rPr lang="en-US" sz="2000" dirty="0"/>
            </a:br>
            <a:r>
              <a:rPr lang="en-US" sz="2000" dirty="0">
                <a:hlinkClick r:id="rId2"/>
              </a:rPr>
              <a:t>http://www.wireshark.org</a:t>
            </a:r>
            <a:r>
              <a:rPr lang="en-US" sz="2000" dirty="0" smtClean="0">
                <a:hlinkClick r:id="rId2"/>
              </a:rPr>
              <a:t>/</a:t>
            </a:r>
            <a:r>
              <a:rPr lang="en-US" sz="2000" dirty="0" smtClean="0"/>
              <a:t> </a:t>
            </a:r>
            <a:endParaRPr lang="en-US" sz="2000" dirty="0"/>
          </a:p>
        </p:txBody>
      </p:sp>
    </p:spTree>
    <p:extLst>
      <p:ext uri="{BB962C8B-B14F-4D97-AF65-F5344CB8AC3E}">
        <p14:creationId xmlns:p14="http://schemas.microsoft.com/office/powerpoint/2010/main" val="38472674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 </a:t>
            </a:r>
            <a:r>
              <a:rPr lang="en-US" dirty="0" err="1" smtClean="0"/>
              <a:t>NetworkMiner</a:t>
            </a:r>
            <a:endParaRPr lang="en-US" dirty="0"/>
          </a:p>
        </p:txBody>
      </p:sp>
      <p:sp>
        <p:nvSpPr>
          <p:cNvPr id="3" name="Content Placeholder 2"/>
          <p:cNvSpPr>
            <a:spLocks noGrp="1"/>
          </p:cNvSpPr>
          <p:nvPr>
            <p:ph idx="1"/>
          </p:nvPr>
        </p:nvSpPr>
        <p:spPr>
          <a:xfrm>
            <a:off x="457200" y="1600200"/>
            <a:ext cx="8458200" cy="4708525"/>
          </a:xfrm>
        </p:spPr>
        <p:txBody>
          <a:bodyPr/>
          <a:lstStyle/>
          <a:p>
            <a:r>
              <a:rPr lang="en-US" dirty="0" err="1" smtClean="0"/>
              <a:t>NetworkMiner</a:t>
            </a:r>
            <a:r>
              <a:rPr lang="en-US" dirty="0" smtClean="0"/>
              <a:t/>
            </a:r>
            <a:br>
              <a:rPr lang="en-US" dirty="0" smtClean="0"/>
            </a:br>
            <a:r>
              <a:rPr lang="en-US" dirty="0" smtClean="0"/>
              <a:t>was used for OS</a:t>
            </a:r>
            <a:br>
              <a:rPr lang="en-US" dirty="0" smtClean="0"/>
            </a:br>
            <a:r>
              <a:rPr lang="en-US" dirty="0" smtClean="0"/>
              <a:t>fingerprinting</a:t>
            </a:r>
          </a:p>
          <a:p>
            <a:r>
              <a:rPr lang="en-US" dirty="0" smtClean="0"/>
              <a:t>Can extract needed</a:t>
            </a:r>
            <a:br>
              <a:rPr lang="en-US" dirty="0" smtClean="0"/>
            </a:br>
            <a:r>
              <a:rPr lang="en-US" dirty="0" smtClean="0"/>
              <a:t>data from a </a:t>
            </a:r>
            <a:r>
              <a:rPr lang="en-US" dirty="0" err="1" smtClean="0"/>
              <a:t>pcap</a:t>
            </a:r>
            <a:r>
              <a:rPr lang="en-US" dirty="0" smtClean="0"/>
              <a:t> </a:t>
            </a:r>
            <a:br>
              <a:rPr lang="en-US" dirty="0" smtClean="0"/>
            </a:br>
            <a:r>
              <a:rPr lang="en-US" dirty="0" smtClean="0"/>
              <a:t>file</a:t>
            </a:r>
          </a:p>
          <a:p>
            <a:endParaRPr lang="en-US" dirty="0"/>
          </a:p>
          <a:p>
            <a:r>
              <a:rPr lang="en-US" dirty="0" smtClean="0"/>
              <a:t>Download</a:t>
            </a:r>
            <a:r>
              <a:rPr lang="en-US" dirty="0"/>
              <a:t>:</a:t>
            </a:r>
            <a:br>
              <a:rPr lang="en-US" dirty="0"/>
            </a:br>
            <a:r>
              <a:rPr lang="en-US" dirty="0">
                <a:hlinkClick r:id="rId2"/>
              </a:rPr>
              <a:t>http://networkminer.sourceforge.net</a:t>
            </a:r>
            <a:r>
              <a:rPr lang="en-US" dirty="0" smtClean="0">
                <a:hlinkClick r:id="rId2"/>
              </a:rPr>
              <a:t>/</a:t>
            </a:r>
            <a:r>
              <a:rPr lang="en-US" dirty="0" smtClean="0"/>
              <a:t> </a:t>
            </a:r>
            <a:endParaRPr lang="en-US" dirty="0"/>
          </a:p>
        </p:txBody>
      </p:sp>
      <p:pic>
        <p:nvPicPr>
          <p:cNvPr id="5" name="Picture 4"/>
          <p:cNvPicPr/>
          <p:nvPr/>
        </p:nvPicPr>
        <p:blipFill>
          <a:blip r:embed="rId3"/>
          <a:stretch>
            <a:fillRect/>
          </a:stretch>
        </p:blipFill>
        <p:spPr>
          <a:xfrm>
            <a:off x="4038600" y="1504950"/>
            <a:ext cx="4876800" cy="3752850"/>
          </a:xfrm>
          <a:prstGeom prst="rect">
            <a:avLst/>
          </a:prstGeom>
        </p:spPr>
      </p:pic>
    </p:spTree>
    <p:extLst>
      <p:ext uri="{BB962C8B-B14F-4D97-AF65-F5344CB8AC3E}">
        <p14:creationId xmlns:p14="http://schemas.microsoft.com/office/powerpoint/2010/main" val="29424247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 </a:t>
            </a:r>
            <a:r>
              <a:rPr lang="en-US" dirty="0" err="1">
                <a:effectLst/>
              </a:rPr>
              <a:t>IPNetInfo</a:t>
            </a:r>
            <a:endParaRPr lang="en-US" dirty="0"/>
          </a:p>
        </p:txBody>
      </p:sp>
      <p:sp>
        <p:nvSpPr>
          <p:cNvPr id="3" name="Content Placeholder 2"/>
          <p:cNvSpPr>
            <a:spLocks noGrp="1"/>
          </p:cNvSpPr>
          <p:nvPr>
            <p:ph idx="1"/>
          </p:nvPr>
        </p:nvSpPr>
        <p:spPr>
          <a:xfrm>
            <a:off x="457200" y="1600200"/>
            <a:ext cx="8534400" cy="4708525"/>
          </a:xfrm>
        </p:spPr>
        <p:txBody>
          <a:bodyPr/>
          <a:lstStyle/>
          <a:p>
            <a:r>
              <a:rPr lang="en-US" sz="2000" dirty="0"/>
              <a:t>Takes output from </a:t>
            </a:r>
            <a:r>
              <a:rPr lang="en-US" sz="2000" dirty="0" smtClean="0"/>
              <a:t/>
            </a:r>
            <a:br>
              <a:rPr lang="en-US" sz="2000" dirty="0" smtClean="0"/>
            </a:br>
            <a:r>
              <a:rPr lang="en-US" sz="2000" dirty="0" smtClean="0"/>
              <a:t>dump-and-sort-i2p-router-ips.py</a:t>
            </a:r>
          </a:p>
          <a:p>
            <a:r>
              <a:rPr lang="en-US" sz="2000" dirty="0" smtClean="0"/>
              <a:t>Does a </a:t>
            </a:r>
            <a:r>
              <a:rPr lang="en-US" sz="2000" dirty="0" err="1" smtClean="0"/>
              <a:t>Whois</a:t>
            </a:r>
            <a:r>
              <a:rPr lang="en-US" sz="2000" dirty="0" smtClean="0"/>
              <a:t> to recover owner,</a:t>
            </a:r>
            <a:br>
              <a:rPr lang="en-US" sz="2000" dirty="0" smtClean="0"/>
            </a:br>
            <a:r>
              <a:rPr lang="en-US" sz="2000" dirty="0" smtClean="0"/>
              <a:t>IP range, contact information, </a:t>
            </a:r>
            <a:br>
              <a:rPr lang="en-US" sz="2000" dirty="0" smtClean="0"/>
            </a:br>
            <a:r>
              <a:rPr lang="en-US" sz="2000" dirty="0" smtClean="0"/>
              <a:t>country, etc. </a:t>
            </a:r>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Download</a:t>
            </a:r>
            <a:r>
              <a:rPr lang="en-US" sz="2000" dirty="0"/>
              <a:t>:</a:t>
            </a:r>
            <a:br>
              <a:rPr lang="en-US" sz="2000" dirty="0"/>
            </a:br>
            <a:r>
              <a:rPr lang="en-US" sz="2000" dirty="0">
                <a:hlinkClick r:id="rId3"/>
              </a:rPr>
              <a:t>http://</a:t>
            </a:r>
            <a:r>
              <a:rPr lang="en-US" sz="2000" dirty="0" smtClean="0">
                <a:hlinkClick r:id="rId3"/>
              </a:rPr>
              <a:t>www.nirsoft.net/utils/ipnetinfo.html</a:t>
            </a:r>
            <a:r>
              <a:rPr lang="en-US" sz="2000" dirty="0" smtClean="0"/>
              <a:t> </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240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5673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general Analysis</a:t>
            </a:r>
            <a:endParaRPr lang="en-US" dirty="0"/>
          </a:p>
        </p:txBody>
      </p:sp>
      <p:sp>
        <p:nvSpPr>
          <p:cNvPr id="5" name="Subtitle 4"/>
          <p:cNvSpPr>
            <a:spLocks noGrp="1"/>
          </p:cNvSpPr>
          <p:nvPr>
            <p:ph type="subTitle" idx="1"/>
          </p:nvPr>
        </p:nvSpPr>
        <p:spPr/>
        <p:txBody>
          <a:bodyPr/>
          <a:lstStyle/>
          <a:p>
            <a:r>
              <a:rPr lang="en-US" dirty="0" smtClean="0"/>
              <a:t>Items that may not be </a:t>
            </a:r>
            <a:r>
              <a:rPr lang="en-US" dirty="0"/>
              <a:t>that anonymity threatening</a:t>
            </a:r>
            <a:r>
              <a:rPr lang="en-US" dirty="0" smtClean="0"/>
              <a:t>, but are still useful or interesting</a:t>
            </a:r>
            <a:endParaRPr lang="en-US" dirty="0"/>
          </a:p>
        </p:txBody>
      </p:sp>
    </p:spTree>
    <p:extLst>
      <p:ext uri="{BB962C8B-B14F-4D97-AF65-F5344CB8AC3E}">
        <p14:creationId xmlns:p14="http://schemas.microsoft.com/office/powerpoint/2010/main" val="37357605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 stats based on an hour long packet capture</a:t>
            </a:r>
            <a:endParaRPr lang="en-US" dirty="0"/>
          </a:p>
        </p:txBody>
      </p:sp>
      <p:sp>
        <p:nvSpPr>
          <p:cNvPr id="3" name="Content Placeholder 2"/>
          <p:cNvSpPr>
            <a:spLocks noGrp="1"/>
          </p:cNvSpPr>
          <p:nvPr>
            <p:ph idx="1"/>
          </p:nvPr>
        </p:nvSpPr>
        <p:spPr/>
        <p:txBody>
          <a:bodyPr/>
          <a:lstStyle/>
          <a:p>
            <a:pPr marL="136525" indent="0">
              <a:buNone/>
            </a:pPr>
            <a:r>
              <a:rPr lang="en-US" b="1" dirty="0" err="1"/>
              <a:t>NetworkMinor</a:t>
            </a:r>
            <a:r>
              <a:rPr lang="en-US" b="1" dirty="0"/>
              <a:t> OS Detection by IP Stack </a:t>
            </a:r>
            <a:endParaRPr lang="en-US" dirty="0"/>
          </a:p>
          <a:p>
            <a:pPr marL="136525" indent="0">
              <a:buNone/>
            </a:pPr>
            <a:endParaRPr lang="en-US" dirty="0"/>
          </a:p>
        </p:txBody>
      </p:sp>
      <p:graphicFrame>
        <p:nvGraphicFramePr>
          <p:cNvPr id="4" name="Chart 3"/>
          <p:cNvGraphicFramePr/>
          <p:nvPr>
            <p:extLst>
              <p:ext uri="{D42A27DB-BD31-4B8C-83A1-F6EECF244321}">
                <p14:modId xmlns:p14="http://schemas.microsoft.com/office/powerpoint/2010/main" val="2211903863"/>
              </p:ext>
            </p:extLst>
          </p:nvPr>
        </p:nvGraphicFramePr>
        <p:xfrm>
          <a:off x="1600200" y="1752600"/>
          <a:ext cx="5867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09201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 and Country information</a:t>
            </a:r>
            <a:endParaRPr lang="en-US" dirty="0"/>
          </a:p>
        </p:txBody>
      </p:sp>
      <p:graphicFrame>
        <p:nvGraphicFramePr>
          <p:cNvPr id="4" name="Chart 3"/>
          <p:cNvGraphicFramePr/>
          <p:nvPr>
            <p:extLst>
              <p:ext uri="{D42A27DB-BD31-4B8C-83A1-F6EECF244321}">
                <p14:modId xmlns:p14="http://schemas.microsoft.com/office/powerpoint/2010/main" val="1871613981"/>
              </p:ext>
            </p:extLst>
          </p:nvPr>
        </p:nvGraphicFramePr>
        <p:xfrm>
          <a:off x="838200" y="1143000"/>
          <a:ext cx="73152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794327398"/>
              </p:ext>
            </p:extLst>
          </p:nvPr>
        </p:nvGraphicFramePr>
        <p:xfrm>
          <a:off x="838200" y="3581400"/>
          <a:ext cx="70104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6218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a name?</a:t>
            </a:r>
            <a:endParaRPr lang="en-US" dirty="0"/>
          </a:p>
        </p:txBody>
      </p:sp>
      <p:sp>
        <p:nvSpPr>
          <p:cNvPr id="3" name="Content Placeholder 2"/>
          <p:cNvSpPr>
            <a:spLocks noGrp="1"/>
          </p:cNvSpPr>
          <p:nvPr>
            <p:ph idx="1"/>
          </p:nvPr>
        </p:nvSpPr>
        <p:spPr/>
        <p:txBody>
          <a:bodyPr/>
          <a:lstStyle/>
          <a:p>
            <a:r>
              <a:rPr lang="en-US" dirty="0" smtClean="0"/>
              <a:t>What does a name like thor.schmelz.com tell you?</a:t>
            </a:r>
          </a:p>
          <a:p>
            <a:r>
              <a:rPr lang="en-US" dirty="0" smtClean="0"/>
              <a:t>NIMBIOS had 44 nodes in I2P on 11/9/2010</a:t>
            </a:r>
          </a:p>
          <a:p>
            <a:r>
              <a:rPr lang="en-US" dirty="0" smtClean="0"/>
              <a:t>Detecting possible Sybil attacks?</a:t>
            </a:r>
            <a:endParaRPr lang="en-US" dirty="0"/>
          </a:p>
        </p:txBody>
      </p:sp>
    </p:spTree>
    <p:extLst>
      <p:ext uri="{BB962C8B-B14F-4D97-AF65-F5344CB8AC3E}">
        <p14:creationId xmlns:p14="http://schemas.microsoft.com/office/powerpoint/2010/main" val="23220270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Attacks that worked…</a:t>
            </a:r>
            <a:endParaRPr lang="en-US" dirty="0"/>
          </a:p>
        </p:txBody>
      </p:sp>
      <p:sp>
        <p:nvSpPr>
          <p:cNvPr id="5" name="Subtitle 4"/>
          <p:cNvSpPr>
            <a:spLocks noGrp="1"/>
          </p:cNvSpPr>
          <p:nvPr>
            <p:ph type="subTitle" idx="1"/>
          </p:nvPr>
        </p:nvSpPr>
        <p:spPr/>
        <p:txBody>
          <a:bodyPr/>
          <a:lstStyle/>
          <a:p>
            <a:r>
              <a:rPr lang="en-US" dirty="0" smtClean="0"/>
              <a:t>…and mitigations</a:t>
            </a:r>
            <a:endParaRPr lang="en-US" dirty="0"/>
          </a:p>
        </p:txBody>
      </p:sp>
    </p:spTree>
    <p:extLst>
      <p:ext uri="{BB962C8B-B14F-4D97-AF65-F5344CB8AC3E}">
        <p14:creationId xmlns:p14="http://schemas.microsoft.com/office/powerpoint/2010/main" val="842996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Attacks We Focused On</a:t>
            </a:r>
            <a:endParaRPr lang="en-US" dirty="0"/>
          </a:p>
        </p:txBody>
      </p:sp>
      <p:sp>
        <p:nvSpPr>
          <p:cNvPr id="3" name="Content Placeholder 2"/>
          <p:cNvSpPr>
            <a:spLocks noGrp="1"/>
          </p:cNvSpPr>
          <p:nvPr>
            <p:ph idx="1"/>
          </p:nvPr>
        </p:nvSpPr>
        <p:spPr/>
        <p:txBody>
          <a:bodyPr/>
          <a:lstStyle/>
          <a:p>
            <a:pPr marL="650875" indent="-514350">
              <a:buFont typeface="+mj-lt"/>
              <a:buAutoNum type="arabicPeriod"/>
            </a:pPr>
            <a:r>
              <a:rPr lang="en-US" dirty="0"/>
              <a:t>Correlating server banners grabbed from inside of </a:t>
            </a:r>
            <a:r>
              <a:rPr lang="en-US" dirty="0" smtClean="0"/>
              <a:t>I2P </a:t>
            </a:r>
            <a:r>
              <a:rPr lang="en-US" dirty="0"/>
              <a:t>and off of the public </a:t>
            </a:r>
            <a:r>
              <a:rPr lang="en-US" dirty="0" smtClean="0"/>
              <a:t>Internet</a:t>
            </a:r>
          </a:p>
          <a:p>
            <a:pPr marL="650875" indent="-514350">
              <a:buFont typeface="+mj-lt"/>
              <a:buAutoNum type="arabicPeriod"/>
            </a:pPr>
            <a:r>
              <a:rPr lang="en-US" dirty="0"/>
              <a:t>Clock </a:t>
            </a:r>
            <a:r>
              <a:rPr lang="en-US" dirty="0" smtClean="0"/>
              <a:t>Differences</a:t>
            </a:r>
          </a:p>
          <a:p>
            <a:pPr marL="650875" indent="-514350">
              <a:buFont typeface="+mj-lt"/>
              <a:buAutoNum type="arabicPeriod"/>
            </a:pPr>
            <a:r>
              <a:rPr lang="en-US" dirty="0"/>
              <a:t>Command Injection attack</a:t>
            </a:r>
          </a:p>
        </p:txBody>
      </p:sp>
    </p:spTree>
    <p:extLst>
      <p:ext uri="{BB962C8B-B14F-4D97-AF65-F5344CB8AC3E}">
        <p14:creationId xmlns:p14="http://schemas.microsoft.com/office/powerpoint/2010/main" val="7364179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Find items on the application layer that may give away the identity of the operator, or at least reduce their anonymity </a:t>
            </a:r>
            <a:r>
              <a:rPr lang="en-US" dirty="0"/>
              <a:t>set </a:t>
            </a:r>
            <a:endParaRPr lang="en-US" dirty="0" smtClean="0"/>
          </a:p>
          <a:p>
            <a:r>
              <a:rPr lang="en-US" dirty="0" smtClean="0"/>
              <a:t>The information above can be used for:</a:t>
            </a:r>
          </a:p>
          <a:p>
            <a:pPr lvl="1"/>
            <a:r>
              <a:rPr lang="en-US" dirty="0" smtClean="0"/>
              <a:t>Making suggestions so as to increase the anonymity of some I do like…</a:t>
            </a:r>
          </a:p>
          <a:p>
            <a:pPr lvl="1"/>
            <a:r>
              <a:rPr lang="en-US" dirty="0" smtClean="0"/>
              <a:t>…And to identify those I don’t</a:t>
            </a:r>
          </a:p>
          <a:p>
            <a:r>
              <a:rPr lang="en-US" dirty="0" smtClean="0"/>
              <a:t>Yes, I know those points are at odds</a:t>
            </a:r>
            <a:endParaRPr lang="en-US" dirty="0"/>
          </a:p>
          <a:p>
            <a:pPr marL="265113" indent="0">
              <a:buNone/>
            </a:pPr>
            <a:endParaRPr lang="en-US" dirty="0"/>
          </a:p>
        </p:txBody>
      </p:sp>
    </p:spTree>
    <p:extLst>
      <p:ext uri="{BB962C8B-B14F-4D97-AF65-F5344CB8AC3E}">
        <p14:creationId xmlns:p14="http://schemas.microsoft.com/office/powerpoint/2010/main" val="36512908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before the details</a:t>
            </a:r>
            <a:endParaRPr lang="en-US" dirty="0"/>
          </a:p>
        </p:txBody>
      </p:sp>
      <p:sp>
        <p:nvSpPr>
          <p:cNvPr id="3" name="Content Placeholder 2"/>
          <p:cNvSpPr>
            <a:spLocks noGrp="1"/>
          </p:cNvSpPr>
          <p:nvPr>
            <p:ph idx="1"/>
          </p:nvPr>
        </p:nvSpPr>
        <p:spPr/>
        <p:txBody>
          <a:bodyPr/>
          <a:lstStyle/>
          <a:p>
            <a:pPr marL="136525" indent="0">
              <a:buNone/>
            </a:pPr>
            <a:r>
              <a:rPr lang="en-US" sz="2000" dirty="0" smtClean="0"/>
              <a:t>Caveats: </a:t>
            </a:r>
          </a:p>
          <a:p>
            <a:r>
              <a:rPr lang="en-US" sz="2000" dirty="0" smtClean="0"/>
              <a:t>Exact </a:t>
            </a:r>
            <a:r>
              <a:rPr lang="en-US" sz="2000" dirty="0"/>
              <a:t>statistics on the reliability of attacks are not easy </a:t>
            </a:r>
            <a:endParaRPr lang="en-US" sz="2000" dirty="0" smtClean="0"/>
          </a:p>
          <a:p>
            <a:r>
              <a:rPr lang="en-US" sz="2000" dirty="0"/>
              <a:t>C</a:t>
            </a:r>
            <a:r>
              <a:rPr lang="en-US" sz="2000" dirty="0" smtClean="0"/>
              <a:t>hurn </a:t>
            </a:r>
            <a:r>
              <a:rPr lang="en-US" sz="2000" dirty="0"/>
              <a:t>can be somewhat compensated for by collecting data over a longer period of </a:t>
            </a:r>
            <a:r>
              <a:rPr lang="en-US" sz="2000" dirty="0" smtClean="0"/>
              <a:t>time</a:t>
            </a:r>
          </a:p>
          <a:p>
            <a:pPr marL="136525" indent="0">
              <a:buNone/>
            </a:pPr>
            <a:r>
              <a:rPr lang="en-US" sz="2000" dirty="0" smtClean="0"/>
              <a:t>Results:</a:t>
            </a:r>
          </a:p>
          <a:p>
            <a:r>
              <a:rPr lang="en-US" sz="2000" dirty="0"/>
              <a:t>Correlating server banners grabbed from inside of I2P and off of the public </a:t>
            </a:r>
            <a:r>
              <a:rPr lang="en-US" sz="2000" dirty="0" smtClean="0"/>
              <a:t>Internet</a:t>
            </a:r>
          </a:p>
          <a:p>
            <a:pPr lvl="1"/>
            <a:r>
              <a:rPr lang="en-US" sz="1600" dirty="0" smtClean="0"/>
              <a:t>Out of 119 </a:t>
            </a:r>
            <a:r>
              <a:rPr lang="en-US" sz="1600" dirty="0"/>
              <a:t>I2P hostnames we have in our set we found 21 </a:t>
            </a:r>
            <a:r>
              <a:rPr lang="en-US" sz="1600" dirty="0" smtClean="0"/>
              <a:t>IP/I2P correlations</a:t>
            </a:r>
          </a:p>
          <a:p>
            <a:pPr lvl="1"/>
            <a:r>
              <a:rPr lang="en-US" sz="1600" dirty="0" smtClean="0"/>
              <a:t>See paper for more details</a:t>
            </a:r>
            <a:endParaRPr lang="en-US" sz="1600" dirty="0"/>
          </a:p>
          <a:p>
            <a:r>
              <a:rPr lang="en-US" sz="2000" dirty="0"/>
              <a:t>Clock </a:t>
            </a:r>
            <a:r>
              <a:rPr lang="en-US" sz="2000" dirty="0" smtClean="0"/>
              <a:t>Differences</a:t>
            </a:r>
          </a:p>
          <a:p>
            <a:pPr lvl="1"/>
            <a:r>
              <a:rPr lang="en-US" sz="1600" dirty="0" smtClean="0"/>
              <a:t>Found only 1 new likely IP/I2P correlation</a:t>
            </a:r>
          </a:p>
          <a:p>
            <a:pPr lvl="1"/>
            <a:r>
              <a:rPr lang="en-US" sz="1600" dirty="0" smtClean="0"/>
              <a:t>Helped confirm others</a:t>
            </a:r>
            <a:endParaRPr lang="en-US" sz="1600" dirty="0"/>
          </a:p>
          <a:p>
            <a:r>
              <a:rPr lang="en-US" sz="2000" dirty="0"/>
              <a:t>Command Injection </a:t>
            </a:r>
            <a:r>
              <a:rPr lang="en-US" sz="2000" dirty="0" smtClean="0"/>
              <a:t>attack</a:t>
            </a:r>
          </a:p>
          <a:p>
            <a:pPr lvl="1"/>
            <a:r>
              <a:rPr lang="en-US" sz="1600" dirty="0" smtClean="0"/>
              <a:t>Workable, but highly dependent on site</a:t>
            </a:r>
            <a:endParaRPr lang="en-US" sz="1600" dirty="0"/>
          </a:p>
          <a:p>
            <a:endParaRPr lang="en-US" sz="2000" dirty="0"/>
          </a:p>
        </p:txBody>
      </p:sp>
    </p:spTree>
    <p:extLst>
      <p:ext uri="{BB962C8B-B14F-4D97-AF65-F5344CB8AC3E}">
        <p14:creationId xmlns:p14="http://schemas.microsoft.com/office/powerpoint/2010/main" val="28107498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Correlating server banners grabbed from inside of I2P and off of the public </a:t>
            </a:r>
            <a:r>
              <a:rPr lang="en-US" sz="3600" dirty="0" smtClean="0"/>
              <a:t>Internet:</a:t>
            </a:r>
            <a:r>
              <a:rPr lang="en-US" sz="3600" dirty="0"/>
              <a:t/>
            </a:r>
            <a:br>
              <a:rPr lang="en-US" sz="3600" dirty="0"/>
            </a:br>
            <a:r>
              <a:rPr lang="en-US" sz="2800" dirty="0"/>
              <a:t>What </a:t>
            </a:r>
            <a:r>
              <a:rPr lang="en-US" sz="2800" dirty="0" smtClean="0"/>
              <a:t>we are looking for?</a:t>
            </a:r>
            <a:endParaRPr lang="en-US" sz="2800" dirty="0"/>
          </a:p>
        </p:txBody>
      </p:sp>
      <p:sp>
        <p:nvSpPr>
          <p:cNvPr id="3" name="Content Placeholder 2"/>
          <p:cNvSpPr>
            <a:spLocks noGrp="1"/>
          </p:cNvSpPr>
          <p:nvPr>
            <p:ph idx="1"/>
          </p:nvPr>
        </p:nvSpPr>
        <p:spPr/>
        <p:txBody>
          <a:bodyPr/>
          <a:lstStyle/>
          <a:p>
            <a:r>
              <a:rPr lang="en-US" dirty="0" smtClean="0"/>
              <a:t>Venn diagram</a:t>
            </a:r>
            <a:endParaRPr lang="en-US" dirty="0"/>
          </a:p>
        </p:txBody>
      </p:sp>
      <p:grpSp>
        <p:nvGrpSpPr>
          <p:cNvPr id="4" name="Group 3"/>
          <p:cNvGrpSpPr/>
          <p:nvPr/>
        </p:nvGrpSpPr>
        <p:grpSpPr>
          <a:xfrm>
            <a:off x="2386286" y="2149722"/>
            <a:ext cx="4241800" cy="4114800"/>
            <a:chOff x="146177" y="30030"/>
            <a:chExt cx="6283199" cy="6178493"/>
          </a:xfrm>
        </p:grpSpPr>
        <p:sp>
          <p:nvSpPr>
            <p:cNvPr id="5" name="Rectangle 4"/>
            <p:cNvSpPr/>
            <p:nvPr/>
          </p:nvSpPr>
          <p:spPr>
            <a:xfrm>
              <a:off x="336735" y="335595"/>
              <a:ext cx="5730844" cy="5872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700">
                  <a:effectLst/>
                  <a:ea typeface="Times New Roman"/>
                  <a:cs typeface="Times New Roman"/>
                </a:rPr>
                <a:t> </a:t>
              </a:r>
              <a:endParaRPr lang="en-US" sz="1100">
                <a:effectLst/>
                <a:ea typeface="Calibri"/>
                <a:cs typeface="Times New Roman"/>
              </a:endParaRPr>
            </a:p>
          </p:txBody>
        </p:sp>
        <p:sp>
          <p:nvSpPr>
            <p:cNvPr id="6" name="Oval 5"/>
            <p:cNvSpPr/>
            <p:nvPr/>
          </p:nvSpPr>
          <p:spPr>
            <a:xfrm>
              <a:off x="3305176" y="1133475"/>
              <a:ext cx="3124200" cy="3143250"/>
            </a:xfrm>
            <a:prstGeom prst="ellipse">
              <a:avLst/>
            </a:prstGeom>
            <a:solidFill>
              <a:srgbClr val="FF0000">
                <a:alpha val="3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050" dirty="0">
                  <a:solidFill>
                    <a:srgbClr val="FFFFFF"/>
                  </a:solidFill>
                  <a:effectLst/>
                  <a:ea typeface="Times New Roman"/>
                  <a:cs typeface="Times New Roman"/>
                </a:rPr>
                <a:t>I2P Host Banners</a:t>
              </a:r>
              <a:br>
                <a:rPr lang="en-US" sz="1050" dirty="0">
                  <a:solidFill>
                    <a:srgbClr val="FFFFFF"/>
                  </a:solidFill>
                  <a:effectLst/>
                  <a:ea typeface="Times New Roman"/>
                  <a:cs typeface="Times New Roman"/>
                </a:rPr>
              </a:br>
              <a:r>
                <a:rPr lang="en-US" sz="1050" dirty="0">
                  <a:solidFill>
                    <a:srgbClr val="FFFFFF"/>
                  </a:solidFill>
                  <a:effectLst/>
                  <a:ea typeface="Times New Roman"/>
                  <a:cs typeface="Times New Roman"/>
                </a:rPr>
                <a:t>(Group 2)</a:t>
              </a:r>
              <a:endParaRPr lang="en-US" dirty="0">
                <a:effectLst/>
                <a:latin typeface="Times New Roman"/>
                <a:ea typeface="Times New Roman"/>
              </a:endParaRPr>
            </a:p>
          </p:txBody>
        </p:sp>
        <p:sp>
          <p:nvSpPr>
            <p:cNvPr id="7" name="Oval 6"/>
            <p:cNvSpPr/>
            <p:nvPr/>
          </p:nvSpPr>
          <p:spPr>
            <a:xfrm>
              <a:off x="1401244" y="1398315"/>
              <a:ext cx="2170632" cy="2270867"/>
            </a:xfrm>
            <a:prstGeom prst="ellipse">
              <a:avLst/>
            </a:prstGeom>
            <a:solidFill>
              <a:srgbClr val="00B050">
                <a:alpha val="3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050" dirty="0">
                  <a:solidFill>
                    <a:srgbClr val="FFFFFF"/>
                  </a:solidFill>
                  <a:effectLst/>
                  <a:ea typeface="Times New Roman"/>
                  <a:cs typeface="Times New Roman"/>
                </a:rPr>
                <a:t>Public IP Host Banners</a:t>
              </a:r>
              <a:br>
                <a:rPr lang="en-US" sz="1050" dirty="0">
                  <a:solidFill>
                    <a:srgbClr val="FFFFFF"/>
                  </a:solidFill>
                  <a:effectLst/>
                  <a:ea typeface="Times New Roman"/>
                  <a:cs typeface="Times New Roman"/>
                </a:rPr>
              </a:br>
              <a:r>
                <a:rPr lang="en-US" sz="1050" dirty="0">
                  <a:solidFill>
                    <a:srgbClr val="FFFFFF"/>
                  </a:solidFill>
                  <a:effectLst/>
                  <a:ea typeface="Times New Roman"/>
                  <a:cs typeface="Times New Roman"/>
                </a:rPr>
                <a:t>(Group 1)</a:t>
              </a:r>
              <a:endParaRPr lang="en-US" dirty="0">
                <a:effectLst/>
                <a:latin typeface="Times New Roman"/>
                <a:ea typeface="Times New Roman"/>
              </a:endParaRPr>
            </a:p>
          </p:txBody>
        </p:sp>
        <p:sp>
          <p:nvSpPr>
            <p:cNvPr id="8" name="Oval 7"/>
            <p:cNvSpPr/>
            <p:nvPr/>
          </p:nvSpPr>
          <p:spPr>
            <a:xfrm>
              <a:off x="1838326" y="2914650"/>
              <a:ext cx="3124200" cy="3143250"/>
            </a:xfrm>
            <a:prstGeom prst="ellipse">
              <a:avLst/>
            </a:prstGeom>
            <a:solidFill>
              <a:srgbClr val="0070C0">
                <a:alpha val="37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050" dirty="0">
                  <a:solidFill>
                    <a:srgbClr val="FFFFFF"/>
                  </a:solidFill>
                  <a:effectLst/>
                  <a:ea typeface="Times New Roman"/>
                  <a:cs typeface="Times New Roman"/>
                </a:rPr>
                <a:t>People who happen to be running an I2P router and a public web server that has a banner match on I2P, but is not using it for an I2P eepSite</a:t>
              </a:r>
              <a:endParaRPr lang="en-US" dirty="0">
                <a:effectLst/>
                <a:latin typeface="Times New Roman"/>
                <a:ea typeface="Times New Roman"/>
              </a:endParaRPr>
            </a:p>
          </p:txBody>
        </p:sp>
        <p:sp>
          <p:nvSpPr>
            <p:cNvPr id="9" name="Oval 8"/>
            <p:cNvSpPr/>
            <p:nvPr/>
          </p:nvSpPr>
          <p:spPr>
            <a:xfrm>
              <a:off x="2628549" y="471726"/>
              <a:ext cx="2211530" cy="1900004"/>
            </a:xfrm>
            <a:prstGeom prst="ellipse">
              <a:avLst/>
            </a:prstGeom>
            <a:solidFill>
              <a:srgbClr val="7030A0">
                <a:alpha val="37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050" dirty="0">
                  <a:solidFill>
                    <a:srgbClr val="FFFFFF"/>
                  </a:solidFill>
                  <a:effectLst/>
                  <a:ea typeface="Times New Roman"/>
                  <a:cs typeface="Times New Roman"/>
                </a:rPr>
                <a:t>Other accidental banner relationships </a:t>
              </a:r>
              <a:endParaRPr lang="en-US" dirty="0">
                <a:effectLst/>
                <a:latin typeface="Times New Roman"/>
                <a:ea typeface="Times New Roman"/>
              </a:endParaRPr>
            </a:p>
          </p:txBody>
        </p:sp>
        <p:cxnSp>
          <p:nvCxnSpPr>
            <p:cNvPr id="10" name="Straight Arrow Connector 9"/>
            <p:cNvCxnSpPr/>
            <p:nvPr/>
          </p:nvCxnSpPr>
          <p:spPr>
            <a:xfrm rot="16200000" flipH="1">
              <a:off x="1704976" y="971549"/>
              <a:ext cx="1895475" cy="1571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20"/>
            <p:cNvSpPr txBox="1"/>
            <p:nvPr/>
          </p:nvSpPr>
          <p:spPr>
            <a:xfrm>
              <a:off x="146177" y="30030"/>
              <a:ext cx="2489190" cy="1727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spcBef>
                  <a:spcPts val="0"/>
                </a:spcBef>
                <a:spcAft>
                  <a:spcPts val="0"/>
                </a:spcAft>
              </a:pPr>
              <a:r>
                <a:rPr lang="en-US" sz="1050" dirty="0">
                  <a:solidFill>
                    <a:schemeClr val="tx1"/>
                  </a:solidFill>
                  <a:effectLst/>
                  <a:ea typeface="Times New Roman"/>
                  <a:cs typeface="Times New Roman"/>
                </a:rPr>
                <a:t>People running their</a:t>
              </a:r>
              <a:br>
                <a:rPr lang="en-US" sz="1050" dirty="0">
                  <a:solidFill>
                    <a:schemeClr val="tx1"/>
                  </a:solidFill>
                  <a:effectLst/>
                  <a:ea typeface="Times New Roman"/>
                  <a:cs typeface="Times New Roman"/>
                </a:rPr>
              </a:br>
              <a:r>
                <a:rPr lang="en-US" sz="1050" dirty="0">
                  <a:solidFill>
                    <a:schemeClr val="tx1"/>
                  </a:solidFill>
                  <a:effectLst/>
                  <a:ea typeface="Times New Roman"/>
                  <a:cs typeface="Times New Roman"/>
                </a:rPr>
                <a:t>eepSites as </a:t>
              </a:r>
              <a:r>
                <a:rPr lang="en-US" sz="1050" dirty="0" err="1">
                  <a:solidFill>
                    <a:schemeClr val="tx1"/>
                  </a:solidFill>
                  <a:effectLst/>
                  <a:ea typeface="Times New Roman"/>
                  <a:cs typeface="Times New Roman"/>
                </a:rPr>
                <a:t>VHosts</a:t>
              </a:r>
              <a:r>
                <a:rPr lang="en-US" sz="1050" dirty="0">
                  <a:solidFill>
                    <a:schemeClr val="tx1"/>
                  </a:solidFill>
                  <a:effectLst/>
                  <a:ea typeface="Times New Roman"/>
                  <a:cs typeface="Times New Roman"/>
                </a:rPr>
                <a:t> on a public facing webserver </a:t>
              </a:r>
              <a:endParaRPr lang="en-US" dirty="0">
                <a:solidFill>
                  <a:schemeClr val="tx1"/>
                </a:solidFill>
                <a:effectLst/>
                <a:latin typeface="Times New Roman"/>
                <a:ea typeface="Times New Roman"/>
              </a:endParaRPr>
            </a:p>
          </p:txBody>
        </p:sp>
      </p:grpSp>
    </p:spTree>
    <p:extLst>
      <p:ext uri="{BB962C8B-B14F-4D97-AF65-F5344CB8AC3E}">
        <p14:creationId xmlns:p14="http://schemas.microsoft.com/office/powerpoint/2010/main" val="26616409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mean by HTTP headers?</a:t>
            </a:r>
            <a:endParaRPr lang="en-US" dirty="0"/>
          </a:p>
        </p:txBody>
      </p:sp>
      <p:sp>
        <p:nvSpPr>
          <p:cNvPr id="4" name="Rectangle 3"/>
          <p:cNvSpPr/>
          <p:nvPr/>
        </p:nvSpPr>
        <p:spPr>
          <a:xfrm>
            <a:off x="1117600" y="1295400"/>
            <a:ext cx="7086600" cy="2893100"/>
          </a:xfrm>
          <a:prstGeom prst="rect">
            <a:avLst/>
          </a:prstGeom>
        </p:spPr>
        <p:txBody>
          <a:bodyPr wrap="square">
            <a:spAutoFit/>
          </a:bodyPr>
          <a:lstStyle/>
          <a:p>
            <a:r>
              <a:rPr lang="en-US" sz="1400" dirty="0"/>
              <a:t>Client </a:t>
            </a:r>
            <a:r>
              <a:rPr lang="en-US" sz="1400" dirty="0" smtClean="0"/>
              <a:t>example:</a:t>
            </a:r>
          </a:p>
          <a:p>
            <a:endParaRPr lang="en-US" sz="1400" dirty="0"/>
          </a:p>
          <a:p>
            <a:pPr lvl="1"/>
            <a:r>
              <a:rPr lang="en-US" sz="1400" dirty="0" smtClean="0"/>
              <a:t>GET </a:t>
            </a:r>
            <a:r>
              <a:rPr lang="en-US" sz="1400" dirty="0"/>
              <a:t>http://www.i2p2.i2p/ HTTP/1.1</a:t>
            </a:r>
            <a:br>
              <a:rPr lang="en-US" sz="1400" dirty="0"/>
            </a:br>
            <a:r>
              <a:rPr lang="en-US" sz="1400" dirty="0"/>
              <a:t>Host: </a:t>
            </a:r>
            <a:r>
              <a:rPr lang="en-US" sz="1400" dirty="0">
                <a:hlinkClick r:id="rId3"/>
              </a:rPr>
              <a:t>www.i2p2.i2p</a:t>
            </a:r>
            <a:r>
              <a:rPr lang="en-US" sz="1400" dirty="0"/>
              <a:t/>
            </a:r>
            <a:br>
              <a:rPr lang="en-US" sz="1400" dirty="0"/>
            </a:br>
            <a:r>
              <a:rPr lang="en-US" sz="1400" dirty="0"/>
              <a:t>User-Agent: Mozilla/5.0 (Windows; U; Windows NT 6.1; en-US; rv:1.9.2.12) Gecko/20101026 Firefox/3.6.12</a:t>
            </a:r>
            <a:br>
              <a:rPr lang="en-US" sz="1400" dirty="0"/>
            </a:br>
            <a:r>
              <a:rPr lang="en-US" sz="1400" dirty="0"/>
              <a:t>Accept: text/</a:t>
            </a:r>
            <a:r>
              <a:rPr lang="en-US" sz="1400" dirty="0" err="1"/>
              <a:t>html,application</a:t>
            </a:r>
            <a:r>
              <a:rPr lang="en-US" sz="1400" dirty="0"/>
              <a:t>/</a:t>
            </a:r>
            <a:r>
              <a:rPr lang="en-US" sz="1400" dirty="0" err="1"/>
              <a:t>xhtml+xml,application</a:t>
            </a:r>
            <a:r>
              <a:rPr lang="en-US" sz="1400" dirty="0"/>
              <a:t>/</a:t>
            </a:r>
            <a:r>
              <a:rPr lang="en-US" sz="1400" dirty="0" err="1"/>
              <a:t>xml;q</a:t>
            </a:r>
            <a:r>
              <a:rPr lang="en-US" sz="1400" dirty="0"/>
              <a:t>=0.9,*/*;q=0.8</a:t>
            </a:r>
            <a:br>
              <a:rPr lang="en-US" sz="1400" dirty="0"/>
            </a:br>
            <a:r>
              <a:rPr lang="en-US" sz="1400" dirty="0"/>
              <a:t>Accept-Language: </a:t>
            </a:r>
            <a:r>
              <a:rPr lang="en-US" sz="1400" dirty="0" err="1"/>
              <a:t>en-us,en;q</a:t>
            </a:r>
            <a:r>
              <a:rPr lang="en-US" sz="1400" dirty="0"/>
              <a:t>=0.5</a:t>
            </a:r>
            <a:br>
              <a:rPr lang="en-US" sz="1400" dirty="0"/>
            </a:br>
            <a:r>
              <a:rPr lang="en-US" sz="1400" dirty="0"/>
              <a:t>Accept-Encoding: </a:t>
            </a:r>
            <a:r>
              <a:rPr lang="en-US" sz="1400" dirty="0" err="1"/>
              <a:t>gzip,deflate</a:t>
            </a:r>
            <a:r>
              <a:rPr lang="en-US" sz="1400" dirty="0"/>
              <a:t/>
            </a:r>
            <a:br>
              <a:rPr lang="en-US" sz="1400" dirty="0"/>
            </a:br>
            <a:r>
              <a:rPr lang="en-US" sz="1400" dirty="0"/>
              <a:t>Accept-Charset: ISO-8859-1,utf-8;q=0.7,*;q=0.7</a:t>
            </a:r>
            <a:br>
              <a:rPr lang="en-US" sz="1400" dirty="0"/>
            </a:br>
            <a:r>
              <a:rPr lang="en-US" sz="1400" dirty="0"/>
              <a:t>Keep-Alive: 115</a:t>
            </a:r>
            <a:br>
              <a:rPr lang="en-US" sz="1400" dirty="0"/>
            </a:br>
            <a:r>
              <a:rPr lang="en-US" sz="1400" dirty="0"/>
              <a:t>Proxy-Connection: keep-alive</a:t>
            </a:r>
            <a:br>
              <a:rPr lang="en-US" sz="1400" dirty="0"/>
            </a:br>
            <a:r>
              <a:rPr lang="en-US" sz="1400" dirty="0" err="1"/>
              <a:t>Referer</a:t>
            </a:r>
            <a:r>
              <a:rPr lang="en-US" sz="1400" dirty="0"/>
              <a:t>: http://127.0.0.1:7657/index.jsp</a:t>
            </a:r>
          </a:p>
        </p:txBody>
      </p:sp>
      <p:sp>
        <p:nvSpPr>
          <p:cNvPr id="5" name="Rectangle 4"/>
          <p:cNvSpPr/>
          <p:nvPr/>
        </p:nvSpPr>
        <p:spPr>
          <a:xfrm>
            <a:off x="1143000" y="4288910"/>
            <a:ext cx="4648200" cy="2246769"/>
          </a:xfrm>
          <a:prstGeom prst="rect">
            <a:avLst/>
          </a:prstGeom>
        </p:spPr>
        <p:txBody>
          <a:bodyPr wrap="square">
            <a:spAutoFit/>
          </a:bodyPr>
          <a:lstStyle/>
          <a:p>
            <a:r>
              <a:rPr lang="en-US" sz="1400" dirty="0"/>
              <a:t>Server  </a:t>
            </a:r>
            <a:r>
              <a:rPr lang="en-US" sz="1400" dirty="0" smtClean="0"/>
              <a:t>response:</a:t>
            </a:r>
          </a:p>
          <a:p>
            <a:endParaRPr lang="en-US" sz="1400" dirty="0" smtClean="0"/>
          </a:p>
          <a:p>
            <a:pPr lvl="1"/>
            <a:r>
              <a:rPr lang="en-US" sz="1400" dirty="0" smtClean="0"/>
              <a:t>HTTP/1.1 </a:t>
            </a:r>
            <a:r>
              <a:rPr lang="en-US" sz="1400" dirty="0"/>
              <a:t>200 OK</a:t>
            </a:r>
            <a:br>
              <a:rPr lang="en-US" sz="1400" dirty="0"/>
            </a:br>
            <a:r>
              <a:rPr lang="en-US" sz="1400" dirty="0">
                <a:solidFill>
                  <a:srgbClr val="00B0F0"/>
                </a:solidFill>
              </a:rPr>
              <a:t>Server: </a:t>
            </a:r>
            <a:r>
              <a:rPr lang="en-US" sz="1400" dirty="0" err="1">
                <a:solidFill>
                  <a:srgbClr val="00B0F0"/>
                </a:solidFill>
              </a:rPr>
              <a:t>nginx</a:t>
            </a:r>
            <a:r>
              <a:rPr lang="en-US" sz="1400" dirty="0">
                <a:solidFill>
                  <a:srgbClr val="00B0F0"/>
                </a:solidFill>
              </a:rPr>
              <a:t>/0.6.32</a:t>
            </a:r>
            <a:r>
              <a:rPr lang="en-US" sz="1400" dirty="0"/>
              <a:t/>
            </a:r>
            <a:br>
              <a:rPr lang="en-US" sz="1400" dirty="0"/>
            </a:br>
            <a:r>
              <a:rPr lang="en-US" sz="1400" dirty="0">
                <a:solidFill>
                  <a:srgbClr val="92D050"/>
                </a:solidFill>
              </a:rPr>
              <a:t>Date: Wed, 08 Dec 2010 13:48:46 GMT</a:t>
            </a:r>
            <a:r>
              <a:rPr lang="en-US" sz="1400" dirty="0"/>
              <a:t/>
            </a:r>
            <a:br>
              <a:rPr lang="en-US" sz="1400" dirty="0"/>
            </a:br>
            <a:r>
              <a:rPr lang="en-US" sz="1400" dirty="0"/>
              <a:t>Content-Type: text/html; charset=utf-8</a:t>
            </a:r>
            <a:br>
              <a:rPr lang="en-US" sz="1400" dirty="0"/>
            </a:br>
            <a:r>
              <a:rPr lang="en-US" sz="1400" dirty="0"/>
              <a:t>Connection: close</a:t>
            </a:r>
            <a:br>
              <a:rPr lang="en-US" sz="1400" dirty="0"/>
            </a:br>
            <a:r>
              <a:rPr lang="en-US" sz="1400" dirty="0" err="1"/>
              <a:t>Etag</a:t>
            </a:r>
            <a:r>
              <a:rPr lang="en-US" sz="1400" dirty="0"/>
              <a:t>: "1b2a7b18a524b03f598944143fc7bd52“</a:t>
            </a:r>
            <a:br>
              <a:rPr lang="en-US" sz="1400" dirty="0"/>
            </a:br>
            <a:r>
              <a:rPr lang="en-US" sz="1400" dirty="0"/>
              <a:t>Content-Length: 8701</a:t>
            </a:r>
            <a:br>
              <a:rPr lang="en-US" sz="1400" dirty="0"/>
            </a:br>
            <a:r>
              <a:rPr lang="en-US" sz="1400" dirty="0"/>
              <a:t>Proxy-Connection: </a:t>
            </a:r>
            <a:r>
              <a:rPr lang="en-US" sz="1400" dirty="0" smtClean="0"/>
              <a:t>close</a:t>
            </a:r>
            <a:endParaRPr lang="en-US" sz="1400" dirty="0"/>
          </a:p>
        </p:txBody>
      </p:sp>
    </p:spTree>
    <p:extLst>
      <p:ext uri="{BB962C8B-B14F-4D97-AF65-F5344CB8AC3E}">
        <p14:creationId xmlns:p14="http://schemas.microsoft.com/office/powerpoint/2010/main" val="42131575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to 1 Banners</a:t>
            </a:r>
            <a:endParaRPr lang="en-US" dirty="0"/>
          </a:p>
        </p:txBody>
      </p:sp>
      <p:sp>
        <p:nvSpPr>
          <p:cNvPr id="3" name="Content Placeholder 2"/>
          <p:cNvSpPr>
            <a:spLocks noGrp="1"/>
          </p:cNvSpPr>
          <p:nvPr>
            <p:ph idx="1"/>
          </p:nvPr>
        </p:nvSpPr>
        <p:spPr/>
        <p:txBody>
          <a:bodyPr/>
          <a:lstStyle/>
          <a:p>
            <a:r>
              <a:rPr lang="en-US" sz="2000" dirty="0" smtClean="0"/>
              <a:t>Data from 11/09/2010, imported into MS Access and queried </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4214678285"/>
              </p:ext>
            </p:extLst>
          </p:nvPr>
        </p:nvGraphicFramePr>
        <p:xfrm>
          <a:off x="1828800" y="2209800"/>
          <a:ext cx="6096000" cy="3259266"/>
        </p:xfrm>
        <a:graphic>
          <a:graphicData uri="http://schemas.openxmlformats.org/drawingml/2006/table">
            <a:tbl>
              <a:tblPr firstRow="1" firstCol="1" bandRow="1">
                <a:tableStyleId>{22838BEF-8BB2-4498-84A7-C5851F593DF1}</a:tableStyleId>
              </a:tblPr>
              <a:tblGrid>
                <a:gridCol w="1912883"/>
                <a:gridCol w="2480441"/>
                <a:gridCol w="1702676"/>
              </a:tblGrid>
              <a:tr h="160295">
                <a:tc gridSpan="3">
                  <a:txBody>
                    <a:bodyPr/>
                    <a:lstStyle/>
                    <a:p>
                      <a:pPr marL="0" marR="0" algn="ctr">
                        <a:lnSpc>
                          <a:spcPct val="115000"/>
                        </a:lnSpc>
                        <a:spcBef>
                          <a:spcPts val="0"/>
                        </a:spcBef>
                        <a:spcAft>
                          <a:spcPts val="0"/>
                        </a:spcAft>
                      </a:pPr>
                      <a:r>
                        <a:rPr lang="en-US" sz="1800" dirty="0">
                          <a:effectLst/>
                        </a:rPr>
                        <a:t>1 to 1 IP to I2P Banners</a:t>
                      </a:r>
                      <a:endParaRPr lang="en-US" sz="2800" dirty="0">
                        <a:solidFill>
                          <a:schemeClr val="bg1"/>
                        </a:solidFill>
                        <a:effectLst/>
                        <a:latin typeface="Calibri"/>
                        <a:ea typeface="Calibri"/>
                        <a:cs typeface="Times New Roman"/>
                      </a:endParaRPr>
                    </a:p>
                  </a:txBody>
                  <a:tcPr marL="9525" marR="9525" marT="9525" marB="9525" anchor="ctr"/>
                </a:tc>
                <a:tc hMerge="1">
                  <a:txBody>
                    <a:bodyPr/>
                    <a:lstStyle/>
                    <a:p>
                      <a:endParaRPr lang="en-US"/>
                    </a:p>
                  </a:txBody>
                  <a:tcPr/>
                </a:tc>
                <a:tc hMerge="1">
                  <a:txBody>
                    <a:bodyPr/>
                    <a:lstStyle/>
                    <a:p>
                      <a:endParaRPr lang="en-US"/>
                    </a:p>
                  </a:txBody>
                  <a:tcPr/>
                </a:tc>
              </a:tr>
              <a:tr h="160295">
                <a:tc>
                  <a:txBody>
                    <a:bodyPr/>
                    <a:lstStyle/>
                    <a:p>
                      <a:pPr marL="0" marR="0" algn="l">
                        <a:lnSpc>
                          <a:spcPct val="115000"/>
                        </a:lnSpc>
                        <a:spcBef>
                          <a:spcPts val="0"/>
                        </a:spcBef>
                        <a:spcAft>
                          <a:spcPts val="0"/>
                        </a:spcAft>
                      </a:pPr>
                      <a:r>
                        <a:rPr lang="en-US" sz="1800" b="1" dirty="0">
                          <a:effectLst/>
                        </a:rPr>
                        <a:t>I2P hostname</a:t>
                      </a:r>
                      <a:endParaRPr lang="en-US" sz="1800" b="1" dirty="0">
                        <a:solidFill>
                          <a:schemeClr val="bg1"/>
                        </a:solidFill>
                        <a:effectLst/>
                        <a:latin typeface="Calibri"/>
                        <a:ea typeface="Calibri"/>
                        <a:cs typeface="Times New Roman"/>
                      </a:endParaRPr>
                    </a:p>
                  </a:txBody>
                  <a:tcPr marL="9525" marR="9525" marT="9525" marB="9525" anchor="ctr"/>
                </a:tc>
                <a:tc>
                  <a:txBody>
                    <a:bodyPr/>
                    <a:lstStyle/>
                    <a:p>
                      <a:pPr marL="0" marR="0" algn="l">
                        <a:lnSpc>
                          <a:spcPct val="115000"/>
                        </a:lnSpc>
                        <a:spcBef>
                          <a:spcPts val="0"/>
                        </a:spcBef>
                        <a:spcAft>
                          <a:spcPts val="0"/>
                        </a:spcAft>
                      </a:pPr>
                      <a:r>
                        <a:rPr lang="en-US" sz="1800" b="1" dirty="0">
                          <a:effectLst/>
                        </a:rPr>
                        <a:t>IP</a:t>
                      </a:r>
                      <a:endParaRPr lang="en-US" sz="1800" b="1" dirty="0">
                        <a:effectLst/>
                        <a:latin typeface="Calibri"/>
                        <a:ea typeface="Calibri"/>
                        <a:cs typeface="Times New Roman"/>
                      </a:endParaRPr>
                    </a:p>
                  </a:txBody>
                  <a:tcPr marL="9525" marR="9525" marT="9525" marB="9525" anchor="ctr"/>
                </a:tc>
                <a:tc>
                  <a:txBody>
                    <a:bodyPr/>
                    <a:lstStyle/>
                    <a:p>
                      <a:pPr marL="0" marR="0" algn="l">
                        <a:lnSpc>
                          <a:spcPct val="115000"/>
                        </a:lnSpc>
                        <a:spcBef>
                          <a:spcPts val="0"/>
                        </a:spcBef>
                        <a:spcAft>
                          <a:spcPts val="0"/>
                        </a:spcAft>
                      </a:pPr>
                      <a:r>
                        <a:rPr lang="en-US" sz="1800" b="1" dirty="0">
                          <a:effectLst/>
                        </a:rPr>
                        <a:t>Banner</a:t>
                      </a:r>
                      <a:endParaRPr lang="en-US" sz="1800" b="1" dirty="0">
                        <a:effectLst/>
                        <a:latin typeface="Calibri"/>
                        <a:ea typeface="Calibri"/>
                        <a:cs typeface="Times New Roman"/>
                      </a:endParaRPr>
                    </a:p>
                  </a:txBody>
                  <a:tcPr marL="9525" marR="9525" marT="9525" marB="9525" anchor="ctr"/>
                </a:tc>
              </a:tr>
              <a:tr h="462170">
                <a:tc>
                  <a:txBody>
                    <a:bodyPr/>
                    <a:lstStyle/>
                    <a:p>
                      <a:pPr marL="0" marR="0" algn="l">
                        <a:lnSpc>
                          <a:spcPct val="115000"/>
                        </a:lnSpc>
                        <a:spcBef>
                          <a:spcPts val="0"/>
                        </a:spcBef>
                        <a:spcAft>
                          <a:spcPts val="0"/>
                        </a:spcAft>
                      </a:pPr>
                      <a:r>
                        <a:rPr lang="en-US" sz="1600" dirty="0">
                          <a:effectLst/>
                        </a:rPr>
                        <a:t>medosbor.i2p</a:t>
                      </a:r>
                      <a:endParaRPr lang="en-US" sz="2400" b="0" dirty="0">
                        <a:solidFill>
                          <a:schemeClr val="bg1"/>
                        </a:solidFill>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a:effectLst/>
                        </a:rPr>
                        <a:t>89.31.112.91</a:t>
                      </a:r>
                      <a:br>
                        <a:rPr lang="en-US" sz="1200">
                          <a:effectLst/>
                        </a:rPr>
                      </a:br>
                      <a:r>
                        <a:rPr lang="en-US" sz="1200">
                          <a:effectLst/>
                        </a:rPr>
                        <a:t>(host-89-31-112-91.academ.org)</a:t>
                      </a:r>
                      <a:endParaRPr lang="en-US" sz="1800">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a:effectLst/>
                        </a:rPr>
                        <a:t>Apache/2.2.13 (Linux/SUSE)</a:t>
                      </a:r>
                      <a:endParaRPr lang="en-US" sz="1800" dirty="0">
                        <a:effectLst/>
                        <a:latin typeface="Calibri"/>
                        <a:ea typeface="Calibri"/>
                        <a:cs typeface="Times New Roman"/>
                      </a:endParaRPr>
                    </a:p>
                  </a:txBody>
                  <a:tcPr marL="9525" marR="9525" marT="9525" marB="9525"/>
                </a:tc>
              </a:tr>
              <a:tr h="613108">
                <a:tc>
                  <a:txBody>
                    <a:bodyPr/>
                    <a:lstStyle/>
                    <a:p>
                      <a:pPr marL="0" marR="0" algn="l">
                        <a:lnSpc>
                          <a:spcPct val="115000"/>
                        </a:lnSpc>
                        <a:spcBef>
                          <a:spcPts val="0"/>
                        </a:spcBef>
                        <a:spcAft>
                          <a:spcPts val="0"/>
                        </a:spcAft>
                      </a:pPr>
                      <a:r>
                        <a:rPr lang="en-US" sz="1600" dirty="0">
                          <a:effectLst/>
                        </a:rPr>
                        <a:t>ipredia.i2p</a:t>
                      </a:r>
                      <a:endParaRPr lang="en-US" sz="2400" b="0" dirty="0">
                        <a:solidFill>
                          <a:schemeClr val="bg1"/>
                        </a:solidFill>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a:effectLst/>
                        </a:rPr>
                        <a:t>97.74.196.206</a:t>
                      </a:r>
                      <a:br>
                        <a:rPr lang="en-US" sz="1200" dirty="0">
                          <a:effectLst/>
                        </a:rPr>
                      </a:br>
                      <a:r>
                        <a:rPr lang="en-US" sz="1200" dirty="0">
                          <a:effectLst/>
                        </a:rPr>
                        <a:t>(ip-97-74-196-206.ip.secureserver.net)</a:t>
                      </a:r>
                      <a:endParaRPr lang="en-US" sz="1800" dirty="0">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a:effectLst/>
                        </a:rPr>
                        <a:t>Apache/2.2.3 (</a:t>
                      </a:r>
                      <a:r>
                        <a:rPr lang="en-US" sz="1200" dirty="0" err="1">
                          <a:effectLst/>
                        </a:rPr>
                        <a:t>CentOS</a:t>
                      </a:r>
                      <a:r>
                        <a:rPr lang="en-US" sz="1200" dirty="0">
                          <a:effectLst/>
                        </a:rPr>
                        <a:t>)</a:t>
                      </a:r>
                      <a:endParaRPr lang="en-US" sz="1800" dirty="0">
                        <a:effectLst/>
                        <a:latin typeface="Calibri"/>
                        <a:ea typeface="Calibri"/>
                        <a:cs typeface="Times New Roman"/>
                      </a:endParaRPr>
                    </a:p>
                  </a:txBody>
                  <a:tcPr marL="9525" marR="9525" marT="9525" marB="9525"/>
                </a:tc>
              </a:tr>
              <a:tr h="764045">
                <a:tc>
                  <a:txBody>
                    <a:bodyPr/>
                    <a:lstStyle/>
                    <a:p>
                      <a:pPr marL="0" marR="0" algn="l">
                        <a:lnSpc>
                          <a:spcPct val="115000"/>
                        </a:lnSpc>
                        <a:spcBef>
                          <a:spcPts val="0"/>
                        </a:spcBef>
                        <a:spcAft>
                          <a:spcPts val="0"/>
                        </a:spcAft>
                      </a:pPr>
                      <a:r>
                        <a:rPr lang="en-US" sz="1600">
                          <a:effectLst/>
                        </a:rPr>
                        <a:t>xorbot.i2p</a:t>
                      </a:r>
                      <a:endParaRPr lang="en-US" sz="2400" b="0">
                        <a:solidFill>
                          <a:schemeClr val="bg1"/>
                        </a:solidFill>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a:effectLst/>
                        </a:rPr>
                        <a:t>178.77.75.23 </a:t>
                      </a:r>
                      <a:br>
                        <a:rPr lang="en-US" sz="1200" dirty="0">
                          <a:effectLst/>
                        </a:rPr>
                      </a:br>
                      <a:r>
                        <a:rPr lang="en-US" sz="1200" dirty="0">
                          <a:effectLst/>
                        </a:rPr>
                        <a:t>(www.gernot-schulz.com)</a:t>
                      </a:r>
                      <a:endParaRPr lang="en-US" sz="1800" dirty="0">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a:effectLst/>
                        </a:rPr>
                        <a:t>Apache/2.2.9 (</a:t>
                      </a:r>
                      <a:r>
                        <a:rPr lang="en-US" sz="1200" dirty="0" err="1">
                          <a:effectLst/>
                        </a:rPr>
                        <a:t>Debian</a:t>
                      </a:r>
                      <a:r>
                        <a:rPr lang="en-US" sz="1200" dirty="0">
                          <a:effectLst/>
                        </a:rPr>
                        <a:t>) PHP/5.2.6-1+lenny9 with </a:t>
                      </a:r>
                      <a:r>
                        <a:rPr lang="en-US" sz="1200" dirty="0" err="1">
                          <a:effectLst/>
                        </a:rPr>
                        <a:t>Suhosin</a:t>
                      </a:r>
                      <a:r>
                        <a:rPr lang="en-US" sz="1200" dirty="0">
                          <a:effectLst/>
                        </a:rPr>
                        <a:t>-Patch</a:t>
                      </a:r>
                      <a:endParaRPr lang="en-US" sz="1800" dirty="0">
                        <a:effectLst/>
                        <a:latin typeface="Calibri"/>
                        <a:ea typeface="Calibri"/>
                        <a:cs typeface="Times New Roman"/>
                      </a:endParaRPr>
                    </a:p>
                  </a:txBody>
                  <a:tcPr marL="9525" marR="9525" marT="9525" marB="9525"/>
                </a:tc>
              </a:tr>
              <a:tr h="311233">
                <a:tc>
                  <a:txBody>
                    <a:bodyPr/>
                    <a:lstStyle/>
                    <a:p>
                      <a:pPr marL="0" marR="0" algn="l">
                        <a:lnSpc>
                          <a:spcPct val="115000"/>
                        </a:lnSpc>
                        <a:spcBef>
                          <a:spcPts val="0"/>
                        </a:spcBef>
                        <a:spcAft>
                          <a:spcPts val="0"/>
                        </a:spcAft>
                      </a:pPr>
                      <a:r>
                        <a:rPr lang="en-US" sz="1600">
                          <a:effectLst/>
                        </a:rPr>
                        <a:t>trac.i2p2.i2p</a:t>
                      </a:r>
                      <a:endParaRPr lang="en-US" sz="2400" b="0">
                        <a:solidFill>
                          <a:schemeClr val="bg1"/>
                        </a:solidFill>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a:effectLst/>
                        </a:rPr>
                        <a:t>46.4.248.202 (bilbo.srv.welterde.de)</a:t>
                      </a:r>
                      <a:endParaRPr lang="en-US" sz="1800">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a:effectLst/>
                        </a:rPr>
                        <a:t>nginx/0.6.32</a:t>
                      </a:r>
                      <a:endParaRPr lang="en-US" sz="1800">
                        <a:effectLst/>
                        <a:latin typeface="Calibri"/>
                        <a:ea typeface="Calibri"/>
                        <a:cs typeface="Times New Roman"/>
                      </a:endParaRPr>
                    </a:p>
                  </a:txBody>
                  <a:tcPr marL="9525" marR="9525" marT="9525" marB="9525"/>
                </a:tc>
              </a:tr>
              <a:tr h="311233">
                <a:tc>
                  <a:txBody>
                    <a:bodyPr/>
                    <a:lstStyle/>
                    <a:p>
                      <a:pPr marL="0" marR="0" algn="l">
                        <a:lnSpc>
                          <a:spcPct val="115000"/>
                        </a:lnSpc>
                        <a:spcBef>
                          <a:spcPts val="0"/>
                        </a:spcBef>
                        <a:spcAft>
                          <a:spcPts val="0"/>
                        </a:spcAft>
                      </a:pPr>
                      <a:r>
                        <a:rPr lang="en-US" sz="1600" dirty="0">
                          <a:effectLst/>
                        </a:rPr>
                        <a:t>lurker.i2p</a:t>
                      </a:r>
                      <a:endParaRPr lang="en-US" sz="2400" b="0" dirty="0">
                        <a:solidFill>
                          <a:schemeClr val="bg1"/>
                        </a:solidFill>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a:effectLst/>
                        </a:rPr>
                        <a:t>178.63.47.16 </a:t>
                      </a:r>
                      <a:br>
                        <a:rPr lang="en-US" sz="1200" dirty="0">
                          <a:effectLst/>
                        </a:rPr>
                      </a:br>
                      <a:r>
                        <a:rPr lang="en-US" sz="1200" dirty="0">
                          <a:effectLst/>
                        </a:rPr>
                        <a:t>(fleshless.org)</a:t>
                      </a:r>
                      <a:endParaRPr lang="en-US" sz="1800" dirty="0">
                        <a:effectLst/>
                        <a:latin typeface="Calibri"/>
                        <a:ea typeface="Calibri"/>
                        <a:cs typeface="Times New Roman"/>
                      </a:endParaRPr>
                    </a:p>
                  </a:txBody>
                  <a:tcPr marL="9525" marR="9525" marT="9525" marB="9525"/>
                </a:tc>
                <a:tc>
                  <a:txBody>
                    <a:bodyPr/>
                    <a:lstStyle/>
                    <a:p>
                      <a:pPr marL="0" marR="0" algn="l">
                        <a:lnSpc>
                          <a:spcPct val="115000"/>
                        </a:lnSpc>
                        <a:spcBef>
                          <a:spcPts val="0"/>
                        </a:spcBef>
                        <a:spcAft>
                          <a:spcPts val="0"/>
                        </a:spcAft>
                      </a:pPr>
                      <a:r>
                        <a:rPr lang="en-US" sz="1200" dirty="0" err="1">
                          <a:effectLst/>
                        </a:rPr>
                        <a:t>nginx</a:t>
                      </a:r>
                      <a:r>
                        <a:rPr lang="en-US" sz="1200" dirty="0">
                          <a:effectLst/>
                        </a:rPr>
                        <a:t>/0.7.65</a:t>
                      </a:r>
                      <a:endParaRPr lang="en-US" sz="1800" dirty="0">
                        <a:effectLst/>
                        <a:latin typeface="Calibri"/>
                        <a:ea typeface="Calibri"/>
                        <a:cs typeface="Times New Roman"/>
                      </a:endParaRPr>
                    </a:p>
                  </a:txBody>
                  <a:tcPr marL="9525" marR="9525" marT="9525" marB="9525"/>
                </a:tc>
              </a:tr>
            </a:tbl>
          </a:graphicData>
        </a:graphic>
      </p:graphicFrame>
      <p:sp>
        <p:nvSpPr>
          <p:cNvPr id="4" name="Rectangle 3"/>
          <p:cNvSpPr/>
          <p:nvPr/>
        </p:nvSpPr>
        <p:spPr>
          <a:xfrm>
            <a:off x="2286000" y="5562600"/>
            <a:ext cx="4572000" cy="923330"/>
          </a:xfrm>
          <a:prstGeom prst="rect">
            <a:avLst/>
          </a:prstGeom>
        </p:spPr>
        <p:txBody>
          <a:bodyPr>
            <a:spAutoFit/>
          </a:bodyPr>
          <a:lstStyle/>
          <a:p>
            <a:r>
              <a:rPr lang="en-US" dirty="0"/>
              <a:t>(although we later found ipredia.i2p on a different IP once we had collected more Internet facing hosts to test against</a:t>
            </a:r>
            <a:r>
              <a:rPr lang="en-US" dirty="0" smtClean="0"/>
              <a:t>)</a:t>
            </a:r>
            <a:endParaRPr lang="en-US" dirty="0"/>
          </a:p>
        </p:txBody>
      </p:sp>
    </p:spTree>
    <p:extLst>
      <p:ext uri="{BB962C8B-B14F-4D97-AF65-F5344CB8AC3E}">
        <p14:creationId xmlns:p14="http://schemas.microsoft.com/office/powerpoint/2010/main" val="10747661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modify the host header</a:t>
            </a:r>
            <a:endParaRPr lang="en-US" dirty="0"/>
          </a:p>
        </p:txBody>
      </p:sp>
      <p:sp>
        <p:nvSpPr>
          <p:cNvPr id="3" name="Content Placeholder 2"/>
          <p:cNvSpPr>
            <a:spLocks noGrp="1"/>
          </p:cNvSpPr>
          <p:nvPr>
            <p:ph idx="1"/>
          </p:nvPr>
        </p:nvSpPr>
        <p:spPr/>
        <p:txBody>
          <a:bodyPr/>
          <a:lstStyle/>
          <a:p>
            <a:r>
              <a:rPr lang="en-US" dirty="0" err="1" smtClean="0"/>
              <a:t>Tamperdata</a:t>
            </a:r>
            <a:r>
              <a:rPr lang="en-US" dirty="0" smtClean="0"/>
              <a:t> or a local proxy </a:t>
            </a:r>
            <a:br>
              <a:rPr lang="en-US" dirty="0" smtClean="0"/>
            </a:br>
            <a:r>
              <a:rPr lang="en-US" dirty="0" smtClean="0"/>
              <a:t>like ZED</a:t>
            </a:r>
          </a:p>
          <a:p>
            <a:r>
              <a:rPr lang="en-US" dirty="0" smtClean="0"/>
              <a:t>Modify your hosts file</a:t>
            </a:r>
            <a:endParaRPr lang="en-US" dirty="0"/>
          </a:p>
          <a:p>
            <a:endParaRPr lang="en-US" dirty="0" smtClean="0"/>
          </a:p>
          <a:p>
            <a:endParaRPr lang="en-US" dirty="0" smtClean="0"/>
          </a:p>
          <a:p>
            <a:endParaRPr lang="en-US" dirty="0"/>
          </a:p>
          <a:p>
            <a:r>
              <a:rPr lang="en-US" dirty="0" smtClean="0"/>
              <a:t>Curl:</a:t>
            </a:r>
            <a:br>
              <a:rPr lang="en-US" dirty="0" smtClean="0"/>
            </a:br>
            <a:r>
              <a:rPr lang="en-US" dirty="0" smtClean="0"/>
              <a:t>curl </a:t>
            </a:r>
            <a:r>
              <a:rPr lang="en-US" dirty="0"/>
              <a:t>178.63.47.16</a:t>
            </a:r>
            <a:br>
              <a:rPr lang="en-US" dirty="0"/>
            </a:br>
            <a:r>
              <a:rPr lang="en-US" dirty="0"/>
              <a:t>curl -H "Host: lurker.i2p" 178.63.47.16</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867400" y="1295400"/>
            <a:ext cx="3106420" cy="20574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114800" y="3124200"/>
            <a:ext cx="3229610" cy="2286000"/>
          </a:xfrm>
          <a:prstGeom prst="rect">
            <a:avLst/>
          </a:prstGeom>
        </p:spPr>
      </p:pic>
    </p:spTree>
    <p:extLst>
      <p:ext uri="{BB962C8B-B14F-4D97-AF65-F5344CB8AC3E}">
        <p14:creationId xmlns:p14="http://schemas.microsoft.com/office/powerpoint/2010/main" val="2595954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modifying host header</a:t>
            </a:r>
            <a:endParaRPr lang="en-US" dirty="0"/>
          </a:p>
        </p:txBody>
      </p:sp>
      <p:sp>
        <p:nvSpPr>
          <p:cNvPr id="3" name="Content Placeholder 2"/>
          <p:cNvSpPr>
            <a:spLocks noGrp="1"/>
          </p:cNvSpPr>
          <p:nvPr>
            <p:ph idx="1"/>
          </p:nvPr>
        </p:nvSpPr>
        <p:spPr/>
        <p:txBody>
          <a:bodyPr/>
          <a:lstStyle/>
          <a:p>
            <a:r>
              <a:rPr lang="en-US" dirty="0" smtClean="0"/>
              <a:t>Same site, found on IP and I2P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 y="2286000"/>
            <a:ext cx="87630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40590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Automating</a:t>
            </a:r>
            <a:endParaRPr lang="en-US" dirty="0"/>
          </a:p>
        </p:txBody>
      </p:sp>
      <p:sp>
        <p:nvSpPr>
          <p:cNvPr id="3" name="Content Placeholder 2"/>
          <p:cNvSpPr>
            <a:spLocks noGrp="1"/>
          </p:cNvSpPr>
          <p:nvPr>
            <p:ph idx="1"/>
          </p:nvPr>
        </p:nvSpPr>
        <p:spPr/>
        <p:txBody>
          <a:bodyPr/>
          <a:lstStyle/>
          <a:p>
            <a:pPr marL="136525" indent="0">
              <a:buNone/>
            </a:pPr>
            <a:r>
              <a:rPr lang="en-US" dirty="0" smtClean="0"/>
              <a:t>virtual-server-test.py</a:t>
            </a:r>
          </a:p>
          <a:p>
            <a:r>
              <a:rPr lang="en-US" dirty="0" smtClean="0"/>
              <a:t>Download and compare</a:t>
            </a:r>
            <a:br>
              <a:rPr lang="en-US" dirty="0" smtClean="0"/>
            </a:br>
            <a:r>
              <a:rPr lang="en-US" dirty="0" smtClean="0"/>
              <a:t>while changing host headers</a:t>
            </a:r>
          </a:p>
          <a:p>
            <a:r>
              <a:rPr lang="en-US" dirty="0" smtClean="0"/>
              <a:t>Multiple forms of output</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775033" cy="428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685319"/>
            <a:ext cx="2417406" cy="254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685319"/>
            <a:ext cx="3234753" cy="229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3188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Some Results</a:t>
            </a:r>
            <a:endParaRPr lang="en-US" dirty="0"/>
          </a:p>
        </p:txBody>
      </p:sp>
      <p:sp>
        <p:nvSpPr>
          <p:cNvPr id="3" name="Content Placeholder 2"/>
          <p:cNvSpPr>
            <a:spLocks noGrp="1"/>
          </p:cNvSpPr>
          <p:nvPr>
            <p:ph idx="1"/>
          </p:nvPr>
        </p:nvSpPr>
        <p:spPr>
          <a:xfrm>
            <a:off x="457200" y="838200"/>
            <a:ext cx="8229600" cy="5470525"/>
          </a:xfrm>
        </p:spPr>
        <p:txBody>
          <a:bodyPr/>
          <a:lstStyle/>
          <a:p>
            <a:pPr marL="547688" lvl="1" indent="-411163">
              <a:buClr>
                <a:srgbClr val="F9F9F9"/>
              </a:buClr>
              <a:buSzPct val="65000"/>
              <a:buFont typeface="Wingdings 2" pitchFamily="18" charset="2"/>
              <a:buChar char=""/>
            </a:pPr>
            <a:r>
              <a:rPr lang="en-US" sz="1600" dirty="0"/>
              <a:t>Out of 119 I2P hostnames we have in our set we found 21 IP/I2P correlations</a:t>
            </a:r>
          </a:p>
          <a:p>
            <a:pPr marL="136525"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522742"/>
              </p:ext>
            </p:extLst>
          </p:nvPr>
        </p:nvGraphicFramePr>
        <p:xfrm>
          <a:off x="1219200" y="1447800"/>
          <a:ext cx="6705600" cy="4626864"/>
        </p:xfrm>
        <a:graphic>
          <a:graphicData uri="http://schemas.openxmlformats.org/drawingml/2006/table">
            <a:tbl>
              <a:tblPr firstRow="1" firstCol="1" bandRow="1">
                <a:tableStyleId>{93296810-A885-4BE3-A3E7-6D5BEEA58F35}</a:tableStyleId>
              </a:tblPr>
              <a:tblGrid>
                <a:gridCol w="3928597"/>
                <a:gridCol w="2777003"/>
              </a:tblGrid>
              <a:tr h="172458">
                <a:tc>
                  <a:txBody>
                    <a:bodyPr/>
                    <a:lstStyle/>
                    <a:p>
                      <a:pPr marL="0" marR="0" algn="ctr">
                        <a:lnSpc>
                          <a:spcPct val="115000"/>
                        </a:lnSpc>
                        <a:spcBef>
                          <a:spcPts val="0"/>
                        </a:spcBef>
                        <a:spcAft>
                          <a:spcPts val="0"/>
                        </a:spcAft>
                      </a:pPr>
                      <a:r>
                        <a:rPr lang="en-US" sz="1200" dirty="0">
                          <a:effectLst/>
                        </a:rPr>
                        <a:t>I2P Hostname</a:t>
                      </a:r>
                      <a:endParaRPr lang="en-US" sz="105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200">
                          <a:effectLst/>
                        </a:rPr>
                        <a:t>Likely Real IP</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dirty="0">
                          <a:effectLst/>
                        </a:rPr>
                        <a:t>lurker.i2p</a:t>
                      </a:r>
                      <a:endParaRPr lang="en-US" sz="105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178.63.47.16</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bzr.welterde.i2p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188.40.181.33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docs.i2p2.i2p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188.40.181.33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openmusic.i2p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188.40.181.33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paste.i2p2.i2p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188.40.181.33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syndie.welterde.i2p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188.40.181.33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www.i2p2.i2p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188.40.181.33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matterhorn.i2p </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188.165.45.229</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awxcnx.i2p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62.75.219.7</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directedition.i2p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68.33.184.167</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forum.i2p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82.103.134.192</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ugha.i2p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82.103.134.192</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bolobomb.i2p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83.222.124.19</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ipredia.i2p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84.55.73.228</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teknogods.i2p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84.234.26.123</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jonatan.walck.i2p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85.229.85.244</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a:effectLst/>
                        </a:rPr>
                        <a:t>medosbor.i2p</a:t>
                      </a:r>
                      <a:endParaRPr lang="en-US" sz="105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89.31.112.91</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dirty="0">
                          <a:effectLst/>
                        </a:rPr>
                        <a:t>colombo-bt.i2p</a:t>
                      </a:r>
                      <a:endParaRPr lang="en-US" sz="105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dirty="0" smtClean="0">
                          <a:effectLst/>
                        </a:rPr>
                        <a:t>&lt; redacted &gt;</a:t>
                      </a:r>
                      <a:endParaRPr lang="en-US" sz="1050" dirty="0">
                        <a:effectLst/>
                        <a:latin typeface="Calibri"/>
                        <a:ea typeface="Calibri"/>
                        <a:cs typeface="Times New Roman"/>
                      </a:endParaRPr>
                    </a:p>
                  </a:txBody>
                  <a:tcPr marL="0" marR="0" marT="0" marB="0" anchor="ctr"/>
                </a:tc>
              </a:tr>
              <a:tr h="199767">
                <a:tc>
                  <a:txBody>
                    <a:bodyPr/>
                    <a:lstStyle/>
                    <a:p>
                      <a:pPr marL="0" marR="0">
                        <a:lnSpc>
                          <a:spcPct val="115000"/>
                        </a:lnSpc>
                        <a:spcBef>
                          <a:spcPts val="0"/>
                        </a:spcBef>
                        <a:spcAft>
                          <a:spcPts val="0"/>
                        </a:spcAft>
                      </a:pPr>
                      <a:r>
                        <a:rPr lang="en-US" sz="1200" dirty="0">
                          <a:effectLst/>
                        </a:rPr>
                        <a:t>www.i2p2.i2p (mirror?)</a:t>
                      </a:r>
                      <a:endParaRPr lang="en-US" sz="105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dirty="0" smtClean="0">
                          <a:effectLst/>
                        </a:rPr>
                        <a:t>94.23.12.210, 94.23.46.106, 46.4.248.202</a:t>
                      </a:r>
                      <a:endParaRPr lang="en-US" sz="1050" dirty="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dirty="0">
                          <a:effectLst/>
                        </a:rPr>
                        <a:t>mathiasdm.i2p</a:t>
                      </a:r>
                      <a:endParaRPr lang="en-US" sz="105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a:effectLst/>
                        </a:rPr>
                        <a:t>94.23.52.151</a:t>
                      </a:r>
                      <a:endParaRPr lang="en-US" sz="1050">
                        <a:effectLst/>
                        <a:latin typeface="Calibri"/>
                        <a:ea typeface="Calibri"/>
                        <a:cs typeface="Times New Roman"/>
                      </a:endParaRPr>
                    </a:p>
                  </a:txBody>
                  <a:tcPr marL="0" marR="0" marT="0" marB="0" anchor="ctr"/>
                </a:tc>
              </a:tr>
              <a:tr h="172458">
                <a:tc>
                  <a:txBody>
                    <a:bodyPr/>
                    <a:lstStyle/>
                    <a:p>
                      <a:pPr marL="0" marR="0">
                        <a:lnSpc>
                          <a:spcPct val="115000"/>
                        </a:lnSpc>
                        <a:spcBef>
                          <a:spcPts val="0"/>
                        </a:spcBef>
                        <a:spcAft>
                          <a:spcPts val="0"/>
                        </a:spcAft>
                      </a:pPr>
                      <a:r>
                        <a:rPr lang="en-US" sz="1200" dirty="0">
                          <a:effectLst/>
                        </a:rPr>
                        <a:t>privacybox.i2p</a:t>
                      </a:r>
                      <a:endParaRPr lang="en-US" sz="1050" dirty="0">
                        <a:effectLst/>
                        <a:latin typeface="Calibri"/>
                        <a:ea typeface="Calibri"/>
                        <a:cs typeface="Times New Roman"/>
                      </a:endParaRPr>
                    </a:p>
                  </a:txBody>
                  <a:tcPr marL="0" marR="0" marT="0" marB="0" anchor="ctr"/>
                </a:tc>
                <a:tc>
                  <a:txBody>
                    <a:bodyPr/>
                    <a:lstStyle/>
                    <a:p>
                      <a:pPr marL="0" marR="0">
                        <a:lnSpc>
                          <a:spcPct val="115000"/>
                        </a:lnSpc>
                        <a:spcBef>
                          <a:spcPts val="0"/>
                        </a:spcBef>
                        <a:spcAft>
                          <a:spcPts val="0"/>
                        </a:spcAft>
                      </a:pPr>
                      <a:r>
                        <a:rPr lang="en-US" sz="1200" dirty="0">
                          <a:effectLst/>
                        </a:rPr>
                        <a:t>94.75.228.29</a:t>
                      </a:r>
                      <a:endParaRPr lang="en-US" sz="105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31427815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Mitigations for </a:t>
            </a:r>
            <a:r>
              <a:rPr lang="en-US" dirty="0" err="1" smtClean="0"/>
              <a:t>Vhost</a:t>
            </a:r>
            <a:r>
              <a:rPr lang="en-US" dirty="0" smtClean="0"/>
              <a:t> comparing</a:t>
            </a:r>
            <a:endParaRPr lang="en-US" dirty="0"/>
          </a:p>
        </p:txBody>
      </p:sp>
      <p:sp>
        <p:nvSpPr>
          <p:cNvPr id="3" name="Content Placeholder 2"/>
          <p:cNvSpPr>
            <a:spLocks noGrp="1"/>
          </p:cNvSpPr>
          <p:nvPr>
            <p:ph idx="1"/>
          </p:nvPr>
        </p:nvSpPr>
        <p:spPr/>
        <p:txBody>
          <a:bodyPr/>
          <a:lstStyle/>
          <a:p>
            <a:r>
              <a:rPr lang="en-US" sz="2400" dirty="0" smtClean="0"/>
              <a:t>Don’t </a:t>
            </a:r>
            <a:r>
              <a:rPr lang="en-US" sz="2400" dirty="0"/>
              <a:t>run the eepSite on a web server with a public facing IP, or to make sure that the virtual host for the I2P site is only set to respond to requests from the </a:t>
            </a:r>
            <a:r>
              <a:rPr lang="en-US" sz="2400" dirty="0" err="1"/>
              <a:t>localhost</a:t>
            </a:r>
            <a:r>
              <a:rPr lang="en-US" sz="2400" dirty="0"/>
              <a:t> </a:t>
            </a:r>
            <a:r>
              <a:rPr lang="en-US" sz="2400" dirty="0" smtClean="0"/>
              <a:t>.</a:t>
            </a:r>
          </a:p>
          <a:p>
            <a:r>
              <a:rPr lang="en-US" sz="2400" dirty="0" smtClean="0"/>
              <a:t>Configure HTTP service </a:t>
            </a:r>
            <a:r>
              <a:rPr lang="en-US" sz="2400" dirty="0"/>
              <a:t>not to return a server banner or to just return a very non-distinctive banner such as the aforementioned “Server: Apache” </a:t>
            </a:r>
            <a:r>
              <a:rPr lang="en-US" sz="2400" dirty="0" smtClean="0"/>
              <a:t>(</a:t>
            </a:r>
            <a:r>
              <a:rPr lang="en-US" sz="2400" dirty="0" err="1" smtClean="0"/>
              <a:t>ServerTokens</a:t>
            </a:r>
            <a:r>
              <a:rPr lang="en-US" sz="2400" dirty="0" smtClean="0"/>
              <a:t> </a:t>
            </a:r>
            <a:r>
              <a:rPr lang="en-US" sz="2400" dirty="0"/>
              <a:t>directive set to </a:t>
            </a:r>
            <a:r>
              <a:rPr lang="en-US" sz="2400" dirty="0" err="1"/>
              <a:t>ProductOnly</a:t>
            </a:r>
            <a:r>
              <a:rPr lang="en-US" sz="2400" dirty="0"/>
              <a:t>). </a:t>
            </a:r>
            <a:endParaRPr lang="en-US" sz="2400" dirty="0" smtClean="0"/>
          </a:p>
          <a:p>
            <a:r>
              <a:rPr lang="en-US" sz="2400" dirty="0" err="1" smtClean="0"/>
              <a:t>Mathiasdm</a:t>
            </a:r>
            <a:r>
              <a:rPr lang="en-US" sz="2400" dirty="0" smtClean="0"/>
              <a:t> read a draft of this paper, and spurred a change in the I2P code base. Starting </a:t>
            </a:r>
            <a:r>
              <a:rPr lang="en-US" sz="2400" dirty="0"/>
              <a:t>with I2P </a:t>
            </a:r>
            <a:r>
              <a:rPr lang="en-US" sz="2400" dirty="0" smtClean="0"/>
              <a:t>version 0.8.2 the server header is stripped.</a:t>
            </a:r>
          </a:p>
        </p:txBody>
      </p:sp>
    </p:spTree>
    <p:extLst>
      <p:ext uri="{BB962C8B-B14F-4D97-AF65-F5344CB8AC3E}">
        <p14:creationId xmlns:p14="http://schemas.microsoft.com/office/powerpoint/2010/main" val="37653383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Related</a:t>
            </a:r>
            <a:endParaRPr lang="en-US" dirty="0"/>
          </a:p>
        </p:txBody>
      </p:sp>
      <p:sp>
        <p:nvSpPr>
          <p:cNvPr id="3" name="Content Placeholder 2"/>
          <p:cNvSpPr>
            <a:spLocks noGrp="1"/>
          </p:cNvSpPr>
          <p:nvPr>
            <p:ph idx="1"/>
          </p:nvPr>
        </p:nvSpPr>
        <p:spPr>
          <a:xfrm>
            <a:off x="457200" y="1371600"/>
            <a:ext cx="8229600" cy="4937125"/>
          </a:xfrm>
        </p:spPr>
        <p:txBody>
          <a:bodyPr/>
          <a:lstStyle/>
          <a:p>
            <a:r>
              <a:rPr lang="en-US" sz="2400" dirty="0" smtClean="0"/>
              <a:t>X-Powered-By headers can also give away information: </a:t>
            </a:r>
            <a:r>
              <a:rPr lang="en-US" sz="1800" dirty="0" smtClean="0"/>
              <a:t/>
            </a:r>
            <a:br>
              <a:rPr lang="en-US" sz="1800" dirty="0" smtClean="0"/>
            </a:br>
            <a:r>
              <a:rPr lang="en-US" sz="1800" dirty="0" smtClean="0"/>
              <a:t>     Date</a:t>
            </a:r>
            <a:r>
              <a:rPr lang="en-US" sz="1800" dirty="0"/>
              <a:t>: Wed, 01 Dec 2010 21:02:21 GMT</a:t>
            </a:r>
            <a:br>
              <a:rPr lang="en-US" sz="1800" dirty="0"/>
            </a:br>
            <a:r>
              <a:rPr lang="en-US" sz="1800" dirty="0" smtClean="0"/>
              <a:t>     Server</a:t>
            </a:r>
            <a:r>
              <a:rPr lang="en-US" sz="1800" dirty="0"/>
              <a:t>: Apache</a:t>
            </a:r>
            <a:br>
              <a:rPr lang="en-US" sz="1800" dirty="0"/>
            </a:br>
            <a:r>
              <a:rPr lang="en-US" sz="1800" dirty="0" smtClean="0"/>
              <a:t>     </a:t>
            </a:r>
            <a:r>
              <a:rPr lang="en-US" sz="1800" dirty="0" smtClean="0">
                <a:solidFill>
                  <a:srgbClr val="FF0000"/>
                </a:solidFill>
              </a:rPr>
              <a:t>X-Powered-By: PHP/5.2.13-pl0-gentoo</a:t>
            </a:r>
            <a:r>
              <a:rPr lang="en-US" sz="1800" b="1" dirty="0" smtClean="0">
                <a:solidFill>
                  <a:srgbClr val="FF0000"/>
                </a:solidFill>
              </a:rPr>
              <a:t> </a:t>
            </a:r>
          </a:p>
          <a:p>
            <a:endParaRPr lang="en-US" sz="2400" b="1" dirty="0" smtClean="0"/>
          </a:p>
          <a:p>
            <a:r>
              <a:rPr lang="en-US" sz="2400" dirty="0" smtClean="0"/>
              <a:t>Want to see historical records of headers?</a:t>
            </a:r>
            <a:br>
              <a:rPr lang="en-US" sz="2400" dirty="0" smtClean="0"/>
            </a:br>
            <a:r>
              <a:rPr lang="en-US" sz="2400" dirty="0" smtClean="0">
                <a:hlinkClick r:id="rId2"/>
              </a:rPr>
              <a:t>http://i2p.to/frame.php?page=info&amp;host=</a:t>
            </a:r>
            <a:r>
              <a:rPr lang="en-US" sz="2400" dirty="0" smtClean="0">
                <a:solidFill>
                  <a:srgbClr val="92D050"/>
                </a:solidFill>
                <a:hlinkClick r:id="rId2"/>
              </a:rPr>
              <a:t>somesite.i2p</a:t>
            </a:r>
            <a:r>
              <a:rPr lang="en-US" sz="2400" dirty="0" smtClean="0">
                <a:solidFill>
                  <a:srgbClr val="92D050"/>
                </a:solidFill>
              </a:rPr>
              <a:t> </a:t>
            </a:r>
          </a:p>
          <a:p>
            <a:endParaRPr lang="en-US" sz="2400" dirty="0" smtClean="0">
              <a:solidFill>
                <a:srgbClr val="92D050"/>
              </a:solidFill>
            </a:endParaRPr>
          </a:p>
          <a:p>
            <a:r>
              <a:rPr lang="en-US" sz="2400" dirty="0" smtClean="0"/>
              <a:t>Public header search engine:</a:t>
            </a:r>
            <a:br>
              <a:rPr lang="en-US" sz="2400" dirty="0" smtClean="0"/>
            </a:br>
            <a:r>
              <a:rPr lang="en-US" sz="2400" dirty="0" smtClean="0">
                <a:hlinkClick r:id="rId3"/>
              </a:rPr>
              <a:t>http</a:t>
            </a:r>
            <a:r>
              <a:rPr lang="en-US" sz="2400" dirty="0">
                <a:hlinkClick r:id="rId3"/>
              </a:rPr>
              <a:t>://www.shodanhq.com/</a:t>
            </a:r>
            <a:r>
              <a:rPr lang="en-US" sz="2400" dirty="0"/>
              <a:t> </a:t>
            </a:r>
            <a:endParaRPr lang="en-US" sz="2400" dirty="0" smtClean="0"/>
          </a:p>
          <a:p>
            <a:endParaRPr lang="en-US" sz="2400" dirty="0"/>
          </a:p>
          <a:p>
            <a:r>
              <a:rPr lang="en-US" dirty="0" smtClean="0"/>
              <a:t>Bing and the IP: search parameter </a:t>
            </a:r>
            <a:endParaRPr lang="en-US" dirty="0"/>
          </a:p>
        </p:txBody>
      </p:sp>
    </p:spTree>
    <p:extLst>
      <p:ext uri="{BB962C8B-B14F-4D97-AF65-F5344CB8AC3E}">
        <p14:creationId xmlns:p14="http://schemas.microsoft.com/office/powerpoint/2010/main" val="20173527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idx="1"/>
          </p:nvPr>
        </p:nvSpPr>
        <p:spPr/>
        <p:txBody>
          <a:bodyPr/>
          <a:lstStyle/>
          <a:p>
            <a:pPr>
              <a:buNone/>
            </a:pPr>
            <a:r>
              <a:rPr lang="en-US" dirty="0" smtClean="0"/>
              <a:t>Darknets</a:t>
            </a:r>
          </a:p>
          <a:p>
            <a:r>
              <a:rPr lang="en-US" dirty="0" smtClean="0"/>
              <a:t>There are many definitions, but mine is “anonymizing private networks ”</a:t>
            </a:r>
          </a:p>
          <a:p>
            <a:r>
              <a:rPr lang="en-US" dirty="0" smtClean="0"/>
              <a:t>Use of encryption and proxies (some times other peers) to obfuscate who is communicating to whom</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Clock </a:t>
            </a:r>
            <a:r>
              <a:rPr lang="en-US" dirty="0" smtClean="0"/>
              <a:t>Differences</a:t>
            </a:r>
            <a:endParaRPr lang="en-US" dirty="0"/>
          </a:p>
        </p:txBody>
      </p:sp>
      <p:sp>
        <p:nvSpPr>
          <p:cNvPr id="3" name="Content Placeholder 2"/>
          <p:cNvSpPr>
            <a:spLocks noGrp="1"/>
          </p:cNvSpPr>
          <p:nvPr>
            <p:ph idx="1"/>
          </p:nvPr>
        </p:nvSpPr>
        <p:spPr/>
        <p:txBody>
          <a:bodyPr/>
          <a:lstStyle/>
          <a:p>
            <a:r>
              <a:rPr lang="en-US" dirty="0" smtClean="0"/>
              <a:t>We are not really looking a skew here, more total clock differences.</a:t>
            </a:r>
          </a:p>
          <a:p>
            <a:r>
              <a:rPr lang="en-US" dirty="0" smtClean="0"/>
              <a:t>For skew</a:t>
            </a:r>
            <a:r>
              <a:rPr lang="en-US" dirty="0"/>
              <a:t>, </a:t>
            </a:r>
            <a:r>
              <a:rPr lang="en-US" dirty="0" smtClean="0"/>
              <a:t>see: </a:t>
            </a:r>
            <a:r>
              <a:rPr lang="en-US" dirty="0"/>
              <a:t>Steven J. Murdoch, "Hot or Not: Revealing Hidden Services by their Clock Skew," University of Cambridge, Cambridge, </a:t>
            </a:r>
            <a:r>
              <a:rPr lang="en-US" dirty="0" smtClean="0"/>
              <a:t>2006</a:t>
            </a:r>
          </a:p>
          <a:p>
            <a:r>
              <a:rPr lang="en-US" dirty="0" smtClean="0"/>
              <a:t>Some of these techniques may work better in I2P than Tor.</a:t>
            </a:r>
            <a:endParaRPr lang="en-US" dirty="0"/>
          </a:p>
        </p:txBody>
      </p:sp>
    </p:spTree>
    <p:extLst>
      <p:ext uri="{BB962C8B-B14F-4D97-AF65-F5344CB8AC3E}">
        <p14:creationId xmlns:p14="http://schemas.microsoft.com/office/powerpoint/2010/main" val="21724697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6909508"/>
              </p:ext>
            </p:extLst>
          </p:nvPr>
        </p:nvGraphicFramePr>
        <p:xfrm>
          <a:off x="838197" y="1447795"/>
          <a:ext cx="7467602" cy="4889790"/>
        </p:xfrm>
        <a:graphic>
          <a:graphicData uri="http://schemas.openxmlformats.org/drawingml/2006/table">
            <a:tbl>
              <a:tblPr>
                <a:tableStyleId>{93296810-A885-4BE3-A3E7-6D5BEEA58F35}</a:tableStyleId>
              </a:tblPr>
              <a:tblGrid>
                <a:gridCol w="905588"/>
                <a:gridCol w="1796262"/>
                <a:gridCol w="1412953"/>
                <a:gridCol w="3352799"/>
              </a:tblGrid>
              <a:tr h="228605">
                <a:tc>
                  <a:txBody>
                    <a:bodyPr/>
                    <a:lstStyle/>
                    <a:p>
                      <a:pPr marL="0" marR="0">
                        <a:lnSpc>
                          <a:spcPct val="115000"/>
                        </a:lnSpc>
                        <a:spcBef>
                          <a:spcPts val="0"/>
                        </a:spcBef>
                        <a:spcAft>
                          <a:spcPts val="0"/>
                        </a:spcAft>
                      </a:pPr>
                      <a:r>
                        <a:rPr lang="en-US" sz="1100" dirty="0">
                          <a:effectLst/>
                        </a:rPr>
                        <a:t>Time Difference</a:t>
                      </a:r>
                      <a:endParaRPr lang="en-US" sz="1100" b="1"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smtClean="0">
                          <a:effectLst/>
                        </a:rPr>
                        <a:t>Retrieval </a:t>
                      </a:r>
                      <a:r>
                        <a:rPr lang="en-US" sz="1100" dirty="0">
                          <a:effectLst/>
                        </a:rPr>
                        <a:t>Time</a:t>
                      </a:r>
                      <a:endParaRPr lang="en-US" sz="1100" b="1"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Host</a:t>
                      </a:r>
                      <a:endParaRPr lang="en-US" sz="1100" b="1"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Header</a:t>
                      </a:r>
                      <a:endParaRPr lang="en-US" sz="1100" b="1" dirty="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effectLst/>
                        </a:rPr>
                        <a:t>40.417</a:t>
                      </a:r>
                      <a:endParaRPr lang="en-US" sz="1100" dirty="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0.436</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89.31.112.91</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Apache/2.2.13 (Linux/SUSE)</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50.294</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10.549</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medosbor.i2p</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Apache/2.2.13 (Linux/SUSE)</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3.418</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0.35</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85.229.85.244</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Apache/2.2.15 (Debian)</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4.325</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5.059</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jonatan.walck.i2p</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Apache/2.2.15 (Debian)</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solidFill>
                            <a:srgbClr val="FF0000"/>
                          </a:solidFill>
                          <a:effectLst/>
                        </a:rPr>
                        <a:t>-4325.58</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solidFill>
                            <a:srgbClr val="FF0000"/>
                          </a:solidFill>
                          <a:effectLst/>
                        </a:rPr>
                        <a:t>0.353</a:t>
                      </a:r>
                      <a:endParaRPr lang="en-US" sz="110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84.55.73.228</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solidFill>
                            <a:srgbClr val="FF0000"/>
                          </a:solidFill>
                          <a:effectLst/>
                        </a:rPr>
                        <a:t>Apache/2.2.3 (CentOS)</a:t>
                      </a:r>
                      <a:endParaRPr lang="en-US" sz="1100">
                        <a:solidFill>
                          <a:srgbClr val="FF0000"/>
                        </a:solidFill>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solidFill>
                            <a:srgbClr val="FF0000"/>
                          </a:solidFill>
                          <a:effectLst/>
                        </a:rPr>
                        <a:t>-4321.66</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dirty="0">
                          <a:solidFill>
                            <a:srgbClr val="FF0000"/>
                          </a:solidFill>
                          <a:effectLst/>
                        </a:rPr>
                        <a:t>8.946</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ipredia.i2p</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Apache/2.2.3 (</a:t>
                      </a:r>
                      <a:r>
                        <a:rPr lang="en-US" sz="1100" dirty="0" err="1">
                          <a:solidFill>
                            <a:srgbClr val="FF0000"/>
                          </a:solidFill>
                          <a:effectLst/>
                        </a:rPr>
                        <a:t>CentOS</a:t>
                      </a:r>
                      <a:r>
                        <a:rPr lang="en-US" sz="1100" dirty="0">
                          <a:solidFill>
                            <a:srgbClr val="FF0000"/>
                          </a:solidFill>
                          <a:effectLst/>
                        </a:rPr>
                        <a:t>)</a:t>
                      </a:r>
                      <a:endParaRPr lang="en-US" sz="1100" dirty="0">
                        <a:solidFill>
                          <a:srgbClr val="FF0000"/>
                        </a:solidFill>
                        <a:effectLst/>
                        <a:latin typeface="Calibri"/>
                        <a:ea typeface="Calibri"/>
                        <a:cs typeface="Times New Roman"/>
                      </a:endParaRPr>
                    </a:p>
                  </a:txBody>
                  <a:tcPr marL="52343" marR="52343" marT="0" marB="0"/>
                </a:tc>
              </a:tr>
              <a:tr h="231576">
                <a:tc>
                  <a:txBody>
                    <a:bodyPr/>
                    <a:lstStyle/>
                    <a:p>
                      <a:pPr marL="0" marR="0" algn="r">
                        <a:lnSpc>
                          <a:spcPct val="115000"/>
                        </a:lnSpc>
                        <a:spcBef>
                          <a:spcPts val="0"/>
                        </a:spcBef>
                        <a:spcAft>
                          <a:spcPts val="0"/>
                        </a:spcAft>
                      </a:pPr>
                      <a:r>
                        <a:rPr lang="en-US" sz="1100" dirty="0">
                          <a:solidFill>
                            <a:srgbClr val="FF0000"/>
                          </a:solidFill>
                          <a:effectLst/>
                        </a:rPr>
                        <a:t>4488.434</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solidFill>
                            <a:srgbClr val="FF0000"/>
                          </a:solidFill>
                          <a:effectLst/>
                        </a:rPr>
                        <a:t>0.702</a:t>
                      </a:r>
                      <a:endParaRPr lang="en-US" sz="110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130.241.45.216</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solidFill>
                            <a:srgbClr val="FF0000"/>
                          </a:solidFill>
                          <a:effectLst/>
                        </a:rPr>
                        <a:t>Apache/2.2.9 (Debian) PHP/5.2.6-1+lenny8 with Suhosin-Patch</a:t>
                      </a:r>
                      <a:endParaRPr lang="en-US" sz="1100">
                        <a:solidFill>
                          <a:srgbClr val="FF0000"/>
                        </a:solidFill>
                        <a:effectLst/>
                        <a:latin typeface="Calibri"/>
                        <a:ea typeface="Calibri"/>
                        <a:cs typeface="Times New Roman"/>
                      </a:endParaRPr>
                    </a:p>
                  </a:txBody>
                  <a:tcPr marL="52343" marR="52343" marT="0" marB="0"/>
                </a:tc>
              </a:tr>
              <a:tr h="455712">
                <a:tc>
                  <a:txBody>
                    <a:bodyPr/>
                    <a:lstStyle/>
                    <a:p>
                      <a:pPr marL="0" marR="0" algn="r">
                        <a:lnSpc>
                          <a:spcPct val="115000"/>
                        </a:lnSpc>
                        <a:spcBef>
                          <a:spcPts val="0"/>
                        </a:spcBef>
                        <a:spcAft>
                          <a:spcPts val="0"/>
                        </a:spcAft>
                      </a:pPr>
                      <a:r>
                        <a:rPr lang="en-US" sz="1100" dirty="0">
                          <a:solidFill>
                            <a:srgbClr val="FF0000"/>
                          </a:solidFill>
                          <a:effectLst/>
                        </a:rPr>
                        <a:t>4490.365</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dirty="0">
                          <a:solidFill>
                            <a:srgbClr val="FF0000"/>
                          </a:solidFill>
                          <a:effectLst/>
                        </a:rPr>
                        <a:t>4.894</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error.i2p</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Apache/2.2.9 (</a:t>
                      </a:r>
                      <a:r>
                        <a:rPr lang="en-US" sz="1100" dirty="0" err="1">
                          <a:solidFill>
                            <a:srgbClr val="FF0000"/>
                          </a:solidFill>
                          <a:effectLst/>
                        </a:rPr>
                        <a:t>Debian</a:t>
                      </a:r>
                      <a:r>
                        <a:rPr lang="en-US" sz="1100" dirty="0">
                          <a:solidFill>
                            <a:srgbClr val="FF0000"/>
                          </a:solidFill>
                          <a:effectLst/>
                        </a:rPr>
                        <a:t>) PHP/5.2.6-1+lenny8 with </a:t>
                      </a:r>
                      <a:r>
                        <a:rPr lang="en-US" sz="1100" dirty="0" err="1">
                          <a:solidFill>
                            <a:srgbClr val="FF0000"/>
                          </a:solidFill>
                          <a:effectLst/>
                        </a:rPr>
                        <a:t>Suhosin</a:t>
                      </a:r>
                      <a:r>
                        <a:rPr lang="en-US" sz="1100" dirty="0">
                          <a:solidFill>
                            <a:srgbClr val="FF0000"/>
                          </a:solidFill>
                          <a:effectLst/>
                        </a:rPr>
                        <a:t>-Patch</a:t>
                      </a:r>
                      <a:endParaRPr lang="en-US" sz="1100" dirty="0">
                        <a:solidFill>
                          <a:srgbClr val="FF0000"/>
                        </a:solidFill>
                        <a:effectLst/>
                        <a:latin typeface="Calibri"/>
                        <a:ea typeface="Calibri"/>
                        <a:cs typeface="Times New Roman"/>
                      </a:endParaRPr>
                    </a:p>
                  </a:txBody>
                  <a:tcPr marL="52343" marR="52343" marT="0" marB="0"/>
                </a:tc>
              </a:tr>
              <a:tr h="310752">
                <a:tc>
                  <a:txBody>
                    <a:bodyPr/>
                    <a:lstStyle/>
                    <a:p>
                      <a:pPr marL="0" marR="0" algn="r">
                        <a:lnSpc>
                          <a:spcPct val="115000"/>
                        </a:lnSpc>
                        <a:spcBef>
                          <a:spcPts val="0"/>
                        </a:spcBef>
                        <a:spcAft>
                          <a:spcPts val="0"/>
                        </a:spcAft>
                      </a:pPr>
                      <a:r>
                        <a:rPr lang="en-US" sz="1100">
                          <a:effectLst/>
                        </a:rPr>
                        <a:t>2.407</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dirty="0">
                          <a:effectLst/>
                        </a:rPr>
                        <a:t>4.89</a:t>
                      </a:r>
                      <a:endParaRPr lang="en-US" sz="1100"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bolobomb.i2p</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Apache/2.2.9 (</a:t>
                      </a:r>
                      <a:r>
                        <a:rPr lang="en-US" sz="1100" dirty="0" err="1">
                          <a:effectLst/>
                        </a:rPr>
                        <a:t>Debian</a:t>
                      </a:r>
                      <a:r>
                        <a:rPr lang="en-US" sz="1100" dirty="0">
                          <a:effectLst/>
                        </a:rPr>
                        <a:t>) PHP/5.2.6-1+lenny9 with </a:t>
                      </a:r>
                      <a:r>
                        <a:rPr lang="en-US" sz="1100" dirty="0" err="1">
                          <a:effectLst/>
                        </a:rPr>
                        <a:t>Suhosin</a:t>
                      </a:r>
                      <a:r>
                        <a:rPr lang="en-US" sz="1100" dirty="0">
                          <a:effectLst/>
                        </a:rPr>
                        <a:t>-Patch </a:t>
                      </a:r>
                      <a:r>
                        <a:rPr lang="en-US" sz="1100" dirty="0" err="1">
                          <a:effectLst/>
                        </a:rPr>
                        <a:t>mod_ssl</a:t>
                      </a:r>
                      <a:r>
                        <a:rPr lang="en-US" sz="1100" dirty="0">
                          <a:effectLst/>
                        </a:rPr>
                        <a:t>/2.2.9 </a:t>
                      </a:r>
                      <a:r>
                        <a:rPr lang="en-US" sz="1100" dirty="0" err="1">
                          <a:effectLst/>
                        </a:rPr>
                        <a:t>OpenSSL</a:t>
                      </a:r>
                      <a:r>
                        <a:rPr lang="en-US" sz="1100" dirty="0">
                          <a:effectLst/>
                        </a:rPr>
                        <a:t>/0.9.8g</a:t>
                      </a:r>
                      <a:endParaRPr lang="en-US" sz="1100" dirty="0">
                        <a:effectLst/>
                        <a:latin typeface="Calibri"/>
                        <a:ea typeface="Calibri"/>
                        <a:cs typeface="Times New Roman"/>
                      </a:endParaRPr>
                    </a:p>
                  </a:txBody>
                  <a:tcPr marL="52343" marR="52343" marT="0" marB="0"/>
                </a:tc>
              </a:tr>
              <a:tr h="312736">
                <a:tc>
                  <a:txBody>
                    <a:bodyPr/>
                    <a:lstStyle/>
                    <a:p>
                      <a:pPr marL="0" marR="0" algn="r">
                        <a:lnSpc>
                          <a:spcPct val="115000"/>
                        </a:lnSpc>
                        <a:spcBef>
                          <a:spcPts val="0"/>
                        </a:spcBef>
                        <a:spcAft>
                          <a:spcPts val="0"/>
                        </a:spcAft>
                      </a:pPr>
                      <a:r>
                        <a:rPr lang="en-US" sz="1100">
                          <a:effectLst/>
                        </a:rPr>
                        <a:t>2.421</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0.091</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83.222.124.19</a:t>
                      </a:r>
                      <a:endParaRPr lang="en-US" sz="1100"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Apache/2.2.9 (</a:t>
                      </a:r>
                      <a:r>
                        <a:rPr lang="en-US" sz="1100" dirty="0" err="1">
                          <a:effectLst/>
                        </a:rPr>
                        <a:t>Debian</a:t>
                      </a:r>
                      <a:r>
                        <a:rPr lang="en-US" sz="1100" dirty="0">
                          <a:effectLst/>
                        </a:rPr>
                        <a:t>) PHP/5.2.6-1+lenny9 with </a:t>
                      </a:r>
                      <a:r>
                        <a:rPr lang="en-US" sz="1100" dirty="0" err="1">
                          <a:effectLst/>
                        </a:rPr>
                        <a:t>Suhosin</a:t>
                      </a:r>
                      <a:r>
                        <a:rPr lang="en-US" sz="1100" dirty="0">
                          <a:effectLst/>
                        </a:rPr>
                        <a:t>-Patch </a:t>
                      </a:r>
                      <a:r>
                        <a:rPr lang="en-US" sz="1100" dirty="0" err="1">
                          <a:effectLst/>
                        </a:rPr>
                        <a:t>mod_ssl</a:t>
                      </a:r>
                      <a:r>
                        <a:rPr lang="en-US" sz="1100" dirty="0">
                          <a:effectLst/>
                        </a:rPr>
                        <a:t>/2.2.9 </a:t>
                      </a:r>
                      <a:r>
                        <a:rPr lang="en-US" sz="1100" dirty="0" err="1">
                          <a:effectLst/>
                        </a:rPr>
                        <a:t>OpenSSL</a:t>
                      </a:r>
                      <a:r>
                        <a:rPr lang="en-US" sz="1100" dirty="0">
                          <a:effectLst/>
                        </a:rPr>
                        <a:t>/0.9.8g</a:t>
                      </a:r>
                      <a:endParaRPr lang="en-US" sz="1100" dirty="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3.43</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0.282</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188.40.181.33</a:t>
                      </a:r>
                      <a:endParaRPr lang="en-US" sz="1100"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lighttpd/1.4.22</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5.366</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2.901</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docs.i2p2.i2p</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lighttpd/1.4.22</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6.274</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3.673</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effectLst/>
                        </a:rPr>
                        <a:t>zzz.i2p</a:t>
                      </a:r>
                      <a:endParaRPr lang="en-US" sz="1100" dirty="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err="1">
                          <a:effectLst/>
                        </a:rPr>
                        <a:t>lighttpd</a:t>
                      </a:r>
                      <a:r>
                        <a:rPr lang="en-US" sz="1100" dirty="0">
                          <a:effectLst/>
                        </a:rPr>
                        <a:t>/1.4.22</a:t>
                      </a:r>
                      <a:endParaRPr lang="en-US" sz="1100" dirty="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solidFill>
                            <a:srgbClr val="FF0000"/>
                          </a:solidFill>
                          <a:effectLst/>
                        </a:rPr>
                        <a:t>53.415</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dirty="0">
                          <a:solidFill>
                            <a:srgbClr val="FF0000"/>
                          </a:solidFill>
                          <a:effectLst/>
                        </a:rPr>
                        <a:t>0.26</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93.174.93.93</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solidFill>
                            <a:srgbClr val="FF0000"/>
                          </a:solidFill>
                          <a:effectLst/>
                        </a:rPr>
                        <a:t>Microsoft-IIS/6.0</a:t>
                      </a:r>
                      <a:endParaRPr lang="en-US" sz="1100">
                        <a:solidFill>
                          <a:srgbClr val="FF0000"/>
                        </a:solidFill>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solidFill>
                            <a:srgbClr val="FF0000"/>
                          </a:solidFill>
                          <a:effectLst/>
                        </a:rPr>
                        <a:t>54.404</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dirty="0">
                          <a:solidFill>
                            <a:srgbClr val="FF0000"/>
                          </a:solidFill>
                          <a:effectLst/>
                        </a:rPr>
                        <a:t>3.92</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colombo-bt.i2p</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Microsoft-IIS/6.0</a:t>
                      </a:r>
                      <a:endParaRPr lang="en-US" sz="1100" dirty="0">
                        <a:solidFill>
                          <a:srgbClr val="FF0000"/>
                        </a:solidFill>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3.287</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0.531</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www.i2p2.i2p</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err="1">
                          <a:effectLst/>
                        </a:rPr>
                        <a:t>nginx</a:t>
                      </a:r>
                      <a:r>
                        <a:rPr lang="en-US" sz="1100" dirty="0">
                          <a:effectLst/>
                        </a:rPr>
                        <a:t>/0.6.32</a:t>
                      </a:r>
                      <a:endParaRPr lang="en-US" sz="1100" dirty="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a:effectLst/>
                        </a:rPr>
                        <a:t>3.429</a:t>
                      </a:r>
                      <a:endParaRPr lang="en-US" sz="1100">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effectLst/>
                        </a:rPr>
                        <a:t>0.285</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46.4.248.202</a:t>
                      </a:r>
                      <a:endParaRPr lang="en-US" sz="1100">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effectLst/>
                        </a:rPr>
                        <a:t>nginx/0.6.32</a:t>
                      </a:r>
                      <a:endParaRPr lang="en-US" sz="1100">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solidFill>
                            <a:srgbClr val="FF0000"/>
                          </a:solidFill>
                          <a:effectLst/>
                        </a:rPr>
                        <a:t>11.323</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a:solidFill>
                            <a:srgbClr val="FF0000"/>
                          </a:solidFill>
                          <a:effectLst/>
                        </a:rPr>
                        <a:t>8.989</a:t>
                      </a:r>
                      <a:endParaRPr lang="en-US" sz="110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solidFill>
                            <a:srgbClr val="FF0000"/>
                          </a:solidFill>
                          <a:effectLst/>
                        </a:rPr>
                        <a:t>lurker.i2p</a:t>
                      </a:r>
                      <a:endParaRPr lang="en-US" sz="110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a:solidFill>
                            <a:srgbClr val="FF0000"/>
                          </a:solidFill>
                          <a:effectLst/>
                        </a:rPr>
                        <a:t>nginx/0.7.65</a:t>
                      </a:r>
                      <a:endParaRPr lang="en-US" sz="1100">
                        <a:solidFill>
                          <a:srgbClr val="FF0000"/>
                        </a:solidFill>
                        <a:effectLst/>
                        <a:latin typeface="Calibri"/>
                        <a:ea typeface="Calibri"/>
                        <a:cs typeface="Times New Roman"/>
                      </a:endParaRPr>
                    </a:p>
                  </a:txBody>
                  <a:tcPr marL="52343" marR="52343" marT="0" marB="0"/>
                </a:tc>
              </a:tr>
              <a:tr h="151904">
                <a:tc>
                  <a:txBody>
                    <a:bodyPr/>
                    <a:lstStyle/>
                    <a:p>
                      <a:pPr marL="0" marR="0" algn="r">
                        <a:lnSpc>
                          <a:spcPct val="115000"/>
                        </a:lnSpc>
                        <a:spcBef>
                          <a:spcPts val="0"/>
                        </a:spcBef>
                        <a:spcAft>
                          <a:spcPts val="0"/>
                        </a:spcAft>
                      </a:pPr>
                      <a:r>
                        <a:rPr lang="en-US" sz="1100" dirty="0">
                          <a:solidFill>
                            <a:srgbClr val="FF0000"/>
                          </a:solidFill>
                          <a:effectLst/>
                        </a:rPr>
                        <a:t>12.433</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gn="r">
                        <a:lnSpc>
                          <a:spcPct val="115000"/>
                        </a:lnSpc>
                        <a:spcBef>
                          <a:spcPts val="0"/>
                        </a:spcBef>
                        <a:spcAft>
                          <a:spcPts val="0"/>
                        </a:spcAft>
                      </a:pPr>
                      <a:r>
                        <a:rPr lang="en-US" sz="1100" dirty="0">
                          <a:solidFill>
                            <a:srgbClr val="FF0000"/>
                          </a:solidFill>
                          <a:effectLst/>
                        </a:rPr>
                        <a:t>8.882</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a:solidFill>
                            <a:srgbClr val="FF0000"/>
                          </a:solidFill>
                          <a:effectLst/>
                        </a:rPr>
                        <a:t>178.63.47.16</a:t>
                      </a:r>
                      <a:endParaRPr lang="en-US" sz="1100" dirty="0">
                        <a:solidFill>
                          <a:srgbClr val="FF0000"/>
                        </a:solidFill>
                        <a:effectLst/>
                        <a:latin typeface="Calibri"/>
                        <a:ea typeface="Calibri"/>
                        <a:cs typeface="Times New Roman"/>
                      </a:endParaRPr>
                    </a:p>
                  </a:txBody>
                  <a:tcPr marL="52343" marR="52343" marT="0" marB="0"/>
                </a:tc>
                <a:tc>
                  <a:txBody>
                    <a:bodyPr/>
                    <a:lstStyle/>
                    <a:p>
                      <a:pPr marL="0" marR="0">
                        <a:lnSpc>
                          <a:spcPct val="115000"/>
                        </a:lnSpc>
                        <a:spcBef>
                          <a:spcPts val="0"/>
                        </a:spcBef>
                        <a:spcAft>
                          <a:spcPts val="0"/>
                        </a:spcAft>
                      </a:pPr>
                      <a:r>
                        <a:rPr lang="en-US" sz="1100" dirty="0" err="1">
                          <a:solidFill>
                            <a:srgbClr val="FF0000"/>
                          </a:solidFill>
                          <a:effectLst/>
                        </a:rPr>
                        <a:t>nginx</a:t>
                      </a:r>
                      <a:r>
                        <a:rPr lang="en-US" sz="1100" dirty="0">
                          <a:solidFill>
                            <a:srgbClr val="FF0000"/>
                          </a:solidFill>
                          <a:effectLst/>
                        </a:rPr>
                        <a:t>/0.7.65</a:t>
                      </a:r>
                      <a:endParaRPr lang="en-US" sz="1100" dirty="0">
                        <a:solidFill>
                          <a:srgbClr val="FF0000"/>
                        </a:solidFill>
                        <a:effectLst/>
                        <a:latin typeface="Calibri"/>
                        <a:ea typeface="Calibri"/>
                        <a:cs typeface="Times New Roman"/>
                      </a:endParaRPr>
                    </a:p>
                  </a:txBody>
                  <a:tcPr marL="52343" marR="52343" marT="0" marB="0"/>
                </a:tc>
              </a:tr>
            </a:tbl>
          </a:graphicData>
        </a:graphic>
      </p:graphicFrame>
    </p:spTree>
    <p:extLst>
      <p:ext uri="{BB962C8B-B14F-4D97-AF65-F5344CB8AC3E}">
        <p14:creationId xmlns:p14="http://schemas.microsoft.com/office/powerpoint/2010/main" val="34522183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split the difference?</a:t>
            </a:r>
            <a:endParaRPr lang="en-US" dirty="0"/>
          </a:p>
        </p:txBody>
      </p:sp>
      <p:sp>
        <p:nvSpPr>
          <p:cNvPr id="3" name="Content Placeholder 2"/>
          <p:cNvSpPr>
            <a:spLocks noGrp="1"/>
          </p:cNvSpPr>
          <p:nvPr>
            <p:ph idx="1"/>
          </p:nvPr>
        </p:nvSpPr>
        <p:spPr/>
        <p:txBody>
          <a:bodyPr/>
          <a:lstStyle/>
          <a:p>
            <a:pPr marL="136525" indent="0">
              <a:buNone/>
            </a:pPr>
            <a:r>
              <a:rPr lang="en-US" dirty="0" smtClean="0"/>
              <a:t>How do you know which tunnel or node caused which percentage of the delay?</a:t>
            </a:r>
            <a:endParaRPr lang="en-US" dirty="0"/>
          </a:p>
        </p:txBody>
      </p:sp>
      <p:pic>
        <p:nvPicPr>
          <p:cNvPr id="2051" name="Picture 3" descr="C:\Users\adrian\AppData\Local\Microsoft\Windows\Temporary Internet Files\Content.IE5\ACJ0NFSS\MC90043157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318510"/>
            <a:ext cx="128682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2890382"/>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910" y="291659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981" y="291659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35" y="3589180"/>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147" y="380176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595" y="383819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912" y="4014353"/>
            <a:ext cx="857250"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2051" idx="1"/>
            <a:endCxn id="2052" idx="3"/>
          </p:cNvCxnSpPr>
          <p:nvPr/>
        </p:nvCxnSpPr>
        <p:spPr>
          <a:xfrm flipH="1" flipV="1">
            <a:off x="6515100" y="3319007"/>
            <a:ext cx="666750" cy="64720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052" idx="1"/>
            <a:endCxn id="7" idx="3"/>
          </p:cNvCxnSpPr>
          <p:nvPr/>
        </p:nvCxnSpPr>
        <p:spPr>
          <a:xfrm flipH="1">
            <a:off x="5324160" y="3319007"/>
            <a:ext cx="333690" cy="2621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a:endCxn id="100" idx="3"/>
          </p:cNvCxnSpPr>
          <p:nvPr/>
        </p:nvCxnSpPr>
        <p:spPr>
          <a:xfrm flipH="1">
            <a:off x="2898162" y="3345221"/>
            <a:ext cx="228819" cy="132238"/>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1"/>
            <a:endCxn id="8" idx="3"/>
          </p:cNvCxnSpPr>
          <p:nvPr/>
        </p:nvCxnSpPr>
        <p:spPr>
          <a:xfrm flipH="1">
            <a:off x="3984231" y="3345221"/>
            <a:ext cx="482679" cy="0"/>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3"/>
            <a:endCxn id="12" idx="1"/>
          </p:cNvCxnSpPr>
          <p:nvPr/>
        </p:nvCxnSpPr>
        <p:spPr>
          <a:xfrm>
            <a:off x="1619885" y="4017805"/>
            <a:ext cx="421027" cy="42517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3"/>
            <a:endCxn id="11" idx="1"/>
          </p:cNvCxnSpPr>
          <p:nvPr/>
        </p:nvCxnSpPr>
        <p:spPr>
          <a:xfrm flipV="1">
            <a:off x="2898162" y="4266818"/>
            <a:ext cx="430433" cy="17616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0" idx="1"/>
          </p:cNvCxnSpPr>
          <p:nvPr/>
        </p:nvCxnSpPr>
        <p:spPr>
          <a:xfrm flipV="1">
            <a:off x="4185845" y="4230391"/>
            <a:ext cx="413302" cy="36427"/>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71" name="Rectangle 2070"/>
          <p:cNvSpPr/>
          <p:nvPr/>
        </p:nvSpPr>
        <p:spPr>
          <a:xfrm>
            <a:off x="4029392" y="2890382"/>
            <a:ext cx="312906" cy="369332"/>
          </a:xfrm>
          <a:prstGeom prst="rect">
            <a:avLst/>
          </a:prstGeom>
        </p:spPr>
        <p:txBody>
          <a:bodyPr wrap="none">
            <a:spAutoFit/>
          </a:bodyPr>
          <a:lstStyle/>
          <a:p>
            <a:r>
              <a:rPr lang="en-US" dirty="0"/>
              <a:t>?</a:t>
            </a:r>
          </a:p>
        </p:txBody>
      </p:sp>
      <p:sp>
        <p:nvSpPr>
          <p:cNvPr id="61" name="Rectangle 60"/>
          <p:cNvSpPr/>
          <p:nvPr/>
        </p:nvSpPr>
        <p:spPr>
          <a:xfrm>
            <a:off x="4183774" y="3833139"/>
            <a:ext cx="312906" cy="369332"/>
          </a:xfrm>
          <a:prstGeom prst="rect">
            <a:avLst/>
          </a:prstGeom>
        </p:spPr>
        <p:txBody>
          <a:bodyPr wrap="none">
            <a:spAutoFit/>
          </a:bodyPr>
          <a:lstStyle/>
          <a:p>
            <a:r>
              <a:rPr lang="en-US" dirty="0"/>
              <a:t>?</a:t>
            </a:r>
          </a:p>
        </p:txBody>
      </p:sp>
      <p:sp>
        <p:nvSpPr>
          <p:cNvPr id="62" name="Rectangle 61"/>
          <p:cNvSpPr/>
          <p:nvPr/>
        </p:nvSpPr>
        <p:spPr>
          <a:xfrm>
            <a:off x="1601470" y="3432434"/>
            <a:ext cx="312906" cy="369332"/>
          </a:xfrm>
          <a:prstGeom prst="rect">
            <a:avLst/>
          </a:prstGeom>
        </p:spPr>
        <p:txBody>
          <a:bodyPr wrap="none">
            <a:spAutoFit/>
          </a:bodyPr>
          <a:lstStyle/>
          <a:p>
            <a:r>
              <a:rPr lang="en-US" dirty="0"/>
              <a:t>?</a:t>
            </a:r>
          </a:p>
        </p:txBody>
      </p:sp>
      <p:sp>
        <p:nvSpPr>
          <p:cNvPr id="65" name="Rectangle 64"/>
          <p:cNvSpPr/>
          <p:nvPr/>
        </p:nvSpPr>
        <p:spPr>
          <a:xfrm>
            <a:off x="1648460" y="4303246"/>
            <a:ext cx="312906" cy="369332"/>
          </a:xfrm>
          <a:prstGeom prst="rect">
            <a:avLst/>
          </a:prstGeom>
        </p:spPr>
        <p:txBody>
          <a:bodyPr wrap="none">
            <a:spAutoFit/>
          </a:bodyPr>
          <a:lstStyle/>
          <a:p>
            <a:r>
              <a:rPr lang="en-US" dirty="0"/>
              <a:t>?</a:t>
            </a:r>
          </a:p>
        </p:txBody>
      </p:sp>
      <p:sp>
        <p:nvSpPr>
          <p:cNvPr id="66" name="Rectangle 65"/>
          <p:cNvSpPr/>
          <p:nvPr/>
        </p:nvSpPr>
        <p:spPr>
          <a:xfrm>
            <a:off x="2879163" y="4372612"/>
            <a:ext cx="312906" cy="369332"/>
          </a:xfrm>
          <a:prstGeom prst="rect">
            <a:avLst/>
          </a:prstGeom>
        </p:spPr>
        <p:txBody>
          <a:bodyPr wrap="none">
            <a:spAutoFit/>
          </a:bodyPr>
          <a:lstStyle/>
          <a:p>
            <a:r>
              <a:rPr lang="en-US" dirty="0"/>
              <a:t>?</a:t>
            </a:r>
          </a:p>
        </p:txBody>
      </p:sp>
      <p:sp>
        <p:nvSpPr>
          <p:cNvPr id="67" name="Rectangle 66"/>
          <p:cNvSpPr/>
          <p:nvPr/>
        </p:nvSpPr>
        <p:spPr>
          <a:xfrm>
            <a:off x="2800472" y="2959835"/>
            <a:ext cx="312906" cy="369332"/>
          </a:xfrm>
          <a:prstGeom prst="rect">
            <a:avLst/>
          </a:prstGeom>
        </p:spPr>
        <p:txBody>
          <a:bodyPr wrap="none">
            <a:spAutoFit/>
          </a:bodyPr>
          <a:lstStyle/>
          <a:p>
            <a:r>
              <a:rPr lang="en-US" dirty="0"/>
              <a:t>?</a:t>
            </a:r>
          </a:p>
        </p:txBody>
      </p:sp>
      <p:pic>
        <p:nvPicPr>
          <p:cNvPr id="100"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912" y="3048834"/>
            <a:ext cx="857250"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Straight Arrow Connector 101"/>
          <p:cNvCxnSpPr>
            <a:stCxn id="100" idx="1"/>
            <a:endCxn id="9" idx="3"/>
          </p:cNvCxnSpPr>
          <p:nvPr/>
        </p:nvCxnSpPr>
        <p:spPr>
          <a:xfrm flipH="1">
            <a:off x="1619885" y="3477459"/>
            <a:ext cx="421027" cy="54034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25"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3874621"/>
            <a:ext cx="857250"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26" name="Straight Arrow Connector 125"/>
          <p:cNvCxnSpPr>
            <a:stCxn id="10" idx="3"/>
            <a:endCxn id="125" idx="1"/>
          </p:cNvCxnSpPr>
          <p:nvPr/>
        </p:nvCxnSpPr>
        <p:spPr>
          <a:xfrm>
            <a:off x="5456397" y="4230391"/>
            <a:ext cx="430053" cy="72855"/>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25" idx="3"/>
            <a:endCxn id="2051" idx="1"/>
          </p:cNvCxnSpPr>
          <p:nvPr/>
        </p:nvCxnSpPr>
        <p:spPr>
          <a:xfrm flipV="1">
            <a:off x="6743700" y="3966210"/>
            <a:ext cx="438150" cy="33703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5491005" y="3879272"/>
            <a:ext cx="312906" cy="369332"/>
          </a:xfrm>
          <a:prstGeom prst="rect">
            <a:avLst/>
          </a:prstGeom>
        </p:spPr>
        <p:txBody>
          <a:bodyPr wrap="none">
            <a:spAutoFit/>
          </a:bodyPr>
          <a:lstStyle/>
          <a:p>
            <a:r>
              <a:rPr lang="en-US" dirty="0"/>
              <a:t>?</a:t>
            </a:r>
          </a:p>
        </p:txBody>
      </p:sp>
      <p:sp>
        <p:nvSpPr>
          <p:cNvPr id="157" name="Rectangle 156"/>
          <p:cNvSpPr/>
          <p:nvPr/>
        </p:nvSpPr>
        <p:spPr>
          <a:xfrm>
            <a:off x="5308718" y="2864168"/>
            <a:ext cx="312906"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38307174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Mitigations for clock differences</a:t>
            </a:r>
            <a:endParaRPr lang="en-US" dirty="0"/>
          </a:p>
        </p:txBody>
      </p:sp>
      <p:sp>
        <p:nvSpPr>
          <p:cNvPr id="3" name="Content Placeholder 2"/>
          <p:cNvSpPr>
            <a:spLocks noGrp="1"/>
          </p:cNvSpPr>
          <p:nvPr>
            <p:ph idx="1"/>
          </p:nvPr>
        </p:nvSpPr>
        <p:spPr/>
        <p:txBody>
          <a:bodyPr/>
          <a:lstStyle/>
          <a:p>
            <a:r>
              <a:rPr lang="en-US" sz="2000" dirty="0" smtClean="0"/>
              <a:t>Don’t </a:t>
            </a:r>
            <a:r>
              <a:rPr lang="en-US" sz="2000" dirty="0"/>
              <a:t>run the eepSite on a web server with a public facing IP, or to make sure that the virtual host for the I2P site is only set to respond to requests from the </a:t>
            </a:r>
            <a:r>
              <a:rPr lang="en-US" sz="2000" dirty="0" err="1"/>
              <a:t>localhost</a:t>
            </a:r>
            <a:r>
              <a:rPr lang="en-US" sz="2000" dirty="0"/>
              <a:t> </a:t>
            </a:r>
            <a:r>
              <a:rPr lang="en-US" sz="2000" dirty="0" smtClean="0"/>
              <a:t>.</a:t>
            </a:r>
          </a:p>
          <a:p>
            <a:endParaRPr lang="en-US" sz="2000" dirty="0" smtClean="0"/>
          </a:p>
          <a:p>
            <a:r>
              <a:rPr lang="en-US" sz="2000" dirty="0"/>
              <a:t>M</a:t>
            </a:r>
            <a:r>
              <a:rPr lang="en-US" sz="2000" dirty="0" smtClean="0"/>
              <a:t>aking </a:t>
            </a:r>
            <a:r>
              <a:rPr lang="en-US" sz="2000" dirty="0"/>
              <a:t>sure that the time is properly synchronized with a </a:t>
            </a:r>
            <a:r>
              <a:rPr lang="en-US" sz="2000" u="sng" dirty="0"/>
              <a:t>reliable and widely used </a:t>
            </a:r>
            <a:r>
              <a:rPr lang="en-US" sz="2000" dirty="0"/>
              <a:t>NTP server and the time zone is set correctly would </a:t>
            </a:r>
            <a:r>
              <a:rPr lang="en-US" sz="2000" dirty="0" smtClean="0"/>
              <a:t>help.</a:t>
            </a:r>
          </a:p>
          <a:p>
            <a:endParaRPr lang="en-US" sz="2000" dirty="0" smtClean="0"/>
          </a:p>
          <a:p>
            <a:r>
              <a:rPr lang="en-US" sz="2000" dirty="0" smtClean="0"/>
              <a:t>The </a:t>
            </a:r>
            <a:r>
              <a:rPr lang="en-US" sz="2000" dirty="0"/>
              <a:t>reason we specify a widely used and reliable NTP server is that synchronizing against an NTP system that is significantly off may also reduce the anonymity set.</a:t>
            </a:r>
          </a:p>
        </p:txBody>
      </p:sp>
    </p:spTree>
    <p:extLst>
      <p:ext uri="{BB962C8B-B14F-4D97-AF65-F5344CB8AC3E}">
        <p14:creationId xmlns:p14="http://schemas.microsoft.com/office/powerpoint/2010/main" val="47709991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Command Injection </a:t>
            </a:r>
            <a:r>
              <a:rPr lang="en-US" dirty="0" smtClean="0"/>
              <a:t>attack</a:t>
            </a:r>
            <a:endParaRPr lang="en-US" dirty="0"/>
          </a:p>
        </p:txBody>
      </p:sp>
      <p:sp>
        <p:nvSpPr>
          <p:cNvPr id="3" name="Content Placeholder 2"/>
          <p:cNvSpPr>
            <a:spLocks noGrp="1"/>
          </p:cNvSpPr>
          <p:nvPr>
            <p:ph idx="1"/>
          </p:nvPr>
        </p:nvSpPr>
        <p:spPr/>
        <p:txBody>
          <a:bodyPr/>
          <a:lstStyle/>
          <a:p>
            <a:r>
              <a:rPr lang="en-US" dirty="0" smtClean="0"/>
              <a:t>Command injection</a:t>
            </a:r>
            <a:br>
              <a:rPr lang="en-US" dirty="0" smtClean="0"/>
            </a:br>
            <a:r>
              <a:rPr lang="en-US" dirty="0"/>
              <a:t>Vulnerability occurs when improperly sanitized input, be it from a web form, get request, cookie or header, is fed into an application that then uses the input as part of a command that is to be issued at a shell. </a:t>
            </a:r>
            <a:endParaRPr lang="en-US" dirty="0" smtClean="0"/>
          </a:p>
          <a:p>
            <a:r>
              <a:rPr lang="en-US" dirty="0" smtClean="0"/>
              <a:t>Related attacks:</a:t>
            </a:r>
            <a:br>
              <a:rPr lang="en-US" dirty="0" smtClean="0"/>
            </a:br>
            <a:r>
              <a:rPr lang="en-US" dirty="0" smtClean="0"/>
              <a:t>Code </a:t>
            </a:r>
            <a:r>
              <a:rPr lang="en-US" dirty="0"/>
              <a:t>Injection </a:t>
            </a:r>
            <a:r>
              <a:rPr lang="en-US" dirty="0" smtClean="0"/>
              <a:t>attack</a:t>
            </a:r>
            <a:br>
              <a:rPr lang="en-US" dirty="0" smtClean="0"/>
            </a:br>
            <a:r>
              <a:rPr lang="en-US" dirty="0" smtClean="0"/>
              <a:t>SQL Injection (</a:t>
            </a:r>
            <a:r>
              <a:rPr lang="en-US" dirty="0" err="1" smtClean="0"/>
              <a:t>xp_cmdShell</a:t>
            </a:r>
            <a:r>
              <a:rPr lang="en-US" dirty="0" smtClean="0"/>
              <a:t>)?</a:t>
            </a:r>
            <a:endParaRPr lang="en-US" dirty="0"/>
          </a:p>
          <a:p>
            <a:pPr marL="136525" indent="0">
              <a:buNone/>
            </a:pPr>
            <a:endParaRPr lang="en-US" dirty="0"/>
          </a:p>
        </p:txBody>
      </p:sp>
    </p:spTree>
    <p:extLst>
      <p:ext uri="{BB962C8B-B14F-4D97-AF65-F5344CB8AC3E}">
        <p14:creationId xmlns:p14="http://schemas.microsoft.com/office/powerpoint/2010/main" val="325720794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 attack example</a:t>
            </a:r>
            <a:endParaRPr lang="en-US" dirty="0"/>
          </a:p>
        </p:txBody>
      </p:sp>
      <p:sp>
        <p:nvSpPr>
          <p:cNvPr id="3" name="Content Placeholder 2"/>
          <p:cNvSpPr>
            <a:spLocks noGrp="1"/>
          </p:cNvSpPr>
          <p:nvPr>
            <p:ph idx="1"/>
          </p:nvPr>
        </p:nvSpPr>
        <p:spPr>
          <a:xfrm>
            <a:off x="457200" y="1600200"/>
            <a:ext cx="3134360" cy="4708525"/>
          </a:xfrm>
        </p:spPr>
        <p:txBody>
          <a:bodyPr/>
          <a:lstStyle/>
          <a:p>
            <a:r>
              <a:rPr lang="en-US" sz="2400" dirty="0" smtClean="0"/>
              <a:t>Set up </a:t>
            </a:r>
            <a:r>
              <a:rPr lang="en-US" sz="2400" dirty="0" err="1" smtClean="0"/>
              <a:t>Mutillidae</a:t>
            </a:r>
            <a:endParaRPr lang="en-US" sz="2400" dirty="0" smtClean="0"/>
          </a:p>
          <a:p>
            <a:r>
              <a:rPr lang="en-US" sz="2400" dirty="0" smtClean="0"/>
              <a:t>Injected command to trace route</a:t>
            </a:r>
          </a:p>
          <a:p>
            <a:r>
              <a:rPr lang="en-US" sz="2400" dirty="0" smtClean="0"/>
              <a:t>Read the results</a:t>
            </a:r>
          </a:p>
          <a:p>
            <a:pPr marL="136525" indent="0">
              <a:buNone/>
            </a:pPr>
            <a:endParaRPr lang="en-US" sz="2400" dirty="0"/>
          </a:p>
        </p:txBody>
      </p:sp>
      <p:pic>
        <p:nvPicPr>
          <p:cNvPr id="4" name="Picture 3"/>
          <p:cNvPicPr/>
          <p:nvPr/>
        </p:nvPicPr>
        <p:blipFill>
          <a:blip r:embed="rId3"/>
          <a:stretch>
            <a:fillRect/>
          </a:stretch>
        </p:blipFill>
        <p:spPr>
          <a:xfrm>
            <a:off x="3591560" y="1427480"/>
            <a:ext cx="5486400" cy="5410200"/>
          </a:xfrm>
          <a:prstGeom prst="rect">
            <a:avLst/>
          </a:prstGeom>
        </p:spPr>
      </p:pic>
    </p:spTree>
    <p:extLst>
      <p:ext uri="{BB962C8B-B14F-4D97-AF65-F5344CB8AC3E}">
        <p14:creationId xmlns:p14="http://schemas.microsoft.com/office/powerpoint/2010/main" val="20249478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Mitigations </a:t>
            </a:r>
            <a:r>
              <a:rPr lang="en-US" dirty="0" smtClean="0"/>
              <a:t>for injection attacks</a:t>
            </a:r>
            <a:endParaRPr lang="en-US" dirty="0"/>
          </a:p>
        </p:txBody>
      </p:sp>
      <p:sp>
        <p:nvSpPr>
          <p:cNvPr id="3" name="Content Placeholder 2"/>
          <p:cNvSpPr>
            <a:spLocks noGrp="1"/>
          </p:cNvSpPr>
          <p:nvPr>
            <p:ph idx="1"/>
          </p:nvPr>
        </p:nvSpPr>
        <p:spPr/>
        <p:txBody>
          <a:bodyPr/>
          <a:lstStyle/>
          <a:p>
            <a:r>
              <a:rPr lang="en-US" dirty="0" smtClean="0"/>
              <a:t>Keep up </a:t>
            </a:r>
            <a:r>
              <a:rPr lang="en-US" smtClean="0"/>
              <a:t>to date </a:t>
            </a:r>
            <a:r>
              <a:rPr lang="en-US" dirty="0" smtClean="0"/>
              <a:t>with your software</a:t>
            </a:r>
          </a:p>
          <a:p>
            <a:r>
              <a:rPr lang="en-US" dirty="0" smtClean="0"/>
              <a:t>Do a code review</a:t>
            </a:r>
          </a:p>
          <a:p>
            <a:r>
              <a:rPr lang="en-US" dirty="0" smtClean="0"/>
              <a:t>Review the OWASP </a:t>
            </a:r>
            <a:r>
              <a:rPr lang="en-US" dirty="0"/>
              <a:t>Top 10</a:t>
            </a:r>
            <a:br>
              <a:rPr lang="en-US" dirty="0"/>
            </a:br>
            <a:r>
              <a:rPr lang="en-US" sz="2000" dirty="0">
                <a:hlinkClick r:id="rId2"/>
              </a:rPr>
              <a:t>http://</a:t>
            </a:r>
            <a:r>
              <a:rPr lang="en-US" sz="2000" dirty="0" smtClean="0">
                <a:hlinkClick r:id="rId2"/>
              </a:rPr>
              <a:t>www.owasp.org/index.php/Category:OWASP_Top_Ten_Project</a:t>
            </a:r>
            <a:r>
              <a:rPr lang="en-US" sz="2000" dirty="0" smtClean="0"/>
              <a:t> </a:t>
            </a:r>
          </a:p>
          <a:p>
            <a:r>
              <a:rPr lang="en-US" dirty="0"/>
              <a:t>Another solution may be to massively lock down the eepSite’s firewall rules not to allow any sort of egress to the outside </a:t>
            </a:r>
            <a:r>
              <a:rPr lang="en-US" dirty="0" smtClean="0"/>
              <a:t>Internet</a:t>
            </a:r>
          </a:p>
          <a:p>
            <a:r>
              <a:rPr lang="en-US" dirty="0" smtClean="0"/>
              <a:t>Look in Web Application Firewalls (</a:t>
            </a:r>
            <a:r>
              <a:rPr lang="en-US" dirty="0" err="1" smtClean="0"/>
              <a:t>bandaid</a:t>
            </a:r>
            <a:r>
              <a:rPr lang="en-US" dirty="0" smtClean="0"/>
              <a:t>)</a:t>
            </a:r>
          </a:p>
          <a:p>
            <a:endParaRPr lang="en-US" dirty="0"/>
          </a:p>
        </p:txBody>
      </p:sp>
    </p:spTree>
    <p:extLst>
      <p:ext uri="{BB962C8B-B14F-4D97-AF65-F5344CB8AC3E}">
        <p14:creationId xmlns:p14="http://schemas.microsoft.com/office/powerpoint/2010/main" val="14823906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don’t have to see the results on the page</a:t>
            </a:r>
            <a:endParaRPr lang="en-US" dirty="0"/>
          </a:p>
        </p:txBody>
      </p:sp>
      <p:sp>
        <p:nvSpPr>
          <p:cNvPr id="3" name="Content Placeholder 2"/>
          <p:cNvSpPr>
            <a:spLocks noGrp="1"/>
          </p:cNvSpPr>
          <p:nvPr>
            <p:ph idx="1"/>
          </p:nvPr>
        </p:nvSpPr>
        <p:spPr/>
        <p:txBody>
          <a:bodyPr/>
          <a:lstStyle/>
          <a:p>
            <a:r>
              <a:rPr lang="en-US" dirty="0" smtClean="0"/>
              <a:t>Make the server contact you outside of I2P</a:t>
            </a:r>
          </a:p>
          <a:p>
            <a:r>
              <a:rPr lang="en-US" dirty="0" smtClean="0"/>
              <a:t>Sniff for connection or expected traffic</a:t>
            </a:r>
          </a:p>
          <a:p>
            <a:r>
              <a:rPr lang="en-US" dirty="0" smtClean="0"/>
              <a:t>Ping/</a:t>
            </a:r>
            <a:r>
              <a:rPr lang="en-US" dirty="0" err="1" smtClean="0"/>
              <a:t>Netcat</a:t>
            </a:r>
            <a:endParaRPr lang="en-US" dirty="0"/>
          </a:p>
          <a:p>
            <a:endParaRPr lang="en-US" dirty="0"/>
          </a:p>
        </p:txBody>
      </p:sp>
      <p:pic>
        <p:nvPicPr>
          <p:cNvPr id="4" name="Picture 3" descr="C:\Users\adrian\AppData\Local\Microsoft\Windows\Temporary Internet Files\Content.IE5\ACJ0NFSS\MC90043157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984214"/>
            <a:ext cx="128682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608" y="3524561"/>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447" y="3281552"/>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02" y="3281552"/>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99599"/>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128" y="4280735"/>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067" y="4249235"/>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39" y="4458120"/>
            <a:ext cx="857250"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4" idx="1"/>
            <a:endCxn id="5" idx="3"/>
          </p:cNvCxnSpPr>
          <p:nvPr/>
        </p:nvCxnSpPr>
        <p:spPr>
          <a:xfrm flipH="1" flipV="1">
            <a:off x="6013858" y="3953186"/>
            <a:ext cx="463142" cy="167872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a:endCxn id="6" idx="3"/>
          </p:cNvCxnSpPr>
          <p:nvPr/>
        </p:nvCxnSpPr>
        <p:spPr>
          <a:xfrm flipH="1" flipV="1">
            <a:off x="4808697" y="3710177"/>
            <a:ext cx="347911" cy="24300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a:endCxn id="25" idx="3"/>
          </p:cNvCxnSpPr>
          <p:nvPr/>
        </p:nvCxnSpPr>
        <p:spPr>
          <a:xfrm flipH="1">
            <a:off x="2581397" y="3710177"/>
            <a:ext cx="218105" cy="141933"/>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a:endCxn id="7" idx="3"/>
          </p:cNvCxnSpPr>
          <p:nvPr/>
        </p:nvCxnSpPr>
        <p:spPr>
          <a:xfrm flipH="1">
            <a:off x="3656752" y="3710177"/>
            <a:ext cx="294695" cy="0"/>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11" idx="1"/>
          </p:cNvCxnSpPr>
          <p:nvPr/>
        </p:nvCxnSpPr>
        <p:spPr>
          <a:xfrm flipV="1">
            <a:off x="1238250" y="4886745"/>
            <a:ext cx="525389" cy="64147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0" idx="1"/>
          </p:cNvCxnSpPr>
          <p:nvPr/>
        </p:nvCxnSpPr>
        <p:spPr>
          <a:xfrm flipV="1">
            <a:off x="2620889" y="4677860"/>
            <a:ext cx="332178" cy="20888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9" idx="1"/>
          </p:cNvCxnSpPr>
          <p:nvPr/>
        </p:nvCxnSpPr>
        <p:spPr>
          <a:xfrm>
            <a:off x="3810317" y="4677860"/>
            <a:ext cx="189811" cy="31500"/>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47" y="3423485"/>
            <a:ext cx="857250"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25" idx="1"/>
            <a:endCxn id="8" idx="3"/>
          </p:cNvCxnSpPr>
          <p:nvPr/>
        </p:nvCxnSpPr>
        <p:spPr>
          <a:xfrm flipH="1">
            <a:off x="1238250" y="3852110"/>
            <a:ext cx="485897" cy="1676114"/>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4" descr="C:\Users\adrian\AppData\Local\Microsoft\Windows\Temporary Internet Files\Content.IE5\8DK5E96P\MC9004316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261" y="4458120"/>
            <a:ext cx="857250"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a:stCxn id="9" idx="3"/>
            <a:endCxn id="27" idx="1"/>
          </p:cNvCxnSpPr>
          <p:nvPr/>
        </p:nvCxnSpPr>
        <p:spPr>
          <a:xfrm>
            <a:off x="4857378" y="4709360"/>
            <a:ext cx="261883" cy="177385"/>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7" idx="3"/>
            <a:endCxn id="4" idx="1"/>
          </p:cNvCxnSpPr>
          <p:nvPr/>
        </p:nvCxnSpPr>
        <p:spPr>
          <a:xfrm>
            <a:off x="5976511" y="4886745"/>
            <a:ext cx="500489" cy="745169"/>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8" idx="3"/>
            <a:endCxn id="4" idx="1"/>
          </p:cNvCxnSpPr>
          <p:nvPr/>
        </p:nvCxnSpPr>
        <p:spPr>
          <a:xfrm>
            <a:off x="1238250" y="5528224"/>
            <a:ext cx="5238750" cy="10369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604080" y="5748903"/>
            <a:ext cx="2826415" cy="369332"/>
          </a:xfrm>
          <a:prstGeom prst="rect">
            <a:avLst/>
          </a:prstGeom>
        </p:spPr>
        <p:txBody>
          <a:bodyPr wrap="none">
            <a:spAutoFit/>
          </a:bodyPr>
          <a:lstStyle/>
          <a:p>
            <a:r>
              <a:rPr lang="en-US" dirty="0" smtClean="0"/>
              <a:t>Connection outside of I2P</a:t>
            </a:r>
            <a:endParaRPr lang="en-US" dirty="0"/>
          </a:p>
        </p:txBody>
      </p:sp>
    </p:spTree>
    <p:extLst>
      <p:ext uri="{BB962C8B-B14F-4D97-AF65-F5344CB8AC3E}">
        <p14:creationId xmlns:p14="http://schemas.microsoft.com/office/powerpoint/2010/main" val="19201427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lstStyle/>
          <a:p>
            <a:r>
              <a:rPr lang="en-US" dirty="0" smtClean="0"/>
              <a:t>Look at other protocols IRC</a:t>
            </a:r>
            <a:r>
              <a:rPr lang="en-US" dirty="0"/>
              <a:t>, </a:t>
            </a:r>
            <a:r>
              <a:rPr lang="en-US" dirty="0" err="1"/>
              <a:t>eMule</a:t>
            </a:r>
            <a:r>
              <a:rPr lang="en-US" dirty="0"/>
              <a:t> and </a:t>
            </a:r>
            <a:r>
              <a:rPr lang="en-US" dirty="0" err="1"/>
              <a:t>BitTorrent</a:t>
            </a:r>
            <a:endParaRPr lang="en-US" dirty="0" smtClean="0"/>
          </a:p>
          <a:p>
            <a:r>
              <a:rPr lang="en-US" dirty="0"/>
              <a:t>T</a:t>
            </a:r>
            <a:r>
              <a:rPr lang="en-US" dirty="0" smtClean="0"/>
              <a:t>argeting </a:t>
            </a:r>
            <a:r>
              <a:rPr lang="en-US" dirty="0"/>
              <a:t>the administrators via whatever contact information they provide and enticing them to visit a site the attacker controls could </a:t>
            </a:r>
            <a:r>
              <a:rPr lang="en-US" dirty="0" smtClean="0"/>
              <a:t>be fruitful</a:t>
            </a:r>
          </a:p>
          <a:p>
            <a:pPr lvl="1"/>
            <a:r>
              <a:rPr lang="en-US" dirty="0"/>
              <a:t>Decloak.net </a:t>
            </a:r>
            <a:r>
              <a:rPr lang="en-US" dirty="0" smtClean="0"/>
              <a:t>(</a:t>
            </a:r>
            <a:r>
              <a:rPr lang="en-US" dirty="0"/>
              <a:t>plugins like Flash</a:t>
            </a:r>
            <a:r>
              <a:rPr lang="en-US" dirty="0" smtClean="0"/>
              <a:t>)</a:t>
            </a:r>
          </a:p>
          <a:p>
            <a:r>
              <a:rPr lang="en-US" dirty="0" smtClean="0"/>
              <a:t>Metadata</a:t>
            </a:r>
          </a:p>
          <a:p>
            <a:r>
              <a:rPr lang="en-US" dirty="0" smtClean="0"/>
              <a:t>Look more into clock difference based attacks</a:t>
            </a:r>
            <a:endParaRPr lang="en-US" dirty="0"/>
          </a:p>
        </p:txBody>
      </p:sp>
    </p:spTree>
    <p:extLst>
      <p:ext uri="{BB962C8B-B14F-4D97-AF65-F5344CB8AC3E}">
        <p14:creationId xmlns:p14="http://schemas.microsoft.com/office/powerpoint/2010/main" val="20478001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p:txBody>
          <a:bodyPr/>
          <a:lstStyle/>
          <a:p>
            <a:r>
              <a:rPr lang="en-US" sz="2400" dirty="0" smtClean="0"/>
              <a:t>Louisville Infosec</a:t>
            </a:r>
            <a:br>
              <a:rPr lang="en-US" sz="2400" dirty="0" smtClean="0"/>
            </a:br>
            <a:r>
              <a:rPr lang="en-US" sz="2400" dirty="0" smtClean="0">
                <a:hlinkClick r:id="rId3"/>
              </a:rPr>
              <a:t>http://www.louisvilleinfosec.com/</a:t>
            </a:r>
            <a:r>
              <a:rPr lang="en-US" sz="2400" dirty="0" smtClean="0"/>
              <a:t> </a:t>
            </a:r>
          </a:p>
          <a:p>
            <a:r>
              <a:rPr lang="en-US" sz="2400" dirty="0" err="1" smtClean="0"/>
              <a:t>DerbyCon</a:t>
            </a:r>
            <a:r>
              <a:rPr lang="en-US" sz="2400" dirty="0" smtClean="0"/>
              <a:t> 2011, Louisville </a:t>
            </a:r>
            <a:r>
              <a:rPr lang="en-US" sz="2400" dirty="0" err="1" smtClean="0"/>
              <a:t>Ky</a:t>
            </a:r>
            <a:r>
              <a:rPr lang="en-US" sz="2400" dirty="0"/>
              <a:t/>
            </a:r>
            <a:br>
              <a:rPr lang="en-US" sz="2400" dirty="0"/>
            </a:br>
            <a:r>
              <a:rPr lang="en-US" sz="2400" dirty="0"/>
              <a:t>Sept 30 - Oct 2</a:t>
            </a:r>
            <a:br>
              <a:rPr lang="en-US" sz="2400" dirty="0"/>
            </a:br>
            <a:r>
              <a:rPr lang="en-US" sz="2400" dirty="0">
                <a:hlinkClick r:id="rId4"/>
              </a:rPr>
              <a:t>http://derbycon.com</a:t>
            </a:r>
            <a:r>
              <a:rPr lang="en-US" sz="2400" dirty="0" smtClean="0">
                <a:hlinkClick r:id="rId4"/>
              </a:rPr>
              <a:t>/</a:t>
            </a:r>
            <a:r>
              <a:rPr lang="en-US" sz="2400" dirty="0" smtClean="0"/>
              <a:t> </a:t>
            </a:r>
            <a:endParaRPr lang="en-US" dirty="0" smtClean="0"/>
          </a:p>
          <a:p>
            <a:r>
              <a:rPr lang="en-US" sz="2400" dirty="0" err="1" smtClean="0"/>
              <a:t>Skydogcon</a:t>
            </a:r>
            <a:r>
              <a:rPr lang="en-US" sz="2400" dirty="0" smtClean="0"/>
              <a:t>/Hack3rcon/</a:t>
            </a:r>
            <a:r>
              <a:rPr lang="en-US" sz="2400" dirty="0" err="1" smtClean="0"/>
              <a:t>Phreaknic</a:t>
            </a:r>
            <a:r>
              <a:rPr lang="en-US" sz="2400" dirty="0" smtClean="0"/>
              <a:t>/</a:t>
            </a:r>
            <a:r>
              <a:rPr lang="en-US" sz="2400" dirty="0" err="1" smtClean="0"/>
              <a:t>Notacon</a:t>
            </a:r>
            <a:r>
              <a:rPr lang="en-US" sz="2400" dirty="0" smtClean="0"/>
              <a:t>/Outerz0ne</a:t>
            </a:r>
            <a:r>
              <a:rPr lang="en-US" sz="2400" dirty="0"/>
              <a:t/>
            </a:r>
            <a:br>
              <a:rPr lang="en-US" sz="2400" dirty="0"/>
            </a:br>
            <a:r>
              <a:rPr lang="en-US" sz="2400" dirty="0" smtClean="0">
                <a:hlinkClick r:id="rId5"/>
              </a:rPr>
              <a:t>http</a:t>
            </a:r>
            <a:r>
              <a:rPr lang="en-US" sz="2400" dirty="0">
                <a:hlinkClick r:id="rId5"/>
              </a:rPr>
              <a:t>://www.skydogcon.com</a:t>
            </a:r>
            <a:r>
              <a:rPr lang="en-US" sz="2400" dirty="0" smtClean="0">
                <a:hlinkClick r:id="rId5"/>
              </a:rPr>
              <a:t>/</a:t>
            </a:r>
            <a:r>
              <a:rPr lang="en-US" sz="2400" dirty="0" smtClean="0"/>
              <a:t> </a:t>
            </a:r>
            <a:br>
              <a:rPr lang="en-US" sz="2400" dirty="0" smtClean="0"/>
            </a:br>
            <a:r>
              <a:rPr lang="en-US" sz="2400" dirty="0">
                <a:hlinkClick r:id="rId6"/>
              </a:rPr>
              <a:t>http://www.hack3rcon.org/</a:t>
            </a:r>
            <a:r>
              <a:rPr lang="en-US" sz="2400" dirty="0" smtClean="0"/>
              <a:t/>
            </a:r>
            <a:br>
              <a:rPr lang="en-US" sz="2400" dirty="0" smtClean="0"/>
            </a:br>
            <a:r>
              <a:rPr lang="en-US" sz="2400" dirty="0" smtClean="0">
                <a:hlinkClick r:id="rId7"/>
              </a:rPr>
              <a:t>http://phreaknic.info</a:t>
            </a:r>
            <a:r>
              <a:rPr lang="en-US" sz="2400" dirty="0" smtClean="0"/>
              <a:t>  </a:t>
            </a:r>
            <a:br>
              <a:rPr lang="en-US" sz="2400" dirty="0" smtClean="0"/>
            </a:br>
            <a:r>
              <a:rPr lang="en-US" sz="2400" dirty="0" smtClean="0">
                <a:hlinkClick r:id="rId8"/>
              </a:rPr>
              <a:t>http://notacon.org/</a:t>
            </a:r>
            <a:r>
              <a:rPr lang="en-US" sz="2400" dirty="0" smtClean="0"/>
              <a:t/>
            </a:r>
            <a:br>
              <a:rPr lang="en-US" sz="2400" dirty="0" smtClean="0"/>
            </a:br>
            <a:r>
              <a:rPr lang="en-US" sz="2400" dirty="0" smtClean="0">
                <a:hlinkClick r:id="rId9"/>
              </a:rPr>
              <a:t>http://www.outerz0ne.org/</a:t>
            </a:r>
            <a:r>
              <a:rPr lang="en-US" sz="2400" dirty="0" smtClean="0"/>
              <a:t> </a:t>
            </a:r>
          </a:p>
        </p:txBody>
      </p:sp>
    </p:spTree>
    <p:extLst>
      <p:ext uri="{BB962C8B-B14F-4D97-AF65-F5344CB8AC3E}">
        <p14:creationId xmlns:p14="http://schemas.microsoft.com/office/powerpoint/2010/main" val="38070907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I2P</a:t>
            </a:r>
            <a:endParaRPr lang="en-US" dirty="0"/>
          </a:p>
        </p:txBody>
      </p:sp>
      <p:sp>
        <p:nvSpPr>
          <p:cNvPr id="5" name="Subtitle 4"/>
          <p:cNvSpPr>
            <a:spLocks noGrp="1"/>
          </p:cNvSpPr>
          <p:nvPr>
            <p:ph type="subTitle" idx="1"/>
          </p:nvPr>
        </p:nvSpPr>
        <p:spPr/>
        <p:txBody>
          <a:bodyPr/>
          <a:lstStyle/>
          <a:p>
            <a:r>
              <a:rPr lang="en-US" dirty="0" smtClean="0"/>
              <a:t>Invisible Internet Project</a:t>
            </a:r>
          </a:p>
          <a:p>
            <a:r>
              <a:rPr lang="en-US" dirty="0" smtClean="0"/>
              <a:t>(in a nutshell)</a:t>
            </a:r>
          </a:p>
          <a:p>
            <a:r>
              <a:rPr lang="en-US" dirty="0" smtClean="0"/>
              <a:t>Especially as compared to Tor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38400" y="609600"/>
            <a:ext cx="4276165" cy="68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381000"/>
            <a:ext cx="8229600" cy="762000"/>
          </a:xfrm>
        </p:spPr>
        <p:txBody>
          <a:bodyPr/>
          <a:lstStyle/>
          <a:p>
            <a:r>
              <a:rPr lang="en-US" dirty="0" smtClean="0"/>
              <a:t>Questions?</a:t>
            </a:r>
            <a:endParaRPr lang="en-US" dirty="0"/>
          </a:p>
        </p:txBody>
      </p:sp>
      <p:sp>
        <p:nvSpPr>
          <p:cNvPr id="5" name="Subtitle 4"/>
          <p:cNvSpPr>
            <a:spLocks noGrp="1"/>
          </p:cNvSpPr>
          <p:nvPr>
            <p:ph type="subTitle" idx="1"/>
          </p:nvPr>
        </p:nvSpPr>
        <p:spPr>
          <a:xfrm>
            <a:off x="228600" y="1219200"/>
            <a:ext cx="8610600" cy="4191000"/>
          </a:xfrm>
        </p:spPr>
        <p:txBody>
          <a:bodyPr/>
          <a:lstStyle/>
          <a:p>
            <a:r>
              <a:rPr lang="en-US" sz="4000" dirty="0" smtClean="0"/>
              <a:t>42</a:t>
            </a:r>
          </a:p>
          <a:p>
            <a:endParaRPr lang="en-US" sz="2000" dirty="0" smtClean="0"/>
          </a:p>
          <a:p>
            <a:r>
              <a:rPr lang="en-US" sz="2000" dirty="0" smtClean="0"/>
              <a:t>Project Page:</a:t>
            </a:r>
            <a:br>
              <a:rPr lang="en-US" sz="2000" dirty="0" smtClean="0"/>
            </a:br>
            <a:r>
              <a:rPr lang="en-US" sz="1600" dirty="0">
                <a:hlinkClick r:id="rId3"/>
              </a:rPr>
              <a:t>http://</a:t>
            </a:r>
            <a:r>
              <a:rPr lang="en-US" sz="1600" dirty="0" smtClean="0">
                <a:hlinkClick r:id="rId3"/>
              </a:rPr>
              <a:t>www.irongeek.com/i.php?page=security/darknets-i2p-identifying-hidden-servers</a:t>
            </a:r>
            <a:r>
              <a:rPr lang="en-US" sz="1600" dirty="0" smtClean="0"/>
              <a:t> </a:t>
            </a:r>
          </a:p>
          <a:p>
            <a:r>
              <a:rPr lang="en-US" sz="1600" dirty="0" smtClean="0"/>
              <a:t>Installing:</a:t>
            </a:r>
            <a:br>
              <a:rPr lang="en-US" sz="1600" dirty="0" smtClean="0"/>
            </a:br>
            <a:r>
              <a:rPr lang="en-US" sz="1600" dirty="0" smtClean="0">
                <a:hlinkClick r:id="rId4"/>
              </a:rPr>
              <a:t>http://www.irongeek.com/i.php?page=videos/getting-started-with-the-i2p-darknet</a:t>
            </a:r>
            <a:r>
              <a:rPr lang="en-US" sz="1600" dirty="0"/>
              <a:t/>
            </a:r>
            <a:br>
              <a:rPr lang="en-US" sz="1600" dirty="0"/>
            </a:br>
            <a:r>
              <a:rPr lang="en-US" sz="1600" dirty="0"/>
              <a:t>http://www.irongeek.com/i.php?page=videos/i2p-darknet-software-in-linux </a:t>
            </a:r>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Overview</a:t>
            </a:r>
            <a:endParaRPr lang="en-US" dirty="0"/>
          </a:p>
        </p:txBody>
      </p:sp>
      <p:sp>
        <p:nvSpPr>
          <p:cNvPr id="3" name="Content Placeholder 2"/>
          <p:cNvSpPr>
            <a:spLocks noGrp="1"/>
          </p:cNvSpPr>
          <p:nvPr>
            <p:ph idx="1"/>
          </p:nvPr>
        </p:nvSpPr>
        <p:spPr>
          <a:xfrm>
            <a:off x="457200" y="838200"/>
            <a:ext cx="8229600" cy="5470525"/>
          </a:xfrm>
        </p:spPr>
        <p:txBody>
          <a:bodyPr/>
          <a:lstStyle/>
          <a:p>
            <a:r>
              <a:rPr lang="en-US" b="1" dirty="0" smtClean="0"/>
              <a:t>Who?</a:t>
            </a:r>
            <a:r>
              <a:rPr lang="en-US" sz="2000" dirty="0" smtClean="0"/>
              <a:t/>
            </a:r>
            <a:br>
              <a:rPr lang="en-US" sz="2000" dirty="0" smtClean="0"/>
            </a:br>
            <a:r>
              <a:rPr lang="en-US" sz="2000" dirty="0" smtClean="0"/>
              <a:t>	I2P developers, started by Jrandom.</a:t>
            </a:r>
            <a:br>
              <a:rPr lang="en-US" sz="2000" dirty="0" smtClean="0"/>
            </a:br>
            <a:r>
              <a:rPr lang="en-US" sz="2000" dirty="0" smtClean="0"/>
              <a:t>	</a:t>
            </a:r>
            <a:r>
              <a:rPr lang="en-US" sz="2000" dirty="0" smtClean="0">
                <a:hlinkClick r:id="rId2"/>
              </a:rPr>
              <a:t>http://www.i2p2.de/</a:t>
            </a:r>
            <a:r>
              <a:rPr lang="en-US" sz="2000" dirty="0" smtClean="0"/>
              <a:t> </a:t>
            </a:r>
          </a:p>
          <a:p>
            <a:r>
              <a:rPr lang="en-US" b="1" dirty="0" smtClean="0"/>
              <a:t>Why?</a:t>
            </a:r>
            <a:r>
              <a:rPr lang="en-US" sz="2000" dirty="0" smtClean="0"/>
              <a:t/>
            </a:r>
            <a:br>
              <a:rPr lang="en-US" sz="2000" dirty="0" smtClean="0"/>
            </a:br>
            <a:r>
              <a:rPr lang="en-US" sz="2000" dirty="0" smtClean="0"/>
              <a:t>	To act as </a:t>
            </a:r>
            <a:r>
              <a:rPr lang="en-US" sz="2000" dirty="0"/>
              <a:t>an anonymizing layer </a:t>
            </a:r>
            <a:r>
              <a:rPr lang="en-US" sz="2000" dirty="0" smtClean="0"/>
              <a:t>on top of the Internet</a:t>
            </a:r>
          </a:p>
          <a:p>
            <a:r>
              <a:rPr lang="en-US" b="1" dirty="0" smtClean="0"/>
              <a:t>What?</a:t>
            </a:r>
            <a:r>
              <a:rPr lang="en-US" sz="2000" dirty="0" smtClean="0"/>
              <a:t/>
            </a:r>
            <a:br>
              <a:rPr lang="en-US" sz="2000" dirty="0" smtClean="0"/>
            </a:br>
            <a:r>
              <a:rPr lang="en-US" sz="2000" dirty="0" smtClean="0"/>
              <a:t>	Mostly other web sites on I2P (eepSites), but the protocol allows for P2P (iMule, i2psnark), anonymous email and public Internet via out proxies. </a:t>
            </a:r>
          </a:p>
          <a:p>
            <a:r>
              <a:rPr lang="en-US" b="1" dirty="0" smtClean="0"/>
              <a:t>How?</a:t>
            </a:r>
            <a:r>
              <a:rPr lang="en-US" sz="2000" dirty="0" smtClean="0"/>
              <a:t/>
            </a:r>
            <a:br>
              <a:rPr lang="en-US" sz="2000" dirty="0" smtClean="0"/>
            </a:br>
            <a:r>
              <a:rPr lang="en-US" sz="2000" dirty="0" smtClean="0"/>
              <a:t>	Locally ran proxies that you can connect to and control via a web browser. </a:t>
            </a:r>
            <a:r>
              <a:rPr lang="en-US" sz="2000" dirty="0"/>
              <a:t> </a:t>
            </a:r>
            <a:r>
              <a:rPr lang="en-US" sz="2000" dirty="0" smtClean="0"/>
              <a:t>These connect other I2P routers via tunnels. Network information is distributed via a DHT know as NetDB.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endParaRPr lang="en-US" dirty="0"/>
          </a:p>
        </p:txBody>
      </p:sp>
      <p:sp>
        <p:nvSpPr>
          <p:cNvPr id="5" name="Rectangle 4"/>
          <p:cNvSpPr/>
          <p:nvPr/>
        </p:nvSpPr>
        <p:spPr>
          <a:xfrm>
            <a:off x="2057400" y="6172200"/>
            <a:ext cx="5334000" cy="253916"/>
          </a:xfrm>
          <a:prstGeom prst="rect">
            <a:avLst/>
          </a:prstGeom>
        </p:spPr>
        <p:txBody>
          <a:bodyPr wrap="square">
            <a:spAutoFit/>
          </a:bodyPr>
          <a:lstStyle/>
          <a:p>
            <a:r>
              <a:rPr lang="en-US" sz="1050" dirty="0" smtClean="0"/>
              <a:t>Image from </a:t>
            </a:r>
            <a:r>
              <a:rPr lang="en-US" sz="1050" dirty="0" smtClean="0">
                <a:hlinkClick r:id="rId2"/>
              </a:rPr>
              <a:t>http://www.i2p2.de/how_intro</a:t>
            </a:r>
            <a:r>
              <a:rPr lang="en-US" sz="1050" dirty="0" smtClean="0"/>
              <a:t> </a:t>
            </a:r>
            <a:endParaRPr lang="en-US" sz="1050" dirty="0"/>
          </a:p>
        </p:txBody>
      </p:sp>
      <p:pic>
        <p:nvPicPr>
          <p:cNvPr id="8" name="Picture 7" descr="net.png"/>
          <p:cNvPicPr>
            <a:picLocks noChangeAspect="1"/>
          </p:cNvPicPr>
          <p:nvPr/>
        </p:nvPicPr>
        <p:blipFill>
          <a:blip r:embed="rId3" cstate="print"/>
          <a:stretch>
            <a:fillRect/>
          </a:stretch>
        </p:blipFill>
        <p:spPr>
          <a:xfrm>
            <a:off x="1524000" y="1371600"/>
            <a:ext cx="6153150" cy="4674557"/>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Layers</a:t>
            </a:r>
            <a:endParaRPr lang="en-US" dirty="0"/>
          </a:p>
        </p:txBody>
      </p:sp>
      <p:sp>
        <p:nvSpPr>
          <p:cNvPr id="3" name="Content Placeholder 2"/>
          <p:cNvSpPr>
            <a:spLocks noGrp="1"/>
          </p:cNvSpPr>
          <p:nvPr>
            <p:ph idx="1"/>
          </p:nvPr>
        </p:nvSpPr>
        <p:spPr/>
        <p:txBody>
          <a:bodyPr/>
          <a:lstStyle/>
          <a:p>
            <a:r>
              <a:rPr lang="en-US" sz="2000" dirty="0" err="1" smtClean="0"/>
              <a:t>EIGamal</a:t>
            </a:r>
            <a:r>
              <a:rPr lang="en-US" sz="2000" dirty="0" smtClean="0"/>
              <a:t>/</a:t>
            </a:r>
            <a:r>
              <a:rPr lang="en-US" sz="2000" dirty="0" err="1" smtClean="0"/>
              <a:t>SessionTag+AES</a:t>
            </a:r>
            <a:r>
              <a:rPr lang="en-US" sz="2000" dirty="0" smtClean="0"/>
              <a:t> from A to H</a:t>
            </a:r>
          </a:p>
          <a:p>
            <a:r>
              <a:rPr lang="en-US" sz="2000" dirty="0" smtClean="0"/>
              <a:t>Private Key AES from A to D and E to H</a:t>
            </a:r>
          </a:p>
          <a:p>
            <a:r>
              <a:rPr lang="en-US" sz="2000" dirty="0" err="1" smtClean="0"/>
              <a:t>Diffie</a:t>
            </a:r>
            <a:r>
              <a:rPr lang="en-US" sz="2000" dirty="0" smtClean="0"/>
              <a:t>–Hellman/Station-To-Station protocol + AES</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734" y="2895600"/>
            <a:ext cx="6160532" cy="308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89456" y="6096000"/>
            <a:ext cx="3429208" cy="369332"/>
          </a:xfrm>
          <a:prstGeom prst="rect">
            <a:avLst/>
          </a:prstGeom>
        </p:spPr>
        <p:txBody>
          <a:bodyPr wrap="none">
            <a:spAutoFit/>
          </a:bodyPr>
          <a:lstStyle/>
          <a:p>
            <a:r>
              <a:rPr lang="en-US" dirty="0" smtClean="0"/>
              <a:t>Image from </a:t>
            </a:r>
            <a:r>
              <a:rPr lang="en-US" dirty="0" smtClean="0">
                <a:hlinkClick r:id="rId3"/>
              </a:rPr>
              <a:t>http</a:t>
            </a:r>
            <a:r>
              <a:rPr lang="en-US" dirty="0">
                <a:hlinkClick r:id="rId3"/>
              </a:rPr>
              <a:t>://www.i2p2.de</a:t>
            </a:r>
            <a:r>
              <a:rPr lang="en-US" dirty="0" smtClean="0">
                <a:hlinkClick r:id="rId3"/>
              </a:rPr>
              <a:t>/</a:t>
            </a:r>
            <a:r>
              <a:rPr lang="en-US" dirty="0" smtClean="0"/>
              <a:t> </a:t>
            </a:r>
            <a:endParaRPr lang="en-US" dirty="0"/>
          </a:p>
        </p:txBody>
      </p:sp>
      <p:pic>
        <p:nvPicPr>
          <p:cNvPr id="1027" name="Picture 3" descr="C:\Users\adrian\AppData\Local\Microsoft\Windows\Temporary Internet Files\Content.IE5\8DK5E96P\MC90024614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548" y="762000"/>
            <a:ext cx="119462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940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 to the user?</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92040"/>
            <a:ext cx="6896100" cy="506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3816</TotalTime>
  <Words>1761</Words>
  <Application>Microsoft Office PowerPoint</Application>
  <PresentationFormat>On-screen Show (4:3)</PresentationFormat>
  <Paragraphs>405</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Apex</vt:lpstr>
      <vt:lpstr>Darknets and hidden servers: Locating I2P services via Leaks on the Application Layer</vt:lpstr>
      <vt:lpstr>About Adrian</vt:lpstr>
      <vt:lpstr>Goals</vt:lpstr>
      <vt:lpstr>A little background…</vt:lpstr>
      <vt:lpstr>I2P</vt:lpstr>
      <vt:lpstr>Overview</vt:lpstr>
      <vt:lpstr>Layout</vt:lpstr>
      <vt:lpstr>Encryption Layers</vt:lpstr>
      <vt:lpstr>What does it look like to the user?</vt:lpstr>
      <vt:lpstr>Naming and Addresses</vt:lpstr>
      <vt:lpstr>I2P Pros and Cons</vt:lpstr>
      <vt:lpstr>Previous Attacks</vt:lpstr>
      <vt:lpstr>Approach </vt:lpstr>
      <vt:lpstr>Challenges</vt:lpstr>
      <vt:lpstr>Improvements/Deliverables </vt:lpstr>
      <vt:lpstr>Probing I2P</vt:lpstr>
      <vt:lpstr>Collecting eepSites</vt:lpstr>
      <vt:lpstr>Scripts</vt:lpstr>
      <vt:lpstr>Output Format</vt:lpstr>
      <vt:lpstr>Other Tools:ZAP</vt:lpstr>
      <vt:lpstr>Other Tools: Wireshark/Dumpcap</vt:lpstr>
      <vt:lpstr>Other Tools: NetworkMiner</vt:lpstr>
      <vt:lpstr>Other Tools: IPNetInfo</vt:lpstr>
      <vt:lpstr>Some general Analysis</vt:lpstr>
      <vt:lpstr>OS stats based on an hour long packet capture</vt:lpstr>
      <vt:lpstr>Organization and Country information</vt:lpstr>
      <vt:lpstr>What is in a name?</vt:lpstr>
      <vt:lpstr>Attacks that worked…</vt:lpstr>
      <vt:lpstr>Main Attacks We Focused On</vt:lpstr>
      <vt:lpstr>Summary before the details</vt:lpstr>
      <vt:lpstr>Correlating server banners grabbed from inside of I2P and off of the public Internet: What we are looking for?</vt:lpstr>
      <vt:lpstr>What do I mean by HTTP headers?</vt:lpstr>
      <vt:lpstr>1 to 1 Banners</vt:lpstr>
      <vt:lpstr>Ways to modify the host header</vt:lpstr>
      <vt:lpstr>Results of modifying host header</vt:lpstr>
      <vt:lpstr>Automating</vt:lpstr>
      <vt:lpstr>Some Results</vt:lpstr>
      <vt:lpstr>Mitigations for Vhost comparing</vt:lpstr>
      <vt:lpstr>Related</vt:lpstr>
      <vt:lpstr>Clock Differences</vt:lpstr>
      <vt:lpstr>Clock Differences</vt:lpstr>
      <vt:lpstr>Why not split the difference?</vt:lpstr>
      <vt:lpstr>Mitigations for clock differences</vt:lpstr>
      <vt:lpstr>Command Injection attack</vt:lpstr>
      <vt:lpstr>Injection attack example</vt:lpstr>
      <vt:lpstr>Mitigations for injection attacks</vt:lpstr>
      <vt:lpstr>You don’t have to see the results on the page</vt:lpstr>
      <vt:lpstr>Future</vt:lpstr>
      <vt:lpstr>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Darknets and hidden servers: Locating I2P services via Leaks on the Application Layer</dc:title>
  <dc:creator>adrian</dc:creator>
  <cp:lastModifiedBy>adrian</cp:lastModifiedBy>
  <cp:revision>814</cp:revision>
  <dcterms:created xsi:type="dcterms:W3CDTF">2006-08-16T00:00:00Z</dcterms:created>
  <dcterms:modified xsi:type="dcterms:W3CDTF">2011-01-20T03:58:34Z</dcterms:modified>
</cp:coreProperties>
</file>