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38"/>
  </p:notesMasterIdLst>
  <p:handoutMasterIdLst>
    <p:handoutMasterId r:id="rId39"/>
  </p:handoutMasterIdLst>
  <p:sldIdLst>
    <p:sldId id="256" r:id="rId2"/>
    <p:sldId id="323" r:id="rId3"/>
    <p:sldId id="410" r:id="rId4"/>
    <p:sldId id="414" r:id="rId5"/>
    <p:sldId id="415" r:id="rId6"/>
    <p:sldId id="416" r:id="rId7"/>
    <p:sldId id="417" r:id="rId8"/>
    <p:sldId id="418" r:id="rId9"/>
    <p:sldId id="419" r:id="rId10"/>
    <p:sldId id="422" r:id="rId11"/>
    <p:sldId id="423" r:id="rId12"/>
    <p:sldId id="399" r:id="rId13"/>
    <p:sldId id="413" r:id="rId14"/>
    <p:sldId id="375" r:id="rId15"/>
    <p:sldId id="389" r:id="rId16"/>
    <p:sldId id="400" r:id="rId17"/>
    <p:sldId id="406" r:id="rId18"/>
    <p:sldId id="402" r:id="rId19"/>
    <p:sldId id="386" r:id="rId20"/>
    <p:sldId id="394" r:id="rId21"/>
    <p:sldId id="407" r:id="rId22"/>
    <p:sldId id="390" r:id="rId23"/>
    <p:sldId id="388" r:id="rId24"/>
    <p:sldId id="405" r:id="rId25"/>
    <p:sldId id="392" r:id="rId26"/>
    <p:sldId id="391" r:id="rId27"/>
    <p:sldId id="393" r:id="rId28"/>
    <p:sldId id="401" r:id="rId29"/>
    <p:sldId id="408" r:id="rId30"/>
    <p:sldId id="424" r:id="rId31"/>
    <p:sldId id="361" r:id="rId32"/>
    <p:sldId id="373" r:id="rId33"/>
    <p:sldId id="420" r:id="rId34"/>
    <p:sldId id="421" r:id="rId35"/>
    <p:sldId id="291" r:id="rId36"/>
    <p:sldId id="328" r:id="rId37"/>
  </p:sldIdLst>
  <p:sldSz cx="9144000" cy="6858000" type="screen4x3"/>
  <p:notesSz cx="6881813"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3" autoAdjust="0"/>
    <p:restoredTop sz="96074" autoAdjust="0"/>
  </p:normalViewPr>
  <p:slideViewPr>
    <p:cSldViewPr>
      <p:cViewPr>
        <p:scale>
          <a:sx n="94" d="100"/>
          <a:sy n="94" d="100"/>
        </p:scale>
        <p:origin x="-2096" y="-4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3" d="100"/>
          <a:sy n="83" d="100"/>
        </p:scale>
        <p:origin x="-1992" y="-96"/>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handoutMaster" Target="handoutMasters/handout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82120" cy="464820"/>
          </a:xfrm>
          <a:prstGeom prst="rect">
            <a:avLst/>
          </a:prstGeom>
        </p:spPr>
        <p:txBody>
          <a:bodyPr vert="horz" lIns="92227" tIns="46113" rIns="92227" bIns="46113" rtlCol="0"/>
          <a:lstStyle>
            <a:lvl1pPr algn="l">
              <a:defRPr sz="1200"/>
            </a:lvl1pPr>
          </a:lstStyle>
          <a:p>
            <a:endParaRPr lang="en-US" dirty="0"/>
          </a:p>
        </p:txBody>
      </p:sp>
      <p:sp>
        <p:nvSpPr>
          <p:cNvPr id="3" name="Date Placeholder 2"/>
          <p:cNvSpPr>
            <a:spLocks noGrp="1"/>
          </p:cNvSpPr>
          <p:nvPr>
            <p:ph type="dt" sz="quarter" idx="1"/>
          </p:nvPr>
        </p:nvSpPr>
        <p:spPr>
          <a:xfrm>
            <a:off x="3898104" y="1"/>
            <a:ext cx="2982120" cy="464820"/>
          </a:xfrm>
          <a:prstGeom prst="rect">
            <a:avLst/>
          </a:prstGeom>
        </p:spPr>
        <p:txBody>
          <a:bodyPr vert="horz" lIns="92227" tIns="46113" rIns="92227" bIns="46113" rtlCol="0"/>
          <a:lstStyle>
            <a:lvl1pPr algn="r">
              <a:defRPr sz="1200"/>
            </a:lvl1pPr>
          </a:lstStyle>
          <a:p>
            <a:fld id="{C0B61596-1136-4FA0-B0FA-E774D9DADA7F}" type="datetimeFigureOut">
              <a:rPr lang="en-US" smtClean="0"/>
              <a:pPr/>
              <a:t>12/19/11</a:t>
            </a:fld>
            <a:endParaRPr lang="en-US" dirty="0"/>
          </a:p>
        </p:txBody>
      </p:sp>
      <p:sp>
        <p:nvSpPr>
          <p:cNvPr id="4" name="Footer Placeholder 3"/>
          <p:cNvSpPr>
            <a:spLocks noGrp="1"/>
          </p:cNvSpPr>
          <p:nvPr>
            <p:ph type="ftr" sz="quarter" idx="2"/>
          </p:nvPr>
        </p:nvSpPr>
        <p:spPr>
          <a:xfrm>
            <a:off x="1" y="8829968"/>
            <a:ext cx="2982120" cy="464820"/>
          </a:xfrm>
          <a:prstGeom prst="rect">
            <a:avLst/>
          </a:prstGeom>
        </p:spPr>
        <p:txBody>
          <a:bodyPr vert="horz" lIns="92227" tIns="46113" rIns="92227" bIns="4611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98104" y="8829968"/>
            <a:ext cx="2982120" cy="464820"/>
          </a:xfrm>
          <a:prstGeom prst="rect">
            <a:avLst/>
          </a:prstGeom>
        </p:spPr>
        <p:txBody>
          <a:bodyPr vert="horz" lIns="92227" tIns="46113" rIns="92227" bIns="46113" rtlCol="0" anchor="b"/>
          <a:lstStyle>
            <a:lvl1pPr algn="r">
              <a:defRPr sz="1200"/>
            </a:lvl1pPr>
          </a:lstStyle>
          <a:p>
            <a:fld id="{52017ADD-5A18-44A7-B198-90DD2FC8354E}" type="slidenum">
              <a:rPr lang="en-US" smtClean="0"/>
              <a:pPr/>
              <a:t>‹#›</a:t>
            </a:fld>
            <a:endParaRPr lang="en-US" dirty="0"/>
          </a:p>
        </p:txBody>
      </p:sp>
    </p:spTree>
    <p:extLst>
      <p:ext uri="{BB962C8B-B14F-4D97-AF65-F5344CB8AC3E}">
        <p14:creationId xmlns:p14="http://schemas.microsoft.com/office/powerpoint/2010/main" val="21000786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82120" cy="464820"/>
          </a:xfrm>
          <a:prstGeom prst="rect">
            <a:avLst/>
          </a:prstGeom>
        </p:spPr>
        <p:txBody>
          <a:bodyPr vert="horz" lIns="92227" tIns="46113" rIns="92227" bIns="46113" rtlCol="0"/>
          <a:lstStyle>
            <a:lvl1pPr algn="l">
              <a:defRPr sz="1200"/>
            </a:lvl1pPr>
          </a:lstStyle>
          <a:p>
            <a:endParaRPr lang="en-US" dirty="0"/>
          </a:p>
        </p:txBody>
      </p:sp>
      <p:sp>
        <p:nvSpPr>
          <p:cNvPr id="3" name="Date Placeholder 2"/>
          <p:cNvSpPr>
            <a:spLocks noGrp="1"/>
          </p:cNvSpPr>
          <p:nvPr>
            <p:ph type="dt" idx="1"/>
          </p:nvPr>
        </p:nvSpPr>
        <p:spPr>
          <a:xfrm>
            <a:off x="3898104" y="1"/>
            <a:ext cx="2982120" cy="464820"/>
          </a:xfrm>
          <a:prstGeom prst="rect">
            <a:avLst/>
          </a:prstGeom>
        </p:spPr>
        <p:txBody>
          <a:bodyPr vert="horz" lIns="92227" tIns="46113" rIns="92227" bIns="46113" rtlCol="0"/>
          <a:lstStyle>
            <a:lvl1pPr algn="r">
              <a:defRPr sz="1200"/>
            </a:lvl1pPr>
          </a:lstStyle>
          <a:p>
            <a:fld id="{AED266BC-23E9-46C1-8352-C8C9D469F92E}" type="datetimeFigureOut">
              <a:rPr lang="en-US" smtClean="0"/>
              <a:pPr/>
              <a:t>12/19/11</a:t>
            </a:fld>
            <a:endParaRPr lang="en-US" dirty="0"/>
          </a:p>
        </p:txBody>
      </p:sp>
      <p:sp>
        <p:nvSpPr>
          <p:cNvPr id="4" name="Slide Image Placeholder 3"/>
          <p:cNvSpPr>
            <a:spLocks noGrp="1" noRot="1" noChangeAspect="1"/>
          </p:cNvSpPr>
          <p:nvPr>
            <p:ph type="sldImg" idx="2"/>
          </p:nvPr>
        </p:nvSpPr>
        <p:spPr>
          <a:xfrm>
            <a:off x="1119188" y="696913"/>
            <a:ext cx="4643437" cy="3484562"/>
          </a:xfrm>
          <a:prstGeom prst="rect">
            <a:avLst/>
          </a:prstGeom>
          <a:noFill/>
          <a:ln w="12700">
            <a:solidFill>
              <a:prstClr val="black"/>
            </a:solidFill>
          </a:ln>
        </p:spPr>
        <p:txBody>
          <a:bodyPr vert="horz" lIns="92227" tIns="46113" rIns="92227" bIns="46113" rtlCol="0" anchor="ctr"/>
          <a:lstStyle/>
          <a:p>
            <a:endParaRPr lang="en-US" dirty="0"/>
          </a:p>
        </p:txBody>
      </p:sp>
      <p:sp>
        <p:nvSpPr>
          <p:cNvPr id="5" name="Notes Placeholder 4"/>
          <p:cNvSpPr>
            <a:spLocks noGrp="1"/>
          </p:cNvSpPr>
          <p:nvPr>
            <p:ph type="body" sz="quarter" idx="3"/>
          </p:nvPr>
        </p:nvSpPr>
        <p:spPr>
          <a:xfrm>
            <a:off x="688182" y="4415791"/>
            <a:ext cx="5505450" cy="4183380"/>
          </a:xfrm>
          <a:prstGeom prst="rect">
            <a:avLst/>
          </a:prstGeom>
        </p:spPr>
        <p:txBody>
          <a:bodyPr vert="horz" lIns="92227" tIns="46113" rIns="92227" bIns="4611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8"/>
            <a:ext cx="2982120" cy="464820"/>
          </a:xfrm>
          <a:prstGeom prst="rect">
            <a:avLst/>
          </a:prstGeom>
        </p:spPr>
        <p:txBody>
          <a:bodyPr vert="horz" lIns="92227" tIns="46113" rIns="92227" bIns="4611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4" y="8829968"/>
            <a:ext cx="2982120" cy="464820"/>
          </a:xfrm>
          <a:prstGeom prst="rect">
            <a:avLst/>
          </a:prstGeom>
        </p:spPr>
        <p:txBody>
          <a:bodyPr vert="horz" lIns="92227" tIns="46113" rIns="92227" bIns="46113" rtlCol="0" anchor="b"/>
          <a:lstStyle>
            <a:lvl1pPr algn="r">
              <a:defRPr sz="1200"/>
            </a:lvl1pPr>
          </a:lstStyle>
          <a:p>
            <a:fld id="{BB3F4307-D3BB-4294-BDB2-9738A833E8BB}" type="slidenum">
              <a:rPr lang="en-US" smtClean="0"/>
              <a:pPr/>
              <a:t>‹#›</a:t>
            </a:fld>
            <a:endParaRPr lang="en-US" dirty="0"/>
          </a:p>
        </p:txBody>
      </p:sp>
    </p:spTree>
    <p:extLst>
      <p:ext uri="{BB962C8B-B14F-4D97-AF65-F5344CB8AC3E}">
        <p14:creationId xmlns:p14="http://schemas.microsoft.com/office/powerpoint/2010/main" val="1002755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B3F4307-D3BB-4294-BDB2-9738A833E8BB}"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Beg for hardware</a:t>
            </a:r>
            <a:r>
              <a:rPr lang="en-US" baseline="0" dirty="0" smtClean="0"/>
              <a:t> </a:t>
            </a:r>
            <a:r>
              <a:rPr lang="en-US" dirty="0" smtClean="0"/>
              <a:t>donations. </a:t>
            </a:r>
            <a:r>
              <a:rPr lang="en-US" dirty="0" smtClean="0">
                <a:sym typeface="Wingdings" pitchFamily="2" charset="2"/>
              </a:rPr>
              <a:t></a:t>
            </a:r>
            <a:endParaRPr lang="en-US" dirty="0"/>
          </a:p>
        </p:txBody>
      </p:sp>
      <p:sp>
        <p:nvSpPr>
          <p:cNvPr id="4" name="Slide Number Placeholder 3"/>
          <p:cNvSpPr>
            <a:spLocks noGrp="1"/>
          </p:cNvSpPr>
          <p:nvPr>
            <p:ph type="sldNum" sz="quarter" idx="10"/>
          </p:nvPr>
        </p:nvSpPr>
        <p:spPr/>
        <p:txBody>
          <a:bodyPr/>
          <a:lstStyle/>
          <a:p>
            <a:fld id="{BB3F4307-D3BB-4294-BDB2-9738A833E8BB}" type="slidenum">
              <a:rPr lang="en-US" smtClean="0"/>
              <a:pPr/>
              <a:t>35</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B3F4307-D3BB-4294-BDB2-9738A833E8BB}" type="slidenum">
              <a:rPr lang="en-US" smtClean="0"/>
              <a:pPr/>
              <a:t>36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Take</a:t>
            </a:r>
            <a:r>
              <a:rPr lang="en-US" baseline="0" dirty="0" smtClean="0"/>
              <a:t> a note from Johnny Long’s book, and Bruce Potter’s book.</a:t>
            </a:r>
            <a:endParaRPr lang="en-US" dirty="0"/>
          </a:p>
        </p:txBody>
      </p:sp>
      <p:sp>
        <p:nvSpPr>
          <p:cNvPr id="4" name="Slide Number Placeholder 3"/>
          <p:cNvSpPr>
            <a:spLocks noGrp="1"/>
          </p:cNvSpPr>
          <p:nvPr>
            <p:ph type="sldNum" sz="quarter" idx="10"/>
          </p:nvPr>
        </p:nvSpPr>
        <p:spPr/>
        <p:txBody>
          <a:bodyPr/>
          <a:lstStyle/>
          <a:p>
            <a:fld id="{BB3F4307-D3BB-4294-BDB2-9738A833E8BB}"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B3F4307-D3BB-4294-BDB2-9738A833E8BB}"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B3F4307-D3BB-4294-BDB2-9738A833E8BB}"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B3F4307-D3BB-4294-BDB2-9738A833E8BB}"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B3F4307-D3BB-4294-BDB2-9738A833E8BB}"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B3F4307-D3BB-4294-BDB2-9738A833E8BB}"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B3F4307-D3BB-4294-BDB2-9738A833E8BB}"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B3F4307-D3BB-4294-BDB2-9738A833E8BB}" type="slidenum">
              <a:rPr lang="en-US" smtClean="0"/>
              <a:pPr/>
              <a:t>33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fld id="{FC792174-60E5-4DB5-AC24-51715D6953E0}" type="datetimeFigureOut">
              <a:rPr lang="en-US"/>
              <a:pPr>
                <a:defRPr/>
              </a:pPr>
              <a:t>12/19/11</a:t>
            </a:fld>
            <a:endParaRPr lang="en-US" dirty="0"/>
          </a:p>
        </p:txBody>
      </p:sp>
      <p:sp>
        <p:nvSpPr>
          <p:cNvPr id="5" name="Footer Placeholder 2"/>
          <p:cNvSpPr>
            <a:spLocks noGrp="1"/>
          </p:cNvSpPr>
          <p:nvPr>
            <p:ph type="ftr" sz="quarter" idx="11"/>
          </p:nvPr>
        </p:nvSpPr>
        <p:spPr/>
        <p:txBody>
          <a:bodyPr/>
          <a:lstStyle>
            <a:lvl1pPr>
              <a:defRPr/>
            </a:lvl1pPr>
          </a:lstStyle>
          <a:p>
            <a:pPr>
              <a:defRPr/>
            </a:pPr>
            <a:r>
              <a:rPr lang="en-US" dirty="0"/>
              <a:t>Irongeek.com</a:t>
            </a:r>
          </a:p>
        </p:txBody>
      </p:sp>
      <p:sp>
        <p:nvSpPr>
          <p:cNvPr id="6" name="Slide Number Placeholder 22"/>
          <p:cNvSpPr>
            <a:spLocks noGrp="1"/>
          </p:cNvSpPr>
          <p:nvPr>
            <p:ph type="sldNum" sz="quarter" idx="12"/>
          </p:nvPr>
        </p:nvSpPr>
        <p:spPr/>
        <p:txBody>
          <a:bodyPr/>
          <a:lstStyle>
            <a:lvl1pPr>
              <a:defRPr/>
            </a:lvl1pPr>
          </a:lstStyle>
          <a:p>
            <a:pPr>
              <a:defRPr/>
            </a:pPr>
            <a:fld id="{DF0057EB-7238-4009-9252-8B55283E6D8B}" type="slidenum">
              <a:rPr lang="en-US"/>
              <a:pPr>
                <a:defRPr/>
              </a:pPr>
              <a:t>‹#›</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BF4AA76-4E64-4FDB-AC58-24FB80A2D37D}" type="datetimeFigureOut">
              <a:rPr lang="en-US"/>
              <a:pPr>
                <a:defRPr/>
              </a:pPr>
              <a:t>12/19/11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7B16BBC-3AD4-455D-B3CE-507F6DB1AA94}" type="slidenum">
              <a:rPr lang="en-US"/>
              <a:pPr>
                <a:defRPr/>
              </a:pPr>
              <a:t>‹#›</a:t>
            </a:fld>
            <a:endParaRPr lang="en-US" dirty="0"/>
          </a:p>
        </p:txBody>
      </p:sp>
    </p:spTree>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5E1437F-8864-4D42-B820-741711E368E3}" type="datetimeFigureOut">
              <a:rPr lang="en-US"/>
              <a:pPr>
                <a:defRPr/>
              </a:pPr>
              <a:t>12/19/11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6DE6338-E3AE-4369-983F-4210CED66F4B}" type="slidenum">
              <a:rPr lang="en-US"/>
              <a:pPr>
                <a:defRPr/>
              </a:pPr>
              <a:t>‹#›</a:t>
            </a:fld>
            <a:endParaRPr lang="en-US" dirty="0"/>
          </a:p>
        </p:txBody>
      </p:sp>
    </p:spTree>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6071E70E-7A0F-4790-A459-AE20FEF9162B}" type="datetimeFigureOut">
              <a:rPr lang="en-US"/>
              <a:pPr>
                <a:defRPr/>
              </a:pPr>
              <a:t>12/19/11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A0239D9-44C8-4F6E-BB13-70B1CC884E60}" type="slidenum">
              <a:rPr lang="en-US"/>
              <a:pPr>
                <a:defRPr/>
              </a:pPr>
              <a:t>‹#›</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6988625-263C-43A0-8C3F-63AC0FAF8029}" type="datetimeFigureOut">
              <a:rPr lang="en-US"/>
              <a:pPr>
                <a:defRPr/>
              </a:pPr>
              <a:t>12/19/11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EC13B27-8EC2-4F5F-9DA5-D3C012363B35}" type="slidenum">
              <a:rPr lang="en-US"/>
              <a:pPr>
                <a:defRPr/>
              </a:pPr>
              <a:t>‹#›</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BF362503-9846-445D-ABB5-954A60CFB6F1}" type="datetimeFigureOut">
              <a:rPr lang="en-US"/>
              <a:pPr>
                <a:defRPr/>
              </a:pPr>
              <a:t>12/19/11</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1A3C0217-E285-4458-9993-9394D1F64462}" type="slidenum">
              <a:rPr lang="en-US"/>
              <a:pPr>
                <a:defRPr/>
              </a:pPr>
              <a:t>‹#›</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8B8F07D3-1943-4BCA-9533-0777C2BA2128}" type="datetimeFigureOut">
              <a:rPr lang="en-US"/>
              <a:pPr>
                <a:defRPr/>
              </a:pPr>
              <a:t>12/19/11</a:t>
            </a:fld>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1E61B54E-F3C3-4DEE-9245-288B42ABF836}" type="slidenum">
              <a:rPr lang="en-US"/>
              <a:pPr>
                <a:defRPr/>
              </a:pPr>
              <a:t>‹#›</a:t>
            </a:fld>
            <a:endParaRPr lang="en-US" dirty="0"/>
          </a:p>
        </p:txBody>
      </p:sp>
    </p:spTree>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0D30FC56-1518-455F-9DAB-57F008E3559A}" type="datetimeFigureOut">
              <a:rPr lang="en-US"/>
              <a:pPr>
                <a:defRPr/>
              </a:pPr>
              <a:t>12/19/11</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9E5605BF-7072-43F6-B20B-42B581EA0063}" type="slidenum">
              <a:rPr lang="en-US"/>
              <a:pPr>
                <a:defRPr/>
              </a:pPr>
              <a:t>‹#›</a:t>
            </a:fld>
            <a:endParaRPr lang="en-US" dirty="0"/>
          </a:p>
        </p:txBody>
      </p:sp>
    </p:spTree>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99ED8C2D-821E-49DE-A890-7FF4495653EB}" type="datetimeFigureOut">
              <a:rPr lang="en-US"/>
              <a:pPr>
                <a:defRPr/>
              </a:pPr>
              <a:t>12/19/11</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AB4DFC1F-3589-444D-8396-63786EB6B8ED}" type="slidenum">
              <a:rPr lang="en-US"/>
              <a:pPr>
                <a:defRPr/>
              </a:pPr>
              <a:t>‹#›</a:t>
            </a:fld>
            <a:endParaRPr lang="en-US" dirty="0"/>
          </a:p>
        </p:txBody>
      </p:sp>
    </p:spTree>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B9FFAA8E-3019-4854-8C02-F09B944CC9F7}" type="datetimeFigureOut">
              <a:rPr lang="en-US"/>
              <a:pPr>
                <a:defRPr/>
              </a:pPr>
              <a:t>12/19/11</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89719BEE-5D84-4A2E-B863-ED9BF66AE316}" type="slidenum">
              <a:rPr lang="en-US"/>
              <a:pPr>
                <a:defRPr/>
              </a:pPr>
              <a:t>‹#›</a:t>
            </a:fld>
            <a:endParaRPr lang="en-US" dirty="0"/>
          </a:p>
        </p:txBody>
      </p:sp>
    </p:spTree>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2E318707-7EBB-4841-9E9F-0B1455B824F5}" type="datetimeFigureOut">
              <a:rPr lang="en-US"/>
              <a:pPr>
                <a:defRPr/>
              </a:pPr>
              <a:t>12/19/11</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01665400-167D-4AF2-BDFF-10489DFB70F9}" type="slidenum">
              <a:rPr lang="en-US"/>
              <a:pPr>
                <a:defRPr/>
              </a:pPr>
              <a:t>‹#›</a:t>
            </a:fld>
            <a:endParaRPr lang="en-US" dirty="0"/>
          </a:p>
        </p:txBody>
      </p:sp>
    </p:spTree>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1027"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7F9788DC-0CC9-40BC-92D8-795794D78067}" type="datetimeFigureOut">
              <a:rPr lang="en-US"/>
              <a:pPr>
                <a:defRPr/>
              </a:pPr>
              <a:t>12/19/11</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2500" baseline="0">
                <a:solidFill>
                  <a:schemeClr val="tx1"/>
                </a:solidFill>
                <a:latin typeface="+mn-lt"/>
                <a:cs typeface="+mn-cs"/>
              </a:defRPr>
            </a:lvl1pPr>
          </a:lstStyle>
          <a:p>
            <a:pPr>
              <a:defRPr/>
            </a:pPr>
            <a:r>
              <a:rPr lang="en-US" dirty="0"/>
              <a:t>Irongeek.com</a:t>
            </a: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8C4A9CB9-88AF-4A98-B897-49973D47DBCB}" type="slidenum">
              <a:rPr lang="en-US"/>
              <a:pPr>
                <a:defRPr/>
              </a:pPr>
              <a:t>‹#›</a:t>
            </a:fld>
            <a:endParaRPr lang="en-US" dirty="0"/>
          </a:p>
        </p:txBody>
      </p:sp>
      <p:pic>
        <p:nvPicPr>
          <p:cNvPr id="1031" name="Picture 6" descr="mascot small.png"/>
          <p:cNvPicPr>
            <a:picLocks noChangeAspect="1"/>
          </p:cNvPicPr>
          <p:nvPr userDrawn="1"/>
        </p:nvPicPr>
        <p:blipFill>
          <a:blip r:embed="rId13" cstate="print"/>
          <a:srcRect/>
          <a:stretch>
            <a:fillRect/>
          </a:stretch>
        </p:blipFill>
        <p:spPr bwMode="auto">
          <a:xfrm>
            <a:off x="7680325" y="5430838"/>
            <a:ext cx="1463675" cy="1427162"/>
          </a:xfrm>
          <a:prstGeom prst="rect">
            <a:avLst/>
          </a:prstGeom>
          <a:noFill/>
          <a:ln w="9525">
            <a:noFill/>
            <a:miter lim="800000"/>
            <a:headEnd/>
            <a:tailEnd/>
          </a:ln>
        </p:spPr>
      </p:pic>
      <p:sp>
        <p:nvSpPr>
          <p:cNvPr id="8" name="TextBox 7"/>
          <p:cNvSpPr txBox="1"/>
          <p:nvPr userDrawn="1"/>
        </p:nvSpPr>
        <p:spPr>
          <a:xfrm>
            <a:off x="0" y="6488113"/>
            <a:ext cx="2098675" cy="369887"/>
          </a:xfrm>
          <a:prstGeom prst="rect">
            <a:avLst/>
          </a:prstGeom>
          <a:noFill/>
        </p:spPr>
        <p:txBody>
          <a:bodyPr wrap="none">
            <a:spAutoFit/>
          </a:bodyPr>
          <a:lstStyle/>
          <a:p>
            <a:pPr fontAlgn="auto">
              <a:spcBef>
                <a:spcPts val="0"/>
              </a:spcBef>
              <a:spcAft>
                <a:spcPts val="0"/>
              </a:spcAft>
              <a:defRPr/>
            </a:pPr>
            <a:r>
              <a:rPr lang="en-US" dirty="0">
                <a:latin typeface="+mn-lt"/>
                <a:cs typeface="+mn-cs"/>
              </a:rPr>
              <a:t>http://Irongeek.com</a:t>
            </a:r>
          </a:p>
        </p:txBody>
      </p:sp>
    </p:spTree>
  </p:cSld>
  <p:clrMap bg1="dk1" tx1="lt1" bg2="dk2" tx2="lt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ransition xmlns:p14="http://schemas.microsoft.com/office/powerpoint/2010/main"/>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Calibri" pitchFamily="34" charset="0"/>
        </a:defRPr>
      </a:lvl2pPr>
      <a:lvl3pPr algn="ctr" rtl="0" eaLnBrk="0" fontAlgn="base" hangingPunct="0">
        <a:spcBef>
          <a:spcPct val="0"/>
        </a:spcBef>
        <a:spcAft>
          <a:spcPct val="0"/>
        </a:spcAft>
        <a:defRPr sz="4100" b="1">
          <a:solidFill>
            <a:schemeClr val="tx1"/>
          </a:solidFill>
          <a:latin typeface="Calibri" pitchFamily="34" charset="0"/>
        </a:defRPr>
      </a:lvl3pPr>
      <a:lvl4pPr algn="ctr" rtl="0" eaLnBrk="0" fontAlgn="base" hangingPunct="0">
        <a:spcBef>
          <a:spcPct val="0"/>
        </a:spcBef>
        <a:spcAft>
          <a:spcPct val="0"/>
        </a:spcAft>
        <a:defRPr sz="4100" b="1">
          <a:solidFill>
            <a:schemeClr val="tx1"/>
          </a:solidFill>
          <a:latin typeface="Calibri" pitchFamily="34" charset="0"/>
        </a:defRPr>
      </a:lvl4pPr>
      <a:lvl5pPr algn="ctr" rtl="0" eaLnBrk="0" fontAlgn="base" hangingPunct="0">
        <a:spcBef>
          <a:spcPct val="0"/>
        </a:spcBef>
        <a:spcAft>
          <a:spcPct val="0"/>
        </a:spcAft>
        <a:defRPr sz="4100" b="1">
          <a:solidFill>
            <a:schemeClr val="tx1"/>
          </a:solidFill>
          <a:latin typeface="Calibri" pitchFamily="34" charset="0"/>
        </a:defRPr>
      </a:lvl5pPr>
      <a:lvl6pPr marL="457200" algn="ctr" rtl="0" fontAlgn="base">
        <a:spcBef>
          <a:spcPct val="0"/>
        </a:spcBef>
        <a:spcAft>
          <a:spcPct val="0"/>
        </a:spcAft>
        <a:defRPr sz="4100" b="1">
          <a:solidFill>
            <a:schemeClr val="tx1"/>
          </a:solidFill>
          <a:latin typeface="Calibri" pitchFamily="34" charset="0"/>
        </a:defRPr>
      </a:lvl6pPr>
      <a:lvl7pPr marL="914400" algn="ctr" rtl="0" fontAlgn="base">
        <a:spcBef>
          <a:spcPct val="0"/>
        </a:spcBef>
        <a:spcAft>
          <a:spcPct val="0"/>
        </a:spcAft>
        <a:defRPr sz="4100" b="1">
          <a:solidFill>
            <a:schemeClr val="tx1"/>
          </a:solidFill>
          <a:latin typeface="Calibri" pitchFamily="34" charset="0"/>
        </a:defRPr>
      </a:lvl7pPr>
      <a:lvl8pPr marL="1371600" algn="ctr" rtl="0" fontAlgn="base">
        <a:spcBef>
          <a:spcPct val="0"/>
        </a:spcBef>
        <a:spcAft>
          <a:spcPct val="0"/>
        </a:spcAft>
        <a:defRPr sz="4100" b="1">
          <a:solidFill>
            <a:schemeClr val="tx1"/>
          </a:solidFill>
          <a:latin typeface="Calibri" pitchFamily="34" charset="0"/>
        </a:defRPr>
      </a:lvl8pPr>
      <a:lvl9pPr marL="1828800" algn="ctr" rtl="0" fontAlgn="base">
        <a:spcBef>
          <a:spcPct val="0"/>
        </a:spcBef>
        <a:spcAft>
          <a:spcPct val="0"/>
        </a:spcAft>
        <a:defRPr sz="4100" b="1">
          <a:solidFill>
            <a:schemeClr val="tx1"/>
          </a:solidFill>
          <a:latin typeface="Calibri"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hyperlink" Target="http://www.pjrc.com/teensy/td_download.html" TargetMode="External"/><Relationship Id="rId4" Type="http://schemas.openxmlformats.org/officeDocument/2006/relationships/hyperlink" Target="http://www.pjrc.com/teensy/loader.html" TargetMode="External"/><Relationship Id="rId5" Type="http://schemas.openxmlformats.org/officeDocument/2006/relationships/hyperlink" Target="http://www.irongeek.com/i.php?page=security/programmable-hid-usb-keystroke-dongle" TargetMode="External"/><Relationship Id="rId1" Type="http://schemas.openxmlformats.org/officeDocument/2006/relationships/slideLayout" Target="../slideLayouts/slideLayout2.xml"/><Relationship Id="rId2" Type="http://schemas.openxmlformats.org/officeDocument/2006/relationships/hyperlink" Target="http://arduino.cc/en/Main/Software"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pjrc.com/store/sd_adaptor.html" TargetMode="External"/><Relationship Id="rId4" Type="http://schemas.openxmlformats.org/officeDocument/2006/relationships/hyperlink" Target="http://www.sure-electronics.com/goods.php?id=1140" TargetMode="External"/><Relationship Id="rId5" Type="http://schemas.openxmlformats.org/officeDocument/2006/relationships/image" Target="../media/image20.jpeg"/><Relationship Id="rId6" Type="http://schemas.openxmlformats.org/officeDocument/2006/relationships/image" Target="../media/image21.jpg"/><Relationship Id="rId7" Type="http://schemas.openxmlformats.org/officeDocument/2006/relationships/image" Target="../media/image22.jpg"/><Relationship Id="rId1" Type="http://schemas.openxmlformats.org/officeDocument/2006/relationships/slideLayout" Target="../slideLayouts/slideLayout2.xml"/><Relationship Id="rId2" Type="http://schemas.openxmlformats.org/officeDocument/2006/relationships/hyperlink" Target="http://pjrc.com/store/teensy.html"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pjrc.com/teensy/td_libs_PS2Keyboard.html" TargetMode="External"/><Relationship Id="rId4" Type="http://schemas.openxmlformats.org/officeDocument/2006/relationships/hyperlink" Target="http://code.google.com/p/sdfatlib/" TargetMode="External"/><Relationship Id="rId1" Type="http://schemas.openxmlformats.org/officeDocument/2006/relationships/slideLayout" Target="../slideLayouts/slideLayout2.xml"/><Relationship Id="rId2" Type="http://schemas.openxmlformats.org/officeDocument/2006/relationships/hyperlink" Target="http://www.irongeek.com/i.php?page=security/programmable-hid-usb-keystroke-dongle"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hyperlink" Target="http://isdpodcast.com/" TargetMode="External"/><Relationship Id="rId5" Type="http://schemas.openxmlformats.org/officeDocument/2006/relationships/hyperlink" Target="http://www.derbycon.com/" TargetMode="External"/><Relationship Id="rId6"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www.microchip.com/stellent/idcplg?IdcService=SS_GET_PAGE&amp;nodeId=1406&amp;dDocName=en023805" TargetMode="External"/><Relationship Id="rId4" Type="http://schemas.openxmlformats.org/officeDocument/2006/relationships/hyperlink" Target="http://www.microchip.com/en_us/family/mplabx/index.html" TargetMode="External"/><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hyperlink" Target="http://www.sureelectronics.net/goods.php?id=21"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4" Type="http://schemas.openxmlformats.org/officeDocument/2006/relationships/image" Target="../media/image22.jpg"/><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ure-electronics.net/download/index.php?name=MB-CM13111&amp;type=0"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www.irongeek.com/i.php?page=security/programmable-hid-usb-keystroke-dongle" TargetMode="External"/><Relationship Id="rId4" Type="http://schemas.openxmlformats.org/officeDocument/2006/relationships/hyperlink" Target="http://www.pjrc.com/teensy/teensyduino.html" TargetMode="External"/><Relationship Id="rId5" Type="http://schemas.openxmlformats.org/officeDocument/2006/relationships/hyperlink" Target="http://www.nirsoft.net/utils/usb_devices_view.html" TargetMode="External"/><Relationship Id="rId6" Type="http://schemas.openxmlformats.org/officeDocument/2006/relationships/hyperlink" Target="http://www.nirsoft.net/utils/reg_file_from_application.html" TargetMode="External"/><Relationship Id="rId7" Type="http://schemas.openxmlformats.org/officeDocument/2006/relationships/hyperlink" Target="http://www.hak5.org/forums/index.php?showforum=56" TargetMode="External"/><Relationship Id="rId1" Type="http://schemas.openxmlformats.org/officeDocument/2006/relationships/slideLayout" Target="../slideLayouts/slideLayout2.xml"/><Relationship Id="rId2" Type="http://schemas.openxmlformats.org/officeDocument/2006/relationships/hyperlink" Target="http://www.irongeek.com/i.php?page=security/homemade-hardware-keylogger-phukd"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www.sure-electronics.com/" TargetMode="External"/><Relationship Id="rId4" Type="http://schemas.openxmlformats.org/officeDocument/2006/relationships/hyperlink" Target="http://www.ebay.com/" TargetMode="External"/><Relationship Id="rId5" Type="http://schemas.openxmlformats.org/officeDocument/2006/relationships/hyperlink" Target="http://www.bgmicro.com/" TargetMode="External"/><Relationship Id="rId6" Type="http://schemas.openxmlformats.org/officeDocument/2006/relationships/hyperlink" Target="http://www.mouser.com/" TargetMode="External"/><Relationship Id="rId7" Type="http://schemas.openxmlformats.org/officeDocument/2006/relationships/hyperlink" Target="http://www.ledshoppe.com/" TargetMode="External"/><Relationship Id="rId8" Type="http://schemas.openxmlformats.org/officeDocument/2006/relationships/hyperlink" Target="http://www.dealextreme.com/details.dx/sku.2704~r.48687660" TargetMode="External"/><Relationship Id="rId9" Type="http://schemas.openxmlformats.org/officeDocument/2006/relationships/hyperlink" Target="http://www.dealextreme.com/details.dx/sku.30564~r.48687660" TargetMode="External"/><Relationship Id="rId10" Type="http://schemas.openxmlformats.org/officeDocument/2006/relationships/image" Target="../media/image31.png"/><Relationship Id="rId11"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hyperlink" Target="http://www.pjrc.com/teensy/"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www.irongeek.com/i.php?page=videos/pn12/irongeek-hardware-keyloggers-use-review-and-stealth" TargetMode="External"/><Relationship Id="rId4" Type="http://schemas.openxmlformats.org/officeDocument/2006/relationships/hyperlink" Target="http://www.irongeek.com/i.php?page=security/usb-hardware-keyloggers-1-keycarbon" TargetMode="External"/><Relationship Id="rId5" Type="http://schemas.openxmlformats.org/officeDocument/2006/relationships/hyperlink" Target="http://www.irongeek.com/i.php?page=security/usb-hardware-keyloggers-2-keyghost-keelog" TargetMode="External"/><Relationship Id="rId6" Type="http://schemas.openxmlformats.org/officeDocument/2006/relationships/hyperlink" Target="http://www.irongeek.com/i.php?page=security/ps2-and-usb-hardware-keyloggers-3-keyllama" TargetMode="External"/><Relationship Id="rId7" Type="http://schemas.openxmlformats.org/officeDocument/2006/relationships/hyperlink" Target="http://www.irongeek.com/i.php?page=videos/keyllama-ps2-keylogger" TargetMode="External"/><Relationship Id="rId8" Type="http://schemas.openxmlformats.org/officeDocument/2006/relationships/hyperlink" Target="http://www.irongeek.com/i.php?page=videos/keyllama-USB-keylogger" TargetMode="Externa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4.xml.rels><?xml version="1.0" encoding="UTF-8" standalone="yes"?>
<Relationships xmlns="http://schemas.openxmlformats.org/package/2006/relationships"><Relationship Id="rId3" Type="http://schemas.openxmlformats.org/officeDocument/2006/relationships/hyperlink" Target="http://www.irongeek.com/i.php?page=videos/malicious-usb-devices-phreaknic-14" TargetMode="External"/><Relationship Id="rId4"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hyperlink" Target="http://www.irongeek.com/i.php?page=security/plug-and-prey-malicious-usb-devices"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www.derbycon.com" TargetMode="External"/><Relationship Id="rId4" Type="http://schemas.openxmlformats.org/officeDocument/2006/relationships/image" Target="../media/image34.png"/><Relationship Id="rId5" Type="http://schemas.openxmlformats.org/officeDocument/2006/relationships/image" Target="../media/image35.jpg"/><Relationship Id="rId6" Type="http://schemas.openxmlformats.org/officeDocument/2006/relationships/hyperlink" Target="http://www.louisvilleinfosec.com" TargetMode="External"/><Relationship Id="rId7" Type="http://schemas.openxmlformats.org/officeDocument/2006/relationships/hyperlink" Target="http://skydogcon.com" TargetMode="External"/><Relationship Id="rId8" Type="http://schemas.openxmlformats.org/officeDocument/2006/relationships/hyperlink" Target="http://hack3rcon.org/" TargetMode="External"/><Relationship Id="rId9" Type="http://schemas.openxmlformats.org/officeDocument/2006/relationships/hyperlink" Target="http://phreaknic.info/" TargetMode="External"/><Relationship Id="rId10" Type="http://schemas.openxmlformats.org/officeDocument/2006/relationships/hyperlink" Target="http://notacon.org" TargetMode="External"/><Relationship Id="rId11" Type="http://schemas.openxmlformats.org/officeDocument/2006/relationships/hyperlink" Target="http://www.outerz0ne.org" TargetMode="Externa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hyperlink" Target="http://www.keelog.com/" TargetMode="External"/><Relationship Id="rId7" Type="http://schemas.openxmlformats.org/officeDocument/2006/relationships/hyperlink" Target="http://www.keycarbon.com/" TargetMode="External"/><Relationship Id="rId8" Type="http://schemas.openxmlformats.org/officeDocument/2006/relationships/image" Target="../media/image12.png"/><Relationship Id="rId9" Type="http://schemas.openxmlformats.org/officeDocument/2006/relationships/image" Target="../media/image13.png"/><Relationship Id="rId10"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17.png"/><Relationship Id="rId8"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effectLst/>
              </a:rPr>
              <a:t>Homemade Hardware Keylogger/PHUKD Hybrid </a:t>
            </a:r>
            <a:endParaRPr lang="en-US" dirty="0"/>
          </a:p>
        </p:txBody>
      </p:sp>
      <p:sp>
        <p:nvSpPr>
          <p:cNvPr id="12291" name="Subtitle 2"/>
          <p:cNvSpPr>
            <a:spLocks noGrp="1"/>
          </p:cNvSpPr>
          <p:nvPr>
            <p:ph type="subTitle" idx="1"/>
          </p:nvPr>
        </p:nvSpPr>
        <p:spPr>
          <a:xfrm>
            <a:off x="228600" y="3331698"/>
            <a:ext cx="8763000" cy="1752600"/>
          </a:xfrm>
        </p:spPr>
        <p:txBody>
          <a:bodyPr/>
          <a:lstStyle/>
          <a:p>
            <a:pPr eaLnBrk="1" hangingPunct="1"/>
            <a:r>
              <a:rPr lang="en-US" dirty="0" smtClean="0"/>
              <a:t>Adrian Crenshaw</a:t>
            </a:r>
          </a:p>
          <a:p>
            <a:pPr eaLnBrk="1" hangingPunct="1"/>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Detection and Mitigation</a:t>
            </a:r>
            <a:endParaRPr lang="en-US" dirty="0"/>
          </a:p>
        </p:txBody>
      </p:sp>
      <p:sp>
        <p:nvSpPr>
          <p:cNvPr id="3" name="Content Placeholder 2"/>
          <p:cNvSpPr>
            <a:spLocks noGrp="1"/>
          </p:cNvSpPr>
          <p:nvPr>
            <p:ph idx="1"/>
          </p:nvPr>
        </p:nvSpPr>
        <p:spPr>
          <a:xfrm>
            <a:off x="457200" y="1600200"/>
            <a:ext cx="8382000" cy="4708525"/>
          </a:xfrm>
        </p:spPr>
        <p:txBody>
          <a:bodyPr/>
          <a:lstStyle/>
          <a:p>
            <a:r>
              <a:rPr lang="en-US" dirty="0" smtClean="0"/>
              <a:t>Physical security </a:t>
            </a:r>
          </a:p>
          <a:p>
            <a:r>
              <a:rPr lang="en-US" dirty="0" smtClean="0"/>
              <a:t>Lockdown what hardware can be installed may work in some cases but not many</a:t>
            </a:r>
          </a:p>
          <a:p>
            <a:r>
              <a:rPr lang="en-US" dirty="0" smtClean="0"/>
              <a:t>Physical inspection</a:t>
            </a:r>
          </a:p>
          <a:p>
            <a:r>
              <a:rPr lang="en-US" dirty="0" smtClean="0"/>
              <a:t>Notice odd problems that could mean there is a USB </a:t>
            </a:r>
            <a:r>
              <a:rPr lang="en-US" dirty="0" err="1" smtClean="0"/>
              <a:t>keylogger</a:t>
            </a:r>
            <a:r>
              <a:rPr lang="en-US" dirty="0" smtClean="0"/>
              <a:t> present</a:t>
            </a:r>
          </a:p>
          <a:p>
            <a:pPr lvl="1"/>
            <a:r>
              <a:rPr lang="en-US" dirty="0" smtClean="0"/>
              <a:t>Odd USB vendor/product IDs?</a:t>
            </a:r>
          </a:p>
          <a:p>
            <a:pPr lvl="1"/>
            <a:r>
              <a:rPr lang="en-US" dirty="0" smtClean="0"/>
              <a:t>Inline devices not working from a </a:t>
            </a:r>
            <a:r>
              <a:rPr lang="en-US" dirty="0" smtClean="0"/>
              <a:t>keyboard’s </a:t>
            </a:r>
            <a:r>
              <a:rPr lang="en-US" dirty="0" smtClean="0"/>
              <a:t>built-in hub?</a:t>
            </a:r>
          </a:p>
          <a:p>
            <a:pPr lvl="1"/>
            <a:r>
              <a:rPr lang="en-US" dirty="0" smtClean="0"/>
              <a:t>Reports of slow USB speed with inline devices?</a:t>
            </a:r>
            <a:endParaRPr lang="en-US" dirty="0"/>
          </a:p>
        </p:txBody>
      </p:sp>
    </p:spTree>
    <p:extLst>
      <p:ext uri="{BB962C8B-B14F-4D97-AF65-F5344CB8AC3E}">
        <p14:creationId xmlns:p14="http://schemas.microsoft.com/office/powerpoint/2010/main" val="411560709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How about making your own?</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6979826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t>
            </a:r>
            <a:r>
              <a:rPr lang="en-US" dirty="0" smtClean="0">
                <a:effectLst/>
              </a:rPr>
              <a:t>Objective: </a:t>
            </a:r>
            <a:r>
              <a:rPr lang="en-US" dirty="0" smtClean="0"/>
              <a:t>Combining Keyloggers and Programmable HIDs</a:t>
            </a:r>
            <a:endParaRPr lang="en-US" dirty="0"/>
          </a:p>
        </p:txBody>
      </p:sp>
      <p:sp>
        <p:nvSpPr>
          <p:cNvPr id="3" name="Content Placeholder 2"/>
          <p:cNvSpPr>
            <a:spLocks noGrp="1"/>
          </p:cNvSpPr>
          <p:nvPr>
            <p:ph idx="1"/>
          </p:nvPr>
        </p:nvSpPr>
        <p:spPr/>
        <p:txBody>
          <a:bodyPr/>
          <a:lstStyle/>
          <a:p>
            <a:r>
              <a:rPr lang="en-US" dirty="0" smtClean="0"/>
              <a:t>Log all the keys using a </a:t>
            </a:r>
            <a:r>
              <a:rPr lang="en-US" dirty="0" err="1" smtClean="0"/>
              <a:t>MicroSD</a:t>
            </a:r>
            <a:r>
              <a:rPr lang="en-US" dirty="0" smtClean="0"/>
              <a:t> card</a:t>
            </a:r>
          </a:p>
          <a:p>
            <a:r>
              <a:rPr lang="en-US" dirty="0" smtClean="0"/>
              <a:t>Vary payloads based on keystrokes</a:t>
            </a:r>
          </a:p>
          <a:p>
            <a:r>
              <a:rPr lang="en-US" dirty="0" smtClean="0"/>
              <a:t>Log username/password and use them later</a:t>
            </a:r>
          </a:p>
          <a:p>
            <a:r>
              <a:rPr lang="en-US" dirty="0" smtClean="0"/>
              <a:t>Screw with the person who is typing</a:t>
            </a:r>
          </a:p>
          <a:p>
            <a:r>
              <a:rPr lang="en-US" dirty="0" smtClean="0"/>
              <a:t>Flexible hobbyist platform to add new functionality</a:t>
            </a:r>
          </a:p>
          <a:p>
            <a:pPr lvl="1"/>
            <a:r>
              <a:rPr lang="en-US" dirty="0" err="1" smtClean="0"/>
              <a:t>WiFi</a:t>
            </a:r>
            <a:endParaRPr lang="en-US" dirty="0" smtClean="0"/>
          </a:p>
          <a:p>
            <a:pPr lvl="1"/>
            <a:r>
              <a:rPr lang="en-US" dirty="0" smtClean="0"/>
              <a:t>Bluetooth</a:t>
            </a:r>
          </a:p>
          <a:p>
            <a:pPr lvl="1"/>
            <a:r>
              <a:rPr lang="en-US" dirty="0" smtClean="0"/>
              <a:t>Ethernet</a:t>
            </a:r>
            <a:endParaRPr lang="en-US" dirty="0"/>
          </a:p>
        </p:txBody>
      </p:sp>
    </p:spTree>
    <p:extLst>
      <p:ext uri="{BB962C8B-B14F-4D97-AF65-F5344CB8AC3E}">
        <p14:creationId xmlns:p14="http://schemas.microsoft.com/office/powerpoint/2010/main" val="146426917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Programmable HID</a:t>
            </a:r>
            <a:endParaRPr lang="en-US" dirty="0"/>
          </a:p>
        </p:txBody>
      </p:sp>
      <p:sp>
        <p:nvSpPr>
          <p:cNvPr id="3" name="Content Placeholder 2"/>
          <p:cNvSpPr>
            <a:spLocks noGrp="1"/>
          </p:cNvSpPr>
          <p:nvPr>
            <p:ph idx="1"/>
          </p:nvPr>
        </p:nvSpPr>
        <p:spPr>
          <a:xfrm>
            <a:off x="457200" y="1676400"/>
            <a:ext cx="6172200" cy="4632325"/>
          </a:xfrm>
        </p:spPr>
        <p:txBody>
          <a:bodyPr/>
          <a:lstStyle/>
          <a:p>
            <a:r>
              <a:rPr lang="en-US" dirty="0" smtClean="0"/>
              <a:t>Pre-Program Keystrokes</a:t>
            </a:r>
          </a:p>
          <a:p>
            <a:r>
              <a:rPr lang="en-US" dirty="0" smtClean="0"/>
              <a:t>Auto-run being disabled does not matter</a:t>
            </a:r>
          </a:p>
          <a:p>
            <a:r>
              <a:rPr lang="en-US" dirty="0" smtClean="0"/>
              <a:t>Cheap ($16 Teensy)</a:t>
            </a:r>
          </a:p>
          <a:p>
            <a:r>
              <a:rPr lang="en-US" dirty="0" smtClean="0"/>
              <a:t>Payloads:</a:t>
            </a:r>
          </a:p>
          <a:p>
            <a:pPr lvl="0"/>
            <a:r>
              <a:rPr lang="en-US" sz="1600" dirty="0"/>
              <a:t>Add a user</a:t>
            </a:r>
          </a:p>
          <a:p>
            <a:pPr lvl="0"/>
            <a:r>
              <a:rPr lang="en-US" sz="1600" dirty="0"/>
              <a:t>Run a program </a:t>
            </a:r>
          </a:p>
          <a:p>
            <a:pPr lvl="0"/>
            <a:r>
              <a:rPr lang="en-US" sz="1600" dirty="0"/>
              <a:t>Copy files to your </a:t>
            </a:r>
            <a:r>
              <a:rPr lang="en-US" sz="1600" dirty="0" smtClean="0"/>
              <a:t>thumb drive </a:t>
            </a:r>
            <a:r>
              <a:rPr lang="en-US" sz="1600" dirty="0"/>
              <a:t>for later retrieval</a:t>
            </a:r>
          </a:p>
          <a:p>
            <a:pPr lvl="0"/>
            <a:r>
              <a:rPr lang="en-US" sz="1600" dirty="0"/>
              <a:t>Upload local files</a:t>
            </a:r>
          </a:p>
          <a:p>
            <a:pPr lvl="0"/>
            <a:r>
              <a:rPr lang="en-US" sz="1600" dirty="0"/>
              <a:t>Download and install apps</a:t>
            </a:r>
          </a:p>
          <a:p>
            <a:pPr lvl="0"/>
            <a:r>
              <a:rPr lang="en-US" sz="1600" dirty="0"/>
              <a:t>Go to a website they have a cookie/session for, and do a sort of CSRF (sic</a:t>
            </a:r>
            <a:r>
              <a:rPr lang="en-US" sz="1600" dirty="0" smtClean="0"/>
              <a:t>)</a:t>
            </a:r>
            <a:r>
              <a:rPr lang="en-US" dirty="0" smtClean="0"/>
              <a:t/>
            </a:r>
            <a:br>
              <a:rPr lang="en-US" dirty="0" smtClean="0"/>
            </a:br>
            <a:r>
              <a:rPr lang="en-US" dirty="0" smtClean="0"/>
              <a:t>	</a:t>
            </a:r>
            <a:endParaRPr lang="en-US" dirty="0"/>
          </a:p>
        </p:txBody>
      </p:sp>
      <p:pic>
        <p:nvPicPr>
          <p:cNvPr id="4" name="Picture 3"/>
          <p:cNvPicPr>
            <a:picLocks noChangeAspect="1" noChangeArrowheads="1"/>
          </p:cNvPicPr>
          <p:nvPr/>
        </p:nvPicPr>
        <p:blipFill>
          <a:blip r:embed="rId2" cstate="print"/>
          <a:srcRect/>
          <a:stretch>
            <a:fillRect/>
          </a:stretch>
        </p:blipFill>
        <p:spPr bwMode="auto">
          <a:xfrm>
            <a:off x="6629400" y="1600200"/>
            <a:ext cx="2133600" cy="3733800"/>
          </a:xfrm>
          <a:prstGeom prst="rect">
            <a:avLst/>
          </a:prstGeom>
          <a:noFill/>
          <a:ln w="9525">
            <a:noFill/>
            <a:miter lim="800000"/>
            <a:headEnd/>
            <a:tailEnd/>
          </a:ln>
        </p:spPr>
      </p:pic>
    </p:spTree>
    <p:extLst>
      <p:ext uri="{BB962C8B-B14F-4D97-AF65-F5344CB8AC3E}">
        <p14:creationId xmlns:p14="http://schemas.microsoft.com/office/powerpoint/2010/main" val="133532958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Setup Development Environment</a:t>
            </a:r>
            <a:endParaRPr lang="en-US" dirty="0"/>
          </a:p>
        </p:txBody>
      </p:sp>
      <p:sp>
        <p:nvSpPr>
          <p:cNvPr id="3" name="Content Placeholder 2"/>
          <p:cNvSpPr>
            <a:spLocks noGrp="1"/>
          </p:cNvSpPr>
          <p:nvPr>
            <p:ph idx="1"/>
          </p:nvPr>
        </p:nvSpPr>
        <p:spPr>
          <a:xfrm>
            <a:off x="457200" y="1295400"/>
            <a:ext cx="8229600" cy="5013325"/>
          </a:xfrm>
        </p:spPr>
        <p:txBody>
          <a:bodyPr/>
          <a:lstStyle/>
          <a:p>
            <a:r>
              <a:rPr lang="en-US" sz="2400" dirty="0" smtClean="0"/>
              <a:t>Get the following files and install in this order </a:t>
            </a:r>
            <a:br>
              <a:rPr lang="en-US" sz="2400" dirty="0" smtClean="0"/>
            </a:br>
            <a:r>
              <a:rPr lang="en-US" sz="2400" dirty="0" smtClean="0"/>
              <a:t>(I assume you already have a working Java RE)</a:t>
            </a:r>
          </a:p>
          <a:p>
            <a:pPr lvl="1"/>
            <a:r>
              <a:rPr lang="en-US" sz="2000" dirty="0" err="1" smtClean="0"/>
              <a:t>Arduino</a:t>
            </a:r>
            <a:r>
              <a:rPr lang="en-US" sz="2000" dirty="0" smtClean="0"/>
              <a:t> </a:t>
            </a:r>
            <a:r>
              <a:rPr lang="en-US" sz="2000" dirty="0" err="1" smtClean="0"/>
              <a:t>Dev</a:t>
            </a:r>
            <a:r>
              <a:rPr lang="en-US" sz="2000" dirty="0"/>
              <a:t> Package</a:t>
            </a:r>
            <a:br>
              <a:rPr lang="en-US" sz="2000" dirty="0"/>
            </a:br>
            <a:r>
              <a:rPr lang="en-US" sz="2000" dirty="0">
                <a:hlinkClick r:id="rId2"/>
              </a:rPr>
              <a:t>http://</a:t>
            </a:r>
            <a:r>
              <a:rPr lang="en-US" sz="2000" dirty="0" smtClean="0">
                <a:hlinkClick r:id="rId2"/>
              </a:rPr>
              <a:t>arduino.cc/en/Main/Software</a:t>
            </a:r>
            <a:endParaRPr lang="en-US" sz="2000" dirty="0" smtClean="0"/>
          </a:p>
          <a:p>
            <a:pPr lvl="1"/>
            <a:r>
              <a:rPr lang="en-US" sz="2000" dirty="0" err="1" smtClean="0"/>
              <a:t>Teensyduino</a:t>
            </a:r>
            <a:r>
              <a:rPr lang="en-US" sz="2000" dirty="0" smtClean="0"/>
              <a:t> and the </a:t>
            </a:r>
            <a:r>
              <a:rPr lang="en-US" sz="2000" dirty="0"/>
              <a:t>serial drivers</a:t>
            </a:r>
            <a:br>
              <a:rPr lang="en-US" sz="2000" dirty="0"/>
            </a:br>
            <a:r>
              <a:rPr lang="en-US" sz="2000" dirty="0">
                <a:hlinkClick r:id="rId3"/>
              </a:rPr>
              <a:t>http://</a:t>
            </a:r>
            <a:r>
              <a:rPr lang="en-US" sz="2000" dirty="0" smtClean="0">
                <a:hlinkClick r:id="rId3"/>
              </a:rPr>
              <a:t>www.pjrc.com/teensy/td_download.html</a:t>
            </a:r>
            <a:r>
              <a:rPr lang="en-US" sz="2000" dirty="0" smtClean="0"/>
              <a:t> </a:t>
            </a:r>
          </a:p>
          <a:p>
            <a:pPr lvl="1"/>
            <a:r>
              <a:rPr lang="en-US" sz="2000" dirty="0"/>
              <a:t>Teensy Loader</a:t>
            </a:r>
            <a:br>
              <a:rPr lang="en-US" sz="2000" dirty="0"/>
            </a:br>
            <a:r>
              <a:rPr lang="en-US" sz="2000" dirty="0">
                <a:hlinkClick r:id="rId4"/>
              </a:rPr>
              <a:t>http://</a:t>
            </a:r>
            <a:r>
              <a:rPr lang="en-US" sz="2000" dirty="0" smtClean="0">
                <a:hlinkClick r:id="rId4"/>
              </a:rPr>
              <a:t>www.pjrc.com/teensy/loader.html</a:t>
            </a:r>
            <a:endParaRPr lang="en-US" sz="2000" dirty="0" smtClean="0"/>
          </a:p>
          <a:p>
            <a:pPr lvl="1"/>
            <a:r>
              <a:rPr lang="en-US" sz="2000" dirty="0"/>
              <a:t>PHUKD Library</a:t>
            </a:r>
            <a:br>
              <a:rPr lang="en-US" sz="2000" dirty="0"/>
            </a:br>
            <a:r>
              <a:rPr lang="en-US" sz="2000" dirty="0">
                <a:hlinkClick r:id="rId5"/>
              </a:rPr>
              <a:t>http://</a:t>
            </a:r>
            <a:r>
              <a:rPr lang="en-US" sz="2000" dirty="0" smtClean="0">
                <a:hlinkClick r:id="rId5"/>
              </a:rPr>
              <a:t>www.irongeek.com/i.php?page=security/programmable-hid-usb-keystroke-dongle</a:t>
            </a:r>
            <a:r>
              <a:rPr lang="en-US" sz="2000" dirty="0" smtClean="0"/>
              <a:t> </a:t>
            </a:r>
            <a:endParaRPr lang="en-US" sz="2000" dirty="0"/>
          </a:p>
          <a:p>
            <a:r>
              <a:rPr lang="en-US" sz="2400" dirty="0" smtClean="0"/>
              <a:t>Put the </a:t>
            </a:r>
            <a:r>
              <a:rPr lang="en-US" sz="2400" dirty="0" err="1" smtClean="0"/>
              <a:t>Phuked</a:t>
            </a:r>
            <a:r>
              <a:rPr lang="en-US" sz="2400" dirty="0" smtClean="0"/>
              <a:t> folder </a:t>
            </a:r>
            <a:r>
              <a:rPr lang="en-US" sz="2400" dirty="0"/>
              <a:t>in the \</a:t>
            </a:r>
            <a:r>
              <a:rPr lang="en-US" sz="2400" dirty="0" smtClean="0"/>
              <a:t>arduino-1.0\libraries directory</a:t>
            </a:r>
          </a:p>
          <a:p>
            <a:r>
              <a:rPr lang="en-US" sz="2400" dirty="0"/>
              <a:t>Set the board type</a:t>
            </a:r>
          </a:p>
          <a:p>
            <a:endParaRPr lang="en-US" sz="2400" dirty="0" smtClean="0"/>
          </a:p>
        </p:txBody>
      </p:sp>
    </p:spTree>
    <p:extLst>
      <p:ext uri="{BB962C8B-B14F-4D97-AF65-F5344CB8AC3E}">
        <p14:creationId xmlns:p14="http://schemas.microsoft.com/office/powerpoint/2010/main" val="24959440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Parts</a:t>
            </a:r>
            <a:endParaRPr lang="en-US" dirty="0"/>
          </a:p>
        </p:txBody>
      </p:sp>
      <p:sp>
        <p:nvSpPr>
          <p:cNvPr id="3" name="Content Placeholder 2"/>
          <p:cNvSpPr>
            <a:spLocks noGrp="1"/>
          </p:cNvSpPr>
          <p:nvPr>
            <p:ph idx="1"/>
          </p:nvPr>
        </p:nvSpPr>
        <p:spPr/>
        <p:txBody>
          <a:bodyPr/>
          <a:lstStyle/>
          <a:p>
            <a:r>
              <a:rPr lang="en-US" dirty="0" smtClean="0"/>
              <a:t>Teensy ($16)</a:t>
            </a:r>
            <a:r>
              <a:rPr lang="en-US" dirty="0"/>
              <a:t/>
            </a:r>
            <a:br>
              <a:rPr lang="en-US" dirty="0"/>
            </a:br>
            <a:r>
              <a:rPr lang="en-US" dirty="0">
                <a:hlinkClick r:id="rId2"/>
              </a:rPr>
              <a:t>http://</a:t>
            </a:r>
            <a:r>
              <a:rPr lang="en-US" dirty="0" smtClean="0">
                <a:hlinkClick r:id="rId2"/>
              </a:rPr>
              <a:t>pjrc.com/store/teensy.html</a:t>
            </a:r>
            <a:endParaRPr lang="en-US" dirty="0" smtClean="0"/>
          </a:p>
          <a:p>
            <a:r>
              <a:rPr lang="en-US" dirty="0" smtClean="0"/>
              <a:t>PS/2 Female Cable (Free?)</a:t>
            </a:r>
            <a:br>
              <a:rPr lang="en-US" dirty="0" smtClean="0"/>
            </a:br>
            <a:r>
              <a:rPr lang="en-US" dirty="0" smtClean="0"/>
              <a:t>(Cut it off a KVM cable or something)</a:t>
            </a:r>
          </a:p>
          <a:p>
            <a:r>
              <a:rPr lang="en-US" dirty="0"/>
              <a:t>SD Adapter ($8)</a:t>
            </a:r>
            <a:br>
              <a:rPr lang="en-US" dirty="0"/>
            </a:br>
            <a:r>
              <a:rPr lang="en-US" dirty="0">
                <a:hlinkClick r:id="rId3"/>
              </a:rPr>
              <a:t>http://</a:t>
            </a:r>
            <a:r>
              <a:rPr lang="en-US" dirty="0" smtClean="0">
                <a:hlinkClick r:id="rId3"/>
              </a:rPr>
              <a:t>pjrc.com/store/sd_adaptor.html</a:t>
            </a:r>
            <a:endParaRPr lang="en-US" dirty="0" smtClean="0"/>
          </a:p>
          <a:p>
            <a:r>
              <a:rPr lang="en-US" dirty="0"/>
              <a:t>USB Host </a:t>
            </a:r>
            <a:r>
              <a:rPr lang="en-US" dirty="0" smtClean="0"/>
              <a:t>Adapter ($14.90)</a:t>
            </a:r>
            <a:r>
              <a:rPr lang="en-US" dirty="0"/>
              <a:t/>
            </a:r>
            <a:br>
              <a:rPr lang="en-US" dirty="0"/>
            </a:br>
            <a:r>
              <a:rPr lang="en-US" dirty="0">
                <a:hlinkClick r:id="rId4"/>
              </a:rPr>
              <a:t>http://</a:t>
            </a:r>
            <a:r>
              <a:rPr lang="en-US" dirty="0" smtClean="0">
                <a:hlinkClick r:id="rId4"/>
              </a:rPr>
              <a:t>www.sure-electronics.com/goods.php?id=1140</a:t>
            </a:r>
            <a:r>
              <a:rPr lang="en-US" dirty="0" smtClean="0"/>
              <a:t> </a:t>
            </a:r>
            <a:endParaRPr lang="en-US" dirty="0"/>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29400" y="4495800"/>
            <a:ext cx="1188858" cy="1828800"/>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6651171" y="1502229"/>
            <a:ext cx="1676400" cy="957943"/>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7158383" y="2900017"/>
            <a:ext cx="1117602" cy="1413568"/>
          </a:xfrm>
          <a:prstGeom prst="rect">
            <a:avLst/>
          </a:prstGeom>
        </p:spPr>
      </p:pic>
    </p:spTree>
    <p:extLst>
      <p:ext uri="{BB962C8B-B14F-4D97-AF65-F5344CB8AC3E}">
        <p14:creationId xmlns:p14="http://schemas.microsoft.com/office/powerpoint/2010/main" val="15469710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Libraries</a:t>
            </a:r>
            <a:endParaRPr lang="en-US" dirty="0"/>
          </a:p>
        </p:txBody>
      </p:sp>
      <p:sp>
        <p:nvSpPr>
          <p:cNvPr id="3" name="Content Placeholder 2"/>
          <p:cNvSpPr>
            <a:spLocks noGrp="1"/>
          </p:cNvSpPr>
          <p:nvPr>
            <p:ph idx="1"/>
          </p:nvPr>
        </p:nvSpPr>
        <p:spPr/>
        <p:txBody>
          <a:bodyPr/>
          <a:lstStyle/>
          <a:p>
            <a:r>
              <a:rPr lang="en-US" sz="2000" dirty="0"/>
              <a:t>PHUKD Library</a:t>
            </a:r>
            <a:br>
              <a:rPr lang="en-US" sz="2000" dirty="0"/>
            </a:br>
            <a:r>
              <a:rPr lang="en-US" sz="2000" dirty="0">
                <a:hlinkClick r:id="rId2"/>
              </a:rPr>
              <a:t>http://</a:t>
            </a:r>
            <a:r>
              <a:rPr lang="en-US" sz="2000" dirty="0" smtClean="0">
                <a:hlinkClick r:id="rId2"/>
              </a:rPr>
              <a:t>www.irongeek.com/i.php?page=security/programmable-hid-usb-keystroke-dongle#Programming_examples_and_my_PHUKD_library</a:t>
            </a:r>
            <a:r>
              <a:rPr lang="en-US" sz="2000" dirty="0" smtClean="0"/>
              <a:t> </a:t>
            </a:r>
          </a:p>
          <a:p>
            <a:endParaRPr lang="en-US" sz="2000" dirty="0"/>
          </a:p>
          <a:p>
            <a:r>
              <a:rPr lang="en-US" sz="2000" dirty="0" smtClean="0"/>
              <a:t>Teensy </a:t>
            </a:r>
            <a:r>
              <a:rPr lang="en-US" sz="2000" dirty="0"/>
              <a:t>PS/2 </a:t>
            </a:r>
            <a:r>
              <a:rPr lang="en-US" sz="2000" dirty="0" smtClean="0"/>
              <a:t>Library </a:t>
            </a:r>
            <a:br>
              <a:rPr lang="en-US" sz="2000" dirty="0" smtClean="0"/>
            </a:br>
            <a:r>
              <a:rPr lang="en-US" sz="2000" dirty="0" smtClean="0"/>
              <a:t>(I have my own mod of this which comes with the PS/2 Key Logger source code)</a:t>
            </a:r>
            <a:r>
              <a:rPr lang="en-US" sz="2000" dirty="0"/>
              <a:t/>
            </a:r>
            <a:br>
              <a:rPr lang="en-US" sz="2000" dirty="0"/>
            </a:br>
            <a:r>
              <a:rPr lang="en-US" sz="2000" dirty="0">
                <a:hlinkClick r:id="rId3"/>
              </a:rPr>
              <a:t>http://</a:t>
            </a:r>
            <a:r>
              <a:rPr lang="en-US" sz="2000" dirty="0" smtClean="0">
                <a:hlinkClick r:id="rId3"/>
              </a:rPr>
              <a:t>www.pjrc.com/teensy/td_libs_PS2Keyboard.html</a:t>
            </a:r>
            <a:r>
              <a:rPr lang="en-US" sz="2000" dirty="0" smtClean="0"/>
              <a:t> </a:t>
            </a:r>
          </a:p>
          <a:p>
            <a:endParaRPr lang="en-US" sz="2000" dirty="0" smtClean="0"/>
          </a:p>
          <a:p>
            <a:r>
              <a:rPr lang="en-US" sz="2000" dirty="0" smtClean="0"/>
              <a:t>SDFat16Lib (I used the Wrapper that comes with Arduino)</a:t>
            </a:r>
            <a:r>
              <a:rPr lang="en-US" sz="2000" dirty="0"/>
              <a:t/>
            </a:r>
            <a:br>
              <a:rPr lang="en-US" sz="2000" dirty="0"/>
            </a:br>
            <a:r>
              <a:rPr lang="en-US" sz="2000" dirty="0">
                <a:hlinkClick r:id="rId4"/>
              </a:rPr>
              <a:t>http://code.google.com/p/sdfatlib</a:t>
            </a:r>
            <a:r>
              <a:rPr lang="en-US" sz="2000" dirty="0" smtClean="0">
                <a:hlinkClick r:id="rId4"/>
              </a:rPr>
              <a:t>/</a:t>
            </a:r>
            <a:r>
              <a:rPr lang="en-US" sz="2000" dirty="0" smtClean="0"/>
              <a:t> </a:t>
            </a:r>
          </a:p>
          <a:p>
            <a:endParaRPr lang="en-US" sz="2000" dirty="0"/>
          </a:p>
        </p:txBody>
      </p:sp>
    </p:spTree>
    <p:extLst>
      <p:ext uri="{BB962C8B-B14F-4D97-AF65-F5344CB8AC3E}">
        <p14:creationId xmlns:p14="http://schemas.microsoft.com/office/powerpoint/2010/main" val="370838693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PS/2 Keylogger</a:t>
            </a:r>
            <a:endParaRPr lang="en-US" dirty="0"/>
          </a:p>
        </p:txBody>
      </p:sp>
      <p:sp>
        <p:nvSpPr>
          <p:cNvPr id="5" name="Subtitle 4"/>
          <p:cNvSpPr>
            <a:spLocks noGrp="1"/>
          </p:cNvSpPr>
          <p:nvPr>
            <p:ph type="subTitle" idx="1"/>
          </p:nvPr>
        </p:nvSpPr>
        <p:spPr/>
        <p:txBody>
          <a:bodyPr/>
          <a:lstStyle/>
          <a:p>
            <a:r>
              <a:rPr lang="en-US" dirty="0" smtClean="0"/>
              <a:t>Going old school!</a:t>
            </a:r>
            <a:endParaRPr lang="en-US" dirty="0"/>
          </a:p>
        </p:txBody>
      </p:sp>
    </p:spTree>
    <p:extLst>
      <p:ext uri="{BB962C8B-B14F-4D97-AF65-F5344CB8AC3E}">
        <p14:creationId xmlns:p14="http://schemas.microsoft.com/office/powerpoint/2010/main" val="9598140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PS/2 Scan Codes</a:t>
            </a:r>
            <a:endParaRPr lang="en-US" dirty="0"/>
          </a:p>
        </p:txBody>
      </p:sp>
      <p:sp>
        <p:nvSpPr>
          <p:cNvPr id="3" name="Content Placeholder 2"/>
          <p:cNvSpPr>
            <a:spLocks noGrp="1"/>
          </p:cNvSpPr>
          <p:nvPr>
            <p:ph idx="1"/>
          </p:nvPr>
        </p:nvSpPr>
        <p:spPr/>
        <p:txBody>
          <a:bodyPr/>
          <a:lstStyle/>
          <a:p>
            <a:r>
              <a:rPr lang="en-US" sz="2400" dirty="0" smtClean="0"/>
              <a:t>Scan Codes read from the PS/2 Connection</a:t>
            </a:r>
          </a:p>
          <a:p>
            <a:r>
              <a:rPr lang="en-US" sz="2400" dirty="0" smtClean="0"/>
              <a:t>Defined in the Teensy PS/2 Library with #Defines and Arrays</a:t>
            </a:r>
          </a:p>
          <a:p>
            <a:r>
              <a:rPr lang="en-US" sz="2400" dirty="0" smtClean="0"/>
              <a:t>Have to translate to USB, which makes things tougher </a:t>
            </a:r>
          </a:p>
          <a:p>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2124772679"/>
              </p:ext>
            </p:extLst>
          </p:nvPr>
        </p:nvGraphicFramePr>
        <p:xfrm>
          <a:off x="1600200" y="3429000"/>
          <a:ext cx="6096000" cy="2966720"/>
        </p:xfrm>
        <a:graphic>
          <a:graphicData uri="http://schemas.openxmlformats.org/drawingml/2006/table">
            <a:tbl>
              <a:tblPr firstRow="1" bandRow="1">
                <a:tableStyleId>{073A0DAA-6AF3-43AB-8588-CEC1D06C72B9}</a:tableStyleId>
              </a:tblPr>
              <a:tblGrid>
                <a:gridCol w="2032000"/>
                <a:gridCol w="2032000"/>
                <a:gridCol w="2032000"/>
              </a:tblGrid>
              <a:tr h="370840">
                <a:tc>
                  <a:txBody>
                    <a:bodyPr/>
                    <a:lstStyle/>
                    <a:p>
                      <a:r>
                        <a:rPr lang="en-US" dirty="0" smtClean="0"/>
                        <a:t>Key</a:t>
                      </a:r>
                      <a:endParaRPr lang="en-US" dirty="0"/>
                    </a:p>
                  </a:txBody>
                  <a:tcPr/>
                </a:tc>
                <a:tc>
                  <a:txBody>
                    <a:bodyPr/>
                    <a:lstStyle/>
                    <a:p>
                      <a:r>
                        <a:rPr lang="en-US" dirty="0" smtClean="0"/>
                        <a:t>Code</a:t>
                      </a:r>
                      <a:endParaRPr lang="en-US" dirty="0"/>
                    </a:p>
                  </a:txBody>
                  <a:tcPr/>
                </a:tc>
                <a:tc>
                  <a:txBody>
                    <a:bodyPr/>
                    <a:lstStyle/>
                    <a:p>
                      <a:r>
                        <a:rPr lang="en-US" dirty="0" smtClean="0"/>
                        <a:t>Release</a:t>
                      </a:r>
                      <a:endParaRPr lang="en-US" dirty="0"/>
                    </a:p>
                  </a:txBody>
                  <a:tcPr/>
                </a:tc>
              </a:tr>
              <a:tr h="370840">
                <a:tc>
                  <a:txBody>
                    <a:bodyPr/>
                    <a:lstStyle/>
                    <a:p>
                      <a:r>
                        <a:rPr lang="en-US" dirty="0" smtClean="0"/>
                        <a:t>A</a:t>
                      </a:r>
                      <a:endParaRPr lang="en-US" dirty="0"/>
                    </a:p>
                  </a:txBody>
                  <a:tcPr/>
                </a:tc>
                <a:tc>
                  <a:txBody>
                    <a:bodyPr/>
                    <a:lstStyle/>
                    <a:p>
                      <a:r>
                        <a:rPr lang="en-US" dirty="0" smtClean="0"/>
                        <a:t>1C</a:t>
                      </a:r>
                      <a:endParaRPr lang="en-US" dirty="0"/>
                    </a:p>
                  </a:txBody>
                  <a:tcPr/>
                </a:tc>
                <a:tc>
                  <a:txBody>
                    <a:bodyPr/>
                    <a:lstStyle/>
                    <a:p>
                      <a:r>
                        <a:rPr lang="en-US" dirty="0" smtClean="0"/>
                        <a:t>F0,</a:t>
                      </a:r>
                      <a:r>
                        <a:rPr lang="en-US" baseline="0" dirty="0" smtClean="0"/>
                        <a:t> </a:t>
                      </a:r>
                      <a:r>
                        <a:rPr lang="en-US" dirty="0" smtClean="0"/>
                        <a:t>1C</a:t>
                      </a:r>
                      <a:endParaRPr lang="en-US" dirty="0"/>
                    </a:p>
                  </a:txBody>
                  <a:tcPr/>
                </a:tc>
              </a:tr>
              <a:tr h="370840">
                <a:tc>
                  <a:txBody>
                    <a:bodyPr/>
                    <a:lstStyle/>
                    <a:p>
                      <a:r>
                        <a:rPr lang="en-US" dirty="0" smtClean="0"/>
                        <a:t>B</a:t>
                      </a:r>
                      <a:endParaRPr lang="en-US" dirty="0"/>
                    </a:p>
                  </a:txBody>
                  <a:tcPr/>
                </a:tc>
                <a:tc>
                  <a:txBody>
                    <a:bodyPr/>
                    <a:lstStyle/>
                    <a:p>
                      <a:r>
                        <a:rPr lang="en-US" dirty="0" smtClean="0"/>
                        <a:t>32</a:t>
                      </a:r>
                      <a:endParaRPr lang="en-US" dirty="0"/>
                    </a:p>
                  </a:txBody>
                  <a:tcPr/>
                </a:tc>
                <a:tc>
                  <a:txBody>
                    <a:bodyPr/>
                    <a:lstStyle/>
                    <a:p>
                      <a:r>
                        <a:rPr lang="en-US" dirty="0" smtClean="0"/>
                        <a:t>F0,</a:t>
                      </a:r>
                      <a:r>
                        <a:rPr lang="en-US" baseline="0" dirty="0" smtClean="0"/>
                        <a:t> </a:t>
                      </a:r>
                      <a:r>
                        <a:rPr lang="en-US" dirty="0" smtClean="0"/>
                        <a:t>32</a:t>
                      </a:r>
                      <a:endParaRPr lang="en-US" dirty="0"/>
                    </a:p>
                  </a:txBody>
                  <a:tcPr/>
                </a:tc>
              </a:tr>
              <a:tr h="370840">
                <a:tc>
                  <a:txBody>
                    <a:bodyPr/>
                    <a:lstStyle/>
                    <a:p>
                      <a:r>
                        <a:rPr lang="en-US" dirty="0" smtClean="0"/>
                        <a:t>C</a:t>
                      </a:r>
                      <a:endParaRPr lang="en-US" dirty="0"/>
                    </a:p>
                  </a:txBody>
                  <a:tcPr/>
                </a:tc>
                <a:tc>
                  <a:txBody>
                    <a:bodyPr/>
                    <a:lstStyle/>
                    <a:p>
                      <a:r>
                        <a:rPr lang="en-US" dirty="0" smtClean="0"/>
                        <a:t>21</a:t>
                      </a:r>
                      <a:endParaRPr lang="en-US" dirty="0"/>
                    </a:p>
                  </a:txBody>
                  <a:tcPr/>
                </a:tc>
                <a:tc>
                  <a:txBody>
                    <a:bodyPr/>
                    <a:lstStyle/>
                    <a:p>
                      <a:r>
                        <a:rPr lang="en-US" dirty="0" smtClean="0"/>
                        <a:t>F0,</a:t>
                      </a:r>
                      <a:r>
                        <a:rPr lang="en-US" baseline="0" dirty="0" smtClean="0"/>
                        <a:t> </a:t>
                      </a:r>
                      <a:r>
                        <a:rPr lang="en-US" dirty="0" smtClean="0"/>
                        <a:t>21</a:t>
                      </a:r>
                      <a:endParaRPr lang="en-US" dirty="0"/>
                    </a:p>
                  </a:txBody>
                  <a:tcPr/>
                </a:tc>
              </a:tr>
              <a:tr h="370840">
                <a:tc>
                  <a:txBody>
                    <a:bodyPr/>
                    <a:lstStyle/>
                    <a:p>
                      <a:r>
                        <a:rPr lang="en-US" dirty="0" smtClean="0"/>
                        <a:t>D</a:t>
                      </a:r>
                      <a:endParaRPr lang="en-US" dirty="0"/>
                    </a:p>
                  </a:txBody>
                  <a:tcPr/>
                </a:tc>
                <a:tc>
                  <a:txBody>
                    <a:bodyPr/>
                    <a:lstStyle/>
                    <a:p>
                      <a:r>
                        <a:rPr lang="en-US" dirty="0" smtClean="0"/>
                        <a:t>23</a:t>
                      </a:r>
                      <a:endParaRPr lang="en-US" dirty="0"/>
                    </a:p>
                  </a:txBody>
                  <a:tcPr/>
                </a:tc>
                <a:tc>
                  <a:txBody>
                    <a:bodyPr/>
                    <a:lstStyle/>
                    <a:p>
                      <a:r>
                        <a:rPr lang="en-US" dirty="0" smtClean="0"/>
                        <a:t>F0,</a:t>
                      </a:r>
                      <a:r>
                        <a:rPr lang="en-US" baseline="0" dirty="0" smtClean="0"/>
                        <a:t> </a:t>
                      </a:r>
                      <a:r>
                        <a:rPr lang="en-US" dirty="0" smtClean="0"/>
                        <a:t>23</a:t>
                      </a:r>
                      <a:endParaRPr lang="en-US" dirty="0"/>
                    </a:p>
                  </a:txBody>
                  <a:tcPr/>
                </a:tc>
              </a:tr>
              <a:tr h="370840">
                <a:tc>
                  <a:txBody>
                    <a:bodyPr/>
                    <a:lstStyle/>
                    <a:p>
                      <a:r>
                        <a:rPr lang="en-US" dirty="0" smtClean="0"/>
                        <a:t>E</a:t>
                      </a:r>
                      <a:endParaRPr lang="en-US" dirty="0"/>
                    </a:p>
                  </a:txBody>
                  <a:tcPr/>
                </a:tc>
                <a:tc>
                  <a:txBody>
                    <a:bodyPr/>
                    <a:lstStyle/>
                    <a:p>
                      <a:r>
                        <a:rPr lang="en-US" dirty="0" smtClean="0"/>
                        <a:t>24</a:t>
                      </a:r>
                      <a:endParaRPr lang="en-US" dirty="0"/>
                    </a:p>
                  </a:txBody>
                  <a:tcPr/>
                </a:tc>
                <a:tc>
                  <a:txBody>
                    <a:bodyPr/>
                    <a:lstStyle/>
                    <a:p>
                      <a:r>
                        <a:rPr lang="en-US" dirty="0" smtClean="0"/>
                        <a:t>F0,</a:t>
                      </a:r>
                      <a:r>
                        <a:rPr lang="en-US" baseline="0" dirty="0" smtClean="0"/>
                        <a:t> </a:t>
                      </a:r>
                      <a:r>
                        <a:rPr lang="en-US" dirty="0" smtClean="0"/>
                        <a:t>24</a:t>
                      </a:r>
                      <a:endParaRPr lang="en-US" dirty="0"/>
                    </a:p>
                  </a:txBody>
                  <a:tcPr/>
                </a:tc>
              </a:tr>
              <a:tr h="370840">
                <a:tc>
                  <a:txBody>
                    <a:bodyPr/>
                    <a:lstStyle/>
                    <a:p>
                      <a:r>
                        <a:rPr lang="en-US" dirty="0" smtClean="0"/>
                        <a:t>F</a:t>
                      </a:r>
                      <a:endParaRPr lang="en-US" dirty="0"/>
                    </a:p>
                  </a:txBody>
                  <a:tcPr/>
                </a:tc>
                <a:tc>
                  <a:txBody>
                    <a:bodyPr/>
                    <a:lstStyle/>
                    <a:p>
                      <a:r>
                        <a:rPr lang="en-US" dirty="0" smtClean="0"/>
                        <a:t>2B</a:t>
                      </a:r>
                      <a:endParaRPr lang="en-US" dirty="0"/>
                    </a:p>
                  </a:txBody>
                  <a:tcPr/>
                </a:tc>
                <a:tc>
                  <a:txBody>
                    <a:bodyPr/>
                    <a:lstStyle/>
                    <a:p>
                      <a:r>
                        <a:rPr lang="en-US" dirty="0" smtClean="0"/>
                        <a:t>F0,</a:t>
                      </a:r>
                      <a:r>
                        <a:rPr lang="en-US" baseline="0" dirty="0" smtClean="0"/>
                        <a:t> </a:t>
                      </a:r>
                      <a:r>
                        <a:rPr lang="en-US" dirty="0" smtClean="0"/>
                        <a:t>2B</a:t>
                      </a:r>
                      <a:endParaRPr lang="en-US" dirty="0"/>
                    </a:p>
                  </a:txBody>
                  <a:tcPr/>
                </a:tc>
              </a:tr>
              <a:tr h="370840">
                <a:tc>
                  <a:txBody>
                    <a:bodyPr/>
                    <a:lstStyle/>
                    <a:p>
                      <a:r>
                        <a:rPr lang="en-US" dirty="0" smtClean="0"/>
                        <a:t>G</a:t>
                      </a:r>
                      <a:endParaRPr lang="en-US" dirty="0"/>
                    </a:p>
                  </a:txBody>
                  <a:tcPr/>
                </a:tc>
                <a:tc>
                  <a:txBody>
                    <a:bodyPr/>
                    <a:lstStyle/>
                    <a:p>
                      <a:r>
                        <a:rPr lang="en-US" dirty="0" smtClean="0"/>
                        <a:t>34</a:t>
                      </a:r>
                      <a:endParaRPr lang="en-US" dirty="0"/>
                    </a:p>
                  </a:txBody>
                  <a:tcPr/>
                </a:tc>
                <a:tc>
                  <a:txBody>
                    <a:bodyPr/>
                    <a:lstStyle/>
                    <a:p>
                      <a:r>
                        <a:rPr lang="en-US" dirty="0" smtClean="0"/>
                        <a:t>F0,</a:t>
                      </a:r>
                      <a:r>
                        <a:rPr lang="en-US" baseline="0" dirty="0" smtClean="0"/>
                        <a:t> </a:t>
                      </a:r>
                      <a:r>
                        <a:rPr lang="en-US" dirty="0" smtClean="0"/>
                        <a:t>34</a:t>
                      </a:r>
                      <a:endParaRPr lang="en-US" dirty="0"/>
                    </a:p>
                  </a:txBody>
                  <a:tcPr/>
                </a:tc>
              </a:tr>
            </a:tbl>
          </a:graphicData>
        </a:graphic>
      </p:graphicFrame>
    </p:spTree>
    <p:extLst>
      <p:ext uri="{BB962C8B-B14F-4D97-AF65-F5344CB8AC3E}">
        <p14:creationId xmlns:p14="http://schemas.microsoft.com/office/powerpoint/2010/main" val="178375031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PS/2 Keylogger</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7103282"/>
              </p:ext>
            </p:extLst>
          </p:nvPr>
        </p:nvGraphicFramePr>
        <p:xfrm>
          <a:off x="799252" y="4724400"/>
          <a:ext cx="3657600" cy="1608138"/>
        </p:xfrm>
        <a:graphic>
          <a:graphicData uri="http://schemas.openxmlformats.org/drawingml/2006/table">
            <a:tbl>
              <a:tblPr>
                <a:tableStyleId>{793D81CF-94F2-401A-BA57-92F5A7B2D0C5}</a:tableStyleId>
              </a:tblPr>
              <a:tblGrid>
                <a:gridCol w="1219200"/>
                <a:gridCol w="1219200"/>
                <a:gridCol w="1219200"/>
              </a:tblGrid>
              <a:tr h="304800">
                <a:tc>
                  <a:txBody>
                    <a:bodyPr/>
                    <a:lstStyle/>
                    <a:p>
                      <a:r>
                        <a:rPr lang="en-US" sz="1050" dirty="0">
                          <a:solidFill>
                            <a:srgbClr val="0070C0"/>
                          </a:solidFill>
                        </a:rPr>
                        <a:t>Pin 1</a:t>
                      </a:r>
                    </a:p>
                  </a:txBody>
                  <a:tcPr anchor="ctr"/>
                </a:tc>
                <a:tc>
                  <a:txBody>
                    <a:bodyPr/>
                    <a:lstStyle/>
                    <a:p>
                      <a:r>
                        <a:rPr lang="en-US" sz="1050" dirty="0">
                          <a:solidFill>
                            <a:srgbClr val="0070C0"/>
                          </a:solidFill>
                        </a:rPr>
                        <a:t>+DATA</a:t>
                      </a:r>
                    </a:p>
                  </a:txBody>
                  <a:tcPr anchor="ctr"/>
                </a:tc>
                <a:tc>
                  <a:txBody>
                    <a:bodyPr/>
                    <a:lstStyle/>
                    <a:p>
                      <a:r>
                        <a:rPr lang="en-US" sz="1050" dirty="0">
                          <a:solidFill>
                            <a:srgbClr val="0070C0"/>
                          </a:solidFill>
                        </a:rPr>
                        <a:t>Data</a:t>
                      </a:r>
                    </a:p>
                  </a:txBody>
                  <a:tcPr anchor="ctr"/>
                </a:tc>
              </a:tr>
              <a:tr h="0">
                <a:tc>
                  <a:txBody>
                    <a:bodyPr/>
                    <a:lstStyle/>
                    <a:p>
                      <a:r>
                        <a:rPr lang="en-US" sz="1050" dirty="0"/>
                        <a:t>Pin 2</a:t>
                      </a:r>
                    </a:p>
                  </a:txBody>
                  <a:tcPr anchor="ctr"/>
                </a:tc>
                <a:tc>
                  <a:txBody>
                    <a:bodyPr/>
                    <a:lstStyle/>
                    <a:p>
                      <a:r>
                        <a:rPr lang="en-US" sz="1050" dirty="0"/>
                        <a:t>Not connected</a:t>
                      </a:r>
                    </a:p>
                  </a:txBody>
                  <a:tcPr anchor="ctr"/>
                </a:tc>
                <a:tc>
                  <a:txBody>
                    <a:bodyPr/>
                    <a:lstStyle/>
                    <a:p>
                      <a:r>
                        <a:rPr lang="en-US" sz="1050"/>
                        <a:t>Not connected*</a:t>
                      </a:r>
                    </a:p>
                  </a:txBody>
                  <a:tcPr anchor="ctr"/>
                </a:tc>
              </a:tr>
              <a:tr h="297498">
                <a:tc>
                  <a:txBody>
                    <a:bodyPr/>
                    <a:lstStyle/>
                    <a:p>
                      <a:r>
                        <a:rPr lang="en-US" sz="1050" dirty="0"/>
                        <a:t>Pin 3</a:t>
                      </a:r>
                    </a:p>
                  </a:txBody>
                  <a:tcPr anchor="ctr"/>
                </a:tc>
                <a:tc>
                  <a:txBody>
                    <a:bodyPr/>
                    <a:lstStyle/>
                    <a:p>
                      <a:r>
                        <a:rPr lang="en-US" sz="1050" dirty="0"/>
                        <a:t>GND</a:t>
                      </a:r>
                    </a:p>
                  </a:txBody>
                  <a:tcPr anchor="ctr"/>
                </a:tc>
                <a:tc>
                  <a:txBody>
                    <a:bodyPr/>
                    <a:lstStyle/>
                    <a:p>
                      <a:r>
                        <a:rPr lang="en-US" sz="1050" dirty="0"/>
                        <a:t>Ground</a:t>
                      </a:r>
                    </a:p>
                  </a:txBody>
                  <a:tcPr anchor="ctr"/>
                </a:tc>
              </a:tr>
              <a:tr h="0">
                <a:tc>
                  <a:txBody>
                    <a:bodyPr/>
                    <a:lstStyle/>
                    <a:p>
                      <a:r>
                        <a:rPr lang="en-US" sz="1050">
                          <a:solidFill>
                            <a:srgbClr val="FF0000"/>
                          </a:solidFill>
                        </a:rPr>
                        <a:t>Pin 4</a:t>
                      </a:r>
                    </a:p>
                  </a:txBody>
                  <a:tcPr anchor="ctr"/>
                </a:tc>
                <a:tc>
                  <a:txBody>
                    <a:bodyPr/>
                    <a:lstStyle/>
                    <a:p>
                      <a:r>
                        <a:rPr lang="en-US" sz="1050" dirty="0" smtClean="0">
                          <a:solidFill>
                            <a:srgbClr val="FF0000"/>
                          </a:solidFill>
                        </a:rPr>
                        <a:t>VCC</a:t>
                      </a:r>
                      <a:endParaRPr lang="en-US" sz="1050" dirty="0">
                        <a:solidFill>
                          <a:srgbClr val="FF0000"/>
                        </a:solidFill>
                      </a:endParaRPr>
                    </a:p>
                  </a:txBody>
                  <a:tcPr anchor="ctr"/>
                </a:tc>
                <a:tc>
                  <a:txBody>
                    <a:bodyPr/>
                    <a:lstStyle/>
                    <a:p>
                      <a:r>
                        <a:rPr lang="en-US" sz="1050" dirty="0">
                          <a:solidFill>
                            <a:srgbClr val="FF0000"/>
                          </a:solidFill>
                        </a:rPr>
                        <a:t>+5 V DC at 275 mA</a:t>
                      </a:r>
                    </a:p>
                  </a:txBody>
                  <a:tcPr anchor="ctr"/>
                </a:tc>
              </a:tr>
              <a:tr h="0">
                <a:tc>
                  <a:txBody>
                    <a:bodyPr/>
                    <a:lstStyle/>
                    <a:p>
                      <a:r>
                        <a:rPr lang="en-US" sz="1050">
                          <a:solidFill>
                            <a:srgbClr val="00B050"/>
                          </a:solidFill>
                        </a:rPr>
                        <a:t>Pin 5</a:t>
                      </a:r>
                    </a:p>
                  </a:txBody>
                  <a:tcPr anchor="ctr"/>
                </a:tc>
                <a:tc>
                  <a:txBody>
                    <a:bodyPr/>
                    <a:lstStyle/>
                    <a:p>
                      <a:r>
                        <a:rPr lang="en-US" sz="1050" dirty="0">
                          <a:solidFill>
                            <a:srgbClr val="00B050"/>
                          </a:solidFill>
                        </a:rPr>
                        <a:t>+CLK</a:t>
                      </a:r>
                    </a:p>
                  </a:txBody>
                  <a:tcPr anchor="ctr"/>
                </a:tc>
                <a:tc>
                  <a:txBody>
                    <a:bodyPr/>
                    <a:lstStyle/>
                    <a:p>
                      <a:r>
                        <a:rPr lang="en-US" sz="1050" dirty="0">
                          <a:solidFill>
                            <a:srgbClr val="00B050"/>
                          </a:solidFill>
                        </a:rPr>
                        <a:t>Clock</a:t>
                      </a:r>
                    </a:p>
                  </a:txBody>
                  <a:tcPr anchor="ctr"/>
                </a:tc>
              </a:tr>
              <a:tr h="0">
                <a:tc>
                  <a:txBody>
                    <a:bodyPr/>
                    <a:lstStyle/>
                    <a:p>
                      <a:r>
                        <a:rPr lang="en-US" sz="1050"/>
                        <a:t>Pin 6</a:t>
                      </a:r>
                    </a:p>
                  </a:txBody>
                  <a:tcPr anchor="ctr"/>
                </a:tc>
                <a:tc>
                  <a:txBody>
                    <a:bodyPr/>
                    <a:lstStyle/>
                    <a:p>
                      <a:r>
                        <a:rPr lang="en-US" sz="1050"/>
                        <a:t>Not connected</a:t>
                      </a:r>
                    </a:p>
                  </a:txBody>
                  <a:tcPr anchor="ctr"/>
                </a:tc>
                <a:tc>
                  <a:txBody>
                    <a:bodyPr/>
                    <a:lstStyle/>
                    <a:p>
                      <a:r>
                        <a:rPr lang="en-US" sz="1050" dirty="0"/>
                        <a:t>Not connected**</a:t>
                      </a:r>
                    </a:p>
                  </a:txBody>
                  <a:tcPr anchor="ctr"/>
                </a:tc>
              </a:tr>
            </a:tbl>
          </a:graphicData>
        </a:graphic>
      </p:graphicFrame>
      <p:sp>
        <p:nvSpPr>
          <p:cNvPr id="7" name="Rounded Rectangle 6"/>
          <p:cNvSpPr/>
          <p:nvPr/>
        </p:nvSpPr>
        <p:spPr>
          <a:xfrm>
            <a:off x="804332" y="1752600"/>
            <a:ext cx="7272867" cy="2743200"/>
          </a:xfrm>
          <a:prstGeom prst="roundRect">
            <a:avLst/>
          </a:prstGeom>
          <a:solidFill>
            <a:schemeClr val="tx1"/>
          </a:solidFill>
          <a:ln cap="rnd">
            <a:solidFill>
              <a:srgbClr val="92D05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135086" y="2732314"/>
            <a:ext cx="2082799" cy="1190171"/>
          </a:xfrm>
          <a:prstGeom prst="rect">
            <a:avLst/>
          </a:prstGeom>
          <a:ln cap="rnd">
            <a:solidFill>
              <a:schemeClr val="tx1"/>
            </a:solidFill>
            <a:round/>
          </a:ln>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5909110" y="1863289"/>
            <a:ext cx="1465977" cy="1854200"/>
          </a:xfrm>
          <a:prstGeom prst="rect">
            <a:avLst/>
          </a:prstGeom>
          <a:ln cap="rnd">
            <a:solidFill>
              <a:schemeClr val="tx1"/>
            </a:solidFill>
            <a:round/>
          </a:ln>
        </p:spPr>
      </p:pic>
      <p:cxnSp>
        <p:nvCxnSpPr>
          <p:cNvPr id="14" name="Elbow Connector 13"/>
          <p:cNvCxnSpPr/>
          <p:nvPr/>
        </p:nvCxnSpPr>
        <p:spPr>
          <a:xfrm flipV="1">
            <a:off x="3657600" y="2209800"/>
            <a:ext cx="2209800" cy="228600"/>
          </a:xfrm>
          <a:prstGeom prst="bentConnector3">
            <a:avLst>
              <a:gd name="adj1" fmla="val -16207"/>
            </a:avLst>
          </a:prstGeom>
          <a:ln w="2540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19" name="Elbow Connector 18"/>
          <p:cNvCxnSpPr/>
          <p:nvPr/>
        </p:nvCxnSpPr>
        <p:spPr>
          <a:xfrm rot="10800000" flipV="1">
            <a:off x="1247775" y="2413516"/>
            <a:ext cx="2076454" cy="666750"/>
          </a:xfrm>
          <a:prstGeom prst="bentConnector2">
            <a:avLst/>
          </a:prstGeom>
          <a:ln w="2540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a:off x="1524000" y="3124200"/>
            <a:ext cx="2133600" cy="304800"/>
          </a:xfrm>
          <a:prstGeom prst="bentConnector3">
            <a:avLst>
              <a:gd name="adj1" fmla="val 50000"/>
            </a:avLst>
          </a:prstGeom>
          <a:ln w="25400" cap="rnd">
            <a:solidFill>
              <a:srgbClr val="00B050"/>
            </a:solidFill>
            <a:round/>
          </a:ln>
        </p:spPr>
        <p:style>
          <a:lnRef idx="1">
            <a:schemeClr val="accent1"/>
          </a:lnRef>
          <a:fillRef idx="0">
            <a:schemeClr val="accent1"/>
          </a:fillRef>
          <a:effectRef idx="0">
            <a:schemeClr val="accent1"/>
          </a:effectRef>
          <a:fontRef idx="minor">
            <a:schemeClr val="tx1"/>
          </a:fontRef>
        </p:style>
      </p:cxnSp>
      <p:cxnSp>
        <p:nvCxnSpPr>
          <p:cNvPr id="29" name="Elbow Connector 28"/>
          <p:cNvCxnSpPr/>
          <p:nvPr/>
        </p:nvCxnSpPr>
        <p:spPr>
          <a:xfrm rot="10800000">
            <a:off x="1752602" y="3327402"/>
            <a:ext cx="1930400" cy="558803"/>
          </a:xfrm>
          <a:prstGeom prst="bentConnector3">
            <a:avLst>
              <a:gd name="adj1" fmla="val 61579"/>
            </a:avLst>
          </a:prstGeom>
          <a:ln w="25400" cap="rnd">
            <a:solidFill>
              <a:srgbClr val="0070C0"/>
            </a:solidFill>
            <a:round/>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3657600" y="6400800"/>
            <a:ext cx="3647152" cy="369332"/>
          </a:xfrm>
          <a:prstGeom prst="rect">
            <a:avLst/>
          </a:prstGeom>
        </p:spPr>
        <p:txBody>
          <a:bodyPr wrap="none">
            <a:spAutoFit/>
          </a:bodyPr>
          <a:lstStyle/>
          <a:p>
            <a:r>
              <a:rPr lang="en-US" dirty="0" smtClean="0"/>
              <a:t>Info and PS/2 pic </a:t>
            </a:r>
            <a:r>
              <a:rPr lang="en-US" dirty="0"/>
              <a:t>from Wikipedia</a:t>
            </a:r>
          </a:p>
        </p:txBody>
      </p:sp>
      <p:cxnSp>
        <p:nvCxnSpPr>
          <p:cNvPr id="33" name="Elbow Connector 32"/>
          <p:cNvCxnSpPr/>
          <p:nvPr/>
        </p:nvCxnSpPr>
        <p:spPr>
          <a:xfrm rot="10800000" flipV="1">
            <a:off x="1066800" y="2026920"/>
            <a:ext cx="3540762" cy="1071245"/>
          </a:xfrm>
          <a:prstGeom prst="bentConnector3">
            <a:avLst>
              <a:gd name="adj1" fmla="val 100502"/>
            </a:avLst>
          </a:prstGeom>
          <a:ln w="25400" cap="rnd">
            <a:solidFill>
              <a:srgbClr val="FF0000"/>
            </a:solidFill>
            <a:round/>
          </a:ln>
        </p:spPr>
        <p:style>
          <a:lnRef idx="1">
            <a:schemeClr val="accent1"/>
          </a:lnRef>
          <a:fillRef idx="0">
            <a:schemeClr val="accent1"/>
          </a:fillRef>
          <a:effectRef idx="0">
            <a:schemeClr val="accent1"/>
          </a:effectRef>
          <a:fontRef idx="minor">
            <a:schemeClr val="tx1"/>
          </a:fontRef>
        </p:style>
      </p:cxnSp>
      <p:cxnSp>
        <p:nvCxnSpPr>
          <p:cNvPr id="47" name="Elbow Connector 46"/>
          <p:cNvCxnSpPr/>
          <p:nvPr/>
        </p:nvCxnSpPr>
        <p:spPr>
          <a:xfrm rot="5400000" flipH="1" flipV="1">
            <a:off x="4417703" y="2235836"/>
            <a:ext cx="417832" cy="12700"/>
          </a:xfrm>
          <a:prstGeom prst="bentConnector3">
            <a:avLst>
              <a:gd name="adj1" fmla="val 50000"/>
            </a:avLst>
          </a:prstGeom>
          <a:ln w="25400" cap="rnd">
            <a:solidFill>
              <a:srgbClr val="FF0000"/>
            </a:solidFill>
            <a:round/>
          </a:ln>
        </p:spPr>
        <p:style>
          <a:lnRef idx="1">
            <a:schemeClr val="accent1"/>
          </a:lnRef>
          <a:fillRef idx="0">
            <a:schemeClr val="accent1"/>
          </a:fillRef>
          <a:effectRef idx="0">
            <a:schemeClr val="accent1"/>
          </a:effectRef>
          <a:fontRef idx="minor">
            <a:schemeClr val="tx1"/>
          </a:fontRef>
        </p:style>
      </p:cxnSp>
      <p:cxnSp>
        <p:nvCxnSpPr>
          <p:cNvPr id="56" name="Elbow Connector 55"/>
          <p:cNvCxnSpPr/>
          <p:nvPr/>
        </p:nvCxnSpPr>
        <p:spPr>
          <a:xfrm flipV="1">
            <a:off x="3683002" y="2508886"/>
            <a:ext cx="2209798" cy="86995"/>
          </a:xfrm>
          <a:prstGeom prst="straightConnector1">
            <a:avLst/>
          </a:prstGeom>
          <a:ln w="25400" cap="rnd">
            <a:solidFill>
              <a:srgbClr val="7030A0"/>
            </a:solidFill>
            <a:round/>
          </a:ln>
        </p:spPr>
        <p:style>
          <a:lnRef idx="1">
            <a:schemeClr val="accent1"/>
          </a:lnRef>
          <a:fillRef idx="0">
            <a:schemeClr val="accent1"/>
          </a:fillRef>
          <a:effectRef idx="0">
            <a:schemeClr val="accent1"/>
          </a:effectRef>
          <a:fontRef idx="minor">
            <a:schemeClr val="tx1"/>
          </a:fontRef>
        </p:style>
      </p:cxnSp>
      <p:cxnSp>
        <p:nvCxnSpPr>
          <p:cNvPr id="61" name="Elbow Connector 55"/>
          <p:cNvCxnSpPr/>
          <p:nvPr/>
        </p:nvCxnSpPr>
        <p:spPr>
          <a:xfrm>
            <a:off x="3700110" y="2944277"/>
            <a:ext cx="2209798" cy="46574"/>
          </a:xfrm>
          <a:prstGeom prst="straightConnector1">
            <a:avLst/>
          </a:prstGeom>
          <a:ln w="25400" cap="rnd">
            <a:solidFill>
              <a:srgbClr val="7030A0"/>
            </a:solidFill>
            <a:round/>
          </a:ln>
        </p:spPr>
        <p:style>
          <a:lnRef idx="1">
            <a:schemeClr val="accent1"/>
          </a:lnRef>
          <a:fillRef idx="0">
            <a:schemeClr val="accent1"/>
          </a:fillRef>
          <a:effectRef idx="0">
            <a:schemeClr val="accent1"/>
          </a:effectRef>
          <a:fontRef idx="minor">
            <a:schemeClr val="tx1"/>
          </a:fontRef>
        </p:style>
      </p:cxnSp>
      <p:cxnSp>
        <p:nvCxnSpPr>
          <p:cNvPr id="63" name="Elbow Connector 55"/>
          <p:cNvCxnSpPr/>
          <p:nvPr/>
        </p:nvCxnSpPr>
        <p:spPr>
          <a:xfrm flipV="1">
            <a:off x="3693162" y="2746891"/>
            <a:ext cx="2199638" cy="43499"/>
          </a:xfrm>
          <a:prstGeom prst="straightConnector1">
            <a:avLst/>
          </a:prstGeom>
          <a:ln w="25400" cap="rnd">
            <a:solidFill>
              <a:srgbClr val="7030A0"/>
            </a:solidFill>
            <a:round/>
          </a:ln>
        </p:spPr>
        <p:style>
          <a:lnRef idx="1">
            <a:schemeClr val="accent1"/>
          </a:lnRef>
          <a:fillRef idx="0">
            <a:schemeClr val="accent1"/>
          </a:fillRef>
          <a:effectRef idx="0">
            <a:schemeClr val="accent1"/>
          </a:effectRef>
          <a:fontRef idx="minor">
            <a:schemeClr val="tx1"/>
          </a:fontRef>
        </p:style>
      </p:cxnSp>
      <p:cxnSp>
        <p:nvCxnSpPr>
          <p:cNvPr id="66" name="Elbow Connector 55"/>
          <p:cNvCxnSpPr/>
          <p:nvPr/>
        </p:nvCxnSpPr>
        <p:spPr>
          <a:xfrm>
            <a:off x="3683002" y="3098166"/>
            <a:ext cx="2275836" cy="185736"/>
          </a:xfrm>
          <a:prstGeom prst="straightConnector1">
            <a:avLst/>
          </a:prstGeom>
          <a:ln w="25400" cap="rnd">
            <a:solidFill>
              <a:srgbClr val="7030A0"/>
            </a:solidFill>
            <a:round/>
          </a:ln>
        </p:spPr>
        <p:style>
          <a:lnRef idx="1">
            <a:schemeClr val="accent1"/>
          </a:lnRef>
          <a:fillRef idx="0">
            <a:schemeClr val="accent1"/>
          </a:fillRef>
          <a:effectRef idx="0">
            <a:schemeClr val="accent1"/>
          </a:effectRef>
          <a:fontRef idx="minor">
            <a:schemeClr val="tx1"/>
          </a:fontRef>
        </p:style>
      </p:cxnSp>
      <p:cxnSp>
        <p:nvCxnSpPr>
          <p:cNvPr id="68" name="Elbow Connector 67"/>
          <p:cNvCxnSpPr/>
          <p:nvPr/>
        </p:nvCxnSpPr>
        <p:spPr>
          <a:xfrm rot="10800000">
            <a:off x="4626616" y="2033272"/>
            <a:ext cx="2840984" cy="205739"/>
          </a:xfrm>
          <a:prstGeom prst="bentConnector3">
            <a:avLst>
              <a:gd name="adj1" fmla="val 1363"/>
            </a:avLst>
          </a:prstGeom>
          <a:ln w="25400" cap="rnd">
            <a:solidFill>
              <a:srgbClr val="FF0000"/>
            </a:solidFill>
            <a:round/>
          </a:ln>
        </p:spPr>
        <p:style>
          <a:lnRef idx="1">
            <a:schemeClr val="accent1"/>
          </a:lnRef>
          <a:fillRef idx="0">
            <a:schemeClr val="accent1"/>
          </a:fillRef>
          <a:effectRef idx="0">
            <a:schemeClr val="accent1"/>
          </a:effectRef>
          <a:fontRef idx="minor">
            <a:schemeClr val="tx1"/>
          </a:fontRef>
        </p:style>
      </p:cxnSp>
      <p:sp>
        <p:nvSpPr>
          <p:cNvPr id="76" name="Rectangle 75"/>
          <p:cNvSpPr/>
          <p:nvPr/>
        </p:nvSpPr>
        <p:spPr>
          <a:xfrm>
            <a:off x="1567182" y="2790389"/>
            <a:ext cx="1143000" cy="307777"/>
          </a:xfrm>
          <a:prstGeom prst="rect">
            <a:avLst/>
          </a:prstGeom>
          <a:ln cap="rnd">
            <a:solidFill>
              <a:schemeClr val="tx1"/>
            </a:solidFill>
            <a:round/>
          </a:ln>
        </p:spPr>
        <p:txBody>
          <a:bodyPr wrap="square">
            <a:spAutoFit/>
          </a:bodyPr>
          <a:lstStyle/>
          <a:p>
            <a:r>
              <a:rPr lang="en-US" sz="1400" dirty="0">
                <a:solidFill>
                  <a:srgbClr val="00B050"/>
                </a:solidFill>
              </a:rPr>
              <a:t>+</a:t>
            </a:r>
            <a:r>
              <a:rPr lang="en-US" sz="1400" dirty="0" smtClean="0">
                <a:solidFill>
                  <a:srgbClr val="00B050"/>
                </a:solidFill>
              </a:rPr>
              <a:t>CLK/IRQ</a:t>
            </a:r>
            <a:endParaRPr lang="en-US" sz="1400" dirty="0">
              <a:solidFill>
                <a:srgbClr val="00B050"/>
              </a:solidFill>
            </a:endParaRPr>
          </a:p>
        </p:txBody>
      </p:sp>
      <p:sp>
        <p:nvSpPr>
          <p:cNvPr id="77" name="Rectangle 76"/>
          <p:cNvSpPr/>
          <p:nvPr/>
        </p:nvSpPr>
        <p:spPr>
          <a:xfrm>
            <a:off x="2523174" y="4037967"/>
            <a:ext cx="809628" cy="307777"/>
          </a:xfrm>
          <a:prstGeom prst="rect">
            <a:avLst/>
          </a:prstGeom>
          <a:ln cap="rnd">
            <a:solidFill>
              <a:schemeClr val="tx1"/>
            </a:solidFill>
            <a:round/>
          </a:ln>
        </p:spPr>
        <p:txBody>
          <a:bodyPr wrap="square">
            <a:spAutoFit/>
          </a:bodyPr>
          <a:lstStyle/>
          <a:p>
            <a:r>
              <a:rPr lang="en-US" sz="1400" dirty="0">
                <a:solidFill>
                  <a:srgbClr val="0070C0"/>
                </a:solidFill>
              </a:rPr>
              <a:t>+DATA</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983" y="3073218"/>
            <a:ext cx="1295581" cy="1295581"/>
          </a:xfrm>
          <a:prstGeom prst="rect">
            <a:avLst/>
          </a:prstGeom>
        </p:spPr>
      </p:pic>
    </p:spTree>
    <p:extLst>
      <p:ext uri="{BB962C8B-B14F-4D97-AF65-F5344CB8AC3E}">
        <p14:creationId xmlns:p14="http://schemas.microsoft.com/office/powerpoint/2010/main" val="12211282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6248400" y="1524000"/>
            <a:ext cx="2590800" cy="3890091"/>
          </a:xfrm>
          <a:prstGeom prst="rect">
            <a:avLst/>
          </a:prstGeom>
          <a:noFill/>
          <a:ln w="9525">
            <a:noFill/>
            <a:miter lim="800000"/>
            <a:headEnd/>
            <a:tailEnd/>
          </a:ln>
          <a:effectLst>
            <a:softEdge rad="317500"/>
          </a:effectLst>
        </p:spPr>
      </p:pic>
      <p:sp>
        <p:nvSpPr>
          <p:cNvPr id="2" name="Title 1"/>
          <p:cNvSpPr>
            <a:spLocks noGrp="1"/>
          </p:cNvSpPr>
          <p:nvPr>
            <p:ph type="title"/>
          </p:nvPr>
        </p:nvSpPr>
        <p:spPr>
          <a:xfrm>
            <a:off x="457200" y="0"/>
            <a:ext cx="8229600" cy="838200"/>
          </a:xfrm>
        </p:spPr>
        <p:txBody>
          <a:bodyPr/>
          <a:lstStyle/>
          <a:p>
            <a:r>
              <a:rPr lang="en-US" dirty="0" smtClean="0"/>
              <a:t>About Adrian</a:t>
            </a:r>
            <a:endParaRPr lang="en-US" dirty="0"/>
          </a:p>
        </p:txBody>
      </p:sp>
      <p:sp>
        <p:nvSpPr>
          <p:cNvPr id="3" name="Content Placeholder 2"/>
          <p:cNvSpPr>
            <a:spLocks noGrp="1"/>
          </p:cNvSpPr>
          <p:nvPr>
            <p:ph idx="1"/>
          </p:nvPr>
        </p:nvSpPr>
        <p:spPr>
          <a:xfrm>
            <a:off x="381000" y="762000"/>
            <a:ext cx="5867400" cy="5546725"/>
          </a:xfrm>
        </p:spPr>
        <p:txBody>
          <a:bodyPr/>
          <a:lstStyle/>
          <a:p>
            <a:r>
              <a:rPr lang="en-US" dirty="0" smtClean="0"/>
              <a:t>I run Irongeek.com</a:t>
            </a:r>
          </a:p>
          <a:p>
            <a:r>
              <a:rPr lang="en-US" dirty="0" smtClean="0"/>
              <a:t>I have an interest in InfoSec education</a:t>
            </a:r>
          </a:p>
          <a:p>
            <a:r>
              <a:rPr lang="en-US" dirty="0" smtClean="0"/>
              <a:t>I don’t know everything - I’m just a geek with time on my hands</a:t>
            </a:r>
          </a:p>
          <a:p>
            <a:r>
              <a:rPr lang="en-US" dirty="0"/>
              <a:t>I’m </a:t>
            </a:r>
            <a:r>
              <a:rPr lang="en-US" dirty="0" smtClean="0"/>
              <a:t>an (</a:t>
            </a:r>
            <a:r>
              <a:rPr lang="en-US" dirty="0" err="1" smtClean="0"/>
              <a:t>Ir</a:t>
            </a:r>
            <a:r>
              <a:rPr lang="en-US" dirty="0" smtClean="0"/>
              <a:t>)regular </a:t>
            </a:r>
            <a:r>
              <a:rPr lang="en-US" dirty="0"/>
              <a:t>on the InfoSec Daily Podcast: </a:t>
            </a:r>
            <a:r>
              <a:rPr lang="en-US" dirty="0">
                <a:hlinkClick r:id="rId4"/>
              </a:rPr>
              <a:t>http://</a:t>
            </a:r>
            <a:r>
              <a:rPr lang="en-US" dirty="0" smtClean="0">
                <a:hlinkClick r:id="rId4"/>
              </a:rPr>
              <a:t>isdpodcast.com</a:t>
            </a:r>
            <a:endParaRPr lang="en-US" dirty="0" smtClean="0"/>
          </a:p>
          <a:p>
            <a:r>
              <a:rPr lang="en-US" dirty="0" smtClean="0"/>
              <a:t>Co-Founder of </a:t>
            </a:r>
            <a:r>
              <a:rPr lang="en-US" dirty="0" err="1" smtClean="0"/>
              <a:t>Derbycon</a:t>
            </a:r>
            <a:r>
              <a:rPr lang="en-US" dirty="0"/>
              <a:t/>
            </a:r>
            <a:br>
              <a:rPr lang="en-US" dirty="0"/>
            </a:br>
            <a:r>
              <a:rPr lang="en-US" dirty="0">
                <a:hlinkClick r:id="rId5"/>
              </a:rPr>
              <a:t>http://www.derbycon.com</a:t>
            </a:r>
            <a:r>
              <a:rPr lang="en-US" dirty="0" smtClean="0">
                <a:hlinkClick r:id="rId5"/>
              </a:rPr>
              <a:t>/</a:t>
            </a:r>
            <a:r>
              <a:rPr lang="en-US" dirty="0" smtClean="0"/>
              <a:t> </a:t>
            </a:r>
            <a:endParaRPr lang="en-US" dirty="0"/>
          </a:p>
          <a:p>
            <a:endParaRPr lang="en-US" dirty="0"/>
          </a:p>
        </p:txBody>
      </p:sp>
      <p:sp>
        <p:nvSpPr>
          <p:cNvPr id="5" name="Rectangle 4"/>
          <p:cNvSpPr/>
          <p:nvPr/>
        </p:nvSpPr>
        <p:spPr>
          <a:xfrm>
            <a:off x="6324600" y="1143000"/>
            <a:ext cx="2739917" cy="369332"/>
          </a:xfrm>
          <a:prstGeom prst="rect">
            <a:avLst/>
          </a:prstGeom>
        </p:spPr>
        <p:txBody>
          <a:bodyPr wrap="none">
            <a:spAutoFit/>
          </a:bodyPr>
          <a:lstStyle/>
          <a:p>
            <a:r>
              <a:rPr lang="en-US" dirty="0" smtClean="0"/>
              <a:t>Twitter: @</a:t>
            </a:r>
            <a:r>
              <a:rPr lang="en-US" dirty="0" err="1" smtClean="0"/>
              <a:t>Irongeek_ADC</a:t>
            </a:r>
            <a:endParaRPr lang="en-US" dirty="0"/>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54840" y="1752600"/>
            <a:ext cx="825435" cy="660348"/>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24800" y="5257800"/>
            <a:ext cx="825435" cy="660348"/>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3" presetID="47" presetClass="entr" presetSubtype="0"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par>
                                <p:cTn id="38" presetID="47" presetClass="entr" presetSubtype="0" fill="hold"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1000"/>
                                        <p:tgtEl>
                                          <p:spTgt spid="4"/>
                                        </p:tgtEl>
                                      </p:cBhvr>
                                    </p:animEffect>
                                    <p:anim calcmode="lin" valueType="num">
                                      <p:cBhvr>
                                        <p:cTn id="41" dur="1000" fill="hold"/>
                                        <p:tgtEl>
                                          <p:spTgt spid="4"/>
                                        </p:tgtEl>
                                        <p:attrNameLst>
                                          <p:attrName>ppt_x</p:attrName>
                                        </p:attrNameLst>
                                      </p:cBhvr>
                                      <p:tavLst>
                                        <p:tav tm="0">
                                          <p:val>
                                            <p:strVal val="#ppt_x"/>
                                          </p:val>
                                        </p:tav>
                                        <p:tav tm="100000">
                                          <p:val>
                                            <p:strVal val="#ppt_x"/>
                                          </p:val>
                                        </p:tav>
                                      </p:tavLst>
                                    </p:anim>
                                    <p:anim calcmode="lin" valueType="num">
                                      <p:cBhvr>
                                        <p:cTn id="4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PS/2 Keylogger </a:t>
            </a:r>
            <a:r>
              <a:rPr lang="en-US" dirty="0"/>
              <a:t>Code and Demo</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3412" y="1600200"/>
            <a:ext cx="6257176" cy="4708525"/>
          </a:xfrm>
        </p:spPr>
      </p:pic>
    </p:spTree>
    <p:extLst>
      <p:ext uri="{BB962C8B-B14F-4D97-AF65-F5344CB8AC3E}">
        <p14:creationId xmlns:p14="http://schemas.microsoft.com/office/powerpoint/2010/main" val="293729012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USB Keylogger</a:t>
            </a:r>
            <a:endParaRPr lang="en-US" dirty="0"/>
          </a:p>
        </p:txBody>
      </p:sp>
      <p:sp>
        <p:nvSpPr>
          <p:cNvPr id="5" name="Subtitle 4"/>
          <p:cNvSpPr>
            <a:spLocks noGrp="1"/>
          </p:cNvSpPr>
          <p:nvPr>
            <p:ph type="subTitle" idx="1"/>
          </p:nvPr>
        </p:nvSpPr>
        <p:spPr/>
        <p:txBody>
          <a:bodyPr/>
          <a:lstStyle/>
          <a:p>
            <a:r>
              <a:rPr lang="en-US" dirty="0">
                <a:solidFill>
                  <a:srgbClr val="FF0000"/>
                </a:solidFill>
              </a:rPr>
              <a:t>U</a:t>
            </a:r>
            <a:r>
              <a:rPr lang="en-US" dirty="0"/>
              <a:t>ser </a:t>
            </a:r>
            <a:r>
              <a:rPr lang="en-US" dirty="0">
                <a:solidFill>
                  <a:srgbClr val="FF0000"/>
                </a:solidFill>
              </a:rPr>
              <a:t>R</a:t>
            </a:r>
            <a:r>
              <a:rPr lang="en-US" dirty="0"/>
              <a:t>ecording </a:t>
            </a:r>
            <a:r>
              <a:rPr lang="en-US" dirty="0">
                <a:solidFill>
                  <a:srgbClr val="FF0000"/>
                </a:solidFill>
              </a:rPr>
              <a:t>P</a:t>
            </a:r>
            <a:r>
              <a:rPr lang="en-US" dirty="0"/>
              <a:t>rogrammable </a:t>
            </a:r>
            <a:r>
              <a:rPr lang="en-US" dirty="0">
                <a:solidFill>
                  <a:srgbClr val="FF0000"/>
                </a:solidFill>
              </a:rPr>
              <a:t>H</a:t>
            </a:r>
            <a:r>
              <a:rPr lang="en-US" dirty="0"/>
              <a:t>ID </a:t>
            </a:r>
            <a:r>
              <a:rPr lang="en-US" dirty="0">
                <a:solidFill>
                  <a:srgbClr val="FF0000"/>
                </a:solidFill>
              </a:rPr>
              <a:t>U</a:t>
            </a:r>
            <a:r>
              <a:rPr lang="en-US" dirty="0"/>
              <a:t>SB </a:t>
            </a:r>
            <a:r>
              <a:rPr lang="en-US" dirty="0">
                <a:solidFill>
                  <a:srgbClr val="FF0000"/>
                </a:solidFill>
              </a:rPr>
              <a:t>K</a:t>
            </a:r>
            <a:r>
              <a:rPr lang="en-US" dirty="0"/>
              <a:t>eyboard </a:t>
            </a:r>
            <a:r>
              <a:rPr lang="en-US" dirty="0">
                <a:solidFill>
                  <a:srgbClr val="FF0000"/>
                </a:solidFill>
              </a:rPr>
              <a:t>D</a:t>
            </a:r>
            <a:r>
              <a:rPr lang="en-US" dirty="0"/>
              <a:t>ongle</a:t>
            </a:r>
          </a:p>
          <a:p>
            <a:r>
              <a:rPr lang="en-US" dirty="0"/>
              <a:t>=</a:t>
            </a:r>
          </a:p>
          <a:p>
            <a:r>
              <a:rPr lang="en-US" dirty="0">
                <a:solidFill>
                  <a:srgbClr val="FF0000"/>
                </a:solidFill>
              </a:rPr>
              <a:t>UR</a:t>
            </a:r>
            <a:r>
              <a:rPr lang="en-US" dirty="0"/>
              <a:t> </a:t>
            </a:r>
            <a:r>
              <a:rPr lang="en-US" dirty="0">
                <a:solidFill>
                  <a:srgbClr val="FF0000"/>
                </a:solidFill>
              </a:rPr>
              <a:t>PHUKD</a:t>
            </a:r>
            <a:endParaRPr lang="en-US" dirty="0"/>
          </a:p>
          <a:p>
            <a:endParaRPr lang="en-US" dirty="0"/>
          </a:p>
        </p:txBody>
      </p:sp>
    </p:spTree>
    <p:extLst>
      <p:ext uri="{BB962C8B-B14F-4D97-AF65-F5344CB8AC3E}">
        <p14:creationId xmlns:p14="http://schemas.microsoft.com/office/powerpoint/2010/main" val="96201772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Programming: What you will need</a:t>
            </a:r>
            <a:endParaRPr lang="en-US" dirty="0"/>
          </a:p>
        </p:txBody>
      </p:sp>
      <p:sp>
        <p:nvSpPr>
          <p:cNvPr id="3" name="Content Placeholder 2"/>
          <p:cNvSpPr>
            <a:spLocks noGrp="1"/>
          </p:cNvSpPr>
          <p:nvPr>
            <p:ph idx="1"/>
          </p:nvPr>
        </p:nvSpPr>
        <p:spPr>
          <a:xfrm>
            <a:off x="0" y="1295400"/>
            <a:ext cx="8991600" cy="5013325"/>
          </a:xfrm>
        </p:spPr>
        <p:txBody>
          <a:bodyPr/>
          <a:lstStyle/>
          <a:p>
            <a:r>
              <a:rPr lang="en-US" sz="1600" dirty="0" smtClean="0"/>
              <a:t>We will need something to program it with</a:t>
            </a:r>
          </a:p>
          <a:p>
            <a:r>
              <a:rPr lang="en-US" sz="1600" dirty="0" err="1" smtClean="0"/>
              <a:t>PICKit</a:t>
            </a:r>
            <a:r>
              <a:rPr lang="en-US" sz="1600" dirty="0" smtClean="0"/>
              <a:t> 2 Programmer (clone)</a:t>
            </a:r>
            <a:r>
              <a:rPr lang="en-US" sz="1600" dirty="0"/>
              <a:t/>
            </a:r>
            <a:br>
              <a:rPr lang="en-US" sz="1600" dirty="0"/>
            </a:br>
            <a:r>
              <a:rPr lang="en-US" sz="1600" dirty="0">
                <a:hlinkClick r:id="rId2"/>
              </a:rPr>
              <a:t>http://</a:t>
            </a:r>
            <a:r>
              <a:rPr lang="en-US" sz="1600" dirty="0" smtClean="0">
                <a:hlinkClick r:id="rId2"/>
              </a:rPr>
              <a:t>www.sureelectronics.net/goods.php?id=21</a:t>
            </a:r>
            <a:r>
              <a:rPr lang="en-US" sz="1600" dirty="0" smtClean="0"/>
              <a:t>  </a:t>
            </a:r>
          </a:p>
          <a:p>
            <a:r>
              <a:rPr lang="en-US" sz="1600" dirty="0" err="1"/>
              <a:t>PICkit</a:t>
            </a:r>
            <a:r>
              <a:rPr lang="en-US" sz="1600" dirty="0"/>
              <a:t> 2 Development Programmer/Debugger Official Software</a:t>
            </a:r>
            <a:br>
              <a:rPr lang="en-US" sz="1600" dirty="0"/>
            </a:br>
            <a:r>
              <a:rPr lang="en-US" sz="1600" dirty="0">
                <a:hlinkClick r:id="rId3"/>
              </a:rPr>
              <a:t>http://www.microchip.com/stellent/idcplg?IdcService=SS_GET_PAGE&amp;nodeId=1406&amp;dDocName=en023805</a:t>
            </a:r>
            <a:r>
              <a:rPr lang="en-US" sz="1600" dirty="0"/>
              <a:t> </a:t>
            </a:r>
            <a:endParaRPr lang="en-US" sz="1600" dirty="0" smtClean="0"/>
          </a:p>
          <a:p>
            <a:r>
              <a:rPr lang="en-US" sz="1600" dirty="0" smtClean="0"/>
              <a:t>MPLAB </a:t>
            </a:r>
            <a:r>
              <a:rPr lang="en-US" sz="1600" dirty="0"/>
              <a:t>IDE X Beta 7.02MPLAB C30 Lite Compiler for </a:t>
            </a:r>
            <a:r>
              <a:rPr lang="en-US" sz="1600" dirty="0" err="1"/>
              <a:t>dsPIC</a:t>
            </a:r>
            <a:r>
              <a:rPr lang="en-US" sz="1600" dirty="0"/>
              <a:t> </a:t>
            </a:r>
            <a:r>
              <a:rPr lang="en-US" sz="1600" dirty="0" smtClean="0"/>
              <a:t>DSCs</a:t>
            </a:r>
            <a:br>
              <a:rPr lang="en-US" sz="1600" dirty="0" smtClean="0"/>
            </a:br>
            <a:r>
              <a:rPr lang="en-US" sz="1600" dirty="0" smtClean="0"/>
              <a:t> </a:t>
            </a:r>
            <a:r>
              <a:rPr lang="en-US" sz="1600" dirty="0"/>
              <a:t>and PIC24 MCUs (Use lite options)</a:t>
            </a:r>
            <a:r>
              <a:rPr lang="en-US" sz="1600" dirty="0" smtClean="0"/>
              <a:t/>
            </a:r>
            <a:br>
              <a:rPr lang="en-US" sz="1600" dirty="0" smtClean="0"/>
            </a:br>
            <a:r>
              <a:rPr lang="en-US" sz="1600" dirty="0" smtClean="0">
                <a:hlinkClick r:id="rId4"/>
              </a:rPr>
              <a:t>http</a:t>
            </a:r>
            <a:r>
              <a:rPr lang="en-US" sz="1600" dirty="0">
                <a:hlinkClick r:id="rId4"/>
              </a:rPr>
              <a:t>://</a:t>
            </a:r>
            <a:r>
              <a:rPr lang="en-US" sz="1600" dirty="0" smtClean="0">
                <a:hlinkClick r:id="rId4"/>
              </a:rPr>
              <a:t>www.microchip.com/en_us/family/mplabx/index.html</a:t>
            </a:r>
            <a:r>
              <a:rPr lang="en-US" sz="1600" dirty="0" smtClean="0"/>
              <a:t>  </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599" y="4089400"/>
            <a:ext cx="2586723" cy="185420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19800" y="3061867"/>
            <a:ext cx="3124200" cy="3796133"/>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67000" y="4114800"/>
            <a:ext cx="3467584" cy="2410162"/>
          </a:xfrm>
          <a:prstGeom prst="rect">
            <a:avLst/>
          </a:prstGeom>
        </p:spPr>
      </p:pic>
    </p:spTree>
    <p:extLst>
      <p:ext uri="{BB962C8B-B14F-4D97-AF65-F5344CB8AC3E}">
        <p14:creationId xmlns:p14="http://schemas.microsoft.com/office/powerpoint/2010/main" val="122758097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914400" y="1752600"/>
            <a:ext cx="7044267" cy="4572000"/>
          </a:xfrm>
          <a:prstGeom prst="roundRect">
            <a:avLst/>
          </a:prstGeom>
          <a:solidFill>
            <a:schemeClr val="tx1"/>
          </a:solidFill>
          <a:ln cap="rnd">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6895" y="3579910"/>
            <a:ext cx="1684215" cy="2590800"/>
          </a:xfrm>
          <a:prstGeom prst="rect">
            <a:avLst/>
          </a:prstGeom>
          <a:ln cap="rnd">
            <a:solidFill>
              <a:schemeClr val="tx1"/>
            </a:solidFill>
          </a:ln>
        </p:spPr>
      </p:pic>
      <p:sp>
        <p:nvSpPr>
          <p:cNvPr id="2" name="Title 1"/>
          <p:cNvSpPr>
            <a:spLocks noGrp="1"/>
          </p:cNvSpPr>
          <p:nvPr>
            <p:ph type="title"/>
          </p:nvPr>
        </p:nvSpPr>
        <p:spPr>
          <a:ln cap="rnd">
            <a:noFill/>
          </a:ln>
        </p:spPr>
        <p:txBody>
          <a:bodyPr/>
          <a:lstStyle/>
          <a:p>
            <a:r>
              <a:rPr lang="en-US" dirty="0" smtClean="0"/>
              <a:t>USB Keylogger</a:t>
            </a: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135086" y="2732314"/>
            <a:ext cx="2082799" cy="1190171"/>
          </a:xfrm>
          <a:prstGeom prst="rect">
            <a:avLst/>
          </a:prstGeom>
          <a:ln cap="rnd">
            <a:solidFill>
              <a:schemeClr val="tx1"/>
            </a:solidFill>
          </a:ln>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5909110" y="1863289"/>
            <a:ext cx="1465977" cy="1854200"/>
          </a:xfrm>
          <a:prstGeom prst="rect">
            <a:avLst/>
          </a:prstGeom>
          <a:ln cap="rnd">
            <a:solidFill>
              <a:schemeClr val="tx1"/>
            </a:solidFill>
          </a:ln>
        </p:spPr>
      </p:pic>
      <p:cxnSp>
        <p:nvCxnSpPr>
          <p:cNvPr id="14" name="Elbow Connector 13"/>
          <p:cNvCxnSpPr/>
          <p:nvPr/>
        </p:nvCxnSpPr>
        <p:spPr>
          <a:xfrm flipV="1">
            <a:off x="3657600" y="2209800"/>
            <a:ext cx="2209800" cy="228600"/>
          </a:xfrm>
          <a:prstGeom prst="bentConnector3">
            <a:avLst>
              <a:gd name="adj1" fmla="val -16207"/>
            </a:avLst>
          </a:prstGeom>
          <a:ln w="254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Elbow Connector 46"/>
          <p:cNvCxnSpPr/>
          <p:nvPr/>
        </p:nvCxnSpPr>
        <p:spPr>
          <a:xfrm rot="5400000" flipH="1" flipV="1">
            <a:off x="4414526" y="2232661"/>
            <a:ext cx="411479" cy="12700"/>
          </a:xfrm>
          <a:prstGeom prst="bentConnector3">
            <a:avLst>
              <a:gd name="adj1" fmla="val 50000"/>
            </a:avLst>
          </a:prstGeom>
          <a:ln w="254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Elbow Connector 55"/>
          <p:cNvCxnSpPr/>
          <p:nvPr/>
        </p:nvCxnSpPr>
        <p:spPr>
          <a:xfrm flipV="1">
            <a:off x="3683002" y="2508886"/>
            <a:ext cx="2209798" cy="86995"/>
          </a:xfrm>
          <a:prstGeom prst="straightConnector1">
            <a:avLst/>
          </a:prstGeom>
          <a:ln w="25400" cap="rnd">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1" name="Elbow Connector 55"/>
          <p:cNvCxnSpPr/>
          <p:nvPr/>
        </p:nvCxnSpPr>
        <p:spPr>
          <a:xfrm>
            <a:off x="3700110" y="2975613"/>
            <a:ext cx="2209798" cy="15238"/>
          </a:xfrm>
          <a:prstGeom prst="straightConnector1">
            <a:avLst/>
          </a:prstGeom>
          <a:ln w="25400" cap="rnd">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3" name="Elbow Connector 55"/>
          <p:cNvCxnSpPr/>
          <p:nvPr/>
        </p:nvCxnSpPr>
        <p:spPr>
          <a:xfrm flipV="1">
            <a:off x="3693162" y="2746891"/>
            <a:ext cx="2199638" cy="43499"/>
          </a:xfrm>
          <a:prstGeom prst="straightConnector1">
            <a:avLst/>
          </a:prstGeom>
          <a:ln w="25400" cap="rnd">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6" name="Elbow Connector 55"/>
          <p:cNvCxnSpPr/>
          <p:nvPr/>
        </p:nvCxnSpPr>
        <p:spPr>
          <a:xfrm>
            <a:off x="3700110" y="3124200"/>
            <a:ext cx="2258728" cy="159702"/>
          </a:xfrm>
          <a:prstGeom prst="straightConnector1">
            <a:avLst/>
          </a:prstGeom>
          <a:ln w="25400" cap="rnd">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8" name="Elbow Connector 67"/>
          <p:cNvCxnSpPr/>
          <p:nvPr/>
        </p:nvCxnSpPr>
        <p:spPr>
          <a:xfrm rot="10800000">
            <a:off x="4626616" y="2033272"/>
            <a:ext cx="2840984" cy="205739"/>
          </a:xfrm>
          <a:prstGeom prst="bentConnector3">
            <a:avLst>
              <a:gd name="adj1" fmla="val 1363"/>
            </a:avLst>
          </a:prstGeom>
          <a:ln w="25400"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76" name="Rectangle 75"/>
          <p:cNvSpPr/>
          <p:nvPr/>
        </p:nvSpPr>
        <p:spPr>
          <a:xfrm>
            <a:off x="3483616" y="4598013"/>
            <a:ext cx="3602984" cy="307777"/>
          </a:xfrm>
          <a:prstGeom prst="rect">
            <a:avLst/>
          </a:prstGeom>
          <a:ln cap="rnd">
            <a:solidFill>
              <a:schemeClr val="tx1"/>
            </a:solidFill>
          </a:ln>
        </p:spPr>
        <p:txBody>
          <a:bodyPr wrap="square">
            <a:spAutoFit/>
          </a:bodyPr>
          <a:lstStyle/>
          <a:p>
            <a:r>
              <a:rPr lang="en-US" sz="1400" dirty="0" smtClean="0">
                <a:solidFill>
                  <a:srgbClr val="00B050"/>
                </a:solidFill>
              </a:rPr>
              <a:t>RX on </a:t>
            </a:r>
            <a:r>
              <a:rPr lang="en-US" sz="1400" dirty="0">
                <a:solidFill>
                  <a:srgbClr val="00B050"/>
                </a:solidFill>
              </a:rPr>
              <a:t>USB Module to </a:t>
            </a:r>
            <a:r>
              <a:rPr lang="en-US" sz="1400" dirty="0" smtClean="0">
                <a:solidFill>
                  <a:srgbClr val="00B050"/>
                </a:solidFill>
              </a:rPr>
              <a:t>TX </a:t>
            </a:r>
            <a:r>
              <a:rPr lang="en-US" sz="1400" dirty="0">
                <a:solidFill>
                  <a:srgbClr val="00B050"/>
                </a:solidFill>
              </a:rPr>
              <a:t>on Teensy</a:t>
            </a:r>
          </a:p>
        </p:txBody>
      </p:sp>
      <p:sp>
        <p:nvSpPr>
          <p:cNvPr id="77" name="Rectangle 76"/>
          <p:cNvSpPr/>
          <p:nvPr/>
        </p:nvSpPr>
        <p:spPr>
          <a:xfrm>
            <a:off x="3429684" y="5020528"/>
            <a:ext cx="3212413" cy="307777"/>
          </a:xfrm>
          <a:prstGeom prst="rect">
            <a:avLst/>
          </a:prstGeom>
          <a:ln cap="rnd">
            <a:solidFill>
              <a:schemeClr val="tx1"/>
            </a:solidFill>
          </a:ln>
        </p:spPr>
        <p:txBody>
          <a:bodyPr wrap="square">
            <a:spAutoFit/>
          </a:bodyPr>
          <a:lstStyle/>
          <a:p>
            <a:r>
              <a:rPr lang="en-US" sz="1400" dirty="0" smtClean="0">
                <a:solidFill>
                  <a:srgbClr val="0070C0"/>
                </a:solidFill>
              </a:rPr>
              <a:t>TX on USB Module to RX on Teensy</a:t>
            </a:r>
            <a:endParaRPr lang="en-US" sz="1400" dirty="0">
              <a:solidFill>
                <a:srgbClr val="0070C0"/>
              </a:solidFill>
            </a:endParaRPr>
          </a:p>
        </p:txBody>
      </p:sp>
      <p:cxnSp>
        <p:nvCxnSpPr>
          <p:cNvPr id="33" name="Elbow Connector 32"/>
          <p:cNvCxnSpPr/>
          <p:nvPr/>
        </p:nvCxnSpPr>
        <p:spPr>
          <a:xfrm rot="10800000" flipV="1">
            <a:off x="2057400" y="2026920"/>
            <a:ext cx="2550162" cy="1706880"/>
          </a:xfrm>
          <a:prstGeom prst="bentConnector3">
            <a:avLst>
              <a:gd name="adj1" fmla="val 100598"/>
            </a:avLst>
          </a:prstGeom>
          <a:ln w="254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a:off x="2819400" y="3283902"/>
            <a:ext cx="838202" cy="678500"/>
          </a:xfrm>
          <a:prstGeom prst="bentConnector3">
            <a:avLst>
              <a:gd name="adj1" fmla="val 50000"/>
            </a:avLst>
          </a:prstGeom>
          <a:ln w="25400" cap="rnd">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9" name="Elbow Connector 28"/>
          <p:cNvCxnSpPr/>
          <p:nvPr/>
        </p:nvCxnSpPr>
        <p:spPr>
          <a:xfrm rot="10800000">
            <a:off x="2286002" y="3733803"/>
            <a:ext cx="1371598" cy="1"/>
          </a:xfrm>
          <a:prstGeom prst="bentConnector3">
            <a:avLst>
              <a:gd name="adj1" fmla="val 50000"/>
            </a:avLst>
          </a:prstGeom>
          <a:ln w="25400" cap="rnd">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6" name="Elbow Connector 35"/>
          <p:cNvCxnSpPr/>
          <p:nvPr/>
        </p:nvCxnSpPr>
        <p:spPr>
          <a:xfrm flipV="1">
            <a:off x="2138681" y="3283902"/>
            <a:ext cx="680720" cy="449899"/>
          </a:xfrm>
          <a:prstGeom prst="bentConnector3">
            <a:avLst>
              <a:gd name="adj1" fmla="val 746"/>
            </a:avLst>
          </a:prstGeom>
          <a:ln w="25400" cap="rnd">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 name="Elbow Connector 18"/>
          <p:cNvCxnSpPr/>
          <p:nvPr/>
        </p:nvCxnSpPr>
        <p:spPr>
          <a:xfrm rot="10800000" flipV="1">
            <a:off x="1752603" y="2324100"/>
            <a:ext cx="1579878" cy="1409700"/>
          </a:xfrm>
          <a:prstGeom prst="bentConnector3">
            <a:avLst>
              <a:gd name="adj1" fmla="val 98875"/>
            </a:avLst>
          </a:prstGeom>
          <a:ln w="25400" cap="rnd">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12555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the source…</a:t>
            </a:r>
            <a:endParaRPr lang="en-US" dirty="0"/>
          </a:p>
        </p:txBody>
      </p:sp>
      <p:sp>
        <p:nvSpPr>
          <p:cNvPr id="3" name="Content Placeholder 2"/>
          <p:cNvSpPr>
            <a:spLocks noGrp="1"/>
          </p:cNvSpPr>
          <p:nvPr>
            <p:ph idx="1"/>
          </p:nvPr>
        </p:nvSpPr>
        <p:spPr>
          <a:xfrm>
            <a:off x="76200" y="1600200"/>
            <a:ext cx="8610600" cy="4708525"/>
          </a:xfrm>
        </p:spPr>
        <p:txBody>
          <a:bodyPr/>
          <a:lstStyle/>
          <a:p>
            <a:r>
              <a:rPr lang="en-US" dirty="0" smtClean="0"/>
              <a:t>Had </a:t>
            </a:r>
            <a:r>
              <a:rPr lang="en-US" dirty="0"/>
              <a:t>to get </a:t>
            </a:r>
            <a:r>
              <a:rPr lang="en-US" dirty="0" smtClean="0"/>
              <a:t>Sure Electronics</a:t>
            </a:r>
            <a:br>
              <a:rPr lang="en-US" dirty="0" smtClean="0"/>
            </a:br>
            <a:r>
              <a:rPr lang="en-US" dirty="0" smtClean="0"/>
              <a:t>to send me the source</a:t>
            </a:r>
          </a:p>
          <a:p>
            <a:r>
              <a:rPr lang="en-US" dirty="0" smtClean="0"/>
              <a:t>Took some convincing</a:t>
            </a:r>
          </a:p>
          <a:p>
            <a:r>
              <a:rPr lang="en-US" dirty="0" smtClean="0"/>
              <a:t>Your mostly on your own </a:t>
            </a:r>
            <a:br>
              <a:rPr lang="en-US" dirty="0" smtClean="0"/>
            </a:br>
            <a:r>
              <a:rPr lang="en-US" dirty="0" smtClean="0"/>
              <a:t>for support</a:t>
            </a:r>
          </a:p>
          <a:p>
            <a:r>
              <a:rPr lang="en-US" dirty="0"/>
              <a:t>Code and HEX files</a:t>
            </a:r>
            <a:br>
              <a:rPr lang="en-US" dirty="0"/>
            </a:br>
            <a:r>
              <a:rPr lang="en-US" sz="1600" dirty="0">
                <a:hlinkClick r:id="rId2"/>
              </a:rPr>
              <a:t>http://</a:t>
            </a:r>
            <a:r>
              <a:rPr lang="en-US" sz="1600" dirty="0" smtClean="0">
                <a:hlinkClick r:id="rId2"/>
              </a:rPr>
              <a:t>www.sure-electronics.net/download/index.php?name=MB-CM13111&amp;type=0</a:t>
            </a:r>
            <a:r>
              <a:rPr lang="en-US" sz="1600" dirty="0" smtClean="0"/>
              <a:t> </a:t>
            </a:r>
            <a:endParaRPr lang="en-US" sz="1600" dirty="0"/>
          </a:p>
        </p:txBody>
      </p:sp>
      <p:sp>
        <p:nvSpPr>
          <p:cNvPr id="4" name="Rectangle 3"/>
          <p:cNvSpPr/>
          <p:nvPr/>
        </p:nvSpPr>
        <p:spPr>
          <a:xfrm>
            <a:off x="4724400" y="1905000"/>
            <a:ext cx="4267200" cy="2062103"/>
          </a:xfrm>
          <a:prstGeom prst="rect">
            <a:avLst/>
          </a:prstGeom>
        </p:spPr>
        <p:txBody>
          <a:bodyPr wrap="square">
            <a:spAutoFit/>
          </a:bodyPr>
          <a:lstStyle/>
          <a:p>
            <a:r>
              <a:rPr lang="en-US" sz="1600" dirty="0" smtClean="0">
                <a:solidFill>
                  <a:schemeClr val="accent3"/>
                </a:solidFill>
              </a:rPr>
              <a:t>HID</a:t>
            </a:r>
            <a:r>
              <a:rPr lang="en-US" sz="1600" dirty="0">
                <a:solidFill>
                  <a:schemeClr val="accent3"/>
                </a:solidFill>
              </a:rPr>
              <a:t>: Raw Report  00-00-13-00-00-00-00-00-</a:t>
            </a:r>
          </a:p>
          <a:p>
            <a:r>
              <a:rPr lang="en-US" sz="1600" dirty="0" smtClean="0">
                <a:solidFill>
                  <a:schemeClr val="accent3"/>
                </a:solidFill>
              </a:rPr>
              <a:t>	                                                     p</a:t>
            </a:r>
            <a:endParaRPr lang="en-US" sz="1600" dirty="0">
              <a:solidFill>
                <a:schemeClr val="accent3"/>
              </a:solidFill>
            </a:endParaRPr>
          </a:p>
          <a:p>
            <a:r>
              <a:rPr lang="en-US" sz="1600" dirty="0">
                <a:solidFill>
                  <a:schemeClr val="accent3"/>
                </a:solidFill>
              </a:rPr>
              <a:t>HID: Raw Report  00-00-13-00-00-00-00-00-</a:t>
            </a:r>
          </a:p>
          <a:p>
            <a:r>
              <a:rPr lang="en-US" sz="1600" dirty="0" smtClean="0">
                <a:solidFill>
                  <a:schemeClr val="accent3"/>
                </a:solidFill>
              </a:rPr>
              <a:t>                                         	                     p</a:t>
            </a:r>
          </a:p>
          <a:p>
            <a:r>
              <a:rPr lang="en-US" sz="1600" dirty="0" smtClean="0">
                <a:solidFill>
                  <a:schemeClr val="accent3"/>
                </a:solidFill>
              </a:rPr>
              <a:t>HID</a:t>
            </a:r>
            <a:r>
              <a:rPr lang="en-US" sz="1600" dirty="0">
                <a:solidFill>
                  <a:schemeClr val="accent3"/>
                </a:solidFill>
              </a:rPr>
              <a:t>: Raw Report  00-00-13-00-00-00-00-00-</a:t>
            </a:r>
          </a:p>
          <a:p>
            <a:r>
              <a:rPr lang="en-US" sz="1600" dirty="0">
                <a:solidFill>
                  <a:schemeClr val="accent3"/>
                </a:solidFill>
              </a:rPr>
              <a:t>                                         </a:t>
            </a:r>
            <a:r>
              <a:rPr lang="en-US" sz="1600" dirty="0" smtClean="0">
                <a:solidFill>
                  <a:schemeClr val="accent3"/>
                </a:solidFill>
              </a:rPr>
              <a:t>	                     p</a:t>
            </a:r>
            <a:endParaRPr lang="en-US" sz="1600" dirty="0">
              <a:solidFill>
                <a:schemeClr val="accent3"/>
              </a:solidFill>
            </a:endParaRPr>
          </a:p>
          <a:p>
            <a:r>
              <a:rPr lang="en-US" sz="1600" dirty="0">
                <a:solidFill>
                  <a:schemeClr val="accent3"/>
                </a:solidFill>
              </a:rPr>
              <a:t>HID: Raw Report  00-00-13-00-00-00-00-00-</a:t>
            </a:r>
          </a:p>
          <a:p>
            <a:r>
              <a:rPr lang="en-US" sz="1600" dirty="0">
                <a:solidFill>
                  <a:schemeClr val="accent3"/>
                </a:solidFill>
              </a:rPr>
              <a:t>                                         </a:t>
            </a:r>
            <a:r>
              <a:rPr lang="en-US" sz="1600" dirty="0" smtClean="0">
                <a:solidFill>
                  <a:schemeClr val="accent3"/>
                </a:solidFill>
              </a:rPr>
              <a:t>	                     p</a:t>
            </a:r>
            <a:endParaRPr lang="en-US" sz="1600" dirty="0">
              <a:solidFill>
                <a:schemeClr val="accent3"/>
              </a:solidFill>
            </a:endParaRPr>
          </a:p>
        </p:txBody>
      </p:sp>
    </p:spTree>
    <p:extLst>
      <p:ext uri="{BB962C8B-B14F-4D97-AF65-F5344CB8AC3E}">
        <p14:creationId xmlns:p14="http://schemas.microsoft.com/office/powerpoint/2010/main" val="27180491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USB To Serial To USB</a:t>
            </a:r>
            <a:endParaRPr lang="en-US" dirty="0"/>
          </a:p>
        </p:txBody>
      </p:sp>
      <p:sp>
        <p:nvSpPr>
          <p:cNvPr id="3" name="Content Placeholder 2"/>
          <p:cNvSpPr>
            <a:spLocks noGrp="1"/>
          </p:cNvSpPr>
          <p:nvPr>
            <p:ph idx="1"/>
          </p:nvPr>
        </p:nvSpPr>
        <p:spPr/>
        <p:txBody>
          <a:bodyPr/>
          <a:lstStyle/>
          <a:p>
            <a:r>
              <a:rPr lang="en-US" dirty="0" smtClean="0"/>
              <a:t>HID Keyboard Reports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424029156"/>
              </p:ext>
            </p:extLst>
          </p:nvPr>
        </p:nvGraphicFramePr>
        <p:xfrm>
          <a:off x="533400" y="2514600"/>
          <a:ext cx="4495800" cy="2118360"/>
        </p:xfrm>
        <a:graphic>
          <a:graphicData uri="http://schemas.openxmlformats.org/drawingml/2006/table">
            <a:tbl>
              <a:tblPr firstRow="1" bandRow="1">
                <a:tableStyleId>{F5AB1C69-6EDB-4FF4-983F-18BD219EF322}</a:tableStyleId>
              </a:tblPr>
              <a:tblGrid>
                <a:gridCol w="2368323"/>
                <a:gridCol w="2127477"/>
              </a:tblGrid>
              <a:tr h="294640">
                <a:tc>
                  <a:txBody>
                    <a:bodyPr/>
                    <a:lstStyle/>
                    <a:p>
                      <a:r>
                        <a:rPr lang="en-US" dirty="0" smtClean="0"/>
                        <a:t>Key(s)</a:t>
                      </a:r>
                      <a:endParaRPr lang="en-US" dirty="0"/>
                    </a:p>
                  </a:txBody>
                  <a:tcPr/>
                </a:tc>
                <a:tc>
                  <a:txBody>
                    <a:bodyPr/>
                    <a:lstStyle/>
                    <a:p>
                      <a:r>
                        <a:rPr lang="en-US" dirty="0" smtClean="0"/>
                        <a:t>Code</a:t>
                      </a:r>
                      <a:endParaRPr lang="en-US" dirty="0"/>
                    </a:p>
                  </a:txBody>
                  <a:tcPr/>
                </a:tc>
              </a:tr>
              <a:tr h="370840">
                <a:tc>
                  <a:txBody>
                    <a:bodyPr/>
                    <a:lstStyle/>
                    <a:p>
                      <a:r>
                        <a:rPr lang="en-US" dirty="0" smtClean="0"/>
                        <a:t>a</a:t>
                      </a:r>
                      <a:endParaRPr lang="en-US" dirty="0"/>
                    </a:p>
                  </a:txBody>
                  <a:tcPr/>
                </a:tc>
                <a:tc>
                  <a:txBody>
                    <a:bodyPr/>
                    <a:lstStyle/>
                    <a:p>
                      <a:r>
                        <a:rPr lang="en-US" dirty="0" smtClean="0"/>
                        <a:t>0000040000000000</a:t>
                      </a:r>
                      <a:endParaRPr lang="en-US" dirty="0"/>
                    </a:p>
                  </a:txBody>
                  <a:tcPr/>
                </a:tc>
              </a:tr>
              <a:tr h="370840">
                <a:tc>
                  <a:txBody>
                    <a:bodyPr/>
                    <a:lstStyle/>
                    <a:p>
                      <a:r>
                        <a:rPr lang="en-US" dirty="0" smtClean="0"/>
                        <a:t>Left </a:t>
                      </a:r>
                      <a:r>
                        <a:rPr lang="en-US" dirty="0" err="1" smtClean="0"/>
                        <a:t>Ctrl+Shift+Alt</a:t>
                      </a:r>
                      <a:r>
                        <a:rPr lang="en-US" dirty="0" smtClean="0"/>
                        <a:t>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0700000000000000</a:t>
                      </a:r>
                      <a:endParaRPr lang="en-US" dirty="0"/>
                    </a:p>
                  </a:txBody>
                  <a:tcPr/>
                </a:tc>
              </a:tr>
              <a:tr h="370840">
                <a:tc>
                  <a:txBody>
                    <a:bodyPr/>
                    <a:lstStyle/>
                    <a:p>
                      <a:r>
                        <a:rPr lang="en-US" dirty="0" smtClean="0"/>
                        <a:t>Right </a:t>
                      </a:r>
                      <a:r>
                        <a:rPr lang="en-US" dirty="0" err="1" smtClean="0"/>
                        <a:t>Ctrl+Shift+Alt</a:t>
                      </a:r>
                      <a:r>
                        <a:rPr lang="en-US" dirty="0" smtClean="0"/>
                        <a:t>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7000000000000000</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a+b+c</a:t>
                      </a:r>
                      <a:r>
                        <a:rPr lang="en-US" dirty="0" smtClean="0"/>
                        <a:t> </a:t>
                      </a:r>
                    </a:p>
                    <a:p>
                      <a:endParaRPr lang="en-US" dirty="0"/>
                    </a:p>
                  </a:txBody>
                  <a:tcPr/>
                </a:tc>
                <a:tc>
                  <a:txBody>
                    <a:bodyPr/>
                    <a:lstStyle/>
                    <a:p>
                      <a:r>
                        <a:rPr lang="en-US" dirty="0" smtClean="0"/>
                        <a:t>0000050406000000</a:t>
                      </a:r>
                      <a:endParaRPr lang="en-US" dirty="0"/>
                    </a:p>
                  </a:txBody>
                  <a:tcPr/>
                </a:tc>
              </a:tr>
            </a:tbl>
          </a:graphicData>
        </a:graphic>
      </p:graphicFrame>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7824" y="1752600"/>
            <a:ext cx="2162175" cy="4800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318262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USB </a:t>
            </a:r>
            <a:r>
              <a:rPr lang="en-US" dirty="0" smtClean="0"/>
              <a:t>Keylogger Code and Demo</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3412" y="1600200"/>
            <a:ext cx="6257176" cy="4708525"/>
          </a:xfrm>
        </p:spPr>
      </p:pic>
    </p:spTree>
    <p:extLst>
      <p:ext uri="{BB962C8B-B14F-4D97-AF65-F5344CB8AC3E}">
        <p14:creationId xmlns:p14="http://schemas.microsoft.com/office/powerpoint/2010/main" val="32157892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Ideas</a:t>
            </a:r>
            <a:endParaRPr lang="en-US" dirty="0"/>
          </a:p>
        </p:txBody>
      </p:sp>
      <p:sp>
        <p:nvSpPr>
          <p:cNvPr id="3" name="Content Placeholder 2"/>
          <p:cNvSpPr>
            <a:spLocks noGrp="1"/>
          </p:cNvSpPr>
          <p:nvPr>
            <p:ph idx="1"/>
          </p:nvPr>
        </p:nvSpPr>
        <p:spPr/>
        <p:txBody>
          <a:bodyPr/>
          <a:lstStyle/>
          <a:p>
            <a:r>
              <a:rPr lang="en-US" dirty="0" err="1" smtClean="0"/>
              <a:t>Arduino</a:t>
            </a:r>
            <a:r>
              <a:rPr lang="en-US" dirty="0" smtClean="0"/>
              <a:t> community supports so </a:t>
            </a:r>
            <a:r>
              <a:rPr lang="en-US" dirty="0"/>
              <a:t>many peripherals, </a:t>
            </a:r>
            <a:r>
              <a:rPr lang="en-US" dirty="0" smtClean="0"/>
              <a:t>what might be possible?</a:t>
            </a:r>
          </a:p>
          <a:p>
            <a:r>
              <a:rPr lang="en-US" dirty="0" smtClean="0"/>
              <a:t>Wireless keylogger?</a:t>
            </a:r>
          </a:p>
          <a:p>
            <a:r>
              <a:rPr lang="en-US" dirty="0" smtClean="0"/>
              <a:t>Ethernet </a:t>
            </a:r>
            <a:r>
              <a:rPr lang="en-US" dirty="0"/>
              <a:t>k</a:t>
            </a:r>
            <a:r>
              <a:rPr lang="en-US" dirty="0" smtClean="0"/>
              <a:t>eylogger?</a:t>
            </a:r>
          </a:p>
          <a:p>
            <a:r>
              <a:rPr lang="en-US" dirty="0" smtClean="0"/>
              <a:t>Time Stamping</a:t>
            </a:r>
          </a:p>
          <a:p>
            <a:r>
              <a:rPr lang="en-US" dirty="0"/>
              <a:t>Make the key loggers more passive</a:t>
            </a:r>
            <a:r>
              <a:rPr lang="en-US" dirty="0" smtClean="0"/>
              <a:t>.</a:t>
            </a:r>
            <a:endParaRPr lang="en-US" dirty="0"/>
          </a:p>
        </p:txBody>
      </p:sp>
    </p:spTree>
    <p:extLst>
      <p:ext uri="{BB962C8B-B14F-4D97-AF65-F5344CB8AC3E}">
        <p14:creationId xmlns:p14="http://schemas.microsoft.com/office/powerpoint/2010/main" val="237625361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rPr>
              <a:t>Conclusions/Problems solved</a:t>
            </a:r>
            <a:endParaRPr lang="en-US" dirty="0"/>
          </a:p>
        </p:txBody>
      </p:sp>
      <p:sp>
        <p:nvSpPr>
          <p:cNvPr id="3" name="Content Placeholder 2"/>
          <p:cNvSpPr>
            <a:spLocks noGrp="1"/>
          </p:cNvSpPr>
          <p:nvPr>
            <p:ph idx="1"/>
          </p:nvPr>
        </p:nvSpPr>
        <p:spPr/>
        <p:txBody>
          <a:bodyPr/>
          <a:lstStyle/>
          <a:p>
            <a:pPr lvl="0"/>
            <a:r>
              <a:rPr lang="en-US" dirty="0" smtClean="0"/>
              <a:t>Homemade Key Logger worked</a:t>
            </a:r>
          </a:p>
          <a:p>
            <a:pPr lvl="0"/>
            <a:r>
              <a:rPr lang="en-US" dirty="0" smtClean="0"/>
              <a:t>Integrated with Programmable HID</a:t>
            </a:r>
          </a:p>
          <a:p>
            <a:pPr lvl="0"/>
            <a:r>
              <a:rPr lang="en-US" dirty="0" smtClean="0"/>
              <a:t>Kept </a:t>
            </a:r>
            <a:r>
              <a:rPr lang="en-US" dirty="0"/>
              <a:t>the costs </a:t>
            </a:r>
            <a:r>
              <a:rPr lang="en-US" dirty="0" smtClean="0"/>
              <a:t>low</a:t>
            </a:r>
            <a:br>
              <a:rPr lang="en-US" dirty="0" smtClean="0"/>
            </a:br>
            <a:r>
              <a:rPr lang="en-US" dirty="0"/>
              <a:t>PS/2 </a:t>
            </a:r>
            <a:r>
              <a:rPr lang="en-US" dirty="0" smtClean="0"/>
              <a:t>unit = $</a:t>
            </a:r>
            <a:r>
              <a:rPr lang="en-US" dirty="0"/>
              <a:t>24 and </a:t>
            </a:r>
            <a:r>
              <a:rPr lang="en-US" dirty="0" smtClean="0"/>
              <a:t>USB </a:t>
            </a:r>
            <a:r>
              <a:rPr lang="en-US" dirty="0"/>
              <a:t>unit </a:t>
            </a:r>
            <a:r>
              <a:rPr lang="en-US" dirty="0" smtClean="0"/>
              <a:t>= </a:t>
            </a:r>
            <a:r>
              <a:rPr lang="en-US" dirty="0"/>
              <a:t>$</a:t>
            </a:r>
            <a:r>
              <a:rPr lang="en-US" dirty="0" smtClean="0"/>
              <a:t>39 (Depending)</a:t>
            </a:r>
          </a:p>
          <a:p>
            <a:pPr marL="136525" lvl="0" indent="0">
              <a:buNone/>
            </a:pPr>
            <a:endParaRPr lang="en-US" dirty="0"/>
          </a:p>
          <a:p>
            <a:endParaRPr lang="en-US" dirty="0"/>
          </a:p>
        </p:txBody>
      </p:sp>
    </p:spTree>
    <p:extLst>
      <p:ext uri="{BB962C8B-B14F-4D97-AF65-F5344CB8AC3E}">
        <p14:creationId xmlns:p14="http://schemas.microsoft.com/office/powerpoint/2010/main" val="370460933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Problems</a:t>
            </a:r>
            <a:endParaRPr lang="en-US" dirty="0"/>
          </a:p>
        </p:txBody>
      </p:sp>
      <p:sp>
        <p:nvSpPr>
          <p:cNvPr id="3" name="Content Placeholder 2"/>
          <p:cNvSpPr>
            <a:spLocks noGrp="1"/>
          </p:cNvSpPr>
          <p:nvPr>
            <p:ph idx="1"/>
          </p:nvPr>
        </p:nvSpPr>
        <p:spPr/>
        <p:txBody>
          <a:bodyPr/>
          <a:lstStyle/>
          <a:p>
            <a:r>
              <a:rPr lang="en-US" dirty="0" smtClean="0"/>
              <a:t>Not passive</a:t>
            </a:r>
          </a:p>
          <a:p>
            <a:r>
              <a:rPr lang="en-US" dirty="0" smtClean="0"/>
              <a:t>If the keyboard has a USB hub in it, it won’t work with the USB host module I currently use</a:t>
            </a:r>
          </a:p>
          <a:p>
            <a:r>
              <a:rPr lang="en-US" dirty="0" smtClean="0"/>
              <a:t>Kind of hard to package it smaller</a:t>
            </a:r>
          </a:p>
        </p:txBody>
      </p:sp>
    </p:spTree>
    <p:extLst>
      <p:ext uri="{BB962C8B-B14F-4D97-AF65-F5344CB8AC3E}">
        <p14:creationId xmlns:p14="http://schemas.microsoft.com/office/powerpoint/2010/main" val="42398176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Hardware </a:t>
            </a:r>
            <a:r>
              <a:rPr lang="en-US" dirty="0" smtClean="0">
                <a:effectLst/>
              </a:rPr>
              <a:t>keyloggers</a:t>
            </a:r>
            <a:endParaRPr lang="en-US" dirty="0">
              <a:effectLst/>
            </a:endParaRPr>
          </a:p>
        </p:txBody>
      </p:sp>
      <p:sp>
        <p:nvSpPr>
          <p:cNvPr id="3" name="Content Placeholder 2"/>
          <p:cNvSpPr>
            <a:spLocks noGrp="1"/>
          </p:cNvSpPr>
          <p:nvPr>
            <p:ph idx="1"/>
          </p:nvPr>
        </p:nvSpPr>
        <p:spPr>
          <a:xfrm>
            <a:off x="457200" y="1371600"/>
            <a:ext cx="6096000" cy="4937125"/>
          </a:xfrm>
        </p:spPr>
        <p:txBody>
          <a:bodyPr/>
          <a:lstStyle/>
          <a:p>
            <a:r>
              <a:rPr lang="en-US" sz="2400" dirty="0"/>
              <a:t>Hardware </a:t>
            </a:r>
            <a:r>
              <a:rPr lang="en-US" sz="2400" dirty="0" smtClean="0"/>
              <a:t>keyloggers </a:t>
            </a:r>
            <a:r>
              <a:rPr lang="en-US" sz="2400" dirty="0"/>
              <a:t>are fairly simple devices </a:t>
            </a:r>
            <a:r>
              <a:rPr lang="en-US" sz="2400" dirty="0" smtClean="0"/>
              <a:t>conceptually </a:t>
            </a:r>
          </a:p>
          <a:p>
            <a:endParaRPr lang="en-US" sz="2400" dirty="0" smtClean="0"/>
          </a:p>
          <a:p>
            <a:r>
              <a:rPr lang="en-US" sz="2400" dirty="0" smtClean="0"/>
              <a:t>Essentially </a:t>
            </a:r>
            <a:r>
              <a:rPr lang="en-US" sz="2400" dirty="0"/>
              <a:t>they are installed between the keyboard and the computer, and then log all of the </a:t>
            </a:r>
            <a:r>
              <a:rPr lang="en-US" sz="2400" dirty="0" smtClean="0"/>
              <a:t>keystrokes </a:t>
            </a:r>
            <a:r>
              <a:rPr lang="en-US" sz="2400" dirty="0"/>
              <a:t>that they intercept to their onboard flash </a:t>
            </a:r>
            <a:r>
              <a:rPr lang="en-US" sz="2400" dirty="0" smtClean="0"/>
              <a:t>memory</a:t>
            </a:r>
          </a:p>
          <a:p>
            <a:endParaRPr lang="en-US" sz="2400" dirty="0" smtClean="0"/>
          </a:p>
          <a:p>
            <a:r>
              <a:rPr lang="en-US" sz="2400" dirty="0" smtClean="0"/>
              <a:t>A </a:t>
            </a:r>
            <a:r>
              <a:rPr lang="en-US" sz="2400" dirty="0"/>
              <a:t>snooper can then come along later to pick up the key logger and extract the captured data (passwords, documents, activity, etc</a:t>
            </a:r>
            <a:r>
              <a:rPr lang="en-US" sz="2400" dirty="0" smtClean="0"/>
              <a:t>.)</a:t>
            </a:r>
            <a:endParaRPr lang="en-US"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1143000"/>
            <a:ext cx="2324100"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2928" y="2819400"/>
            <a:ext cx="1224643"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3713798"/>
            <a:ext cx="2381250"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07015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Way more links than you ever wanted</a:t>
            </a:r>
            <a:endParaRPr lang="en-US" dirty="0"/>
          </a:p>
        </p:txBody>
      </p:sp>
      <p:sp>
        <p:nvSpPr>
          <p:cNvPr id="5" name="Subtitle 4"/>
          <p:cNvSpPr>
            <a:spLocks noGrp="1"/>
          </p:cNvSpPr>
          <p:nvPr>
            <p:ph type="subTitle" idx="1"/>
          </p:nvPr>
        </p:nvSpPr>
        <p:spPr/>
        <p:txBody>
          <a:bodyPr/>
          <a:lstStyle/>
          <a:p>
            <a:r>
              <a:rPr lang="en-US" dirty="0" smtClean="0"/>
              <a:t>AKA: Homework</a:t>
            </a:r>
            <a:endParaRPr lang="en-US" dirty="0"/>
          </a:p>
        </p:txBody>
      </p:sp>
    </p:spTree>
    <p:extLst>
      <p:ext uri="{BB962C8B-B14F-4D97-AF65-F5344CB8AC3E}">
        <p14:creationId xmlns:p14="http://schemas.microsoft.com/office/powerpoint/2010/main" val="83944214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Useful Tools/Links</a:t>
            </a:r>
            <a:endParaRPr lang="en-US" dirty="0"/>
          </a:p>
        </p:txBody>
      </p:sp>
      <p:sp>
        <p:nvSpPr>
          <p:cNvPr id="3" name="Content Placeholder 2"/>
          <p:cNvSpPr>
            <a:spLocks noGrp="1"/>
          </p:cNvSpPr>
          <p:nvPr>
            <p:ph idx="1"/>
          </p:nvPr>
        </p:nvSpPr>
        <p:spPr>
          <a:xfrm>
            <a:off x="228600" y="1295400"/>
            <a:ext cx="8458200" cy="5013325"/>
          </a:xfrm>
        </p:spPr>
        <p:txBody>
          <a:bodyPr/>
          <a:lstStyle/>
          <a:p>
            <a:r>
              <a:rPr lang="en-US" sz="2400" dirty="0"/>
              <a:t>Homemade Keylogger/PHUKD </a:t>
            </a:r>
            <a:r>
              <a:rPr lang="en-US" sz="2400" dirty="0" smtClean="0"/>
              <a:t>Hybrid </a:t>
            </a:r>
            <a:r>
              <a:rPr lang="en-US" sz="2400" dirty="0"/>
              <a:t/>
            </a:r>
            <a:br>
              <a:rPr lang="en-US" sz="2400" dirty="0"/>
            </a:br>
            <a:r>
              <a:rPr lang="en-US" sz="2000" dirty="0">
                <a:hlinkClick r:id="rId2"/>
              </a:rPr>
              <a:t>http://</a:t>
            </a:r>
            <a:r>
              <a:rPr lang="en-US" sz="2000" dirty="0" smtClean="0">
                <a:hlinkClick r:id="rId2"/>
              </a:rPr>
              <a:t>www.irongeek.com/i.php?page=security/homemade-hardware-keylogger-phukd</a:t>
            </a:r>
            <a:r>
              <a:rPr lang="en-US" sz="2000" dirty="0" smtClean="0"/>
              <a:t> </a:t>
            </a:r>
            <a:endParaRPr lang="en-US" sz="2000" dirty="0"/>
          </a:p>
          <a:p>
            <a:r>
              <a:rPr lang="en-US" sz="2400" dirty="0" smtClean="0"/>
              <a:t>PHUKD Project site</a:t>
            </a:r>
            <a:br>
              <a:rPr lang="en-US" sz="2400" dirty="0" smtClean="0"/>
            </a:br>
            <a:r>
              <a:rPr lang="en-US" sz="2000" dirty="0" smtClean="0">
                <a:hlinkClick r:id="rId3"/>
              </a:rPr>
              <a:t>http</a:t>
            </a:r>
            <a:r>
              <a:rPr lang="en-US" sz="2000" dirty="0">
                <a:hlinkClick r:id="rId3"/>
              </a:rPr>
              <a:t>://</a:t>
            </a:r>
            <a:r>
              <a:rPr lang="en-US" sz="2000" dirty="0" smtClean="0">
                <a:hlinkClick r:id="rId3"/>
              </a:rPr>
              <a:t>www.irongeek.com/i.php?page=security/programmable-hid-usb-keystroke-dongle</a:t>
            </a:r>
            <a:r>
              <a:rPr lang="en-US" sz="2000" dirty="0" smtClean="0"/>
              <a:t> </a:t>
            </a:r>
            <a:endParaRPr lang="en-US" sz="2000" dirty="0"/>
          </a:p>
          <a:p>
            <a:r>
              <a:rPr lang="en-US" sz="2400" dirty="0"/>
              <a:t>Paul’s </a:t>
            </a:r>
            <a:r>
              <a:rPr lang="en-US" sz="2400" dirty="0" err="1" smtClean="0"/>
              <a:t>Teensyduino</a:t>
            </a:r>
            <a:r>
              <a:rPr lang="en-US" sz="2400" dirty="0" smtClean="0"/>
              <a:t> Docs</a:t>
            </a:r>
            <a:r>
              <a:rPr lang="en-US" sz="2400" dirty="0"/>
              <a:t/>
            </a:r>
            <a:br>
              <a:rPr lang="en-US" sz="2400" dirty="0"/>
            </a:br>
            <a:r>
              <a:rPr lang="en-US" sz="2400" dirty="0">
                <a:hlinkClick r:id="rId4"/>
              </a:rPr>
              <a:t>http://</a:t>
            </a:r>
            <a:r>
              <a:rPr lang="en-US" sz="2400" dirty="0" smtClean="0">
                <a:hlinkClick r:id="rId4"/>
              </a:rPr>
              <a:t>www.pjrc.com/teensy/teensyduino.html</a:t>
            </a:r>
            <a:r>
              <a:rPr lang="en-US" sz="2400" dirty="0" smtClean="0"/>
              <a:t> </a:t>
            </a:r>
            <a:endParaRPr lang="en-US" sz="2400" dirty="0"/>
          </a:p>
          <a:p>
            <a:r>
              <a:rPr lang="en-US" sz="2400" dirty="0" err="1" smtClean="0"/>
              <a:t>USBDeview</a:t>
            </a:r>
            <a:r>
              <a:rPr lang="en-US" sz="2400" dirty="0"/>
              <a:t/>
            </a:r>
            <a:br>
              <a:rPr lang="en-US" sz="2400" dirty="0"/>
            </a:br>
            <a:r>
              <a:rPr lang="en-US" sz="2000" dirty="0">
                <a:hlinkClick r:id="rId5"/>
              </a:rPr>
              <a:t>http://</a:t>
            </a:r>
            <a:r>
              <a:rPr lang="en-US" sz="2000" dirty="0" smtClean="0">
                <a:hlinkClick r:id="rId5"/>
              </a:rPr>
              <a:t>www.nirsoft.net/utils/usb_devices_view.html</a:t>
            </a:r>
            <a:endParaRPr lang="en-US" sz="2000" dirty="0" smtClean="0"/>
          </a:p>
          <a:p>
            <a:r>
              <a:rPr lang="en-US" sz="2400" dirty="0" err="1" smtClean="0"/>
              <a:t>Reg</a:t>
            </a:r>
            <a:r>
              <a:rPr lang="en-US" sz="2400" dirty="0"/>
              <a:t> From App</a:t>
            </a:r>
            <a:br>
              <a:rPr lang="en-US" sz="2400" dirty="0"/>
            </a:br>
            <a:r>
              <a:rPr lang="en-US" sz="2000" dirty="0">
                <a:hlinkClick r:id="rId6"/>
              </a:rPr>
              <a:t>http://</a:t>
            </a:r>
            <a:r>
              <a:rPr lang="en-US" sz="2000" dirty="0" smtClean="0">
                <a:hlinkClick r:id="rId6"/>
              </a:rPr>
              <a:t>www.nirsoft.net/utils/reg_file_from_application.html</a:t>
            </a:r>
            <a:r>
              <a:rPr lang="en-US" sz="2000" dirty="0" smtClean="0"/>
              <a:t> </a:t>
            </a:r>
          </a:p>
          <a:p>
            <a:r>
              <a:rPr lang="en-US" sz="2400" dirty="0" smtClean="0"/>
              <a:t>HAK5’s Rubber </a:t>
            </a:r>
            <a:r>
              <a:rPr lang="en-US" sz="2400" dirty="0"/>
              <a:t>Ducky Forum</a:t>
            </a:r>
            <a:br>
              <a:rPr lang="en-US" sz="2400" dirty="0"/>
            </a:br>
            <a:r>
              <a:rPr lang="en-US" sz="2000" dirty="0">
                <a:hlinkClick r:id="rId7"/>
              </a:rPr>
              <a:t>http://</a:t>
            </a:r>
            <a:r>
              <a:rPr lang="en-US" sz="2000" dirty="0" smtClean="0">
                <a:hlinkClick r:id="rId7"/>
              </a:rPr>
              <a:t>www.hak5.org/forums/index.php?showforum=56</a:t>
            </a:r>
            <a:r>
              <a:rPr lang="en-US" sz="2000" dirty="0" smtClean="0"/>
              <a:t> </a:t>
            </a:r>
            <a:endParaRPr lang="en-US" sz="2000" dirty="0"/>
          </a:p>
        </p:txBody>
      </p:sp>
    </p:spTree>
    <p:extLst>
      <p:ext uri="{BB962C8B-B14F-4D97-AF65-F5344CB8AC3E}">
        <p14:creationId xmlns:p14="http://schemas.microsoft.com/office/powerpoint/2010/main" val="137757312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for more parts</a:t>
            </a:r>
            <a:endParaRPr lang="en-US" dirty="0"/>
          </a:p>
        </p:txBody>
      </p:sp>
      <p:sp>
        <p:nvSpPr>
          <p:cNvPr id="3" name="Content Placeholder 2"/>
          <p:cNvSpPr>
            <a:spLocks noGrp="1"/>
          </p:cNvSpPr>
          <p:nvPr>
            <p:ph idx="1"/>
          </p:nvPr>
        </p:nvSpPr>
        <p:spPr/>
        <p:txBody>
          <a:bodyPr/>
          <a:lstStyle/>
          <a:p>
            <a:r>
              <a:rPr lang="en-US" sz="1800" dirty="0" smtClean="0"/>
              <a:t>Teensy</a:t>
            </a:r>
            <a:r>
              <a:rPr lang="en-US" sz="1800" dirty="0"/>
              <a:t/>
            </a:r>
            <a:br>
              <a:rPr lang="en-US" sz="1800" dirty="0"/>
            </a:br>
            <a:r>
              <a:rPr lang="en-US" sz="1800" dirty="0">
                <a:hlinkClick r:id="rId2"/>
              </a:rPr>
              <a:t>http://www.pjrc.com/teensy</a:t>
            </a:r>
            <a:r>
              <a:rPr lang="en-US" sz="1800" dirty="0" smtClean="0">
                <a:hlinkClick r:id="rId2"/>
              </a:rPr>
              <a:t>/</a:t>
            </a:r>
            <a:endParaRPr lang="en-US" sz="1800" dirty="0" smtClean="0"/>
          </a:p>
          <a:p>
            <a:r>
              <a:rPr lang="en-US" sz="1800" dirty="0"/>
              <a:t>Sure Electronics</a:t>
            </a:r>
            <a:br>
              <a:rPr lang="en-US" sz="1800" dirty="0"/>
            </a:br>
            <a:r>
              <a:rPr lang="en-US" sz="1800" dirty="0">
                <a:hlinkClick r:id="rId3"/>
              </a:rPr>
              <a:t>http://www.sure-electronics.com</a:t>
            </a:r>
            <a:r>
              <a:rPr lang="en-US" sz="1800" dirty="0" smtClean="0">
                <a:hlinkClick r:id="rId3"/>
              </a:rPr>
              <a:t>/</a:t>
            </a:r>
            <a:r>
              <a:rPr lang="en-US" sz="1800" dirty="0" smtClean="0"/>
              <a:t> </a:t>
            </a:r>
          </a:p>
          <a:p>
            <a:r>
              <a:rPr lang="en-US" sz="1800" dirty="0" err="1"/>
              <a:t>Ebay</a:t>
            </a:r>
            <a:r>
              <a:rPr lang="en-US" sz="1800" dirty="0"/>
              <a:t/>
            </a:r>
            <a:br>
              <a:rPr lang="en-US" sz="1800" dirty="0"/>
            </a:br>
            <a:r>
              <a:rPr lang="en-US" sz="1800" dirty="0">
                <a:hlinkClick r:id="rId4"/>
              </a:rPr>
              <a:t>http://www.ebay.com/</a:t>
            </a:r>
            <a:r>
              <a:rPr lang="en-US" sz="1800" dirty="0"/>
              <a:t> </a:t>
            </a:r>
            <a:endParaRPr lang="en-US" sz="1800" dirty="0" smtClean="0"/>
          </a:p>
          <a:p>
            <a:r>
              <a:rPr lang="en-US" sz="1800" dirty="0" err="1" smtClean="0"/>
              <a:t>Photoresistors</a:t>
            </a:r>
            <a:r>
              <a:rPr lang="en-US" sz="1800" dirty="0" smtClean="0"/>
              <a:t> and </a:t>
            </a:r>
            <a:r>
              <a:rPr lang="en-US" sz="1800" dirty="0"/>
              <a:t>other small parts</a:t>
            </a:r>
            <a:br>
              <a:rPr lang="en-US" sz="1800" dirty="0"/>
            </a:br>
            <a:r>
              <a:rPr lang="en-US" sz="1800" dirty="0">
                <a:hlinkClick r:id="rId5"/>
              </a:rPr>
              <a:t>http://</a:t>
            </a:r>
            <a:r>
              <a:rPr lang="en-US" sz="1800" dirty="0" smtClean="0">
                <a:hlinkClick r:id="rId5"/>
              </a:rPr>
              <a:t>www.bgmicro.com</a:t>
            </a:r>
            <a:r>
              <a:rPr lang="en-US" sz="1800" dirty="0" smtClean="0"/>
              <a:t/>
            </a:r>
            <a:br>
              <a:rPr lang="en-US" sz="1800" dirty="0" smtClean="0"/>
            </a:br>
            <a:r>
              <a:rPr lang="en-US" sz="1800" dirty="0" smtClean="0">
                <a:hlinkClick r:id="rId6"/>
              </a:rPr>
              <a:t>http</a:t>
            </a:r>
            <a:r>
              <a:rPr lang="en-US" sz="1800" dirty="0">
                <a:hlinkClick r:id="rId6"/>
              </a:rPr>
              <a:t>://</a:t>
            </a:r>
            <a:r>
              <a:rPr lang="en-US" sz="1800" dirty="0" smtClean="0">
                <a:hlinkClick r:id="rId6"/>
              </a:rPr>
              <a:t>www.mouser.com</a:t>
            </a:r>
            <a:r>
              <a:rPr lang="en-US" sz="1800" dirty="0" smtClean="0"/>
              <a:t> </a:t>
            </a:r>
          </a:p>
          <a:p>
            <a:r>
              <a:rPr lang="en-US" sz="1800" dirty="0"/>
              <a:t>LEDs</a:t>
            </a:r>
            <a:br>
              <a:rPr lang="en-US" sz="1800" dirty="0"/>
            </a:br>
            <a:r>
              <a:rPr lang="en-US" sz="1800" dirty="0">
                <a:hlinkClick r:id="rId7"/>
              </a:rPr>
              <a:t>http://www.ledshoppe.com</a:t>
            </a:r>
            <a:r>
              <a:rPr lang="en-US" sz="1800" dirty="0" smtClean="0">
                <a:hlinkClick r:id="rId7"/>
              </a:rPr>
              <a:t>/</a:t>
            </a:r>
            <a:r>
              <a:rPr lang="en-US" sz="1800" dirty="0" smtClean="0"/>
              <a:t> </a:t>
            </a:r>
          </a:p>
          <a:p>
            <a:r>
              <a:rPr lang="en-US" sz="1800" dirty="0"/>
              <a:t>Other stuff</a:t>
            </a:r>
            <a:br>
              <a:rPr lang="en-US" sz="1800" dirty="0"/>
            </a:br>
            <a:r>
              <a:rPr lang="en-US" sz="1800" dirty="0" smtClean="0"/>
              <a:t>Small USB A to Mini USB</a:t>
            </a:r>
            <a:br>
              <a:rPr lang="en-US" sz="1800" dirty="0" smtClean="0"/>
            </a:br>
            <a:r>
              <a:rPr lang="en-US" sz="1800" dirty="0" smtClean="0">
                <a:hlinkClick r:id="rId8"/>
              </a:rPr>
              <a:t>http</a:t>
            </a:r>
            <a:r>
              <a:rPr lang="en-US" sz="1800" dirty="0">
                <a:hlinkClick r:id="rId8"/>
              </a:rPr>
              <a:t>://</a:t>
            </a:r>
            <a:r>
              <a:rPr lang="en-US" sz="1800" dirty="0" smtClean="0">
                <a:hlinkClick r:id="rId8"/>
              </a:rPr>
              <a:t>www.dealextreme.com/details.dx/sku.2704~r.48687660</a:t>
            </a:r>
            <a:r>
              <a:rPr lang="en-US" sz="1800" dirty="0" smtClean="0"/>
              <a:t> </a:t>
            </a:r>
            <a:br>
              <a:rPr lang="en-US" sz="1800" dirty="0" smtClean="0"/>
            </a:br>
            <a:r>
              <a:rPr lang="en-US" sz="1800" dirty="0" smtClean="0"/>
              <a:t>Small HUB </a:t>
            </a:r>
            <a:r>
              <a:rPr lang="en-US" sz="1800" dirty="0"/>
              <a:t/>
            </a:r>
            <a:br>
              <a:rPr lang="en-US" sz="1800" dirty="0"/>
            </a:br>
            <a:r>
              <a:rPr lang="en-US" sz="1800" dirty="0">
                <a:hlinkClick r:id="rId9"/>
              </a:rPr>
              <a:t>http://</a:t>
            </a:r>
            <a:r>
              <a:rPr lang="en-US" sz="1800" dirty="0" smtClean="0">
                <a:hlinkClick r:id="rId9"/>
              </a:rPr>
              <a:t>www.dealextreme.com/details.dx/sku.30564~r.48687660</a:t>
            </a:r>
            <a:r>
              <a:rPr lang="en-US" sz="1800" dirty="0" smtClean="0"/>
              <a:t> </a:t>
            </a:r>
            <a:endParaRPr lang="en-US" sz="1800" dirty="0"/>
          </a:p>
        </p:txBody>
      </p:sp>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379099" y="3200400"/>
            <a:ext cx="1333686" cy="1333686"/>
          </a:xfrm>
          <a:prstGeom prst="rect">
            <a:avLst/>
          </a:prstGeom>
        </p:spPr>
      </p:pic>
      <p:pic>
        <p:nvPicPr>
          <p:cNvPr id="6" name="Picture 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486400" y="1637901"/>
            <a:ext cx="1562499" cy="1562499"/>
          </a:xfrm>
          <a:prstGeom prst="rect">
            <a:avLst/>
          </a:prstGeom>
        </p:spPr>
      </p:pic>
    </p:spTree>
    <p:extLst>
      <p:ext uri="{BB962C8B-B14F-4D97-AF65-F5344CB8AC3E}">
        <p14:creationId xmlns:p14="http://schemas.microsoft.com/office/powerpoint/2010/main" val="188977139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Keylogger Links</a:t>
            </a:r>
            <a:endParaRPr lang="en-US" dirty="0"/>
          </a:p>
        </p:txBody>
      </p:sp>
      <p:sp>
        <p:nvSpPr>
          <p:cNvPr id="3" name="Content Placeholder 2"/>
          <p:cNvSpPr>
            <a:spLocks noGrp="1"/>
          </p:cNvSpPr>
          <p:nvPr>
            <p:ph idx="1"/>
          </p:nvPr>
        </p:nvSpPr>
        <p:spPr>
          <a:xfrm>
            <a:off x="457200" y="1295400"/>
            <a:ext cx="8229600" cy="5013325"/>
          </a:xfrm>
        </p:spPr>
        <p:txBody>
          <a:bodyPr/>
          <a:lstStyle/>
          <a:p>
            <a:r>
              <a:rPr lang="en-US" sz="1800" dirty="0" smtClean="0"/>
              <a:t>Hardware </a:t>
            </a:r>
            <a:r>
              <a:rPr lang="en-US" sz="1800" dirty="0"/>
              <a:t>Keyloggers: Use, Review, and Stealth (</a:t>
            </a:r>
            <a:r>
              <a:rPr lang="en-US" sz="1800" dirty="0" err="1"/>
              <a:t>Phreaknic</a:t>
            </a:r>
            <a:r>
              <a:rPr lang="en-US" sz="1800" dirty="0"/>
              <a:t> 12) </a:t>
            </a:r>
            <a:r>
              <a:rPr lang="en-US" sz="1400" dirty="0" smtClean="0">
                <a:hlinkClick r:id="rId3"/>
              </a:rPr>
              <a:t>http://www.irongeek.com/i.php?page=videos/pn12/irongeek-hardware-keyloggers-use-review-and-stealth</a:t>
            </a:r>
            <a:endParaRPr lang="en-US" sz="1400" dirty="0" smtClean="0"/>
          </a:p>
          <a:p>
            <a:r>
              <a:rPr lang="en-US" sz="1800" dirty="0" smtClean="0"/>
              <a:t>Hardware Key Logging Part 1: An Overview Of USB Hardware Keyloggers, And A Review Of The </a:t>
            </a:r>
            <a:r>
              <a:rPr lang="en-US" sz="1800" dirty="0" err="1" smtClean="0"/>
              <a:t>KeyCarbon</a:t>
            </a:r>
            <a:r>
              <a:rPr lang="en-US" sz="1800" dirty="0" smtClean="0"/>
              <a:t> USB Home Mini</a:t>
            </a:r>
            <a:br>
              <a:rPr lang="en-US" sz="1800" dirty="0" smtClean="0"/>
            </a:br>
            <a:r>
              <a:rPr lang="en-US" sz="1600" dirty="0" smtClean="0">
                <a:hlinkClick r:id="rId4"/>
              </a:rPr>
              <a:t>http://www.irongeek.com/i.php?page=security/usb-hardware-keyloggers-1-keycarbon</a:t>
            </a:r>
            <a:endParaRPr lang="en-US" sz="1600" dirty="0" smtClean="0"/>
          </a:p>
          <a:p>
            <a:r>
              <a:rPr lang="en-US" sz="1800" dirty="0" smtClean="0"/>
              <a:t>Hardware Key Logging Part 2:A Review Of Products From </a:t>
            </a:r>
            <a:r>
              <a:rPr lang="en-US" sz="1800" dirty="0" err="1" smtClean="0"/>
              <a:t>KeeLog</a:t>
            </a:r>
            <a:r>
              <a:rPr lang="en-US" sz="1800" dirty="0" smtClean="0"/>
              <a:t> and </a:t>
            </a:r>
            <a:r>
              <a:rPr lang="en-US" sz="1800" dirty="0" err="1" smtClean="0"/>
              <a:t>KeyGhost</a:t>
            </a:r>
            <a:r>
              <a:rPr lang="en-US" sz="1800" dirty="0" smtClean="0"/>
              <a:t/>
            </a:r>
            <a:br>
              <a:rPr lang="en-US" sz="1800" dirty="0" smtClean="0"/>
            </a:br>
            <a:r>
              <a:rPr lang="en-US" sz="1400" dirty="0" smtClean="0">
                <a:hlinkClick r:id="rId5"/>
              </a:rPr>
              <a:t>http://www.irongeek.com/i.php?page=security/usb-hardware-keyloggers-2-keyghost-keelog</a:t>
            </a:r>
            <a:endParaRPr lang="en-US" sz="1400" dirty="0" smtClean="0"/>
          </a:p>
          <a:p>
            <a:r>
              <a:rPr lang="en-US" sz="1800" dirty="0" smtClean="0"/>
              <a:t>Hardware Key Logging Part 3: A Review Of The </a:t>
            </a:r>
            <a:r>
              <a:rPr lang="en-US" sz="1800" dirty="0" err="1" smtClean="0"/>
              <a:t>KeyLlama</a:t>
            </a:r>
            <a:r>
              <a:rPr lang="en-US" sz="1800" dirty="0" smtClean="0"/>
              <a:t> USB and PS/2 Keyloggers</a:t>
            </a:r>
            <a:br>
              <a:rPr lang="en-US" sz="1800" dirty="0" smtClean="0"/>
            </a:br>
            <a:r>
              <a:rPr lang="en-US" sz="1800" dirty="0" smtClean="0">
                <a:hlinkClick r:id="rId6"/>
              </a:rPr>
              <a:t>http://</a:t>
            </a:r>
            <a:r>
              <a:rPr lang="en-US" sz="1600" dirty="0" smtClean="0">
                <a:hlinkClick r:id="rId6"/>
              </a:rPr>
              <a:t>www.irongeek.com/i.php?page=security/ps2-and-usb-hardware-keyloggers-3-keyllama</a:t>
            </a:r>
            <a:r>
              <a:rPr lang="en-US" sz="1600" dirty="0" smtClean="0"/>
              <a:t> </a:t>
            </a:r>
          </a:p>
          <a:p>
            <a:r>
              <a:rPr lang="en-US" sz="1800" dirty="0" smtClean="0"/>
              <a:t>Hardware Keyloggers In Action 1: The </a:t>
            </a:r>
            <a:r>
              <a:rPr lang="en-US" sz="1800" dirty="0" err="1" smtClean="0"/>
              <a:t>KeyLlama</a:t>
            </a:r>
            <a:r>
              <a:rPr lang="en-US" sz="1800" dirty="0" smtClean="0"/>
              <a:t> 2MB PS/2 Keylogger</a:t>
            </a:r>
            <a:br>
              <a:rPr lang="en-US" sz="1800" dirty="0" smtClean="0"/>
            </a:br>
            <a:r>
              <a:rPr lang="en-US" sz="1600" dirty="0" smtClean="0">
                <a:hlinkClick r:id="rId7"/>
              </a:rPr>
              <a:t>http://www.irongeek.com/i.php?page=videos/keyllama-ps2-keylogger</a:t>
            </a:r>
            <a:endParaRPr lang="en-US" sz="1600" dirty="0" smtClean="0"/>
          </a:p>
          <a:p>
            <a:r>
              <a:rPr lang="en-US" sz="1800" dirty="0" smtClean="0"/>
              <a:t>Hardware Keyloggers In Action 2: The </a:t>
            </a:r>
            <a:r>
              <a:rPr lang="en-US" sz="1800" dirty="0" err="1" smtClean="0"/>
              <a:t>KeyLlama</a:t>
            </a:r>
            <a:r>
              <a:rPr lang="en-US" sz="1800" dirty="0" smtClean="0"/>
              <a:t> 2GB USB Keylogger</a:t>
            </a:r>
            <a:br>
              <a:rPr lang="en-US" sz="1800" dirty="0" smtClean="0"/>
            </a:br>
            <a:r>
              <a:rPr lang="en-US" sz="1600" dirty="0" smtClean="0">
                <a:hlinkClick r:id="rId8"/>
              </a:rPr>
              <a:t>http://www.irongeek.com/i.php?page=videos/keyllama-USB-keylogger</a:t>
            </a:r>
            <a:r>
              <a:rPr lang="en-US" sz="1600" dirty="0" smtClean="0"/>
              <a:t> </a:t>
            </a:r>
            <a:endParaRPr lang="en-US" sz="1600" dirty="0"/>
          </a:p>
        </p:txBody>
      </p:sp>
    </p:spTree>
    <p:extLst>
      <p:ext uri="{BB962C8B-B14F-4D97-AF65-F5344CB8AC3E}">
        <p14:creationId xmlns:p14="http://schemas.microsoft.com/office/powerpoint/2010/main" val="5191440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Malicious USB Links</a:t>
            </a:r>
            <a:endParaRPr lang="en-US" dirty="0"/>
          </a:p>
        </p:txBody>
      </p:sp>
      <p:sp>
        <p:nvSpPr>
          <p:cNvPr id="3" name="Content Placeholder 2"/>
          <p:cNvSpPr>
            <a:spLocks noGrp="1"/>
          </p:cNvSpPr>
          <p:nvPr>
            <p:ph idx="1"/>
          </p:nvPr>
        </p:nvSpPr>
        <p:spPr/>
        <p:txBody>
          <a:bodyPr/>
          <a:lstStyle/>
          <a:p>
            <a:r>
              <a:rPr lang="en-US" dirty="0"/>
              <a:t>Plug and Prey: Malicious USB Devices</a:t>
            </a:r>
            <a:br>
              <a:rPr lang="en-US" dirty="0"/>
            </a:br>
            <a:r>
              <a:rPr lang="en-US" sz="2000" dirty="0">
                <a:hlinkClick r:id="rId2"/>
              </a:rPr>
              <a:t>http://</a:t>
            </a:r>
            <a:r>
              <a:rPr lang="en-US" sz="2000" dirty="0" smtClean="0">
                <a:hlinkClick r:id="rId2"/>
              </a:rPr>
              <a:t>www.irongeek.com/i.php?page=security/plug-and-prey-malicious-usb-devices</a:t>
            </a:r>
            <a:r>
              <a:rPr lang="en-US" sz="2000" dirty="0" smtClean="0"/>
              <a:t> </a:t>
            </a:r>
          </a:p>
          <a:p>
            <a:pPr marL="136525" indent="0">
              <a:buNone/>
            </a:pPr>
            <a:r>
              <a:rPr lang="en-US" dirty="0" smtClean="0"/>
              <a:t> </a:t>
            </a:r>
            <a:endParaRPr lang="en-US" dirty="0"/>
          </a:p>
          <a:p>
            <a:r>
              <a:rPr lang="en-US" dirty="0"/>
              <a:t>Malicious USB Devices: Is that an attack vector in your pocket or are you just happy to see </a:t>
            </a:r>
            <a:r>
              <a:rPr lang="en-US" dirty="0" smtClean="0"/>
              <a:t>me?</a:t>
            </a:r>
            <a:br>
              <a:rPr lang="en-US" dirty="0" smtClean="0"/>
            </a:br>
            <a:r>
              <a:rPr lang="en-US" sz="2000" dirty="0" smtClean="0">
                <a:hlinkClick r:id="rId3"/>
              </a:rPr>
              <a:t>http</a:t>
            </a:r>
            <a:r>
              <a:rPr lang="en-US" sz="2000" dirty="0">
                <a:hlinkClick r:id="rId3"/>
              </a:rPr>
              <a:t>://</a:t>
            </a:r>
            <a:r>
              <a:rPr lang="en-US" sz="2000" dirty="0" smtClean="0">
                <a:hlinkClick r:id="rId3"/>
              </a:rPr>
              <a:t>www.irongeek.com/i.php?page=videos/malicious-usb-devices-phreaknic-14</a:t>
            </a:r>
            <a:r>
              <a:rPr lang="en-US" sz="2000" dirty="0" smtClean="0"/>
              <a:t> </a:t>
            </a:r>
            <a:endParaRPr lang="en-US" sz="20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6200" y="4495800"/>
            <a:ext cx="2553681" cy="2177032"/>
          </a:xfrm>
          <a:prstGeom prst="rect">
            <a:avLst/>
          </a:prstGeom>
        </p:spPr>
      </p:pic>
    </p:spTree>
    <p:extLst>
      <p:ext uri="{BB962C8B-B14F-4D97-AF65-F5344CB8AC3E}">
        <p14:creationId xmlns:p14="http://schemas.microsoft.com/office/powerpoint/2010/main" val="274138738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320"/>
            <a:ext cx="8229600" cy="817880"/>
          </a:xfrm>
        </p:spPr>
        <p:txBody>
          <a:bodyPr/>
          <a:lstStyle/>
          <a:p>
            <a:r>
              <a:rPr lang="en-US" dirty="0" smtClean="0"/>
              <a:t>Events</a:t>
            </a:r>
            <a:endParaRPr lang="en-US" dirty="0"/>
          </a:p>
        </p:txBody>
      </p:sp>
      <p:sp>
        <p:nvSpPr>
          <p:cNvPr id="3" name="Content Placeholder 2"/>
          <p:cNvSpPr>
            <a:spLocks noGrp="1"/>
          </p:cNvSpPr>
          <p:nvPr>
            <p:ph idx="1"/>
          </p:nvPr>
        </p:nvSpPr>
        <p:spPr>
          <a:xfrm>
            <a:off x="457200" y="762000"/>
            <a:ext cx="8229600" cy="5546725"/>
          </a:xfrm>
        </p:spPr>
        <p:txBody>
          <a:bodyPr/>
          <a:lstStyle/>
          <a:p>
            <a:pPr marL="136525" indent="0" algn="ctr">
              <a:buNone/>
            </a:pPr>
            <a:r>
              <a:rPr lang="en-US" sz="2400" dirty="0" err="1" smtClean="0"/>
              <a:t>Derbycon</a:t>
            </a:r>
            <a:r>
              <a:rPr lang="en-US" sz="2400" dirty="0"/>
              <a:t/>
            </a:r>
            <a:br>
              <a:rPr lang="en-US" sz="2400" dirty="0"/>
            </a:br>
            <a:r>
              <a:rPr lang="en-US" sz="2400" dirty="0" smtClean="0"/>
              <a:t>Sept 27</a:t>
            </a:r>
            <a:r>
              <a:rPr lang="en-US" sz="2400" baseline="30000" dirty="0" smtClean="0"/>
              <a:t>th</a:t>
            </a:r>
            <a:r>
              <a:rPr lang="en-US" sz="2400" dirty="0" smtClean="0"/>
              <a:t>-30</a:t>
            </a:r>
            <a:r>
              <a:rPr lang="en-US" sz="2400" baseline="30000" dirty="0" smtClean="0"/>
              <a:t>th</a:t>
            </a:r>
            <a:r>
              <a:rPr lang="en-US" sz="2400" dirty="0" smtClean="0"/>
              <a:t> 2012</a:t>
            </a:r>
            <a:r>
              <a:rPr lang="en-US" sz="2400" dirty="0"/>
              <a:t/>
            </a:r>
            <a:br>
              <a:rPr lang="en-US" sz="2400" dirty="0"/>
            </a:br>
            <a:r>
              <a:rPr lang="en-US" sz="2400" dirty="0">
                <a:hlinkClick r:id="rId3"/>
              </a:rPr>
              <a:t>http://</a:t>
            </a:r>
            <a:r>
              <a:rPr lang="en-US" sz="2400" dirty="0" smtClean="0">
                <a:hlinkClick r:id="rId3"/>
              </a:rPr>
              <a:t>www.derbycon.com</a:t>
            </a:r>
            <a:r>
              <a:rPr lang="en-US" sz="2400" dirty="0" smtClean="0"/>
              <a:t> </a:t>
            </a:r>
            <a:br>
              <a:rPr lang="en-US" sz="2400" dirty="0" smtClean="0"/>
            </a:br>
            <a:r>
              <a:rPr lang="en-US" sz="2400" dirty="0" smtClean="0"/>
              <a:t/>
            </a:r>
            <a:br>
              <a:rPr lang="en-US" sz="2400" dirty="0" smtClean="0"/>
            </a:br>
            <a:endParaRPr lang="en-US" sz="2400" dirty="0" smtClean="0"/>
          </a:p>
          <a:p>
            <a:endParaRPr lang="en-US" sz="2400" dirty="0" smtClean="0"/>
          </a:p>
          <a:p>
            <a:endParaRPr lang="en-US" sz="2400" dirty="0"/>
          </a:p>
          <a:p>
            <a:pPr marL="136525" indent="0">
              <a:buNone/>
            </a:pPr>
            <a:endParaRPr lang="en-US" sz="2400" dirty="0" smtClean="0"/>
          </a:p>
          <a:p>
            <a:pPr marL="136525" indent="0">
              <a:buNone/>
            </a:pPr>
            <a:endParaRPr lang="en-US" sz="2400" dirty="0"/>
          </a:p>
          <a:p>
            <a:pPr marL="136525" indent="0">
              <a:buNone/>
            </a:pPr>
            <a:endParaRPr lang="en-US" sz="2400" dirty="0" smtClean="0"/>
          </a:p>
          <a:p>
            <a:pPr marL="136525" indent="0" algn="ctr">
              <a:buNone/>
            </a:pPr>
            <a:r>
              <a:rPr lang="en-US" sz="2400" dirty="0"/>
              <a:t>Others</a:t>
            </a:r>
            <a:endParaRPr lang="en-US" sz="2400" dirty="0" smtClean="0"/>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685800"/>
            <a:ext cx="3165282" cy="51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6767" y="2057399"/>
            <a:ext cx="6880649" cy="2823933"/>
          </a:xfrm>
          <a:prstGeom prst="rect">
            <a:avLst/>
          </a:prstGeom>
        </p:spPr>
      </p:pic>
      <p:sp>
        <p:nvSpPr>
          <p:cNvPr id="5" name="Rectangle 4"/>
          <p:cNvSpPr/>
          <p:nvPr/>
        </p:nvSpPr>
        <p:spPr>
          <a:xfrm>
            <a:off x="858741" y="5262880"/>
            <a:ext cx="7391400" cy="2031325"/>
          </a:xfrm>
          <a:prstGeom prst="rect">
            <a:avLst/>
          </a:prstGeom>
        </p:spPr>
        <p:txBody>
          <a:bodyPr wrap="square" numCol="2">
            <a:spAutoFit/>
          </a:bodyPr>
          <a:lstStyle/>
          <a:p>
            <a:pPr algn="ctr"/>
            <a:r>
              <a:rPr lang="en-US" dirty="0" smtClean="0">
                <a:hlinkClick r:id="rId6"/>
              </a:rPr>
              <a:t>http</a:t>
            </a:r>
            <a:r>
              <a:rPr lang="en-US" dirty="0">
                <a:hlinkClick r:id="rId6"/>
              </a:rPr>
              <a:t>://www.louisvilleinfosec.com</a:t>
            </a:r>
            <a:r>
              <a:rPr lang="en-US" dirty="0"/>
              <a:t/>
            </a:r>
            <a:br>
              <a:rPr lang="en-US" dirty="0"/>
            </a:br>
            <a:r>
              <a:rPr lang="en-US" dirty="0">
                <a:hlinkClick r:id="rId7"/>
              </a:rPr>
              <a:t>http://skydogcon.com</a:t>
            </a:r>
            <a:r>
              <a:rPr lang="en-US" dirty="0"/>
              <a:t> </a:t>
            </a:r>
            <a:br>
              <a:rPr lang="en-US" dirty="0"/>
            </a:br>
            <a:r>
              <a:rPr lang="en-US" dirty="0">
                <a:hlinkClick r:id="rId8"/>
              </a:rPr>
              <a:t>http://hack3rcon.org</a:t>
            </a:r>
            <a:r>
              <a:rPr lang="en-US" dirty="0"/>
              <a:t> </a:t>
            </a:r>
            <a:endParaRPr lang="en-US" dirty="0" smtClean="0"/>
          </a:p>
          <a:p>
            <a:pPr algn="ctr"/>
            <a:endParaRPr lang="en-US" dirty="0" smtClean="0"/>
          </a:p>
          <a:p>
            <a:pPr algn="ctr"/>
            <a:endParaRPr lang="en-US" dirty="0" smtClean="0"/>
          </a:p>
          <a:p>
            <a:pPr algn="ctr"/>
            <a:endParaRPr lang="en-US" dirty="0"/>
          </a:p>
          <a:p>
            <a:pPr algn="ctr"/>
            <a:r>
              <a:rPr lang="en-US" dirty="0" smtClean="0"/>
              <a:t/>
            </a:r>
            <a:br>
              <a:rPr lang="en-US" dirty="0" smtClean="0"/>
            </a:br>
            <a:r>
              <a:rPr lang="en-US" dirty="0" smtClean="0">
                <a:hlinkClick r:id="rId9"/>
              </a:rPr>
              <a:t>http</a:t>
            </a:r>
            <a:r>
              <a:rPr lang="en-US" dirty="0">
                <a:hlinkClick r:id="rId9"/>
              </a:rPr>
              <a:t>://phreaknic.info</a:t>
            </a:r>
            <a:r>
              <a:rPr lang="en-US" dirty="0"/>
              <a:t>  </a:t>
            </a:r>
            <a:br>
              <a:rPr lang="en-US" dirty="0"/>
            </a:br>
            <a:r>
              <a:rPr lang="en-US" dirty="0">
                <a:hlinkClick r:id="rId10"/>
              </a:rPr>
              <a:t>http://notacon.org</a:t>
            </a:r>
            <a:r>
              <a:rPr lang="en-US" dirty="0"/>
              <a:t/>
            </a:r>
            <a:br>
              <a:rPr lang="en-US" dirty="0"/>
            </a:br>
            <a:r>
              <a:rPr lang="en-US" dirty="0">
                <a:hlinkClick r:id="rId11"/>
              </a:rPr>
              <a:t>http</a:t>
            </a:r>
            <a:r>
              <a:rPr lang="en-US" dirty="0" smtClean="0">
                <a:hlinkClick r:id="rId11"/>
              </a:rPr>
              <a:t>://outerz0ne.org</a:t>
            </a:r>
            <a:r>
              <a:rPr lang="en-US" dirty="0" smtClean="0"/>
              <a:t>  </a:t>
            </a:r>
            <a:endParaRPr lang="en-US" dirty="0"/>
          </a:p>
        </p:txBody>
      </p:sp>
      <p:sp>
        <p:nvSpPr>
          <p:cNvPr id="6" name="Rectangle 5"/>
          <p:cNvSpPr/>
          <p:nvPr/>
        </p:nvSpPr>
        <p:spPr>
          <a:xfrm>
            <a:off x="7927416" y="2740361"/>
            <a:ext cx="369332" cy="2140971"/>
          </a:xfrm>
          <a:prstGeom prst="rect">
            <a:avLst/>
          </a:prstGeom>
        </p:spPr>
        <p:txBody>
          <a:bodyPr vert="vert270" wrap="none">
            <a:spAutoFit/>
          </a:bodyPr>
          <a:lstStyle/>
          <a:p>
            <a:r>
              <a:rPr lang="en-US" sz="1200" dirty="0" smtClean="0"/>
              <a:t>Photo Credits to KC (</a:t>
            </a:r>
            <a:r>
              <a:rPr lang="en-US" sz="1200" dirty="0" err="1" smtClean="0"/>
              <a:t>devauto</a:t>
            </a:r>
            <a:r>
              <a:rPr lang="en-US" sz="1200" dirty="0" smtClean="0"/>
              <a:t>)</a:t>
            </a:r>
            <a:endParaRPr lang="en-US" sz="1200" dirty="0"/>
          </a:p>
        </p:txBody>
      </p:sp>
      <p:sp>
        <p:nvSpPr>
          <p:cNvPr id="8" name="Rectangle 7"/>
          <p:cNvSpPr/>
          <p:nvPr/>
        </p:nvSpPr>
        <p:spPr>
          <a:xfrm>
            <a:off x="674075" y="2792106"/>
            <a:ext cx="369332" cy="2089226"/>
          </a:xfrm>
          <a:prstGeom prst="rect">
            <a:avLst/>
          </a:prstGeom>
        </p:spPr>
        <p:txBody>
          <a:bodyPr vert="vert" wrap="none">
            <a:spAutoFit/>
          </a:bodyPr>
          <a:lstStyle/>
          <a:p>
            <a:r>
              <a:rPr lang="en-US" sz="1200" dirty="0" err="1" smtClean="0"/>
              <a:t>Derbycon</a:t>
            </a:r>
            <a:r>
              <a:rPr lang="en-US" sz="1200" dirty="0" smtClean="0"/>
              <a:t> Art Credits to </a:t>
            </a:r>
            <a:r>
              <a:rPr lang="en-US" sz="1200" dirty="0" err="1" smtClean="0"/>
              <a:t>DigiP</a:t>
            </a:r>
            <a:endParaRPr lang="en-US" sz="120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Questions?</a:t>
            </a:r>
            <a:endParaRPr lang="en-US" dirty="0"/>
          </a:p>
        </p:txBody>
      </p:sp>
      <p:sp>
        <p:nvSpPr>
          <p:cNvPr id="5" name="Subtitle 4"/>
          <p:cNvSpPr>
            <a:spLocks noGrp="1"/>
          </p:cNvSpPr>
          <p:nvPr>
            <p:ph type="subTitle" idx="1"/>
          </p:nvPr>
        </p:nvSpPr>
        <p:spPr/>
        <p:txBody>
          <a:bodyPr/>
          <a:lstStyle/>
          <a:p>
            <a:r>
              <a:rPr lang="en-US" dirty="0" smtClean="0"/>
              <a:t>42</a:t>
            </a:r>
          </a:p>
          <a:p>
            <a:endParaRPr lang="en-US" dirty="0" smtClean="0"/>
          </a:p>
          <a:p>
            <a:endParaRPr lang="en-US" dirty="0" smtClean="0"/>
          </a:p>
          <a:p>
            <a:r>
              <a:rPr lang="en-US" dirty="0" smtClean="0"/>
              <a:t>Twitter: @</a:t>
            </a:r>
            <a:r>
              <a:rPr lang="en-US" dirty="0" err="1" smtClean="0"/>
              <a:t>Irongeek_ADC</a:t>
            </a:r>
            <a:endParaRPr lang="en-US" dirty="0" smtClean="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0" y="3124200"/>
            <a:ext cx="3328416" cy="346710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smtClean="0"/>
              <a:t>How this all started</a:t>
            </a:r>
            <a:endParaRPr lang="en-US" dirty="0"/>
          </a:p>
        </p:txBody>
      </p:sp>
      <p:sp>
        <p:nvSpPr>
          <p:cNvPr id="3" name="Content Placeholder 2"/>
          <p:cNvSpPr>
            <a:spLocks noGrp="1"/>
          </p:cNvSpPr>
          <p:nvPr>
            <p:ph idx="1"/>
          </p:nvPr>
        </p:nvSpPr>
        <p:spPr/>
        <p:txBody>
          <a:bodyPr/>
          <a:lstStyle/>
          <a:p>
            <a:pPr algn="ctr">
              <a:buNone/>
            </a:pPr>
            <a:r>
              <a:rPr lang="en-US" sz="4000" dirty="0" err="1" smtClean="0"/>
              <a:t>Irongeek</a:t>
            </a:r>
            <a:r>
              <a:rPr lang="en-US" sz="4000" dirty="0" smtClean="0"/>
              <a:t>, the quest for free stuff!!!</a:t>
            </a:r>
          </a:p>
          <a:p>
            <a:pPr algn="ctr">
              <a:buNone/>
            </a:pPr>
            <a:endParaRPr lang="en-US" sz="4000" dirty="0" smtClean="0"/>
          </a:p>
          <a:p>
            <a:pPr algn="ctr">
              <a:buNone/>
            </a:pPr>
            <a:r>
              <a:rPr lang="en-US" sz="4000" dirty="0" smtClean="0"/>
              <a:t>Web traffic = toys!!!</a:t>
            </a:r>
            <a:endParaRPr lang="en-US" sz="4000" dirty="0"/>
          </a:p>
        </p:txBody>
      </p:sp>
    </p:spTree>
    <p:extLst>
      <p:ext uri="{BB962C8B-B14F-4D97-AF65-F5344CB8AC3E}">
        <p14:creationId xmlns:p14="http://schemas.microsoft.com/office/powerpoint/2010/main" val="280637092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Hardware Key Logger?</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457200" y="1828800"/>
            <a:ext cx="2381250" cy="1790700"/>
          </a:xfrm>
          <a:prstGeom prst="round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6324600" y="1752600"/>
            <a:ext cx="2476500" cy="1724025"/>
          </a:xfrm>
          <a:prstGeom prst="roundRect">
            <a:avLst/>
          </a:prstGeom>
          <a:noFill/>
          <a:ln w="9525">
            <a:noFill/>
            <a:miter lim="800000"/>
            <a:headEnd/>
            <a:tailEnd/>
          </a:ln>
          <a:effectLst/>
        </p:spPr>
      </p:pic>
      <p:pic>
        <p:nvPicPr>
          <p:cNvPr id="1028" name="Picture 4"/>
          <p:cNvPicPr>
            <a:picLocks noChangeAspect="1" noChangeArrowheads="1"/>
          </p:cNvPicPr>
          <p:nvPr/>
        </p:nvPicPr>
        <p:blipFill>
          <a:blip r:embed="rId5" cstate="print"/>
          <a:srcRect/>
          <a:stretch>
            <a:fillRect/>
          </a:stretch>
        </p:blipFill>
        <p:spPr bwMode="auto">
          <a:xfrm>
            <a:off x="3429000" y="1981200"/>
            <a:ext cx="2381250" cy="1352550"/>
          </a:xfrm>
          <a:prstGeom prst="roundRect">
            <a:avLst/>
          </a:prstGeom>
          <a:noFill/>
          <a:ln w="9525">
            <a:noFill/>
            <a:miter lim="800000"/>
            <a:headEnd/>
            <a:tailEnd/>
          </a:ln>
          <a:effectLst/>
        </p:spPr>
      </p:pic>
      <p:sp>
        <p:nvSpPr>
          <p:cNvPr id="7" name="TextBox 6"/>
          <p:cNvSpPr txBox="1"/>
          <p:nvPr/>
        </p:nvSpPr>
        <p:spPr>
          <a:xfrm>
            <a:off x="304800" y="6096000"/>
            <a:ext cx="6391622" cy="369332"/>
          </a:xfrm>
          <a:prstGeom prst="rect">
            <a:avLst/>
          </a:prstGeom>
          <a:noFill/>
        </p:spPr>
        <p:txBody>
          <a:bodyPr wrap="none" rtlCol="0">
            <a:spAutoFit/>
          </a:bodyPr>
          <a:lstStyle/>
          <a:p>
            <a:r>
              <a:rPr lang="en-US" dirty="0" err="1" smtClean="0"/>
              <a:t>Pics</a:t>
            </a:r>
            <a:r>
              <a:rPr lang="en-US" dirty="0" smtClean="0"/>
              <a:t> </a:t>
            </a:r>
            <a:r>
              <a:rPr lang="en-US" dirty="0" smtClean="0">
                <a:hlinkClick r:id="rId6"/>
              </a:rPr>
              <a:t>http://www.keelog.com/</a:t>
            </a:r>
            <a:r>
              <a:rPr lang="en-US" dirty="0" smtClean="0"/>
              <a:t> and </a:t>
            </a:r>
            <a:r>
              <a:rPr lang="en-US" dirty="0" smtClean="0">
                <a:hlinkClick r:id="rId7"/>
              </a:rPr>
              <a:t>http://www.keycarbon.com</a:t>
            </a:r>
            <a:r>
              <a:rPr lang="en-US" dirty="0" smtClean="0"/>
              <a:t>  </a:t>
            </a:r>
            <a:endParaRPr lang="en-US" dirty="0"/>
          </a:p>
        </p:txBody>
      </p:sp>
      <p:pic>
        <p:nvPicPr>
          <p:cNvPr id="1029" name="Picture 5"/>
          <p:cNvPicPr>
            <a:picLocks noChangeAspect="1" noChangeArrowheads="1"/>
          </p:cNvPicPr>
          <p:nvPr/>
        </p:nvPicPr>
        <p:blipFill>
          <a:blip r:embed="rId8" cstate="print"/>
          <a:srcRect b="23288"/>
          <a:stretch>
            <a:fillRect/>
          </a:stretch>
        </p:blipFill>
        <p:spPr bwMode="auto">
          <a:xfrm>
            <a:off x="762000" y="4267200"/>
            <a:ext cx="2286000" cy="1600200"/>
          </a:xfrm>
          <a:prstGeom prst="roundRect">
            <a:avLst/>
          </a:prstGeom>
          <a:noFill/>
          <a:ln w="9525">
            <a:noFill/>
            <a:miter lim="800000"/>
            <a:headEnd/>
            <a:tailEnd/>
          </a:ln>
          <a:effectLst/>
        </p:spPr>
      </p:pic>
      <p:pic>
        <p:nvPicPr>
          <p:cNvPr id="1030" name="Picture 6"/>
          <p:cNvPicPr>
            <a:picLocks noChangeAspect="1" noChangeArrowheads="1"/>
          </p:cNvPicPr>
          <p:nvPr/>
        </p:nvPicPr>
        <p:blipFill>
          <a:blip r:embed="rId9" cstate="print"/>
          <a:srcRect b="21765"/>
          <a:stretch>
            <a:fillRect/>
          </a:stretch>
        </p:blipFill>
        <p:spPr bwMode="auto">
          <a:xfrm>
            <a:off x="3733800" y="4495800"/>
            <a:ext cx="2286000" cy="1266825"/>
          </a:xfrm>
          <a:prstGeom prst="roundRect">
            <a:avLst/>
          </a:prstGeom>
          <a:noFill/>
          <a:ln w="9525">
            <a:noFill/>
            <a:miter lim="800000"/>
            <a:headEnd/>
            <a:tailEnd/>
          </a:ln>
          <a:effectLst/>
        </p:spPr>
      </p:pic>
      <p:pic>
        <p:nvPicPr>
          <p:cNvPr id="1031" name="Picture 7"/>
          <p:cNvPicPr>
            <a:picLocks noChangeAspect="1" noChangeArrowheads="1"/>
          </p:cNvPicPr>
          <p:nvPr/>
        </p:nvPicPr>
        <p:blipFill>
          <a:blip r:embed="rId10" cstate="print"/>
          <a:srcRect/>
          <a:stretch>
            <a:fillRect/>
          </a:stretch>
        </p:blipFill>
        <p:spPr bwMode="auto">
          <a:xfrm>
            <a:off x="6629400" y="4419600"/>
            <a:ext cx="2286000" cy="1028700"/>
          </a:xfrm>
          <a:prstGeom prst="roundRect">
            <a:avLst/>
          </a:prstGeom>
          <a:noFill/>
          <a:ln w="9525">
            <a:noFill/>
            <a:miter lim="800000"/>
            <a:headEnd/>
            <a:tailEnd/>
          </a:ln>
          <a:effectLst/>
        </p:spPr>
      </p:pic>
      <p:sp>
        <p:nvSpPr>
          <p:cNvPr id="11" name="TextBox 10"/>
          <p:cNvSpPr txBox="1"/>
          <p:nvPr/>
        </p:nvSpPr>
        <p:spPr>
          <a:xfrm>
            <a:off x="3657600" y="3657600"/>
            <a:ext cx="1600200" cy="461665"/>
          </a:xfrm>
          <a:prstGeom prst="rect">
            <a:avLst/>
          </a:prstGeom>
          <a:noFill/>
        </p:spPr>
        <p:txBody>
          <a:bodyPr wrap="square" rtlCol="0" anchor="ctr">
            <a:spAutoFit/>
          </a:bodyPr>
          <a:lstStyle/>
          <a:p>
            <a:pPr algn="ctr"/>
            <a:r>
              <a:rPr lang="en-US" sz="2400" dirty="0" smtClean="0"/>
              <a:t>Internal</a:t>
            </a:r>
            <a:endParaRPr lang="en-US" sz="2400" dirty="0"/>
          </a:p>
        </p:txBody>
      </p:sp>
      <p:sp>
        <p:nvSpPr>
          <p:cNvPr id="12" name="TextBox 11"/>
          <p:cNvSpPr txBox="1"/>
          <p:nvPr/>
        </p:nvSpPr>
        <p:spPr>
          <a:xfrm>
            <a:off x="3581400" y="1066800"/>
            <a:ext cx="1600200" cy="461665"/>
          </a:xfrm>
          <a:prstGeom prst="rect">
            <a:avLst/>
          </a:prstGeom>
          <a:noFill/>
        </p:spPr>
        <p:txBody>
          <a:bodyPr wrap="square" rtlCol="0">
            <a:spAutoFit/>
          </a:bodyPr>
          <a:lstStyle/>
          <a:p>
            <a:pPr algn="ctr"/>
            <a:r>
              <a:rPr lang="en-US" sz="2400" dirty="0" smtClean="0"/>
              <a:t>External</a:t>
            </a:r>
            <a:endParaRPr lang="en-US" sz="2400" dirty="0"/>
          </a:p>
        </p:txBody>
      </p:sp>
    </p:spTree>
    <p:extLst>
      <p:ext uri="{BB962C8B-B14F-4D97-AF65-F5344CB8AC3E}">
        <p14:creationId xmlns:p14="http://schemas.microsoft.com/office/powerpoint/2010/main" val="26327897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Advertised </a:t>
            </a:r>
            <a:r>
              <a:rPr lang="en-US" dirty="0" smtClean="0"/>
              <a:t>Uses</a:t>
            </a:r>
            <a:r>
              <a:rPr lang="en-US" dirty="0" smtClean="0"/>
              <a:t/>
            </a:r>
            <a:br>
              <a:rPr lang="en-US" dirty="0" smtClean="0"/>
            </a:br>
            <a:r>
              <a:rPr lang="en-US" dirty="0" smtClean="0">
                <a:solidFill>
                  <a:srgbClr val="FF0000"/>
                </a:solidFill>
              </a:rPr>
              <a:t>(Come on vendors, admit it)</a:t>
            </a:r>
            <a:endParaRPr lang="en-US" dirty="0">
              <a:solidFill>
                <a:srgbClr val="FF0000"/>
              </a:solidFill>
            </a:endParaRPr>
          </a:p>
        </p:txBody>
      </p:sp>
      <p:sp>
        <p:nvSpPr>
          <p:cNvPr id="3" name="Content Placeholder 2"/>
          <p:cNvSpPr>
            <a:spLocks noGrp="1"/>
          </p:cNvSpPr>
          <p:nvPr>
            <p:ph idx="1"/>
          </p:nvPr>
        </p:nvSpPr>
        <p:spPr/>
        <p:txBody>
          <a:bodyPr/>
          <a:lstStyle/>
          <a:p>
            <a:pPr marL="650875" indent="-514350">
              <a:buFont typeface="+mj-lt"/>
              <a:buAutoNum type="arabicPeriod"/>
            </a:pPr>
            <a:r>
              <a:rPr lang="en-US" sz="2400" u="sng" dirty="0" smtClean="0"/>
              <a:t>Writers</a:t>
            </a:r>
            <a:r>
              <a:rPr lang="en-US" sz="2400" dirty="0" smtClean="0"/>
              <a:t>: Users can install them on their own systems as a backup for the work they've typed in. :S</a:t>
            </a:r>
          </a:p>
          <a:p>
            <a:pPr marL="650875" indent="-514350">
              <a:buFont typeface="+mj-lt"/>
              <a:buAutoNum type="arabicPeriod"/>
            </a:pPr>
            <a:r>
              <a:rPr lang="en-US" sz="2400" u="sng" dirty="0" smtClean="0"/>
              <a:t>Businesses</a:t>
            </a:r>
            <a:r>
              <a:rPr lang="en-US" sz="2400" dirty="0" smtClean="0"/>
              <a:t>: Some companies may use </a:t>
            </a:r>
            <a:r>
              <a:rPr lang="en-US" sz="2400" dirty="0" err="1" smtClean="0"/>
              <a:t>keyloggers</a:t>
            </a:r>
            <a:r>
              <a:rPr lang="en-US" sz="2400" dirty="0" smtClean="0"/>
              <a:t> for monitoring employees for misconduct. :S</a:t>
            </a:r>
          </a:p>
          <a:p>
            <a:pPr marL="650875" indent="-514350">
              <a:buFont typeface="+mj-lt"/>
              <a:buAutoNum type="arabicPeriod"/>
            </a:pPr>
            <a:r>
              <a:rPr lang="en-US" sz="2400" u="sng" dirty="0" smtClean="0"/>
              <a:t>Parents</a:t>
            </a:r>
            <a:r>
              <a:rPr lang="en-US" sz="2400" dirty="0" smtClean="0"/>
              <a:t>: Some parents may choose to use a hardware </a:t>
            </a:r>
            <a:r>
              <a:rPr lang="en-US" sz="2400" dirty="0" err="1" smtClean="0"/>
              <a:t>keylogger</a:t>
            </a:r>
            <a:r>
              <a:rPr lang="en-US" sz="2400" dirty="0" smtClean="0"/>
              <a:t> to monitor their kids. :S</a:t>
            </a:r>
          </a:p>
          <a:p>
            <a:pPr marL="650875" indent="-514350">
              <a:buFont typeface="+mj-lt"/>
              <a:buAutoNum type="arabicPeriod"/>
            </a:pPr>
            <a:r>
              <a:rPr lang="en-US" sz="2400" u="sng" dirty="0" smtClean="0"/>
              <a:t>Pen-testers/Crackers/Spies/Jealous Significant Others</a:t>
            </a:r>
            <a:r>
              <a:rPr lang="en-US" sz="2400" dirty="0" smtClean="0"/>
              <a:t>: </a:t>
            </a:r>
            <a:br>
              <a:rPr lang="en-US" sz="2400" dirty="0" smtClean="0"/>
            </a:br>
            <a:r>
              <a:rPr lang="en-US" sz="2400" dirty="0" smtClean="0"/>
              <a:t>If an attacker is trying to get someone else's password or proprietary information hardware </a:t>
            </a:r>
            <a:r>
              <a:rPr lang="en-US" sz="2400" dirty="0" err="1" smtClean="0"/>
              <a:t>keyloggers</a:t>
            </a:r>
            <a:r>
              <a:rPr lang="en-US" sz="2400" dirty="0" smtClean="0"/>
              <a:t> can come in quite handy. </a:t>
            </a:r>
            <a:r>
              <a:rPr lang="en-US" sz="2400" dirty="0" smtClean="0">
                <a:sym typeface="Wingdings" pitchFamily="2" charset="2"/>
              </a:rPr>
              <a:t>:)</a:t>
            </a:r>
          </a:p>
          <a:p>
            <a:pPr marL="650875" indent="-514350" algn="ctr">
              <a:buClr>
                <a:schemeClr val="bg1"/>
              </a:buClr>
              <a:buSzPct val="25000"/>
            </a:pPr>
            <a:r>
              <a:rPr lang="en-US" sz="5400" b="1" dirty="0" smtClean="0">
                <a:effectLst>
                  <a:reflection blurRad="6350" stA="55000" endA="50" endPos="85000" dir="5400000" sy="-100000" algn="bl" rotWithShape="0"/>
                </a:effectLst>
                <a:sym typeface="Wingdings" pitchFamily="2" charset="2"/>
              </a:rPr>
              <a:t>Legal?  </a:t>
            </a:r>
            <a:endParaRPr lang="en-US" sz="5400" b="1" dirty="0" smtClean="0">
              <a:effectLst>
                <a:reflection blurRad="6350" stA="55000" endA="50" endPos="85000" dir="5400000" sy="-100000" algn="bl" rotWithShape="0"/>
              </a:effectLst>
            </a:endParaRPr>
          </a:p>
          <a:p>
            <a:endParaRPr lang="en-US" dirty="0"/>
          </a:p>
        </p:txBody>
      </p:sp>
    </p:spTree>
    <p:extLst>
      <p:ext uri="{BB962C8B-B14F-4D97-AF65-F5344CB8AC3E}">
        <p14:creationId xmlns:p14="http://schemas.microsoft.com/office/powerpoint/2010/main" val="204515488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a:t>
            </a:r>
            <a:endParaRPr lang="en-US" dirty="0"/>
          </a:p>
        </p:txBody>
      </p:sp>
      <p:sp>
        <p:nvSpPr>
          <p:cNvPr id="3" name="Content Placeholder 2"/>
          <p:cNvSpPr>
            <a:spLocks noGrp="1"/>
          </p:cNvSpPr>
          <p:nvPr>
            <p:ph idx="1"/>
          </p:nvPr>
        </p:nvSpPr>
        <p:spPr>
          <a:xfrm>
            <a:off x="457200" y="1219200"/>
            <a:ext cx="8229600" cy="5089525"/>
          </a:xfrm>
        </p:spPr>
        <p:txBody>
          <a:bodyPr/>
          <a:lstStyle/>
          <a:p>
            <a:pPr>
              <a:buFont typeface="+mj-lt"/>
              <a:buAutoNum type="arabicPeriod"/>
            </a:pPr>
            <a:r>
              <a:rPr lang="en-US" b="1" dirty="0" smtClean="0"/>
              <a:t>Harder to recover keystrokes remotely</a:t>
            </a:r>
            <a:r>
              <a:rPr lang="en-US" sz="1800" dirty="0" smtClean="0"/>
              <a:t/>
            </a:r>
            <a:br>
              <a:rPr lang="en-US" sz="1800" dirty="0" smtClean="0"/>
            </a:br>
            <a:r>
              <a:rPr lang="en-US" sz="1800" dirty="0" smtClean="0"/>
              <a:t>There's no chance of emailing or grabbing the keystroke logs from over a network; the device has to be physically recovered to obtain the logs. </a:t>
            </a:r>
            <a:br>
              <a:rPr lang="en-US" sz="1800" dirty="0" smtClean="0"/>
            </a:br>
            <a:r>
              <a:rPr lang="en-US" sz="1800" dirty="0" smtClean="0">
                <a:solidFill>
                  <a:srgbClr val="FFFF00"/>
                </a:solidFill>
              </a:rPr>
              <a:t>(well, there are a few little exceptions of sorts, Bluetooth, some TEMPEST/Van Eck phreaking, 27MHz interception, and maybe Seeing using the “licensing dongle” scheme)</a:t>
            </a:r>
          </a:p>
          <a:p>
            <a:pPr>
              <a:buFont typeface="+mj-lt"/>
              <a:buAutoNum type="arabicPeriod"/>
            </a:pPr>
            <a:r>
              <a:rPr lang="en-US" b="1" dirty="0" smtClean="0"/>
              <a:t>Less information</a:t>
            </a:r>
            <a:r>
              <a:rPr lang="en-US" sz="1800" dirty="0" smtClean="0"/>
              <a:t/>
            </a:r>
            <a:br>
              <a:rPr lang="en-US" sz="1800" dirty="0" smtClean="0"/>
            </a:br>
            <a:r>
              <a:rPr lang="en-US" sz="1800" dirty="0" smtClean="0"/>
              <a:t>The hardware </a:t>
            </a:r>
            <a:r>
              <a:rPr lang="en-US" sz="1800" dirty="0" err="1" smtClean="0"/>
              <a:t>keylogger</a:t>
            </a:r>
            <a:r>
              <a:rPr lang="en-US" sz="1800" dirty="0" smtClean="0"/>
              <a:t> gives little to no information on what app was active when the keystrokes happened. </a:t>
            </a:r>
          </a:p>
          <a:p>
            <a:pPr>
              <a:buFont typeface="+mj-lt"/>
              <a:buAutoNum type="arabicPeriod"/>
            </a:pPr>
            <a:r>
              <a:rPr lang="en-US" b="1" dirty="0" smtClean="0"/>
              <a:t>$$$$</a:t>
            </a:r>
            <a:r>
              <a:rPr lang="en-US" sz="1800" dirty="0" smtClean="0"/>
              <a:t/>
            </a:r>
            <a:br>
              <a:rPr lang="en-US" sz="1800" dirty="0" smtClean="0"/>
            </a:br>
            <a:r>
              <a:rPr lang="en-US" sz="1800" dirty="0" smtClean="0"/>
              <a:t>Hardware </a:t>
            </a:r>
            <a:r>
              <a:rPr lang="en-US" sz="1800" dirty="0" err="1" smtClean="0"/>
              <a:t>keyloggers</a:t>
            </a:r>
            <a:r>
              <a:rPr lang="en-US" sz="1800" dirty="0" smtClean="0"/>
              <a:t> are rather expensive. </a:t>
            </a:r>
          </a:p>
          <a:p>
            <a:pPr>
              <a:buFont typeface="+mj-lt"/>
              <a:buAutoNum type="arabicPeriod"/>
            </a:pPr>
            <a:r>
              <a:rPr lang="en-US" b="1" dirty="0" smtClean="0"/>
              <a:t>Easy to remove, if found</a:t>
            </a:r>
            <a:r>
              <a:rPr lang="en-US" sz="1800" dirty="0" smtClean="0"/>
              <a:t/>
            </a:r>
            <a:br>
              <a:rPr lang="en-US" sz="1800" dirty="0" smtClean="0"/>
            </a:br>
            <a:r>
              <a:rPr lang="en-US" sz="1800" dirty="0" smtClean="0"/>
              <a:t>If found, external hardware </a:t>
            </a:r>
            <a:r>
              <a:rPr lang="en-US" sz="1800" dirty="0" err="1" smtClean="0"/>
              <a:t>keyloggers</a:t>
            </a:r>
            <a:r>
              <a:rPr lang="en-US" sz="1800" dirty="0" smtClean="0"/>
              <a:t> are much easier to remove than software </a:t>
            </a:r>
            <a:r>
              <a:rPr lang="en-US" sz="1800" dirty="0" err="1" smtClean="0"/>
              <a:t>keyloggers</a:t>
            </a:r>
            <a:r>
              <a:rPr lang="en-US" sz="1800" dirty="0" smtClean="0"/>
              <a:t>. You just pluck them off the keyboard's cord. Removing software </a:t>
            </a:r>
            <a:r>
              <a:rPr lang="en-US" sz="1800" dirty="0" err="1" smtClean="0"/>
              <a:t>keyloggers</a:t>
            </a:r>
            <a:r>
              <a:rPr lang="en-US" sz="1800" dirty="0" smtClean="0"/>
              <a:t> depends on the user’s privilege level, or how knowledgeable they are about how to gain a higher privilege level. ☺</a:t>
            </a:r>
            <a:endParaRPr lang="en-US" sz="1800" dirty="0"/>
          </a:p>
        </p:txBody>
      </p:sp>
    </p:spTree>
    <p:extLst>
      <p:ext uri="{BB962C8B-B14F-4D97-AF65-F5344CB8AC3E}">
        <p14:creationId xmlns:p14="http://schemas.microsoft.com/office/powerpoint/2010/main" val="268790853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Pros</a:t>
            </a:r>
            <a:endParaRPr lang="en-US" dirty="0"/>
          </a:p>
        </p:txBody>
      </p:sp>
      <p:sp>
        <p:nvSpPr>
          <p:cNvPr id="3" name="Content Placeholder 2"/>
          <p:cNvSpPr>
            <a:spLocks noGrp="1"/>
          </p:cNvSpPr>
          <p:nvPr>
            <p:ph idx="1"/>
          </p:nvPr>
        </p:nvSpPr>
        <p:spPr>
          <a:xfrm>
            <a:off x="457200" y="1295400"/>
            <a:ext cx="8229600" cy="5013325"/>
          </a:xfrm>
        </p:spPr>
        <p:txBody>
          <a:bodyPr/>
          <a:lstStyle/>
          <a:p>
            <a:pPr>
              <a:buFont typeface="+mj-lt"/>
              <a:buAutoNum type="arabicPeriod"/>
            </a:pP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Stealth</a:t>
            </a:r>
            <a:r>
              <a:rPr lang="en-US" sz="1800" dirty="0" smtClean="0"/>
              <a:t/>
            </a:r>
            <a:br>
              <a:rPr lang="en-US" sz="1800" dirty="0" smtClean="0"/>
            </a:br>
            <a:r>
              <a:rPr lang="en-US" sz="1800" dirty="0" smtClean="0"/>
              <a:t>Most software </a:t>
            </a:r>
            <a:r>
              <a:rPr lang="en-US" sz="1800" dirty="0" err="1" smtClean="0"/>
              <a:t>keyloggers</a:t>
            </a:r>
            <a:r>
              <a:rPr lang="en-US" sz="1800" dirty="0" smtClean="0"/>
              <a:t> are detected by anti-malware apps. Depending on which software package is used, the anti-virus system will likely detect the </a:t>
            </a:r>
            <a:r>
              <a:rPr lang="en-US" sz="1800" dirty="0" err="1" smtClean="0"/>
              <a:t>keylogger</a:t>
            </a:r>
            <a:r>
              <a:rPr lang="en-US" sz="1800" dirty="0" smtClean="0"/>
              <a:t> and remove it, or at the very least report it to the user. Hardware </a:t>
            </a:r>
            <a:r>
              <a:rPr lang="en-US" sz="1800" dirty="0" err="1" smtClean="0"/>
              <a:t>keyloggers</a:t>
            </a:r>
            <a:r>
              <a:rPr lang="en-US" sz="1800" dirty="0" smtClean="0"/>
              <a:t>, on the other hand, are very hard to detect without physical inspection. That's not to say it's impossible.</a:t>
            </a:r>
          </a:p>
          <a:p>
            <a:pPr>
              <a:buFont typeface="+mj-lt"/>
              <a:buAutoNum type="arabicPeriod"/>
            </a:pP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All keystrokes, independent of boot state</a:t>
            </a:r>
            <a:r>
              <a:rPr lang="en-US" sz="1800" dirty="0" smtClean="0"/>
              <a:t/>
            </a:r>
            <a:br>
              <a:rPr lang="en-US" sz="1800" dirty="0" smtClean="0"/>
            </a:br>
            <a:r>
              <a:rPr lang="en-US" sz="1800" dirty="0" smtClean="0"/>
              <a:t>Hardware keystroke loggers can get keystrokes from before the OS is even loaded (hello bios password), or from around software that limits what processes can access the keystrokes (like the Windows GINA logon after the old three finger salute of Ctrl-Alt-Del).</a:t>
            </a:r>
          </a:p>
          <a:p>
            <a:pPr>
              <a:buFont typeface="+mj-lt"/>
              <a:buAutoNum type="arabicPeriod"/>
            </a:pP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OS Independent </a:t>
            </a:r>
            <a:r>
              <a:rPr lang="en-US" sz="1800" dirty="0" smtClean="0"/>
              <a:t/>
            </a:r>
            <a:br>
              <a:rPr lang="en-US" sz="1800" dirty="0" smtClean="0"/>
            </a:br>
            <a:r>
              <a:rPr lang="en-US" sz="1800" dirty="0" smtClean="0"/>
              <a:t>Hardware </a:t>
            </a:r>
            <a:r>
              <a:rPr lang="en-US" sz="1800" dirty="0" err="1" smtClean="0"/>
              <a:t>keyloggers</a:t>
            </a:r>
            <a:r>
              <a:rPr lang="en-US" sz="1800" dirty="0" smtClean="0"/>
              <a:t> can support logging of almost any OS, as long as the keyboard is a fairly standard USB HID (Human Interface Device). Windows, Linux, Mac OS X - it makes little difference to a hardware </a:t>
            </a:r>
            <a:r>
              <a:rPr lang="en-US" sz="1800" dirty="0" err="1" smtClean="0"/>
              <a:t>keylogger</a:t>
            </a:r>
            <a:r>
              <a:rPr lang="en-US" sz="1800" dirty="0" smtClean="0"/>
              <a:t>.</a:t>
            </a:r>
            <a:endParaRPr lang="en-US" sz="1800" dirty="0"/>
          </a:p>
        </p:txBody>
      </p:sp>
    </p:spTree>
    <p:extLst>
      <p:ext uri="{BB962C8B-B14F-4D97-AF65-F5344CB8AC3E}">
        <p14:creationId xmlns:p14="http://schemas.microsoft.com/office/powerpoint/2010/main" val="359237139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Models</a:t>
            </a:r>
            <a:endParaRPr lang="en-US" dirty="0"/>
          </a:p>
        </p:txBody>
      </p:sp>
      <p:sp>
        <p:nvSpPr>
          <p:cNvPr id="3" name="Content Placeholder 2"/>
          <p:cNvSpPr>
            <a:spLocks noGrp="1"/>
          </p:cNvSpPr>
          <p:nvPr>
            <p:ph idx="1"/>
          </p:nvPr>
        </p:nvSpPr>
        <p:spPr/>
        <p:txBody>
          <a:bodyPr/>
          <a:lstStyle/>
          <a:p>
            <a:pPr>
              <a:buNone/>
            </a:pPr>
            <a:r>
              <a:rPr lang="en-US" sz="1800" dirty="0" smtClean="0"/>
              <a:t>Got mine awhile back, so I’m trying to match up prices with current offerings.</a:t>
            </a:r>
            <a:endParaRPr lang="en-US" sz="1800" dirty="0"/>
          </a:p>
        </p:txBody>
      </p:sp>
      <p:graphicFrame>
        <p:nvGraphicFramePr>
          <p:cNvPr id="4" name="Table 3"/>
          <p:cNvGraphicFramePr>
            <a:graphicFrameLocks noGrp="1"/>
          </p:cNvGraphicFramePr>
          <p:nvPr>
            <p:extLst>
              <p:ext uri="{D42A27DB-BD31-4B8C-83A1-F6EECF244321}">
                <p14:modId xmlns:p14="http://schemas.microsoft.com/office/powerpoint/2010/main" val="2831480248"/>
              </p:ext>
            </p:extLst>
          </p:nvPr>
        </p:nvGraphicFramePr>
        <p:xfrm>
          <a:off x="762000" y="2057400"/>
          <a:ext cx="7086600" cy="4267199"/>
        </p:xfrm>
        <a:graphic>
          <a:graphicData uri="http://schemas.openxmlformats.org/drawingml/2006/table">
            <a:tbl>
              <a:tblPr/>
              <a:tblGrid>
                <a:gridCol w="1391095"/>
                <a:gridCol w="1292747"/>
                <a:gridCol w="1356888"/>
                <a:gridCol w="1356888"/>
                <a:gridCol w="1688982"/>
              </a:tblGrid>
              <a:tr h="394886">
                <a:tc>
                  <a:txBody>
                    <a:bodyPr/>
                    <a:lstStyle/>
                    <a:p>
                      <a:pPr marL="0" marR="0">
                        <a:lnSpc>
                          <a:spcPct val="115000"/>
                        </a:lnSpc>
                        <a:spcBef>
                          <a:spcPts val="0"/>
                        </a:spcBef>
                        <a:spcAft>
                          <a:spcPts val="0"/>
                        </a:spcAft>
                      </a:pPr>
                      <a:r>
                        <a:rPr lang="en-US" sz="1100" b="1" dirty="0">
                          <a:solidFill>
                            <a:schemeClr val="bg1"/>
                          </a:solidFill>
                          <a:latin typeface="Calibri"/>
                          <a:ea typeface="Calibri"/>
                          <a:cs typeface="Times New Roman"/>
                        </a:rPr>
                        <a:t>Name</a:t>
                      </a:r>
                      <a:endParaRPr lang="en-US" sz="11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nSpc>
                          <a:spcPct val="115000"/>
                        </a:lnSpc>
                        <a:spcBef>
                          <a:spcPts val="0"/>
                        </a:spcBef>
                        <a:spcAft>
                          <a:spcPts val="0"/>
                        </a:spcAft>
                      </a:pPr>
                      <a:r>
                        <a:rPr lang="en-US" sz="1100" b="1" dirty="0">
                          <a:solidFill>
                            <a:schemeClr val="bg1"/>
                          </a:solidFill>
                          <a:latin typeface="Calibri"/>
                          <a:ea typeface="Calibri"/>
                          <a:cs typeface="Times New Roman"/>
                        </a:rPr>
                        <a:t>Keys</a:t>
                      </a:r>
                      <a:endParaRPr lang="en-US" sz="11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nSpc>
                          <a:spcPct val="115000"/>
                        </a:lnSpc>
                        <a:spcBef>
                          <a:spcPts val="0"/>
                        </a:spcBef>
                        <a:spcAft>
                          <a:spcPts val="0"/>
                        </a:spcAft>
                      </a:pPr>
                      <a:r>
                        <a:rPr lang="en-US" sz="1100" b="1" dirty="0">
                          <a:solidFill>
                            <a:schemeClr val="bg1"/>
                          </a:solidFill>
                          <a:latin typeface="Calibri"/>
                          <a:ea typeface="Calibri"/>
                          <a:cs typeface="Times New Roman"/>
                        </a:rPr>
                        <a:t>Type</a:t>
                      </a:r>
                      <a:endParaRPr lang="en-US" sz="11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nSpc>
                          <a:spcPct val="115000"/>
                        </a:lnSpc>
                        <a:spcBef>
                          <a:spcPts val="0"/>
                        </a:spcBef>
                        <a:spcAft>
                          <a:spcPts val="0"/>
                        </a:spcAft>
                      </a:pPr>
                      <a:r>
                        <a:rPr lang="en-US" sz="1100" b="1" dirty="0" smtClean="0">
                          <a:solidFill>
                            <a:schemeClr val="bg1"/>
                          </a:solidFill>
                          <a:latin typeface="Calibri"/>
                          <a:ea typeface="Calibri"/>
                          <a:cs typeface="Times New Roman"/>
                        </a:rPr>
                        <a:t>Price </a:t>
                      </a:r>
                      <a:br>
                        <a:rPr lang="en-US" sz="1100" b="1" dirty="0" smtClean="0">
                          <a:solidFill>
                            <a:schemeClr val="bg1"/>
                          </a:solidFill>
                          <a:latin typeface="Calibri"/>
                          <a:ea typeface="Calibri"/>
                          <a:cs typeface="Times New Roman"/>
                        </a:rPr>
                      </a:br>
                      <a:r>
                        <a:rPr lang="en-US" sz="1050" b="1" dirty="0" smtClean="0">
                          <a:solidFill>
                            <a:schemeClr val="bg1"/>
                          </a:solidFill>
                          <a:latin typeface="Calibri"/>
                          <a:ea typeface="Calibri"/>
                          <a:cs typeface="Times New Roman"/>
                        </a:rPr>
                        <a:t>(may not be</a:t>
                      </a:r>
                      <a:r>
                        <a:rPr lang="en-US" sz="1050" b="1" baseline="0" dirty="0" smtClean="0">
                          <a:solidFill>
                            <a:schemeClr val="bg1"/>
                          </a:solidFill>
                          <a:latin typeface="Calibri"/>
                          <a:ea typeface="Calibri"/>
                          <a:cs typeface="Times New Roman"/>
                        </a:rPr>
                        <a:t> </a:t>
                      </a:r>
                      <a:r>
                        <a:rPr lang="en-US" sz="1050" b="1" dirty="0" smtClean="0">
                          <a:solidFill>
                            <a:schemeClr val="bg1"/>
                          </a:solidFill>
                          <a:latin typeface="Calibri"/>
                          <a:ea typeface="Calibri"/>
                          <a:cs typeface="Times New Roman"/>
                        </a:rPr>
                        <a:t>accurate)</a:t>
                      </a:r>
                      <a:endParaRPr lang="en-US" sz="1100" b="1"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nSpc>
                          <a:spcPct val="115000"/>
                        </a:lnSpc>
                        <a:spcBef>
                          <a:spcPts val="0"/>
                        </a:spcBef>
                        <a:spcAft>
                          <a:spcPts val="0"/>
                        </a:spcAft>
                      </a:pPr>
                      <a:r>
                        <a:rPr lang="en-US" sz="1100" b="1" dirty="0">
                          <a:solidFill>
                            <a:schemeClr val="bg1"/>
                          </a:solidFill>
                          <a:latin typeface="Calibri"/>
                          <a:ea typeface="Calibri"/>
                          <a:cs typeface="Times New Roman"/>
                        </a:rPr>
                        <a:t>Picture</a:t>
                      </a:r>
                      <a:endParaRPr lang="en-US" sz="11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606103">
                <a:tc>
                  <a:txBody>
                    <a:bodyPr/>
                    <a:lstStyle/>
                    <a:p>
                      <a:pPr marL="0" marR="0">
                        <a:lnSpc>
                          <a:spcPct val="115000"/>
                        </a:lnSpc>
                        <a:spcBef>
                          <a:spcPts val="0"/>
                        </a:spcBef>
                        <a:spcAft>
                          <a:spcPts val="0"/>
                        </a:spcAft>
                      </a:pPr>
                      <a:r>
                        <a:rPr lang="en-US" sz="1100" dirty="0" err="1">
                          <a:latin typeface="Calibri"/>
                          <a:ea typeface="Calibri"/>
                          <a:cs typeface="Times New Roman"/>
                        </a:rPr>
                        <a:t>KeyCarbon</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latin typeface="Calibri"/>
                          <a:ea typeface="Calibri"/>
                          <a:cs typeface="Times New Roman"/>
                        </a:rPr>
                        <a:t>Type:</a:t>
                      </a:r>
                    </a:p>
                    <a:p>
                      <a:pPr marL="0" marR="0">
                        <a:lnSpc>
                          <a:spcPct val="115000"/>
                        </a:lnSpc>
                        <a:spcBef>
                          <a:spcPts val="0"/>
                        </a:spcBef>
                        <a:spcAft>
                          <a:spcPts val="0"/>
                        </a:spcAft>
                      </a:pPr>
                      <a:r>
                        <a:rPr lang="en-US" sz="1100" dirty="0" err="1">
                          <a:latin typeface="Calibri"/>
                          <a:ea typeface="Calibri"/>
                          <a:cs typeface="Times New Roman"/>
                        </a:rPr>
                        <a:t>phxlog</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latin typeface="Calibri"/>
                          <a:ea typeface="Calibri"/>
                          <a:cs typeface="Times New Roman"/>
                        </a:rPr>
                        <a:t>Virtual </a:t>
                      </a:r>
                      <a:r>
                        <a:rPr lang="en-US" sz="1100" dirty="0" smtClean="0">
                          <a:latin typeface="+mn-lt"/>
                          <a:ea typeface="Calibri"/>
                          <a:cs typeface="Times New Roman"/>
                        </a:rPr>
                        <a:t>keyboard and rapid downloader software</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smtClean="0">
                          <a:latin typeface="+mn-lt"/>
                          <a:ea typeface="Calibri"/>
                          <a:cs typeface="Times New Roman"/>
                        </a:rPr>
                        <a:t>$147 - $297</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2918">
                <a:tc>
                  <a:txBody>
                    <a:bodyPr/>
                    <a:lstStyle/>
                    <a:p>
                      <a:pPr marL="0" marR="0">
                        <a:lnSpc>
                          <a:spcPct val="115000"/>
                        </a:lnSpc>
                        <a:spcBef>
                          <a:spcPts val="0"/>
                        </a:spcBef>
                        <a:spcAft>
                          <a:spcPts val="0"/>
                        </a:spcAft>
                      </a:pPr>
                      <a:r>
                        <a:rPr lang="en-US" sz="1100" dirty="0" err="1" smtClean="0">
                          <a:latin typeface="Calibri"/>
                          <a:ea typeface="Calibri"/>
                          <a:cs typeface="Times New Roman"/>
                        </a:rPr>
                        <a:t>KeyGhost</a:t>
                      </a:r>
                      <a:r>
                        <a:rPr lang="en-US" sz="1100" dirty="0" smtClean="0">
                          <a:latin typeface="Calibri"/>
                          <a:ea typeface="Calibri"/>
                          <a:cs typeface="Times New Roman"/>
                        </a:rPr>
                        <a:t> Plug</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latin typeface="Calibri"/>
                          <a:ea typeface="Calibri"/>
                          <a:cs typeface="Times New Roman"/>
                        </a:rPr>
                        <a:t>Type:</a:t>
                      </a:r>
                    </a:p>
                    <a:p>
                      <a:pPr marL="0" marR="0">
                        <a:lnSpc>
                          <a:spcPct val="115000"/>
                        </a:lnSpc>
                        <a:spcBef>
                          <a:spcPts val="0"/>
                        </a:spcBef>
                        <a:spcAft>
                          <a:spcPts val="0"/>
                        </a:spcAft>
                      </a:pPr>
                      <a:r>
                        <a:rPr lang="en-US" sz="1100">
                          <a:latin typeface="Calibri"/>
                          <a:ea typeface="Calibri"/>
                          <a:cs typeface="Times New Roman"/>
                        </a:rPr>
                        <a:t>vghostlog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latin typeface="Calibri"/>
                          <a:ea typeface="Calibri"/>
                          <a:cs typeface="Times New Roman"/>
                        </a:rPr>
                        <a:t>Virtual keyboard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smtClean="0">
                          <a:latin typeface="+mn-lt"/>
                          <a:ea typeface="Calibri"/>
                          <a:cs typeface="Times New Roman"/>
                        </a:rPr>
                        <a:t>$249</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5243">
                <a:tc>
                  <a:txBody>
                    <a:bodyPr/>
                    <a:lstStyle/>
                    <a:p>
                      <a:pPr marL="0" marR="0">
                        <a:lnSpc>
                          <a:spcPct val="115000"/>
                        </a:lnSpc>
                        <a:spcBef>
                          <a:spcPts val="0"/>
                        </a:spcBef>
                        <a:spcAft>
                          <a:spcPts val="0"/>
                        </a:spcAft>
                      </a:pPr>
                      <a:r>
                        <a:rPr lang="en-US" sz="1100" dirty="0" err="1" smtClean="0">
                          <a:latin typeface="Calibri"/>
                          <a:ea typeface="Calibri"/>
                          <a:cs typeface="Times New Roman"/>
                        </a:rPr>
                        <a:t>KeyGhost</a:t>
                      </a:r>
                      <a:r>
                        <a:rPr lang="en-US" sz="1100" dirty="0" smtClean="0">
                          <a:latin typeface="Calibri"/>
                          <a:ea typeface="Calibri"/>
                          <a:cs typeface="Times New Roman"/>
                        </a:rPr>
                        <a:t> Cable</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latin typeface="Calibri"/>
                          <a:ea typeface="Calibri"/>
                          <a:cs typeface="Times New Roman"/>
                        </a:rPr>
                        <a:t>Type:</a:t>
                      </a:r>
                    </a:p>
                    <a:p>
                      <a:pPr marL="0" marR="0">
                        <a:lnSpc>
                          <a:spcPct val="115000"/>
                        </a:lnSpc>
                        <a:spcBef>
                          <a:spcPts val="0"/>
                        </a:spcBef>
                        <a:spcAft>
                          <a:spcPts val="0"/>
                        </a:spcAft>
                      </a:pPr>
                      <a:r>
                        <a:rPr lang="en-US" sz="1100" dirty="0" err="1">
                          <a:latin typeface="Calibri"/>
                          <a:ea typeface="Calibri"/>
                          <a:cs typeface="Times New Roman"/>
                        </a:rPr>
                        <a:t>vghostlog</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latin typeface="Calibri"/>
                          <a:ea typeface="Calibri"/>
                          <a:cs typeface="Times New Roman"/>
                        </a:rPr>
                        <a:t>Virtual keyboard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smtClean="0">
                          <a:latin typeface="+mn-lt"/>
                          <a:ea typeface="Calibri"/>
                          <a:cs typeface="Times New Roman"/>
                        </a:rPr>
                        <a:t>$349</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5243">
                <a:tc>
                  <a:txBody>
                    <a:bodyPr/>
                    <a:lstStyle/>
                    <a:p>
                      <a:pPr marL="0" marR="0">
                        <a:lnSpc>
                          <a:spcPct val="115000"/>
                        </a:lnSpc>
                        <a:spcBef>
                          <a:spcPts val="0"/>
                        </a:spcBef>
                        <a:spcAft>
                          <a:spcPts val="0"/>
                        </a:spcAft>
                      </a:pPr>
                      <a:r>
                        <a:rPr lang="en-US" sz="1100" dirty="0" err="1">
                          <a:latin typeface="Calibri"/>
                          <a:ea typeface="Calibri"/>
                          <a:cs typeface="Times New Roman"/>
                        </a:rPr>
                        <a:t>KeeLog</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latin typeface="Calibri"/>
                          <a:ea typeface="Calibri"/>
                          <a:cs typeface="Times New Roman"/>
                        </a:rPr>
                        <a:t>Hold down:</a:t>
                      </a:r>
                    </a:p>
                    <a:p>
                      <a:pPr marL="0" marR="0">
                        <a:lnSpc>
                          <a:spcPct val="115000"/>
                        </a:lnSpc>
                        <a:spcBef>
                          <a:spcPts val="0"/>
                        </a:spcBef>
                        <a:spcAft>
                          <a:spcPts val="0"/>
                        </a:spcAft>
                      </a:pPr>
                      <a:r>
                        <a:rPr lang="en-US" sz="1100" dirty="0" err="1">
                          <a:latin typeface="Calibri"/>
                          <a:ea typeface="Calibri"/>
                          <a:cs typeface="Times New Roman"/>
                        </a:rPr>
                        <a:t>k+b+s</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latin typeface="Calibri"/>
                          <a:ea typeface="Calibri"/>
                          <a:cs typeface="Times New Roman"/>
                        </a:rPr>
                        <a:t>Flash Drive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smtClean="0">
                          <a:latin typeface="Calibri"/>
                          <a:ea typeface="Calibri"/>
                          <a:cs typeface="Times New Roman"/>
                        </a:rPr>
                        <a:t>$44.99</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6103">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dirty="0" err="1" smtClean="0">
                          <a:latin typeface="+mn-lt"/>
                          <a:ea typeface="Calibri"/>
                          <a:cs typeface="Times New Roman"/>
                        </a:rPr>
                        <a:t>KeeLogUSB</a:t>
                      </a:r>
                      <a:r>
                        <a:rPr lang="en-US" sz="1100" dirty="0" smtClean="0">
                          <a:latin typeface="Calibri"/>
                          <a:ea typeface="Calibri"/>
                          <a:cs typeface="Times New Roman"/>
                        </a:rPr>
                        <a:t/>
                      </a:r>
                      <a:br>
                        <a:rPr lang="en-US" sz="1100" dirty="0" smtClean="0">
                          <a:latin typeface="Calibri"/>
                          <a:ea typeface="Calibri"/>
                          <a:cs typeface="Times New Roman"/>
                        </a:rPr>
                      </a:br>
                      <a:r>
                        <a:rPr lang="en-US" sz="1100" dirty="0" smtClean="0">
                          <a:latin typeface="+mn-lt"/>
                          <a:ea typeface="Calibri"/>
                          <a:cs typeface="Times New Roman"/>
                        </a:rPr>
                        <a:t>(</a:t>
                      </a:r>
                      <a:r>
                        <a:rPr lang="en-US" sz="1100" dirty="0" err="1" smtClean="0">
                          <a:latin typeface="+mn-lt"/>
                          <a:ea typeface="Calibri"/>
                          <a:cs typeface="Times New Roman"/>
                        </a:rPr>
                        <a:t>KeyLlama</a:t>
                      </a:r>
                      <a:r>
                        <a:rPr lang="en-US" sz="1100" dirty="0" smtClean="0">
                          <a:latin typeface="+mn-lt"/>
                          <a:ea typeface="Calibri"/>
                          <a:cs typeface="Times New Roman"/>
                        </a:rPr>
                        <a:t> rebrand)</a:t>
                      </a:r>
                    </a:p>
                    <a:p>
                      <a:pPr marL="0" marR="0">
                        <a:lnSpc>
                          <a:spcPct val="115000"/>
                        </a:lnSpc>
                        <a:spcBef>
                          <a:spcPts val="0"/>
                        </a:spcBef>
                        <a:spcAft>
                          <a:spcPts val="0"/>
                        </a:spcAft>
                      </a:pP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latin typeface="Calibri"/>
                          <a:ea typeface="Calibri"/>
                          <a:cs typeface="Times New Roman"/>
                        </a:rPr>
                        <a:t>Hold down:</a:t>
                      </a:r>
                    </a:p>
                    <a:p>
                      <a:pPr marL="0" marR="0">
                        <a:lnSpc>
                          <a:spcPct val="115000"/>
                        </a:lnSpc>
                        <a:spcBef>
                          <a:spcPts val="0"/>
                        </a:spcBef>
                        <a:spcAft>
                          <a:spcPts val="0"/>
                        </a:spcAft>
                      </a:pPr>
                      <a:r>
                        <a:rPr lang="en-US" sz="1100">
                          <a:latin typeface="Calibri"/>
                          <a:ea typeface="Calibri"/>
                          <a:cs typeface="Times New Roman"/>
                        </a:rPr>
                        <a:t>k+b+s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latin typeface="Calibri"/>
                          <a:ea typeface="Calibri"/>
                          <a:cs typeface="Times New Roman"/>
                        </a:rPr>
                        <a:t>Flash Drive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dirty="0" smtClean="0">
                          <a:latin typeface="+mn-lt"/>
                          <a:ea typeface="Calibri"/>
                          <a:cs typeface="Times New Roman"/>
                        </a:rPr>
                        <a:t>$44.99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6703">
                <a:tc>
                  <a:txBody>
                    <a:bodyPr/>
                    <a:lstStyle/>
                    <a:p>
                      <a:pPr marL="0" marR="0">
                        <a:lnSpc>
                          <a:spcPct val="115000"/>
                        </a:lnSpc>
                        <a:spcBef>
                          <a:spcPts val="0"/>
                        </a:spcBef>
                        <a:spcAft>
                          <a:spcPts val="0"/>
                        </a:spcAft>
                      </a:pPr>
                      <a:r>
                        <a:rPr lang="en-US" sz="1100" dirty="0" err="1" smtClean="0">
                          <a:latin typeface="+mn-lt"/>
                          <a:ea typeface="Calibri"/>
                          <a:cs typeface="Times New Roman"/>
                        </a:rPr>
                        <a:t>KeeLogPS</a:t>
                      </a:r>
                      <a:r>
                        <a:rPr lang="en-US" sz="1100" dirty="0" smtClean="0">
                          <a:latin typeface="+mn-lt"/>
                          <a:ea typeface="Calibri"/>
                          <a:cs typeface="Times New Roman"/>
                        </a:rPr>
                        <a:t>/2</a:t>
                      </a:r>
                      <a:endParaRPr lang="en-US" sz="1100" dirty="0" smtClean="0">
                        <a:latin typeface="Calibri"/>
                        <a:ea typeface="Calibri"/>
                        <a:cs typeface="Times New Roman"/>
                      </a:endParaRPr>
                    </a:p>
                    <a:p>
                      <a:pPr marL="0" marR="0">
                        <a:lnSpc>
                          <a:spcPct val="115000"/>
                        </a:lnSpc>
                        <a:spcBef>
                          <a:spcPts val="0"/>
                        </a:spcBef>
                        <a:spcAft>
                          <a:spcPts val="0"/>
                        </a:spcAft>
                      </a:pPr>
                      <a:r>
                        <a:rPr lang="en-US" sz="1000" dirty="0" smtClean="0">
                          <a:latin typeface="+mn-lt"/>
                          <a:ea typeface="Calibri"/>
                          <a:cs typeface="Times New Roman"/>
                        </a:rPr>
                        <a:t>(</a:t>
                      </a:r>
                      <a:r>
                        <a:rPr lang="en-US" sz="1000" dirty="0" err="1" smtClean="0">
                          <a:latin typeface="+mn-lt"/>
                          <a:ea typeface="Calibri"/>
                          <a:cs typeface="Times New Roman"/>
                        </a:rPr>
                        <a:t>KeyLlama</a:t>
                      </a:r>
                      <a:r>
                        <a:rPr lang="en-US" sz="1000" dirty="0" smtClean="0">
                          <a:latin typeface="+mn-lt"/>
                          <a:ea typeface="Calibri"/>
                          <a:cs typeface="Times New Roman"/>
                        </a:rPr>
                        <a:t> rebrand)</a:t>
                      </a:r>
                      <a:endParaRPr lang="en-US" sz="1000" dirty="0" smtClean="0">
                        <a:latin typeface="Calibri"/>
                        <a:ea typeface="Calibri"/>
                        <a:cs typeface="Times New Roman"/>
                      </a:endParaRPr>
                    </a:p>
                    <a:p>
                      <a:pPr marL="0" marR="0">
                        <a:lnSpc>
                          <a:spcPct val="115000"/>
                        </a:lnSpc>
                        <a:spcBef>
                          <a:spcPts val="0"/>
                        </a:spcBef>
                        <a:spcAft>
                          <a:spcPts val="0"/>
                        </a:spcAft>
                      </a:pP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latin typeface="Calibri"/>
                          <a:ea typeface="Calibri"/>
                          <a:cs typeface="Times New Roman"/>
                        </a:rPr>
                        <a:t>Hold down:</a:t>
                      </a:r>
                    </a:p>
                    <a:p>
                      <a:pPr marL="0" marR="0">
                        <a:lnSpc>
                          <a:spcPct val="115000"/>
                        </a:lnSpc>
                        <a:spcBef>
                          <a:spcPts val="0"/>
                        </a:spcBef>
                        <a:spcAft>
                          <a:spcPts val="0"/>
                        </a:spcAft>
                      </a:pPr>
                      <a:r>
                        <a:rPr lang="en-US" sz="1100">
                          <a:latin typeface="Calibri"/>
                          <a:ea typeface="Calibri"/>
                          <a:cs typeface="Times New Roman"/>
                        </a:rPr>
                        <a:t>k+b+d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latin typeface="Calibri"/>
                          <a:ea typeface="Calibri"/>
                          <a:cs typeface="Times New Roman"/>
                        </a:rPr>
                        <a:t>Virtual keyboard and Flash Drive with adapter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smtClean="0">
                          <a:latin typeface="Calibri"/>
                          <a:ea typeface="Calibri"/>
                          <a:cs typeface="Times New Roman"/>
                        </a:rPr>
                        <a:t>$38.99</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7414" name="Picture 1"/>
          <p:cNvPicPr>
            <a:picLocks noChangeAspect="1" noChangeArrowheads="1"/>
          </p:cNvPicPr>
          <p:nvPr/>
        </p:nvPicPr>
        <p:blipFill>
          <a:blip r:embed="rId3" cstate="print"/>
          <a:srcRect/>
          <a:stretch>
            <a:fillRect/>
          </a:stretch>
        </p:blipFill>
        <p:spPr bwMode="auto">
          <a:xfrm>
            <a:off x="6604000" y="2438400"/>
            <a:ext cx="914400" cy="576570"/>
          </a:xfrm>
          <a:prstGeom prst="rect">
            <a:avLst/>
          </a:prstGeom>
          <a:noFill/>
        </p:spPr>
      </p:pic>
      <p:pic>
        <p:nvPicPr>
          <p:cNvPr id="17413" name="Picture 4"/>
          <p:cNvPicPr>
            <a:picLocks noChangeAspect="1" noChangeArrowheads="1"/>
          </p:cNvPicPr>
          <p:nvPr/>
        </p:nvPicPr>
        <p:blipFill>
          <a:blip r:embed="rId4" cstate="print"/>
          <a:srcRect/>
          <a:stretch>
            <a:fillRect/>
          </a:stretch>
        </p:blipFill>
        <p:spPr bwMode="auto">
          <a:xfrm>
            <a:off x="6604000" y="2955560"/>
            <a:ext cx="914400" cy="685800"/>
          </a:xfrm>
          <a:prstGeom prst="rect">
            <a:avLst/>
          </a:prstGeom>
          <a:noFill/>
        </p:spPr>
      </p:pic>
      <p:pic>
        <p:nvPicPr>
          <p:cNvPr id="17412" name="Picture 7"/>
          <p:cNvPicPr>
            <a:picLocks noChangeAspect="1" noChangeArrowheads="1"/>
          </p:cNvPicPr>
          <p:nvPr/>
        </p:nvPicPr>
        <p:blipFill>
          <a:blip r:embed="rId5" cstate="print"/>
          <a:srcRect/>
          <a:stretch>
            <a:fillRect/>
          </a:stretch>
        </p:blipFill>
        <p:spPr bwMode="auto">
          <a:xfrm>
            <a:off x="6598920" y="3641360"/>
            <a:ext cx="914400" cy="625840"/>
          </a:xfrm>
          <a:prstGeom prst="rect">
            <a:avLst/>
          </a:prstGeom>
          <a:noFill/>
        </p:spPr>
      </p:pic>
      <p:pic>
        <p:nvPicPr>
          <p:cNvPr id="17411" name="Picture 10"/>
          <p:cNvPicPr>
            <a:picLocks noChangeAspect="1" noChangeArrowheads="1"/>
          </p:cNvPicPr>
          <p:nvPr/>
        </p:nvPicPr>
        <p:blipFill>
          <a:blip r:embed="rId6" cstate="print"/>
          <a:srcRect/>
          <a:stretch>
            <a:fillRect/>
          </a:stretch>
        </p:blipFill>
        <p:spPr bwMode="auto">
          <a:xfrm>
            <a:off x="6598920" y="4267200"/>
            <a:ext cx="914400" cy="576070"/>
          </a:xfrm>
          <a:prstGeom prst="rect">
            <a:avLst/>
          </a:prstGeom>
          <a:noFill/>
        </p:spPr>
      </p:pic>
      <p:pic>
        <p:nvPicPr>
          <p:cNvPr id="17410" name="Picture 13"/>
          <p:cNvPicPr>
            <a:picLocks noChangeAspect="1" noChangeArrowheads="1"/>
          </p:cNvPicPr>
          <p:nvPr/>
        </p:nvPicPr>
        <p:blipFill>
          <a:blip r:embed="rId7" cstate="print"/>
          <a:srcRect/>
          <a:stretch>
            <a:fillRect/>
          </a:stretch>
        </p:blipFill>
        <p:spPr bwMode="auto">
          <a:xfrm>
            <a:off x="6614160" y="4810760"/>
            <a:ext cx="914400" cy="649220"/>
          </a:xfrm>
          <a:prstGeom prst="rect">
            <a:avLst/>
          </a:prstGeom>
          <a:noFill/>
        </p:spPr>
      </p:pic>
      <p:pic>
        <p:nvPicPr>
          <p:cNvPr id="17409" name="Picture 16"/>
          <p:cNvPicPr>
            <a:picLocks noChangeAspect="1" noChangeArrowheads="1"/>
          </p:cNvPicPr>
          <p:nvPr/>
        </p:nvPicPr>
        <p:blipFill>
          <a:blip r:embed="rId8" cstate="print"/>
          <a:srcRect/>
          <a:stretch>
            <a:fillRect/>
          </a:stretch>
        </p:blipFill>
        <p:spPr bwMode="auto">
          <a:xfrm>
            <a:off x="6614160" y="5449820"/>
            <a:ext cx="914400" cy="521210"/>
          </a:xfrm>
          <a:prstGeom prst="rect">
            <a:avLst/>
          </a:prstGeom>
          <a:noFill/>
        </p:spPr>
      </p:pic>
    </p:spTree>
    <p:extLst>
      <p:ext uri="{BB962C8B-B14F-4D97-AF65-F5344CB8AC3E}">
        <p14:creationId xmlns:p14="http://schemas.microsoft.com/office/powerpoint/2010/main" val="174441832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Custom 1">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5163</TotalTime>
  <Words>1044</Words>
  <Application>Microsoft Macintosh PowerPoint</Application>
  <PresentationFormat>On-screen Show (4:3)</PresentationFormat>
  <Paragraphs>289</Paragraphs>
  <Slides>36</Slides>
  <Notes>11</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Apex</vt:lpstr>
      <vt:lpstr>Homemade Hardware Keylogger/PHUKD Hybrid </vt:lpstr>
      <vt:lpstr>About Adrian</vt:lpstr>
      <vt:lpstr>Hardware keyloggers</vt:lpstr>
      <vt:lpstr>How this all started</vt:lpstr>
      <vt:lpstr>What is a Hardware Key Logger?</vt:lpstr>
      <vt:lpstr>Advertised Uses (Come on vendors, admit it)</vt:lpstr>
      <vt:lpstr>Cons</vt:lpstr>
      <vt:lpstr>Pros</vt:lpstr>
      <vt:lpstr>Models</vt:lpstr>
      <vt:lpstr>Detection and Mitigation</vt:lpstr>
      <vt:lpstr>How about making your own?</vt:lpstr>
      <vt:lpstr> Objective: Combining Keyloggers and Programmable HIDs</vt:lpstr>
      <vt:lpstr>Programmable HID</vt:lpstr>
      <vt:lpstr>Setup Development Environment</vt:lpstr>
      <vt:lpstr>Parts</vt:lpstr>
      <vt:lpstr>Libraries</vt:lpstr>
      <vt:lpstr>PS/2 Keylogger</vt:lpstr>
      <vt:lpstr>PS/2 Scan Codes</vt:lpstr>
      <vt:lpstr>PS/2 Keylogger</vt:lpstr>
      <vt:lpstr>PS/2 Keylogger Code and Demo</vt:lpstr>
      <vt:lpstr>USB Keylogger</vt:lpstr>
      <vt:lpstr>Programming: What you will need</vt:lpstr>
      <vt:lpstr>USB Keylogger</vt:lpstr>
      <vt:lpstr>Getting the source…</vt:lpstr>
      <vt:lpstr>USB To Serial To USB</vt:lpstr>
      <vt:lpstr>USB Keylogger Code and Demo</vt:lpstr>
      <vt:lpstr>More Ideas</vt:lpstr>
      <vt:lpstr>Conclusions/Problems solved</vt:lpstr>
      <vt:lpstr>Current Problems</vt:lpstr>
      <vt:lpstr>Way more links than you ever wanted</vt:lpstr>
      <vt:lpstr>Useful Tools/Links</vt:lpstr>
      <vt:lpstr>Sources for more parts</vt:lpstr>
      <vt:lpstr>Keylogger Links</vt:lpstr>
      <vt:lpstr>Malicious USB Links</vt:lpstr>
      <vt:lpstr>Events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phukd</dc:title>
  <dc:creator>adrian</dc:creator>
  <cp:lastModifiedBy>Adrian Crenshaw</cp:lastModifiedBy>
  <cp:revision>1098</cp:revision>
  <dcterms:created xsi:type="dcterms:W3CDTF">2006-08-16T00:00:00Z</dcterms:created>
  <dcterms:modified xsi:type="dcterms:W3CDTF">2011-12-20T00:08:04Z</dcterms:modified>
</cp:coreProperties>
</file>