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handoutMasterIdLst>
    <p:handoutMasterId r:id="rId35"/>
  </p:handoutMasterIdLst>
  <p:sldIdLst>
    <p:sldId id="256" r:id="rId2"/>
    <p:sldId id="323" r:id="rId3"/>
    <p:sldId id="391" r:id="rId4"/>
    <p:sldId id="400" r:id="rId5"/>
    <p:sldId id="392" r:id="rId6"/>
    <p:sldId id="409" r:id="rId7"/>
    <p:sldId id="412" r:id="rId8"/>
    <p:sldId id="393" r:id="rId9"/>
    <p:sldId id="416" r:id="rId10"/>
    <p:sldId id="408" r:id="rId11"/>
    <p:sldId id="396" r:id="rId12"/>
    <p:sldId id="415" r:id="rId13"/>
    <p:sldId id="397" r:id="rId14"/>
    <p:sldId id="398" r:id="rId15"/>
    <p:sldId id="395" r:id="rId16"/>
    <p:sldId id="410" r:id="rId17"/>
    <p:sldId id="399" r:id="rId18"/>
    <p:sldId id="401" r:id="rId19"/>
    <p:sldId id="402" r:id="rId20"/>
    <p:sldId id="403" r:id="rId21"/>
    <p:sldId id="404" r:id="rId22"/>
    <p:sldId id="405" r:id="rId23"/>
    <p:sldId id="406" r:id="rId24"/>
    <p:sldId id="407" r:id="rId25"/>
    <p:sldId id="411" r:id="rId26"/>
    <p:sldId id="394" r:id="rId27"/>
    <p:sldId id="413" r:id="rId28"/>
    <p:sldId id="414" r:id="rId29"/>
    <p:sldId id="291" r:id="rId30"/>
    <p:sldId id="297" r:id="rId31"/>
    <p:sldId id="390" r:id="rId32"/>
    <p:sldId id="328" r:id="rId3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1114" autoAdjust="0"/>
  </p:normalViewPr>
  <p:slideViewPr>
    <p:cSldViewPr>
      <p:cViewPr varScale="1">
        <p:scale>
          <a:sx n="87" d="100"/>
          <a:sy n="87" d="100"/>
        </p:scale>
        <p:origin x="-5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11/5/2009</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11/5/2009</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C792174-60E5-4DB5-AC24-51715D6953E0}" type="datetimeFigureOut">
              <a:rPr lang="en-US"/>
              <a:pPr>
                <a:defRPr/>
              </a:pPr>
              <a:t>11/5/2009</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F4AA76-4E64-4FDB-AC58-24FB80A2D37D}" type="datetimeFigureOut">
              <a:rPr lang="en-US"/>
              <a:pPr>
                <a:defRPr/>
              </a:pPr>
              <a:t>11/5/2009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1437F-8864-4D42-B820-741711E368E3}" type="datetimeFigureOut">
              <a:rPr lang="en-US"/>
              <a:pPr>
                <a:defRPr/>
              </a:pPr>
              <a:t>11/5/2009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71E70E-7A0F-4790-A459-AE20FEF9162B}" type="datetimeFigureOut">
              <a:rPr lang="en-US"/>
              <a:pPr>
                <a:defRPr/>
              </a:pPr>
              <a:t>11/5/2009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988625-263C-43A0-8C3F-63AC0FAF8029}" type="datetimeFigureOut">
              <a:rPr lang="en-US"/>
              <a:pPr>
                <a:defRPr/>
              </a:pPr>
              <a:t>11/5/2009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F362503-9846-445D-ABB5-954A60CFB6F1}" type="datetimeFigureOut">
              <a:rPr lang="en-US"/>
              <a:pPr>
                <a:defRPr/>
              </a:pPr>
              <a:t>11/5/2009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B8F07D3-1943-4BCA-9533-0777C2BA2128}" type="datetimeFigureOut">
              <a:rPr lang="en-US"/>
              <a:pPr>
                <a:defRPr/>
              </a:pPr>
              <a:t>11/5/2009</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D30FC56-1518-455F-9DAB-57F008E3559A}" type="datetimeFigureOut">
              <a:rPr lang="en-US"/>
              <a:pPr>
                <a:defRPr/>
              </a:pPr>
              <a:t>11/5/2009</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ED8C2D-821E-49DE-A890-7FF4495653EB}" type="datetimeFigureOut">
              <a:rPr lang="en-US"/>
              <a:pPr>
                <a:defRPr/>
              </a:pPr>
              <a:t>11/5/2009</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9FFAA8E-3019-4854-8C02-F09B944CC9F7}" type="datetimeFigureOut">
              <a:rPr lang="en-US"/>
              <a:pPr>
                <a:defRPr/>
              </a:pPr>
              <a:t>11/5/2009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318707-7EBB-4841-9E9F-0B1455B824F5}" type="datetimeFigureOut">
              <a:rPr lang="en-US"/>
              <a:pPr>
                <a:defRPr/>
              </a:pPr>
              <a:t>11/5/2009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F9788DC-0CC9-40BC-92D8-795794D78067}" type="datetimeFigureOut">
              <a:rPr lang="en-US"/>
              <a:pPr>
                <a:defRPr/>
              </a:pPr>
              <a:t>11/5/2009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cs typeface="+mn-cs"/>
              </a:defRPr>
            </a:lvl1pPr>
          </a:lstStyle>
          <a:p>
            <a:pPr>
              <a:defRPr/>
            </a:pPr>
            <a:r>
              <a:rPr lang="en-US" dirty="0"/>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sp>
        <p:nvSpPr>
          <p:cNvPr id="8" name="TextBox 7"/>
          <p:cNvSpPr txBox="1"/>
          <p:nvPr userDrawn="1"/>
        </p:nvSpPr>
        <p:spPr>
          <a:xfrm>
            <a:off x="0" y="6488113"/>
            <a:ext cx="2098675" cy="369887"/>
          </a:xfrm>
          <a:prstGeom prst="rect">
            <a:avLst/>
          </a:prstGeom>
          <a:noFill/>
        </p:spPr>
        <p:txBody>
          <a:bodyPr wrap="none">
            <a:spAutoFit/>
          </a:bodyPr>
          <a:lstStyle/>
          <a:p>
            <a:pPr fontAlgn="auto">
              <a:spcBef>
                <a:spcPts val="0"/>
              </a:spcBef>
              <a:spcAft>
                <a:spcPts val="0"/>
              </a:spcAft>
              <a:defRPr/>
            </a:pPr>
            <a:r>
              <a:rPr lang="en-US" dirty="0">
                <a:latin typeface="+mn-lt"/>
                <a:cs typeface="+mn-cs"/>
              </a:rPr>
              <a:t>http://Irongeek.com</a:t>
            </a: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vmware.com/products/player/" TargetMode="External"/><Relationship Id="rId2" Type="http://schemas.openxmlformats.org/officeDocument/2006/relationships/hyperlink" Target="http://en.wikipedia.org/wiki/Comparison_of_platform_virtual_machines" TargetMode="External"/><Relationship Id="rId1" Type="http://schemas.openxmlformats.org/officeDocument/2006/relationships/slideLayout" Target="../slideLayouts/slideLayout2.xml"/><Relationship Id="rId5" Type="http://schemas.openxmlformats.org/officeDocument/2006/relationships/hyperlink" Target="http://www.virtualbox.org/" TargetMode="External"/><Relationship Id="rId4" Type="http://schemas.openxmlformats.org/officeDocument/2006/relationships/hyperlink" Target="http://vmxbuild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mware.com/applian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ovfappliance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wasp.org/index.php/Category:OWASP_WebGoat_Project" TargetMode="External"/><Relationship Id="rId2" Type="http://schemas.openxmlformats.org/officeDocument/2006/relationships/hyperlink" Target="http://www.foundstone.com/us/resources-free-tools.asp" TargetMode="External"/><Relationship Id="rId1" Type="http://schemas.openxmlformats.org/officeDocument/2006/relationships/slideLayout" Target="../slideLayouts/slideLayout2.xml"/><Relationship Id="rId4" Type="http://schemas.openxmlformats.org/officeDocument/2006/relationships/hyperlink" Target="http://www.irongeek.com/i.php?page=security/mutillidae-deliberately-vulnerable-php-owasp-top-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oldapp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amnvulnerablelinux.org/" TargetMode="External"/><Relationship Id="rId2" Type="http://schemas.openxmlformats.org/officeDocument/2006/relationships/hyperlink" Target="http://heorot.net/livecd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oxid.it/cain.html" TargetMode="External"/><Relationship Id="rId13" Type="http://schemas.openxmlformats.org/officeDocument/2006/relationships/hyperlink" Target="http://www.portswigger.net/suite/" TargetMode="External"/><Relationship Id="rId3" Type="http://schemas.openxmlformats.org/officeDocument/2006/relationships/hyperlink" Target="http://nmap.org/" TargetMode="External"/><Relationship Id="rId7" Type="http://schemas.openxmlformats.org/officeDocument/2006/relationships/hyperlink" Target="http://www.nessus.org/nessus/" TargetMode="External"/><Relationship Id="rId12" Type="http://schemas.openxmlformats.org/officeDocument/2006/relationships/hyperlink" Target="http://www.parosproxy.org/" TargetMode="External"/><Relationship Id="rId2" Type="http://schemas.openxmlformats.org/officeDocument/2006/relationships/hyperlink" Target="http://sectools.org/" TargetMode="External"/><Relationship Id="rId16" Type="http://schemas.openxmlformats.org/officeDocument/2006/relationships/hyperlink" Target="https://addons.mozilla.org/en-US/firefox/addon/966" TargetMode="External"/><Relationship Id="rId1" Type="http://schemas.openxmlformats.org/officeDocument/2006/relationships/slideLayout" Target="../slideLayouts/slideLayout2.xml"/><Relationship Id="rId6" Type="http://schemas.openxmlformats.org/officeDocument/2006/relationships/hyperlink" Target="http://www.kismetwireless.net/" TargetMode="External"/><Relationship Id="rId11" Type="http://schemas.openxmlformats.org/officeDocument/2006/relationships/hyperlink" Target="http://cirt.net/nikto2" TargetMode="External"/><Relationship Id="rId5" Type="http://schemas.openxmlformats.org/officeDocument/2006/relationships/hyperlink" Target="http://www.wireshark.org/" TargetMode="External"/><Relationship Id="rId15" Type="http://schemas.openxmlformats.org/officeDocument/2006/relationships/hyperlink" Target="https://addons.mozilla.org/en-US/firefox/addon/6727?src=reco" TargetMode="External"/><Relationship Id="rId10" Type="http://schemas.openxmlformats.org/officeDocument/2006/relationships/hyperlink" Target="http://ettercap.sourceforge.net/" TargetMode="External"/><Relationship Id="rId4" Type="http://schemas.openxmlformats.org/officeDocument/2006/relationships/hyperlink" Target="http://www.metasploit.com/" TargetMode="External"/><Relationship Id="rId9" Type="http://schemas.openxmlformats.org/officeDocument/2006/relationships/hyperlink" Target="http://netcat.sourceforge.net/" TargetMode="External"/><Relationship Id="rId14" Type="http://schemas.openxmlformats.org/officeDocument/2006/relationships/hyperlink" Target="https://addons.mozilla.org/en-US/firefox/addon/759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deftlinux.net/" TargetMode="External"/><Relationship Id="rId5" Type="http://schemas.openxmlformats.org/officeDocument/2006/relationships/hyperlink" Target="http://samurai.inguardians.com/" TargetMode="External"/><Relationship Id="rId4" Type="http://schemas.openxmlformats.org/officeDocument/2006/relationships/hyperlink" Target="http://www.remote-exploit.org/backtrack_download.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sc.sans.org/" TargetMode="External"/><Relationship Id="rId2" Type="http://schemas.openxmlformats.org/officeDocument/2006/relationships/hyperlink" Target="http://www.milw0rm.com/" TargetMode="External"/><Relationship Id="rId1" Type="http://schemas.openxmlformats.org/officeDocument/2006/relationships/slideLayout" Target="../slideLayouts/slideLayout2.xml"/><Relationship Id="rId6" Type="http://schemas.openxmlformats.org/officeDocument/2006/relationships/hyperlink" Target="http://www.rootsecure.net/" TargetMode="External"/><Relationship Id="rId5" Type="http://schemas.openxmlformats.org/officeDocument/2006/relationships/hyperlink" Target="http://www.securityfocus.com/archive/1" TargetMode="External"/><Relationship Id="rId4" Type="http://schemas.openxmlformats.org/officeDocument/2006/relationships/hyperlink" Target="http://www.packetstormsecurity.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xoticliability.com/" TargetMode="External"/><Relationship Id="rId2" Type="http://schemas.openxmlformats.org/officeDocument/2006/relationships/hyperlink" Target="http://www.pauldotcom.com/" TargetMode="External"/><Relationship Id="rId1" Type="http://schemas.openxmlformats.org/officeDocument/2006/relationships/slideLayout" Target="../slideLayouts/slideLayout2.xml"/><Relationship Id="rId5" Type="http://schemas.openxmlformats.org/officeDocument/2006/relationships/hyperlink" Target="http://www.securabit.com/" TargetMode="External"/><Relationship Id="rId4" Type="http://schemas.openxmlformats.org/officeDocument/2006/relationships/hyperlink" Target="http://securityjustice.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rongeek.com/i.php?page=security/deliberately-insecure-web-applications-for-learning-web-app-security" TargetMode="External"/><Relationship Id="rId2" Type="http://schemas.openxmlformats.org/officeDocument/2006/relationships/hyperlink" Target="http://www.irongeek.com/i.php?page=security/building-an-infosec-lab-on-the-cheap" TargetMode="External"/><Relationship Id="rId1" Type="http://schemas.openxmlformats.org/officeDocument/2006/relationships/slideLayout" Target="../slideLayouts/slideLayout2.xml"/><Relationship Id="rId4" Type="http://schemas.openxmlformats.org/officeDocument/2006/relationships/hyperlink" Target="http://hackerspaces.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irongeek.com/i.php?page=videos/louisville-infosec-ctf-2009"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ssa-kentuckiana.org/" TargetMode="External"/><Relationship Id="rId7" Type="http://schemas.openxmlformats.org/officeDocument/2006/relationships/hyperlink" Target="http://www.outerz0n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notacon.org/" TargetMode="External"/><Relationship Id="rId5" Type="http://schemas.openxmlformats.org/officeDocument/2006/relationships/hyperlink" Target="http://phreaknic.info/" TargetMode="External"/><Relationship Id="rId4" Type="http://schemas.openxmlformats.org/officeDocument/2006/relationships/hyperlink" Target="http://www.louisvilleinfosec.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ealextreme.com/" TargetMode="External"/><Relationship Id="rId2" Type="http://schemas.openxmlformats.org/officeDocument/2006/relationships/hyperlink" Target="http://www.govdeals.com/" TargetMode="Externa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hyperlink" Target="http://www.techbargains.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dreamspark.com/default.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Building a </a:t>
            </a:r>
            <a:r>
              <a:rPr lang="en-US" dirty="0" err="1" smtClean="0"/>
              <a:t>Hacklab</a:t>
            </a:r>
            <a:r>
              <a:rPr lang="en-US" dirty="0" smtClean="0"/>
              <a:t/>
            </a:r>
            <a:br>
              <a:rPr lang="en-US" dirty="0" smtClean="0"/>
            </a:br>
            <a:r>
              <a:rPr lang="en-US" sz="4400" dirty="0" smtClean="0"/>
              <a:t>(and a little about the CTF setup)</a:t>
            </a:r>
            <a:endParaRPr lang="en-US" dirty="0"/>
          </a:p>
        </p:txBody>
      </p:sp>
      <p:sp>
        <p:nvSpPr>
          <p:cNvPr id="12291" name="Subtitle 2"/>
          <p:cNvSpPr>
            <a:spLocks noGrp="1"/>
          </p:cNvSpPr>
          <p:nvPr>
            <p:ph type="subTitle" idx="1"/>
          </p:nvPr>
        </p:nvSpPr>
        <p:spPr/>
        <p:txBody>
          <a:bodyPr/>
          <a:lstStyle/>
          <a:p>
            <a:pPr eaLnBrk="1" hangingPunct="1"/>
            <a:r>
              <a:rPr lang="en-US" dirty="0" smtClean="0"/>
              <a:t>Adrian Crenshaw</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Layout:</a:t>
            </a:r>
            <a:br>
              <a:rPr lang="en-US" dirty="0" smtClean="0"/>
            </a:br>
            <a:r>
              <a:rPr lang="en-US" dirty="0" smtClean="0"/>
              <a:t>The importance of separation</a:t>
            </a:r>
            <a:endParaRPr lang="en-US" dirty="0"/>
          </a:p>
        </p:txBody>
      </p:sp>
      <p:sp>
        <p:nvSpPr>
          <p:cNvPr id="3" name="Content Placeholder 2"/>
          <p:cNvSpPr>
            <a:spLocks noGrp="1"/>
          </p:cNvSpPr>
          <p:nvPr>
            <p:ph idx="1"/>
          </p:nvPr>
        </p:nvSpPr>
        <p:spPr/>
        <p:txBody>
          <a:bodyPr/>
          <a:lstStyle/>
          <a:p>
            <a:r>
              <a:rPr lang="en-US" dirty="0" smtClean="0"/>
              <a:t>Air gap is best, but NAT will do</a:t>
            </a:r>
          </a:p>
          <a:p>
            <a:endParaRPr lang="en-US" dirty="0" smtClean="0"/>
          </a:p>
          <a:p>
            <a:r>
              <a:rPr lang="en-US" dirty="0" smtClean="0"/>
              <a:t>Forward ports on the router for VPN/RDP/VNC</a:t>
            </a:r>
          </a:p>
          <a:p>
            <a:endParaRPr lang="en-US" dirty="0" smtClean="0"/>
          </a:p>
          <a:p>
            <a:r>
              <a:rPr lang="en-US" dirty="0" smtClean="0"/>
              <a:t>You don’t want to accidentally attack boxes outside of your lab</a:t>
            </a:r>
          </a:p>
          <a:p>
            <a:endParaRPr lang="en-US" dirty="0" smtClean="0"/>
          </a:p>
          <a:p>
            <a:r>
              <a:rPr lang="en-US" dirty="0" smtClean="0"/>
              <a:t>Inside the lab you may have deliberately insecure boxes you don’t want others to get to</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p:cNvPicPr>
            <a:picLocks noChangeAspect="1" noChangeArrowheads="1"/>
          </p:cNvPicPr>
          <p:nvPr/>
        </p:nvPicPr>
        <p:blipFill>
          <a:blip r:embed="rId3" cstate="print"/>
          <a:srcRect/>
          <a:stretch>
            <a:fillRect/>
          </a:stretch>
        </p:blipFill>
        <p:spPr bwMode="auto">
          <a:xfrm>
            <a:off x="228600" y="1143000"/>
            <a:ext cx="6438900" cy="5276757"/>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Virtual Machines</a:t>
            </a:r>
            <a:endParaRPr lang="en-US" dirty="0"/>
          </a:p>
        </p:txBody>
      </p:sp>
      <p:pic>
        <p:nvPicPr>
          <p:cNvPr id="30722" name="Picture 2"/>
          <p:cNvPicPr>
            <a:picLocks noChangeAspect="1" noChangeArrowheads="1"/>
          </p:cNvPicPr>
          <p:nvPr/>
        </p:nvPicPr>
        <p:blipFill>
          <a:blip r:embed="rId4" cstate="print"/>
          <a:srcRect/>
          <a:stretch>
            <a:fillRect/>
          </a:stretch>
        </p:blipFill>
        <p:spPr bwMode="auto">
          <a:xfrm>
            <a:off x="2876550" y="1676400"/>
            <a:ext cx="6267450" cy="51816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why VMs are so great </a:t>
            </a:r>
            <a:endParaRPr lang="en-US" dirty="0"/>
          </a:p>
        </p:txBody>
      </p:sp>
      <p:sp>
        <p:nvSpPr>
          <p:cNvPr id="3" name="Content Placeholder 2"/>
          <p:cNvSpPr>
            <a:spLocks noGrp="1"/>
          </p:cNvSpPr>
          <p:nvPr>
            <p:ph idx="1"/>
          </p:nvPr>
        </p:nvSpPr>
        <p:spPr/>
        <p:txBody>
          <a:bodyPr/>
          <a:lstStyle/>
          <a:p>
            <a:r>
              <a:rPr lang="en-US" dirty="0" smtClean="0"/>
              <a:t>One computer can act like many</a:t>
            </a:r>
          </a:p>
          <a:p>
            <a:endParaRPr lang="en-US" dirty="0" smtClean="0"/>
          </a:p>
          <a:p>
            <a:r>
              <a:rPr lang="en-US" dirty="0" smtClean="0"/>
              <a:t>You can hose a system, and easily recover from backup</a:t>
            </a:r>
          </a:p>
          <a:p>
            <a:endParaRPr lang="en-US" dirty="0" smtClean="0"/>
          </a:p>
          <a:p>
            <a:r>
              <a:rPr lang="en-US" dirty="0" smtClean="0"/>
              <a:t>Somewhat safer from a sandbox standpoint</a:t>
            </a:r>
          </a:p>
          <a:p>
            <a:endParaRPr lang="en-US" dirty="0" smtClean="0"/>
          </a:p>
          <a:p>
            <a:r>
              <a:rPr lang="en-US" dirty="0" smtClean="0"/>
              <a:t>Easy to hand out a custom environment to a class</a:t>
            </a: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Options, Options</a:t>
            </a:r>
            <a:endParaRPr lang="en-US" dirty="0"/>
          </a:p>
        </p:txBody>
      </p:sp>
      <p:sp>
        <p:nvSpPr>
          <p:cNvPr id="3" name="Content Placeholder 2"/>
          <p:cNvSpPr>
            <a:spLocks noGrp="1"/>
          </p:cNvSpPr>
          <p:nvPr>
            <p:ph idx="1"/>
          </p:nvPr>
        </p:nvSpPr>
        <p:spPr/>
        <p:txBody>
          <a:bodyPr/>
          <a:lstStyle/>
          <a:p>
            <a:r>
              <a:rPr lang="en-US" dirty="0" smtClean="0"/>
              <a:t>Comparisons </a:t>
            </a:r>
            <a:r>
              <a:rPr lang="en-US" dirty="0" smtClean="0">
                <a:hlinkClick r:id="rId2"/>
              </a:rPr>
              <a:t>http://en.wikipedia.org/wiki/Comparison_of_platform_virtual_machines</a:t>
            </a:r>
            <a:r>
              <a:rPr lang="en-US" dirty="0" smtClean="0"/>
              <a:t> </a:t>
            </a:r>
          </a:p>
          <a:p>
            <a:r>
              <a:rPr lang="en-US" dirty="0" err="1" smtClean="0"/>
              <a:t>VMPlayer</a:t>
            </a:r>
            <a:r>
              <a:rPr lang="en-US" dirty="0" smtClean="0"/>
              <a:t/>
            </a:r>
            <a:br>
              <a:rPr lang="en-US" dirty="0" smtClean="0"/>
            </a:br>
            <a:r>
              <a:rPr lang="en-US" dirty="0" smtClean="0"/>
              <a:t> </a:t>
            </a:r>
            <a:r>
              <a:rPr lang="en-US" dirty="0" smtClean="0">
                <a:hlinkClick r:id="rId3"/>
              </a:rPr>
              <a:t>http://www.vmware.com/products/player/</a:t>
            </a:r>
            <a:r>
              <a:rPr lang="en-US" dirty="0" smtClean="0"/>
              <a:t> </a:t>
            </a:r>
            <a:br>
              <a:rPr lang="en-US" dirty="0" smtClean="0"/>
            </a:br>
            <a:r>
              <a:rPr lang="en-US" dirty="0" smtClean="0"/>
              <a:t>		Plus</a:t>
            </a:r>
            <a:br>
              <a:rPr lang="en-US" dirty="0" smtClean="0"/>
            </a:br>
            <a:r>
              <a:rPr lang="en-US" dirty="0" smtClean="0"/>
              <a:t> </a:t>
            </a:r>
            <a:r>
              <a:rPr lang="en-US" dirty="0" smtClean="0">
                <a:hlinkClick r:id="rId4"/>
              </a:rPr>
              <a:t>http://vmxbuilder.com/</a:t>
            </a:r>
            <a:r>
              <a:rPr lang="en-US" dirty="0" smtClean="0"/>
              <a:t> </a:t>
            </a:r>
          </a:p>
          <a:p>
            <a:r>
              <a:rPr lang="en-US" dirty="0" err="1" smtClean="0"/>
              <a:t>VirtualBox</a:t>
            </a:r>
            <a:r>
              <a:rPr lang="en-US" dirty="0" smtClean="0"/>
              <a:t/>
            </a:r>
            <a:br>
              <a:rPr lang="en-US" dirty="0" smtClean="0"/>
            </a:br>
            <a:r>
              <a:rPr lang="en-US" dirty="0" smtClean="0">
                <a:hlinkClick r:id="rId5"/>
              </a:rPr>
              <a:t>http://www.virtualbox.org/</a:t>
            </a:r>
            <a:r>
              <a:rPr lang="en-US" dirty="0" smtClean="0"/>
              <a:t> </a:t>
            </a:r>
          </a:p>
          <a:p>
            <a:pPr>
              <a:buNone/>
            </a:pP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Concepts</a:t>
            </a:r>
            <a:endParaRPr lang="en-US" dirty="0"/>
          </a:p>
        </p:txBody>
      </p:sp>
      <p:sp>
        <p:nvSpPr>
          <p:cNvPr id="3" name="Content Placeholder 2"/>
          <p:cNvSpPr>
            <a:spLocks noGrp="1"/>
          </p:cNvSpPr>
          <p:nvPr>
            <p:ph idx="1"/>
          </p:nvPr>
        </p:nvSpPr>
        <p:spPr/>
        <p:txBody>
          <a:bodyPr/>
          <a:lstStyle/>
          <a:p>
            <a:r>
              <a:rPr lang="en-US" dirty="0" smtClean="0"/>
              <a:t>Host OS vs. </a:t>
            </a:r>
            <a:r>
              <a:rPr lang="en-US" smtClean="0"/>
              <a:t>Guest OS</a:t>
            </a:r>
          </a:p>
          <a:p>
            <a:r>
              <a:rPr lang="en-US" dirty="0" smtClean="0"/>
              <a:t>Snapshots</a:t>
            </a:r>
          </a:p>
          <a:p>
            <a:r>
              <a:rPr lang="en-US" dirty="0" smtClean="0"/>
              <a:t>Networking modes</a:t>
            </a:r>
            <a:br>
              <a:rPr lang="en-US" dirty="0" smtClean="0"/>
            </a:br>
            <a:r>
              <a:rPr lang="en-US" sz="1800" u="sng" dirty="0" smtClean="0"/>
              <a:t>Bridged</a:t>
            </a:r>
            <a:r>
              <a:rPr lang="en-US" sz="1800" dirty="0" smtClean="0"/>
              <a:t>: The VM acts as if it's part of your real network. </a:t>
            </a:r>
            <a:br>
              <a:rPr lang="en-US" sz="1800" dirty="0" smtClean="0"/>
            </a:br>
            <a:r>
              <a:rPr lang="en-US" sz="1800" u="sng" dirty="0" smtClean="0"/>
              <a:t>NAT</a:t>
            </a:r>
            <a:r>
              <a:rPr lang="en-US" sz="1800" dirty="0" smtClean="0"/>
              <a:t>: Your VM is behind a virtual NAT router, protecting it from the outside LAN, but still allowing other VMs ran on the same machine to contact it.</a:t>
            </a:r>
            <a:br>
              <a:rPr lang="en-US" sz="1800" dirty="0" smtClean="0"/>
            </a:br>
            <a:r>
              <a:rPr lang="en-US" sz="1800" u="sng" dirty="0" smtClean="0"/>
              <a:t>Host-Only</a:t>
            </a:r>
            <a:r>
              <a:rPr lang="en-US" sz="1800" dirty="0" smtClean="0"/>
              <a:t>: You would want to choose this option if you don't want the VM to be able to bridge to the Internet using NAT. It would be a good idea to use this option if you are testing out any worm or viral code.</a:t>
            </a:r>
            <a:endParaRPr lang="en-US" dirty="0" smtClean="0"/>
          </a:p>
          <a:p>
            <a:r>
              <a:rPr lang="en-US" dirty="0" smtClean="0"/>
              <a:t>VM Tools</a:t>
            </a:r>
          </a:p>
          <a:p>
            <a:r>
              <a:rPr lang="en-US" dirty="0" smtClean="0"/>
              <a:t>Sparse drive space</a:t>
            </a:r>
          </a:p>
          <a:p>
            <a:r>
              <a:rPr lang="en-US" dirty="0" smtClean="0"/>
              <a:t>USB Support</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Virtual Box Demo</a:t>
            </a:r>
            <a:endParaRPr lang="en-US" dirty="0"/>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914400" y="1066800"/>
            <a:ext cx="7410450" cy="5495925"/>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for VMs if you don’t want to roll your own</a:t>
            </a:r>
            <a:endParaRPr lang="en-US" dirty="0"/>
          </a:p>
        </p:txBody>
      </p:sp>
      <p:sp>
        <p:nvSpPr>
          <p:cNvPr id="3" name="Content Placeholder 2"/>
          <p:cNvSpPr>
            <a:spLocks noGrp="1"/>
          </p:cNvSpPr>
          <p:nvPr>
            <p:ph idx="1"/>
          </p:nvPr>
        </p:nvSpPr>
        <p:spPr/>
        <p:txBody>
          <a:bodyPr/>
          <a:lstStyle/>
          <a:p>
            <a:r>
              <a:rPr lang="en-US" dirty="0" smtClean="0"/>
              <a:t>VM Appliances</a:t>
            </a:r>
            <a:r>
              <a:rPr lang="en-US" dirty="0" smtClean="0">
                <a:hlinkClick r:id="rId3"/>
              </a:rPr>
              <a:t/>
            </a:r>
            <a:br>
              <a:rPr lang="en-US" dirty="0" smtClean="0">
                <a:hlinkClick r:id="rId3"/>
              </a:rPr>
            </a:br>
            <a:r>
              <a:rPr lang="en-US" dirty="0" smtClean="0">
                <a:hlinkClick r:id="rId3"/>
              </a:rPr>
              <a:t>http://www.vmware.com/appliances/</a:t>
            </a:r>
            <a:r>
              <a:rPr lang="en-US" dirty="0" smtClean="0"/>
              <a:t/>
            </a:r>
            <a:br>
              <a:rPr lang="en-US" dirty="0" smtClean="0"/>
            </a:br>
            <a:r>
              <a:rPr lang="en-US" dirty="0" smtClean="0">
                <a:hlinkClick r:id="rId4"/>
              </a:rPr>
              <a:t>http://ovfappliances.com/</a:t>
            </a:r>
            <a:r>
              <a:rPr lang="en-US" dirty="0" smtClean="0"/>
              <a:t> </a:t>
            </a:r>
          </a:p>
          <a:p>
            <a:r>
              <a:rPr lang="en-US" dirty="0" smtClean="0"/>
              <a:t>Formats</a:t>
            </a:r>
            <a:br>
              <a:rPr lang="en-US" dirty="0" smtClean="0"/>
            </a:br>
            <a:r>
              <a:rPr lang="en-US" dirty="0" smtClean="0"/>
              <a:t>	</a:t>
            </a:r>
            <a:r>
              <a:rPr lang="en-US" dirty="0" err="1" smtClean="0"/>
              <a:t>OVF:Open</a:t>
            </a:r>
            <a:r>
              <a:rPr lang="en-US" dirty="0" smtClean="0"/>
              <a:t> Virtualization Format</a:t>
            </a:r>
            <a:br>
              <a:rPr lang="en-US" dirty="0" smtClean="0"/>
            </a:br>
            <a:r>
              <a:rPr lang="en-US" dirty="0" smtClean="0"/>
              <a:t>	VMX/VMDK: </a:t>
            </a:r>
            <a:r>
              <a:rPr lang="en-US" dirty="0" err="1" smtClean="0"/>
              <a:t>VMWare</a:t>
            </a:r>
            <a:r>
              <a:rPr lang="en-US" dirty="0" smtClean="0"/>
              <a:t/>
            </a:r>
            <a:br>
              <a:rPr lang="en-US" dirty="0" smtClean="0"/>
            </a:br>
            <a:r>
              <a:rPr lang="en-US" dirty="0" smtClean="0"/>
              <a:t>	XML/VDI: </a:t>
            </a:r>
            <a:r>
              <a:rPr lang="en-US" dirty="0" err="1" smtClean="0"/>
              <a:t>VirtualBox</a:t>
            </a:r>
            <a:endParaRPr lang="en-US" dirty="0" smtClean="0"/>
          </a:p>
          <a:p>
            <a:endParaRPr lang="en-US" dirty="0" smtClean="0"/>
          </a:p>
          <a:p>
            <a:endParaRPr lang="en-US" dirty="0" smtClean="0"/>
          </a:p>
          <a:p>
            <a:r>
              <a:rPr lang="en-US" dirty="0" smtClean="0"/>
              <a:t>C:\Users\adrian\.VirtualBox</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Needs</a:t>
            </a:r>
            <a:endParaRPr lang="en-US" dirty="0"/>
          </a:p>
        </p:txBody>
      </p:sp>
      <p:sp>
        <p:nvSpPr>
          <p:cNvPr id="3" name="Content Placeholder 2"/>
          <p:cNvSpPr>
            <a:spLocks noGrp="1"/>
          </p:cNvSpPr>
          <p:nvPr>
            <p:ph idx="1"/>
          </p:nvPr>
        </p:nvSpPr>
        <p:spPr/>
        <p:txBody>
          <a:bodyPr/>
          <a:lstStyle/>
          <a:p>
            <a:r>
              <a:rPr lang="en-US" sz="2400" dirty="0" smtClean="0">
                <a:solidFill>
                  <a:srgbClr val="00B0F0"/>
                </a:solidFill>
              </a:rPr>
              <a:t>Linux 128MB: </a:t>
            </a:r>
            <a:r>
              <a:rPr lang="en-US" sz="2400" dirty="0" smtClean="0"/>
              <a:t>Could be more or less depending on the desktop interface you use and what services you decide to run.</a:t>
            </a:r>
          </a:p>
          <a:p>
            <a:r>
              <a:rPr lang="en-US" sz="2400" dirty="0" smtClean="0">
                <a:solidFill>
                  <a:srgbClr val="00B0F0"/>
                </a:solidFill>
              </a:rPr>
              <a:t>Windows 9x, 64MB: </a:t>
            </a:r>
            <a:r>
              <a:rPr lang="en-US" sz="2400" dirty="0" smtClean="0"/>
              <a:t>It should feel quite spry.</a:t>
            </a:r>
          </a:p>
          <a:p>
            <a:r>
              <a:rPr lang="en-US" sz="2400" dirty="0" smtClean="0">
                <a:solidFill>
                  <a:srgbClr val="00B0F0"/>
                </a:solidFill>
              </a:rPr>
              <a:t>Windows 2000/2003/XP, 128MB: </a:t>
            </a:r>
            <a:r>
              <a:rPr lang="en-US" sz="2400" dirty="0" smtClean="0"/>
              <a:t>yes, you would want more if you can get it, but you can get away with 128MB if necessary.</a:t>
            </a:r>
          </a:p>
          <a:p>
            <a:r>
              <a:rPr lang="en-US" sz="2400" dirty="0" smtClean="0">
                <a:solidFill>
                  <a:srgbClr val="00B0F0"/>
                </a:solidFill>
              </a:rPr>
              <a:t>Windows Vista, 256MB: </a:t>
            </a:r>
            <a:r>
              <a:rPr lang="en-US" sz="2400" dirty="0" smtClean="0"/>
              <a:t>Don't send me hateful emails, it can be done. You have to set it to at least 512MB to install Vista, but thereafter you can shrink it down to only 256MB. It's ugly, but it works.</a:t>
            </a:r>
          </a:p>
          <a:p>
            <a:r>
              <a:rPr lang="en-US" sz="2400" dirty="0" smtClean="0">
                <a:solidFill>
                  <a:srgbClr val="00B0F0"/>
                </a:solidFill>
              </a:rPr>
              <a:t>Windows 7: </a:t>
            </a:r>
            <a:r>
              <a:rPr lang="en-US" sz="2400" dirty="0" smtClean="0"/>
              <a:t>Just go with 512.</a:t>
            </a:r>
            <a:endParaRPr lang="en-US" sz="2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hack</a:t>
            </a:r>
            <a:endParaRPr lang="en-US" dirty="0"/>
          </a:p>
        </p:txBody>
      </p:sp>
      <p:sp>
        <p:nvSpPr>
          <p:cNvPr id="3" name="Content Placeholder 2"/>
          <p:cNvSpPr>
            <a:spLocks noGrp="1"/>
          </p:cNvSpPr>
          <p:nvPr>
            <p:ph idx="1"/>
          </p:nvPr>
        </p:nvSpPr>
        <p:spPr/>
        <p:txBody>
          <a:bodyPr/>
          <a:lstStyle/>
          <a:p>
            <a:r>
              <a:rPr lang="en-US" sz="4000" dirty="0" smtClean="0"/>
              <a:t>Deliberately vulnerably web apps</a:t>
            </a:r>
          </a:p>
          <a:p>
            <a:endParaRPr lang="en-US" sz="4000" dirty="0" smtClean="0"/>
          </a:p>
          <a:p>
            <a:r>
              <a:rPr lang="en-US" sz="4000" dirty="0" smtClean="0"/>
              <a:t> Old software</a:t>
            </a:r>
          </a:p>
          <a:p>
            <a:endParaRPr lang="en-US" sz="4000" dirty="0" smtClean="0"/>
          </a:p>
          <a:p>
            <a:r>
              <a:rPr lang="en-US" sz="4000" dirty="0" smtClean="0"/>
              <a:t>Specially build scenarios </a:t>
            </a:r>
            <a:endParaRPr lang="en-US" sz="40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Deliberately vulnerably web apps </a:t>
            </a:r>
            <a:endParaRPr lang="en-US" dirty="0"/>
          </a:p>
        </p:txBody>
      </p:sp>
      <p:sp>
        <p:nvSpPr>
          <p:cNvPr id="3" name="Content Placeholder 2"/>
          <p:cNvSpPr>
            <a:spLocks noGrp="1"/>
          </p:cNvSpPr>
          <p:nvPr>
            <p:ph idx="1"/>
          </p:nvPr>
        </p:nvSpPr>
        <p:spPr/>
        <p:txBody>
          <a:bodyPr/>
          <a:lstStyle/>
          <a:p>
            <a:r>
              <a:rPr lang="en-US" dirty="0" err="1" smtClean="0"/>
              <a:t>Hacme</a:t>
            </a:r>
            <a:r>
              <a:rPr lang="en-US" dirty="0" smtClean="0"/>
              <a:t> Series from </a:t>
            </a:r>
            <a:r>
              <a:rPr lang="en-US" dirty="0" err="1" smtClean="0"/>
              <a:t>Foundstone</a:t>
            </a:r>
            <a:r>
              <a:rPr lang="en-US" dirty="0" smtClean="0"/>
              <a:t> (</a:t>
            </a:r>
            <a:r>
              <a:rPr lang="en-US" dirty="0" err="1" smtClean="0"/>
              <a:t>Hacme</a:t>
            </a:r>
            <a:r>
              <a:rPr lang="en-US" dirty="0" smtClean="0"/>
              <a:t> Travel, </a:t>
            </a:r>
            <a:r>
              <a:rPr lang="en-US" dirty="0" err="1" smtClean="0"/>
              <a:t>Hacme</a:t>
            </a:r>
            <a:r>
              <a:rPr lang="en-US" dirty="0" smtClean="0"/>
              <a:t> Bank, </a:t>
            </a:r>
            <a:r>
              <a:rPr lang="en-US" dirty="0" err="1" smtClean="0"/>
              <a:t>Hacme</a:t>
            </a:r>
            <a:r>
              <a:rPr lang="en-US" dirty="0" smtClean="0"/>
              <a:t> Shipping, </a:t>
            </a:r>
            <a:r>
              <a:rPr lang="en-US" dirty="0" err="1" smtClean="0"/>
              <a:t>Hacme</a:t>
            </a:r>
            <a:r>
              <a:rPr lang="en-US" dirty="0" smtClean="0"/>
              <a:t> Books)</a:t>
            </a:r>
            <a:br>
              <a:rPr lang="en-US" dirty="0" smtClean="0"/>
            </a:br>
            <a:r>
              <a:rPr lang="en-US" sz="2400" dirty="0" smtClean="0">
                <a:hlinkClick r:id="rId2"/>
              </a:rPr>
              <a:t>http://www.foundstone.com/us/resources-free-tools.asp</a:t>
            </a:r>
            <a:r>
              <a:rPr lang="en-US" sz="2400" dirty="0" smtClean="0"/>
              <a:t> </a:t>
            </a:r>
            <a:endParaRPr lang="en-US" dirty="0" smtClean="0"/>
          </a:p>
          <a:p>
            <a:r>
              <a:rPr lang="en-US" dirty="0" err="1" smtClean="0"/>
              <a:t>WebGoat</a:t>
            </a:r>
            <a:r>
              <a:rPr lang="en-US" dirty="0" smtClean="0"/>
              <a:t/>
            </a:r>
            <a:br>
              <a:rPr lang="en-US" dirty="0" smtClean="0"/>
            </a:br>
            <a:r>
              <a:rPr lang="en-US" sz="2000" dirty="0" smtClean="0">
                <a:hlinkClick r:id="rId3"/>
              </a:rPr>
              <a:t>http://www.owasp.org/index.php/Category:OWASP_WebGoat_Project</a:t>
            </a:r>
            <a:r>
              <a:rPr lang="en-US" sz="2000" dirty="0" smtClean="0"/>
              <a:t> </a:t>
            </a:r>
            <a:endParaRPr lang="en-US" dirty="0" smtClean="0"/>
          </a:p>
          <a:p>
            <a:r>
              <a:rPr lang="en-US" dirty="0" err="1" smtClean="0"/>
              <a:t>Mutillidae</a:t>
            </a:r>
            <a:r>
              <a:rPr lang="en-US" dirty="0" smtClean="0"/>
              <a:t/>
            </a:r>
            <a:br>
              <a:rPr lang="en-US" dirty="0" smtClean="0"/>
            </a:br>
            <a:r>
              <a:rPr lang="en-US" sz="2000" dirty="0" smtClean="0">
                <a:hlinkClick r:id="rId4"/>
              </a:rPr>
              <a:t>http://www.irongeek.com/i.php?page=security/mutillidae-deliberately-vulnerable-php-owasp-top-10</a:t>
            </a:r>
            <a:r>
              <a:rPr lang="en-US" sz="2000" dirty="0" smtClean="0"/>
              <a:t> </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software</a:t>
            </a:r>
            <a:endParaRPr lang="en-US" dirty="0"/>
          </a:p>
        </p:txBody>
      </p:sp>
      <p:sp>
        <p:nvSpPr>
          <p:cNvPr id="3" name="Content Placeholder 2"/>
          <p:cNvSpPr>
            <a:spLocks noGrp="1"/>
          </p:cNvSpPr>
          <p:nvPr>
            <p:ph idx="1"/>
          </p:nvPr>
        </p:nvSpPr>
        <p:spPr/>
        <p:txBody>
          <a:bodyPr/>
          <a:lstStyle/>
          <a:p>
            <a:r>
              <a:rPr lang="en-US" dirty="0" smtClean="0"/>
              <a:t>Check the vendors site for old versions</a:t>
            </a:r>
          </a:p>
          <a:p>
            <a:endParaRPr lang="en-US" dirty="0" smtClean="0"/>
          </a:p>
          <a:p>
            <a:r>
              <a:rPr lang="en-US" dirty="0" smtClean="0"/>
              <a:t>Old, not slipstreamed OS CDs</a:t>
            </a:r>
          </a:p>
          <a:p>
            <a:endParaRPr lang="en-US" dirty="0" smtClean="0"/>
          </a:p>
          <a:p>
            <a:r>
              <a:rPr lang="en-US" dirty="0" smtClean="0"/>
              <a:t>Old Apps Repository </a:t>
            </a:r>
            <a:br>
              <a:rPr lang="en-US" dirty="0" smtClean="0"/>
            </a:br>
            <a:r>
              <a:rPr lang="en-US" dirty="0" smtClean="0">
                <a:hlinkClick r:id="rId2"/>
              </a:rPr>
              <a:t>http://oldapps.com/</a:t>
            </a:r>
            <a:r>
              <a:rPr lang="en-US" dirty="0" smtClean="0"/>
              <a:t>   </a:t>
            </a: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Specially built scenarios </a:t>
            </a:r>
            <a:endParaRPr lang="en-US" dirty="0"/>
          </a:p>
        </p:txBody>
      </p:sp>
      <p:sp>
        <p:nvSpPr>
          <p:cNvPr id="3" name="Content Placeholder 2"/>
          <p:cNvSpPr>
            <a:spLocks noGrp="1"/>
          </p:cNvSpPr>
          <p:nvPr>
            <p:ph idx="1"/>
          </p:nvPr>
        </p:nvSpPr>
        <p:spPr/>
        <p:txBody>
          <a:bodyPr/>
          <a:lstStyle/>
          <a:p>
            <a:r>
              <a:rPr lang="en-US" dirty="0" smtClean="0"/>
              <a:t>De-ICE &amp; </a:t>
            </a:r>
            <a:r>
              <a:rPr lang="en-US" dirty="0" err="1" smtClean="0"/>
              <a:t>pWnOS</a:t>
            </a:r>
            <a:r>
              <a:rPr lang="en-US" dirty="0" smtClean="0"/>
              <a:t> Live CDs</a:t>
            </a:r>
            <a:br>
              <a:rPr lang="en-US" dirty="0" smtClean="0"/>
            </a:br>
            <a:r>
              <a:rPr lang="en-US" dirty="0" smtClean="0">
                <a:hlinkClick r:id="rId2"/>
              </a:rPr>
              <a:t>http://heorot.net/livecds/</a:t>
            </a:r>
            <a:r>
              <a:rPr lang="en-US" dirty="0" smtClean="0"/>
              <a:t> </a:t>
            </a:r>
          </a:p>
          <a:p>
            <a:endParaRPr lang="en-US" dirty="0" smtClean="0"/>
          </a:p>
          <a:p>
            <a:r>
              <a:rPr lang="en-US" dirty="0" smtClean="0"/>
              <a:t>Damn Vulnerable Linux</a:t>
            </a:r>
            <a:br>
              <a:rPr lang="en-US" dirty="0" smtClean="0"/>
            </a:br>
            <a:r>
              <a:rPr lang="en-US" dirty="0" smtClean="0">
                <a:hlinkClick r:id="rId3"/>
              </a:rPr>
              <a:t>http://www.damnvulnerablelinux.org/</a:t>
            </a:r>
            <a:r>
              <a:rPr lang="en-US" dirty="0" smtClean="0"/>
              <a:t> </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hack with</a:t>
            </a:r>
            <a:endParaRPr lang="en-US" dirty="0"/>
          </a:p>
        </p:txBody>
      </p:sp>
      <p:sp>
        <p:nvSpPr>
          <p:cNvPr id="3" name="Content Placeholder 2"/>
          <p:cNvSpPr>
            <a:spLocks noGrp="1"/>
          </p:cNvSpPr>
          <p:nvPr>
            <p:ph idx="1"/>
          </p:nvPr>
        </p:nvSpPr>
        <p:spPr/>
        <p:txBody>
          <a:bodyPr/>
          <a:lstStyle/>
          <a:p>
            <a:r>
              <a:rPr lang="en-US" dirty="0" smtClean="0"/>
              <a:t>So many tools, so little time to install them all: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Great list of security tools</a:t>
            </a:r>
            <a:br>
              <a:rPr lang="en-US" dirty="0" smtClean="0"/>
            </a:br>
            <a:r>
              <a:rPr lang="en-US" dirty="0" smtClean="0">
                <a:hlinkClick r:id="rId2"/>
              </a:rPr>
              <a:t>http://sectools.org/</a:t>
            </a:r>
            <a:r>
              <a:rPr lang="en-US" dirty="0" smtClean="0"/>
              <a:t> </a:t>
            </a:r>
          </a:p>
        </p:txBody>
      </p:sp>
      <p:sp>
        <p:nvSpPr>
          <p:cNvPr id="4" name="Rectangle 3"/>
          <p:cNvSpPr/>
          <p:nvPr/>
        </p:nvSpPr>
        <p:spPr>
          <a:xfrm>
            <a:off x="381000" y="2151729"/>
            <a:ext cx="8305800" cy="3631763"/>
          </a:xfrm>
          <a:prstGeom prst="rect">
            <a:avLst/>
          </a:prstGeom>
        </p:spPr>
        <p:txBody>
          <a:bodyPr wrap="square" numCol="2">
            <a:spAutoFit/>
          </a:bodyPr>
          <a:lstStyle/>
          <a:p>
            <a:pPr lvl="1">
              <a:buFont typeface="Arial" pitchFamily="34" charset="0"/>
              <a:buChar char="•"/>
            </a:pPr>
            <a:r>
              <a:rPr lang="en-US" sz="2000" dirty="0" err="1" smtClean="0"/>
              <a:t>Nmap</a:t>
            </a:r>
            <a:r>
              <a:rPr lang="en-US" sz="2000" dirty="0" smtClean="0"/>
              <a:t/>
            </a:r>
            <a:br>
              <a:rPr lang="en-US" sz="2000" dirty="0" smtClean="0"/>
            </a:br>
            <a:r>
              <a:rPr lang="en-US" sz="1000" dirty="0" smtClean="0"/>
              <a:t> </a:t>
            </a:r>
            <a:r>
              <a:rPr lang="en-US" sz="1000" dirty="0" smtClean="0">
                <a:hlinkClick r:id="rId3"/>
              </a:rPr>
              <a:t>http://nmap.org/</a:t>
            </a:r>
            <a:r>
              <a:rPr lang="en-US" sz="1000" dirty="0" smtClean="0"/>
              <a:t> </a:t>
            </a:r>
          </a:p>
          <a:p>
            <a:pPr lvl="1">
              <a:buFont typeface="Arial" pitchFamily="34" charset="0"/>
              <a:buChar char="•"/>
            </a:pPr>
            <a:r>
              <a:rPr lang="en-US" sz="2000" dirty="0" err="1" smtClean="0"/>
              <a:t>Metasploit</a:t>
            </a:r>
            <a:r>
              <a:rPr lang="en-US" sz="2000" dirty="0" smtClean="0"/>
              <a:t/>
            </a:r>
            <a:br>
              <a:rPr lang="en-US" sz="2000" dirty="0" smtClean="0"/>
            </a:br>
            <a:r>
              <a:rPr lang="en-US" sz="1000" dirty="0" smtClean="0"/>
              <a:t> </a:t>
            </a:r>
            <a:r>
              <a:rPr lang="en-US" sz="1000" dirty="0" smtClean="0">
                <a:hlinkClick r:id="rId4"/>
              </a:rPr>
              <a:t>http://www.metasploit.com/</a:t>
            </a:r>
            <a:r>
              <a:rPr lang="en-US" sz="1000" dirty="0" smtClean="0"/>
              <a:t> </a:t>
            </a:r>
          </a:p>
          <a:p>
            <a:pPr lvl="1">
              <a:buFont typeface="Arial" pitchFamily="34" charset="0"/>
              <a:buChar char="•"/>
            </a:pPr>
            <a:r>
              <a:rPr lang="en-US" sz="2000" dirty="0" err="1" smtClean="0"/>
              <a:t>Wireshark</a:t>
            </a:r>
            <a:r>
              <a:rPr lang="en-US" sz="2000" dirty="0" smtClean="0"/>
              <a:t/>
            </a:r>
            <a:br>
              <a:rPr lang="en-US" sz="2000" dirty="0" smtClean="0"/>
            </a:br>
            <a:r>
              <a:rPr lang="en-US" sz="1000" dirty="0" smtClean="0"/>
              <a:t> </a:t>
            </a:r>
            <a:r>
              <a:rPr lang="en-US" sz="1000" dirty="0" smtClean="0">
                <a:hlinkClick r:id="rId5"/>
              </a:rPr>
              <a:t>http://www.wireshark.org/</a:t>
            </a:r>
            <a:r>
              <a:rPr lang="en-US" sz="1000" dirty="0" smtClean="0"/>
              <a:t> </a:t>
            </a:r>
          </a:p>
          <a:p>
            <a:pPr lvl="1">
              <a:buFont typeface="Arial" pitchFamily="34" charset="0"/>
              <a:buChar char="•"/>
            </a:pPr>
            <a:r>
              <a:rPr lang="en-US" sz="2000" dirty="0" smtClean="0"/>
              <a:t>Kismet</a:t>
            </a:r>
            <a:br>
              <a:rPr lang="en-US" sz="2000" dirty="0" smtClean="0"/>
            </a:br>
            <a:r>
              <a:rPr lang="en-US" sz="1000" dirty="0" smtClean="0">
                <a:hlinkClick r:id="rId6"/>
              </a:rPr>
              <a:t>http://www.kismetwireless.net/</a:t>
            </a:r>
            <a:r>
              <a:rPr lang="en-US" sz="1000" dirty="0" smtClean="0"/>
              <a:t> </a:t>
            </a:r>
          </a:p>
          <a:p>
            <a:pPr lvl="1">
              <a:buFont typeface="Arial" pitchFamily="34" charset="0"/>
              <a:buChar char="•"/>
            </a:pPr>
            <a:r>
              <a:rPr lang="en-US" sz="2000" dirty="0" err="1" smtClean="0"/>
              <a:t>Nessus</a:t>
            </a:r>
            <a:r>
              <a:rPr lang="en-US" sz="2000" dirty="0" smtClean="0"/>
              <a:t/>
            </a:r>
            <a:br>
              <a:rPr lang="en-US" sz="2000" dirty="0" smtClean="0"/>
            </a:br>
            <a:r>
              <a:rPr lang="en-US" sz="1000" dirty="0" smtClean="0"/>
              <a:t> </a:t>
            </a:r>
            <a:r>
              <a:rPr lang="en-US" sz="1000" dirty="0" smtClean="0">
                <a:hlinkClick r:id="rId7"/>
              </a:rPr>
              <a:t>http://www.nessus.org/nessus/</a:t>
            </a:r>
            <a:r>
              <a:rPr lang="en-US" sz="1000" dirty="0" smtClean="0"/>
              <a:t> </a:t>
            </a:r>
          </a:p>
          <a:p>
            <a:pPr lvl="1">
              <a:buFont typeface="Arial" pitchFamily="34" charset="0"/>
              <a:buChar char="•"/>
            </a:pPr>
            <a:r>
              <a:rPr lang="en-US" sz="2000" dirty="0" smtClean="0"/>
              <a:t>Cain</a:t>
            </a:r>
            <a:br>
              <a:rPr lang="en-US" sz="2000" dirty="0" smtClean="0"/>
            </a:br>
            <a:r>
              <a:rPr lang="en-US" sz="1000" dirty="0" smtClean="0"/>
              <a:t> </a:t>
            </a:r>
            <a:r>
              <a:rPr lang="en-US" sz="1000" dirty="0" smtClean="0">
                <a:hlinkClick r:id="rId8"/>
              </a:rPr>
              <a:t>http://www.oxid.it/cain.html</a:t>
            </a:r>
            <a:r>
              <a:rPr lang="en-US" sz="1000" dirty="0" smtClean="0"/>
              <a:t> </a:t>
            </a:r>
          </a:p>
          <a:p>
            <a:pPr lvl="1">
              <a:buFont typeface="Arial" pitchFamily="34" charset="0"/>
              <a:buChar char="•"/>
            </a:pPr>
            <a:r>
              <a:rPr lang="en-US" sz="2000" dirty="0" err="1" smtClean="0"/>
              <a:t>Netcat</a:t>
            </a:r>
            <a:r>
              <a:rPr lang="en-US" sz="2000" dirty="0" smtClean="0"/>
              <a:t>\</a:t>
            </a:r>
            <a:r>
              <a:rPr lang="en-US" sz="2000" dirty="0" err="1" smtClean="0"/>
              <a:t>Ncat</a:t>
            </a:r>
            <a:r>
              <a:rPr lang="en-US" sz="2000" dirty="0" smtClean="0"/>
              <a:t/>
            </a:r>
            <a:br>
              <a:rPr lang="en-US" sz="2000" dirty="0" smtClean="0"/>
            </a:br>
            <a:r>
              <a:rPr lang="en-US" sz="1000" dirty="0" smtClean="0"/>
              <a:t> </a:t>
            </a:r>
            <a:r>
              <a:rPr lang="en-US" sz="1000" dirty="0" smtClean="0">
                <a:hlinkClick r:id="rId9"/>
              </a:rPr>
              <a:t>http://netcat.sourceforge.net/</a:t>
            </a:r>
            <a:r>
              <a:rPr lang="en-US" sz="1000" dirty="0" smtClean="0"/>
              <a:t> </a:t>
            </a:r>
          </a:p>
          <a:p>
            <a:pPr lvl="1">
              <a:buFont typeface="Arial" pitchFamily="34" charset="0"/>
              <a:buChar char="•"/>
            </a:pPr>
            <a:endParaRPr lang="en-US" sz="1000" dirty="0" smtClean="0"/>
          </a:p>
          <a:p>
            <a:pPr lvl="1">
              <a:buFont typeface="Arial" pitchFamily="34" charset="0"/>
              <a:buChar char="•"/>
            </a:pPr>
            <a:endParaRPr lang="en-US" sz="1000" dirty="0" smtClean="0"/>
          </a:p>
          <a:p>
            <a:pPr lvl="1">
              <a:buFont typeface="Arial" pitchFamily="34" charset="0"/>
              <a:buChar char="•"/>
            </a:pPr>
            <a:r>
              <a:rPr lang="en-US" sz="2000" dirty="0" err="1" smtClean="0"/>
              <a:t>Ettercap</a:t>
            </a:r>
            <a:r>
              <a:rPr lang="en-US" sz="2000" dirty="0" smtClean="0"/>
              <a:t/>
            </a:r>
            <a:br>
              <a:rPr lang="en-US" sz="2000" dirty="0" smtClean="0"/>
            </a:br>
            <a:r>
              <a:rPr lang="en-US" sz="1000" dirty="0" smtClean="0"/>
              <a:t> </a:t>
            </a:r>
            <a:r>
              <a:rPr lang="en-US" sz="1000" dirty="0" smtClean="0">
                <a:hlinkClick r:id="rId10"/>
              </a:rPr>
              <a:t>http://ettercap.sourceforge.net/</a:t>
            </a:r>
            <a:r>
              <a:rPr lang="en-US" sz="1000" dirty="0" smtClean="0"/>
              <a:t> </a:t>
            </a:r>
          </a:p>
          <a:p>
            <a:pPr lvl="1">
              <a:buFont typeface="Arial" pitchFamily="34" charset="0"/>
              <a:buChar char="•"/>
            </a:pPr>
            <a:r>
              <a:rPr lang="en-US" sz="2000" dirty="0" err="1" smtClean="0"/>
              <a:t>Nikto</a:t>
            </a:r>
            <a:r>
              <a:rPr lang="en-US" sz="2000" dirty="0" smtClean="0"/>
              <a:t/>
            </a:r>
            <a:br>
              <a:rPr lang="en-US" sz="2000" dirty="0" smtClean="0"/>
            </a:br>
            <a:r>
              <a:rPr lang="en-US" sz="1000" dirty="0" smtClean="0"/>
              <a:t> </a:t>
            </a:r>
            <a:r>
              <a:rPr lang="en-US" sz="1000" dirty="0" smtClean="0">
                <a:hlinkClick r:id="rId11"/>
              </a:rPr>
              <a:t>http://cirt.net/nikto2</a:t>
            </a:r>
            <a:r>
              <a:rPr lang="en-US" sz="1000" dirty="0" smtClean="0"/>
              <a:t> </a:t>
            </a:r>
          </a:p>
          <a:p>
            <a:pPr lvl="1">
              <a:buFont typeface="Arial" pitchFamily="34" charset="0"/>
              <a:buChar char="•"/>
            </a:pPr>
            <a:r>
              <a:rPr lang="en-US" sz="2000" dirty="0" smtClean="0"/>
              <a:t>Paros Proxy</a:t>
            </a:r>
            <a:br>
              <a:rPr lang="en-US" sz="2000" dirty="0" smtClean="0"/>
            </a:br>
            <a:r>
              <a:rPr lang="en-US" sz="1000" dirty="0" smtClean="0"/>
              <a:t> </a:t>
            </a:r>
            <a:r>
              <a:rPr lang="en-US" sz="1000" dirty="0" smtClean="0">
                <a:hlinkClick r:id="rId12"/>
              </a:rPr>
              <a:t>http://www.parosproxy.org</a:t>
            </a:r>
            <a:r>
              <a:rPr lang="en-US" sz="2000" dirty="0" smtClean="0"/>
              <a:t/>
            </a:r>
            <a:br>
              <a:rPr lang="en-US" sz="2000" dirty="0" smtClean="0"/>
            </a:br>
            <a:r>
              <a:rPr lang="en-US" sz="2000" dirty="0" smtClean="0"/>
              <a:t>Burp Suite</a:t>
            </a:r>
            <a:br>
              <a:rPr lang="en-US" sz="2000" dirty="0" smtClean="0"/>
            </a:br>
            <a:r>
              <a:rPr lang="en-US" sz="1000" dirty="0" smtClean="0">
                <a:hlinkClick r:id="rId13"/>
              </a:rPr>
              <a:t>http://www.portswigger.net/suite/</a:t>
            </a:r>
            <a:r>
              <a:rPr lang="en-US" sz="1000" dirty="0" smtClean="0"/>
              <a:t> </a:t>
            </a:r>
          </a:p>
          <a:p>
            <a:pPr lvl="1">
              <a:buFont typeface="Arial" pitchFamily="34" charset="0"/>
              <a:buChar char="•"/>
            </a:pPr>
            <a:r>
              <a:rPr lang="en-US" sz="2000" dirty="0" smtClean="0"/>
              <a:t>XSS Me</a:t>
            </a:r>
            <a:br>
              <a:rPr lang="en-US" sz="2000" dirty="0" smtClean="0"/>
            </a:br>
            <a:r>
              <a:rPr lang="en-US" sz="1000" dirty="0" smtClean="0">
                <a:hlinkClick r:id="rId14"/>
              </a:rPr>
              <a:t>https://addons.mozilla.org/en-US/firefox/addon/7598</a:t>
            </a:r>
            <a:endParaRPr lang="en-US" sz="1000" dirty="0" smtClean="0"/>
          </a:p>
          <a:p>
            <a:pPr lvl="1">
              <a:buFont typeface="Arial" pitchFamily="34" charset="0"/>
              <a:buChar char="•"/>
            </a:pPr>
            <a:r>
              <a:rPr lang="en-US" sz="2000" dirty="0" smtClean="0"/>
              <a:t>SQL Inject Me</a:t>
            </a:r>
            <a:br>
              <a:rPr lang="en-US" sz="2000" dirty="0" smtClean="0"/>
            </a:br>
            <a:r>
              <a:rPr lang="en-US" sz="1000" dirty="0" smtClean="0">
                <a:hlinkClick r:id="rId15"/>
              </a:rPr>
              <a:t>https://addons.mozilla.org/en-US/firefox/addon/6727?src=reco</a:t>
            </a:r>
            <a:endParaRPr lang="en-US" sz="2000" dirty="0" smtClean="0"/>
          </a:p>
          <a:p>
            <a:pPr lvl="1">
              <a:buFont typeface="Arial" pitchFamily="34" charset="0"/>
              <a:buChar char="•"/>
            </a:pPr>
            <a:r>
              <a:rPr lang="en-US" sz="2000" dirty="0" smtClean="0"/>
              <a:t>Tamper Data </a:t>
            </a:r>
            <a:br>
              <a:rPr lang="en-US" sz="2000" dirty="0" smtClean="0"/>
            </a:br>
            <a:r>
              <a:rPr lang="en-US" sz="1000" dirty="0" smtClean="0">
                <a:hlinkClick r:id="rId16"/>
              </a:rPr>
              <a:t>https://addons.mozilla.org/en-US/firefox/addon/966</a:t>
            </a:r>
            <a:r>
              <a:rPr lang="en-US" sz="1000" dirty="0" smtClean="0"/>
              <a:t> </a:t>
            </a:r>
            <a:endParaRPr lang="en-US" sz="2000" dirty="0" smtClean="0"/>
          </a:p>
          <a:p>
            <a:pPr lvl="1">
              <a:buFont typeface="Arial" pitchFamily="34" charset="0"/>
              <a:buChar char="•"/>
            </a:pPr>
            <a:endParaRPr lang="en-US" sz="2000" dirty="0" smtClean="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print"/>
          <a:srcRect/>
          <a:stretch>
            <a:fillRect/>
          </a:stretch>
        </p:blipFill>
        <p:spPr bwMode="auto">
          <a:xfrm>
            <a:off x="7505700" y="1447800"/>
            <a:ext cx="1638300" cy="1543050"/>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a:stretch>
            <a:fillRect/>
          </a:stretch>
        </p:blipFill>
        <p:spPr bwMode="auto">
          <a:xfrm>
            <a:off x="5588000" y="4191000"/>
            <a:ext cx="3556000" cy="2667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Easy way with Live CDs and VMs</a:t>
            </a:r>
            <a:endParaRPr lang="en-US" dirty="0"/>
          </a:p>
        </p:txBody>
      </p:sp>
      <p:sp>
        <p:nvSpPr>
          <p:cNvPr id="3" name="Content Placeholder 2"/>
          <p:cNvSpPr>
            <a:spLocks noGrp="1"/>
          </p:cNvSpPr>
          <p:nvPr>
            <p:ph idx="1"/>
          </p:nvPr>
        </p:nvSpPr>
        <p:spPr/>
        <p:txBody>
          <a:bodyPr/>
          <a:lstStyle/>
          <a:p>
            <a:r>
              <a:rPr lang="en-US" dirty="0" err="1" smtClean="0"/>
              <a:t>BackTrack</a:t>
            </a:r>
            <a:r>
              <a:rPr lang="en-US" dirty="0" smtClean="0"/>
              <a:t/>
            </a:r>
            <a:br>
              <a:rPr lang="en-US" dirty="0" smtClean="0"/>
            </a:br>
            <a:r>
              <a:rPr lang="en-US" sz="2400" dirty="0" smtClean="0">
                <a:hlinkClick r:id="rId4"/>
              </a:rPr>
              <a:t>http://www.remote-exploit.org/backtrack_download.html</a:t>
            </a:r>
            <a:r>
              <a:rPr lang="en-US" sz="2400" dirty="0" smtClean="0"/>
              <a:t> </a:t>
            </a:r>
            <a:endParaRPr lang="en-US" dirty="0" smtClean="0"/>
          </a:p>
          <a:p>
            <a:endParaRPr lang="en-US" dirty="0" smtClean="0"/>
          </a:p>
          <a:p>
            <a:r>
              <a:rPr lang="en-US" dirty="0" smtClean="0"/>
              <a:t>Samurai WTF</a:t>
            </a:r>
            <a:br>
              <a:rPr lang="en-US" dirty="0" smtClean="0"/>
            </a:br>
            <a:r>
              <a:rPr lang="en-US" dirty="0" smtClean="0">
                <a:hlinkClick r:id="rId5"/>
              </a:rPr>
              <a:t>http://samurai.inguardians.com/</a:t>
            </a:r>
            <a:r>
              <a:rPr lang="en-US" dirty="0" smtClean="0"/>
              <a:t> </a:t>
            </a:r>
          </a:p>
          <a:p>
            <a:endParaRPr lang="en-US" dirty="0" smtClean="0"/>
          </a:p>
          <a:p>
            <a:r>
              <a:rPr lang="en-US" dirty="0" smtClean="0"/>
              <a:t>DEFT Linux</a:t>
            </a:r>
            <a:br>
              <a:rPr lang="en-US" dirty="0" smtClean="0"/>
            </a:br>
            <a:r>
              <a:rPr lang="en-US" dirty="0" smtClean="0">
                <a:hlinkClick r:id="rId6"/>
              </a:rPr>
              <a:t>http://www.deftlinux.net/</a:t>
            </a:r>
            <a:r>
              <a:rPr lang="en-US" dirty="0" smtClean="0"/>
              <a:t> </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Staying up to date on trends and exploits</a:t>
            </a:r>
            <a:endParaRPr lang="en-US" dirty="0"/>
          </a:p>
        </p:txBody>
      </p:sp>
      <p:sp>
        <p:nvSpPr>
          <p:cNvPr id="3" name="Content Placeholder 2"/>
          <p:cNvSpPr>
            <a:spLocks noGrp="1"/>
          </p:cNvSpPr>
          <p:nvPr>
            <p:ph idx="1"/>
          </p:nvPr>
        </p:nvSpPr>
        <p:spPr/>
        <p:txBody>
          <a:bodyPr/>
          <a:lstStyle/>
          <a:p>
            <a:r>
              <a:rPr lang="en-US" dirty="0" smtClean="0"/>
              <a:t>Milw0rm </a:t>
            </a:r>
            <a:br>
              <a:rPr lang="en-US" dirty="0" smtClean="0"/>
            </a:br>
            <a:r>
              <a:rPr lang="en-US" dirty="0" smtClean="0">
                <a:hlinkClick r:id="rId2"/>
              </a:rPr>
              <a:t>http://www.milw0rm.com/</a:t>
            </a:r>
            <a:endParaRPr lang="en-US" dirty="0" smtClean="0"/>
          </a:p>
          <a:p>
            <a:r>
              <a:rPr lang="en-US" dirty="0" smtClean="0"/>
              <a:t>SANS Internet Storm Center</a:t>
            </a:r>
            <a:br>
              <a:rPr lang="en-US" dirty="0" smtClean="0"/>
            </a:br>
            <a:r>
              <a:rPr lang="en-US" dirty="0" smtClean="0">
                <a:hlinkClick r:id="rId3"/>
              </a:rPr>
              <a:t>http://isc.sans.org/</a:t>
            </a:r>
            <a:endParaRPr lang="en-US" dirty="0" smtClean="0"/>
          </a:p>
          <a:p>
            <a:r>
              <a:rPr lang="en-US" dirty="0" err="1" smtClean="0"/>
              <a:t>PacketStorm</a:t>
            </a:r>
            <a:r>
              <a:rPr lang="en-US" dirty="0" smtClean="0"/>
              <a:t/>
            </a:r>
            <a:br>
              <a:rPr lang="en-US" dirty="0" smtClean="0"/>
            </a:br>
            <a:r>
              <a:rPr lang="en-US" dirty="0" smtClean="0">
                <a:hlinkClick r:id="rId4"/>
              </a:rPr>
              <a:t>http://www.packetstormsecurity.org/</a:t>
            </a:r>
            <a:r>
              <a:rPr lang="en-US" dirty="0" smtClean="0"/>
              <a:t> </a:t>
            </a:r>
          </a:p>
          <a:p>
            <a:r>
              <a:rPr lang="en-US" dirty="0" err="1" smtClean="0"/>
              <a:t>BugTraq</a:t>
            </a:r>
            <a:r>
              <a:rPr lang="en-US" dirty="0" smtClean="0"/>
              <a:t/>
            </a:r>
            <a:br>
              <a:rPr lang="en-US" dirty="0" smtClean="0"/>
            </a:br>
            <a:r>
              <a:rPr lang="en-US" dirty="0" smtClean="0">
                <a:hlinkClick r:id="rId5"/>
              </a:rPr>
              <a:t>http://www.securityfocus.com/archive/1</a:t>
            </a:r>
            <a:r>
              <a:rPr lang="en-US" dirty="0" smtClean="0"/>
              <a:t> </a:t>
            </a:r>
          </a:p>
          <a:p>
            <a:r>
              <a:rPr lang="en-US" dirty="0" err="1" smtClean="0"/>
              <a:t>RootSecure</a:t>
            </a:r>
            <a:r>
              <a:rPr lang="en-US" dirty="0" smtClean="0"/>
              <a:t/>
            </a:r>
            <a:br>
              <a:rPr lang="en-US" dirty="0" smtClean="0"/>
            </a:br>
            <a:r>
              <a:rPr lang="en-US" dirty="0" smtClean="0">
                <a:hlinkClick r:id="rId6"/>
              </a:rPr>
              <a:t>http://www.rootsecure.net/</a:t>
            </a:r>
            <a:r>
              <a:rPr lang="en-US" dirty="0" smtClean="0"/>
              <a:t> </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Podcasts: Learn about new tools as they come out</a:t>
            </a:r>
            <a:endParaRPr lang="en-US" dirty="0"/>
          </a:p>
        </p:txBody>
      </p:sp>
      <p:sp>
        <p:nvSpPr>
          <p:cNvPr id="3" name="Content Placeholder 2"/>
          <p:cNvSpPr>
            <a:spLocks noGrp="1"/>
          </p:cNvSpPr>
          <p:nvPr>
            <p:ph idx="1"/>
          </p:nvPr>
        </p:nvSpPr>
        <p:spPr/>
        <p:txBody>
          <a:bodyPr/>
          <a:lstStyle/>
          <a:p>
            <a:r>
              <a:rPr lang="en-US" dirty="0" err="1" smtClean="0"/>
              <a:t>Pauldotcom</a:t>
            </a:r>
            <a:r>
              <a:rPr lang="en-US" dirty="0" smtClean="0"/>
              <a:t/>
            </a:r>
            <a:br>
              <a:rPr lang="en-US" dirty="0" smtClean="0"/>
            </a:br>
            <a:r>
              <a:rPr lang="en-US" dirty="0" smtClean="0">
                <a:hlinkClick r:id="rId2"/>
              </a:rPr>
              <a:t>http://www.pauldotcom.com/</a:t>
            </a:r>
            <a:endParaRPr lang="en-US" dirty="0" smtClean="0"/>
          </a:p>
          <a:p>
            <a:r>
              <a:rPr lang="en-US" dirty="0" smtClean="0"/>
              <a:t>Exotic Liability </a:t>
            </a:r>
            <a:br>
              <a:rPr lang="en-US" dirty="0" smtClean="0"/>
            </a:br>
            <a:r>
              <a:rPr lang="en-US" dirty="0" smtClean="0">
                <a:hlinkClick r:id="rId3"/>
              </a:rPr>
              <a:t>http://www.exoticliability.com/</a:t>
            </a:r>
            <a:endParaRPr lang="en-US" dirty="0" smtClean="0"/>
          </a:p>
          <a:p>
            <a:r>
              <a:rPr lang="en-US" dirty="0" smtClean="0"/>
              <a:t>Security Justice</a:t>
            </a:r>
            <a:br>
              <a:rPr lang="en-US" dirty="0" smtClean="0"/>
            </a:br>
            <a:r>
              <a:rPr lang="en-US" dirty="0" smtClean="0">
                <a:hlinkClick r:id="rId4"/>
              </a:rPr>
              <a:t>http://securityjustice.com/</a:t>
            </a:r>
            <a:r>
              <a:rPr lang="en-US" dirty="0" smtClean="0"/>
              <a:t> </a:t>
            </a:r>
          </a:p>
          <a:p>
            <a:r>
              <a:rPr lang="en-US" dirty="0" err="1" smtClean="0"/>
              <a:t>Securabit</a:t>
            </a:r>
            <a:r>
              <a:rPr lang="en-US" dirty="0" smtClean="0"/>
              <a:t/>
            </a:r>
            <a:br>
              <a:rPr lang="en-US" dirty="0" smtClean="0"/>
            </a:br>
            <a:r>
              <a:rPr lang="en-US" dirty="0" smtClean="0"/>
              <a:t> </a:t>
            </a:r>
            <a:r>
              <a:rPr lang="en-US" dirty="0" smtClean="0">
                <a:hlinkClick r:id="rId5"/>
              </a:rPr>
              <a:t>http://www.securabit.com/</a:t>
            </a:r>
            <a:r>
              <a:rPr lang="en-US" dirty="0" smtClean="0"/>
              <a:t> </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a:xfrm>
            <a:off x="457200" y="1219200"/>
            <a:ext cx="8229600" cy="5089525"/>
          </a:xfrm>
        </p:spPr>
        <p:txBody>
          <a:bodyPr/>
          <a:lstStyle/>
          <a:p>
            <a:r>
              <a:rPr lang="en-US" dirty="0" smtClean="0"/>
              <a:t>Original Article:</a:t>
            </a:r>
            <a:br>
              <a:rPr lang="en-US" dirty="0" smtClean="0"/>
            </a:br>
            <a:r>
              <a:rPr lang="en-US" dirty="0" smtClean="0">
                <a:hlinkClick r:id="rId2"/>
              </a:rPr>
              <a:t>http://www.irongeek.com/i.php?page=security/building-an-infosec-lab-on-the-cheap</a:t>
            </a:r>
            <a:endParaRPr lang="en-US" dirty="0" smtClean="0"/>
          </a:p>
          <a:p>
            <a:endParaRPr lang="en-US" dirty="0" smtClean="0"/>
          </a:p>
          <a:p>
            <a:r>
              <a:rPr lang="en-US" dirty="0" smtClean="0"/>
              <a:t>Insecure web apps</a:t>
            </a:r>
            <a:br>
              <a:rPr lang="en-US" dirty="0" smtClean="0"/>
            </a:br>
            <a:r>
              <a:rPr lang="en-US" sz="2400" dirty="0" smtClean="0">
                <a:hlinkClick r:id="rId3"/>
              </a:rPr>
              <a:t>http://www.irongeek.com/i.php?page=security/deliberately-insecure-web-applications-for-learning-web-app-security</a:t>
            </a:r>
            <a:r>
              <a:rPr lang="en-US" sz="2400" dirty="0" smtClean="0"/>
              <a:t> </a:t>
            </a:r>
            <a:endParaRPr lang="en-US" dirty="0" smtClean="0"/>
          </a:p>
          <a:p>
            <a:endParaRPr lang="en-US" dirty="0" smtClean="0"/>
          </a:p>
          <a:p>
            <a:r>
              <a:rPr lang="en-US" dirty="0" err="1" smtClean="0"/>
              <a:t>Hackerspaces</a:t>
            </a:r>
            <a:r>
              <a:rPr lang="en-US" dirty="0" smtClean="0"/>
              <a:t/>
            </a:r>
            <a:br>
              <a:rPr lang="en-US" dirty="0" smtClean="0"/>
            </a:br>
            <a:r>
              <a:rPr lang="en-US" dirty="0" smtClean="0">
                <a:hlinkClick r:id="rId4"/>
              </a:rPr>
              <a:t>http://hackerspaces.org</a:t>
            </a:r>
            <a:r>
              <a:rPr lang="en-US" dirty="0" smtClean="0"/>
              <a:t> </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CTF Setup:</a:t>
            </a:r>
            <a:br>
              <a:rPr lang="en-US" dirty="0" smtClean="0"/>
            </a:br>
            <a:r>
              <a:rPr lang="en-US" dirty="0" smtClean="0"/>
              <a:t>A </a:t>
            </a:r>
            <a:r>
              <a:rPr lang="en-US" dirty="0" err="1" smtClean="0"/>
              <a:t>Hacklab</a:t>
            </a:r>
            <a:r>
              <a:rPr lang="en-US" dirty="0" smtClean="0"/>
              <a:t> in Action</a:t>
            </a:r>
            <a:endParaRPr lang="en-US" dirty="0"/>
          </a:p>
        </p:txBody>
      </p:sp>
      <p:sp>
        <p:nvSpPr>
          <p:cNvPr id="3" name="Content Placeholder 2"/>
          <p:cNvSpPr>
            <a:spLocks noGrp="1"/>
          </p:cNvSpPr>
          <p:nvPr>
            <p:ph idx="1"/>
          </p:nvPr>
        </p:nvSpPr>
        <p:spPr/>
        <p:txBody>
          <a:bodyPr/>
          <a:lstStyle/>
          <a:p>
            <a:r>
              <a:rPr lang="en-US" dirty="0" smtClean="0"/>
              <a:t>Lets watch the video</a:t>
            </a:r>
            <a:br>
              <a:rPr lang="en-US" dirty="0" smtClean="0"/>
            </a:br>
            <a:r>
              <a:rPr lang="en-US" sz="2000" dirty="0" smtClean="0">
                <a:hlinkClick r:id="rId2"/>
              </a:rPr>
              <a:t>http://www.irongeek.com/i.php?page=videos/louisville-infosec-ctf-2009</a:t>
            </a:r>
            <a:r>
              <a:rPr lang="en-US" sz="2000" dirty="0" smtClean="0"/>
              <a:t> </a:t>
            </a:r>
            <a:endParaRPr lang="en-US" dirty="0"/>
          </a:p>
        </p:txBody>
      </p:sp>
      <p:sp>
        <p:nvSpPr>
          <p:cNvPr id="1026" name="laptop"/>
          <p:cNvSpPr>
            <a:spLocks noEditPoints="1" noChangeArrowheads="1"/>
          </p:cNvSpPr>
          <p:nvPr/>
        </p:nvSpPr>
        <p:spPr bwMode="auto">
          <a:xfrm>
            <a:off x="762000" y="3352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bg1"/>
                </a:solidFill>
              </a:rPr>
              <a:t>2 VMs,</a:t>
            </a:r>
            <a:br>
              <a:rPr lang="en-US" dirty="0" smtClean="0">
                <a:solidFill>
                  <a:schemeClr val="bg1"/>
                </a:solidFill>
              </a:rPr>
            </a:br>
            <a:r>
              <a:rPr lang="en-US" dirty="0" smtClean="0">
                <a:solidFill>
                  <a:schemeClr val="bg1"/>
                </a:solidFill>
              </a:rPr>
              <a:t>1 Laptop</a:t>
            </a:r>
            <a:endParaRPr lang="en-US" dirty="0">
              <a:solidFill>
                <a:schemeClr val="bg1"/>
              </a:solidFill>
            </a:endParaRPr>
          </a:p>
        </p:txBody>
      </p:sp>
      <p:pic>
        <p:nvPicPr>
          <p:cNvPr id="1027" name="Picture 3" descr="C:\Users\adrian\AppData\Local\Microsoft\Windows\Temporary Internet Files\Content.IE5\DBN8C6LJ\MCj03984990000[1].wmf"/>
          <p:cNvPicPr>
            <a:picLocks noChangeAspect="1" noChangeArrowheads="1"/>
          </p:cNvPicPr>
          <p:nvPr/>
        </p:nvPicPr>
        <p:blipFill>
          <a:blip r:embed="rId3" cstate="print"/>
          <a:srcRect/>
          <a:stretch>
            <a:fillRect/>
          </a:stretch>
        </p:blipFill>
        <p:spPr bwMode="auto">
          <a:xfrm>
            <a:off x="5334000" y="2667000"/>
            <a:ext cx="1841500" cy="1692275"/>
          </a:xfrm>
          <a:prstGeom prst="rect">
            <a:avLst/>
          </a:prstGeom>
          <a:noFill/>
        </p:spPr>
      </p:pic>
      <p:pic>
        <p:nvPicPr>
          <p:cNvPr id="7" name="Picture 6" descr="delme.png"/>
          <p:cNvPicPr>
            <a:picLocks noChangeAspect="1"/>
          </p:cNvPicPr>
          <p:nvPr/>
        </p:nvPicPr>
        <p:blipFill>
          <a:blip r:embed="rId4" cstate="print"/>
          <a:stretch>
            <a:fillRect/>
          </a:stretch>
        </p:blipFill>
        <p:spPr>
          <a:xfrm>
            <a:off x="2667000" y="4191000"/>
            <a:ext cx="1447800" cy="1447800"/>
          </a:xfrm>
          <a:prstGeom prst="rect">
            <a:avLst/>
          </a:prstGeom>
        </p:spPr>
      </p:pic>
      <p:sp>
        <p:nvSpPr>
          <p:cNvPr id="8" name="Round Diagonal Corner Rectangle 7"/>
          <p:cNvSpPr/>
          <p:nvPr/>
        </p:nvSpPr>
        <p:spPr>
          <a:xfrm>
            <a:off x="2057400" y="3352800"/>
            <a:ext cx="609600" cy="3810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bg1"/>
                </a:solidFill>
              </a:rPr>
              <a:t>Postit</a:t>
            </a:r>
            <a:endParaRPr lang="en-US" sz="1200" dirty="0">
              <a:solidFill>
                <a:schemeClr val="bg1"/>
              </a:solidFill>
            </a:endParaRPr>
          </a:p>
        </p:txBody>
      </p:sp>
      <p:sp>
        <p:nvSpPr>
          <p:cNvPr id="9" name="laptop"/>
          <p:cNvSpPr>
            <a:spLocks noEditPoints="1" noChangeArrowheads="1"/>
          </p:cNvSpPr>
          <p:nvPr/>
        </p:nvSpPr>
        <p:spPr bwMode="auto">
          <a:xfrm>
            <a:off x="304800" y="4876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050" dirty="0" smtClean="0">
                <a:solidFill>
                  <a:schemeClr val="bg1"/>
                </a:solidFill>
              </a:rPr>
              <a:t>Box to attach via </a:t>
            </a:r>
            <a:r>
              <a:rPr lang="en-US" sz="1050" dirty="0" err="1" smtClean="0">
                <a:solidFill>
                  <a:schemeClr val="bg1"/>
                </a:solidFill>
              </a:rPr>
              <a:t>WiFi</a:t>
            </a:r>
            <a:r>
              <a:rPr lang="en-US" sz="1050" dirty="0" smtClean="0">
                <a:solidFill>
                  <a:schemeClr val="bg1"/>
                </a:solidFill>
              </a:rPr>
              <a:t> so folks can sniff </a:t>
            </a:r>
            <a:r>
              <a:rPr lang="en-US" sz="1100" dirty="0" smtClean="0">
                <a:solidFill>
                  <a:schemeClr val="bg1"/>
                </a:solidFill>
              </a:rPr>
              <a:t>the SSID</a:t>
            </a:r>
            <a:endParaRPr lang="en-US" sz="1100" dirty="0">
              <a:solidFill>
                <a:schemeClr val="bg1"/>
              </a:solidFill>
            </a:endParaRPr>
          </a:p>
        </p:txBody>
      </p:sp>
      <p:cxnSp>
        <p:nvCxnSpPr>
          <p:cNvPr id="11" name="Straight Connector 10"/>
          <p:cNvCxnSpPr>
            <a:stCxn id="1026" idx="3"/>
          </p:cNvCxnSpPr>
          <p:nvPr/>
        </p:nvCxnSpPr>
        <p:spPr>
          <a:xfrm flipV="1">
            <a:off x="2297523" y="3733800"/>
            <a:ext cx="3265077" cy="71322"/>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flipV="1">
            <a:off x="3657600" y="4191000"/>
            <a:ext cx="2590800" cy="83820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next year?</a:t>
            </a:r>
            <a:br>
              <a:rPr lang="en-US" dirty="0" smtClean="0"/>
            </a:br>
            <a:r>
              <a:rPr lang="en-US" dirty="0" smtClean="0"/>
              <a:t>King-Of-The-Hill!!!</a:t>
            </a:r>
            <a:endParaRPr lang="en-US" dirty="0"/>
          </a:p>
        </p:txBody>
      </p:sp>
      <p:sp>
        <p:nvSpPr>
          <p:cNvPr id="3" name="Content Placeholder 2"/>
          <p:cNvSpPr>
            <a:spLocks noGrp="1"/>
          </p:cNvSpPr>
          <p:nvPr>
            <p:ph idx="1"/>
          </p:nvPr>
        </p:nvSpPr>
        <p:spPr>
          <a:xfrm>
            <a:off x="0" y="1600200"/>
            <a:ext cx="3886200" cy="4708525"/>
          </a:xfrm>
        </p:spPr>
        <p:txBody>
          <a:bodyPr/>
          <a:lstStyle/>
          <a:p>
            <a:r>
              <a:rPr lang="en-US" sz="2000" dirty="0" smtClean="0"/>
              <a:t>Keep a box and hold it</a:t>
            </a:r>
          </a:p>
          <a:p>
            <a:r>
              <a:rPr lang="en-US" sz="2000" dirty="0" smtClean="0"/>
              <a:t>Set your flag by defacing the website with your team’s name</a:t>
            </a:r>
          </a:p>
          <a:p>
            <a:r>
              <a:rPr lang="en-US" sz="2000" dirty="0" smtClean="0"/>
              <a:t>Must keep services running to get points</a:t>
            </a:r>
          </a:p>
          <a:p>
            <a:r>
              <a:rPr lang="en-US" sz="2000" dirty="0" smtClean="0"/>
              <a:t>Can patch to keep others out</a:t>
            </a:r>
          </a:p>
          <a:p>
            <a:r>
              <a:rPr lang="en-US" sz="2000" dirty="0" smtClean="0"/>
              <a:t>Can attack network layer</a:t>
            </a:r>
            <a:endParaRPr lang="en-US" sz="2000" dirty="0"/>
          </a:p>
        </p:txBody>
      </p:sp>
      <p:sp>
        <p:nvSpPr>
          <p:cNvPr id="4" name="laptop"/>
          <p:cNvSpPr>
            <a:spLocks noEditPoints="1" noChangeArrowheads="1"/>
          </p:cNvSpPr>
          <p:nvPr/>
        </p:nvSpPr>
        <p:spPr bwMode="auto">
          <a:xfrm>
            <a:off x="3810000" y="1905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600" dirty="0" smtClean="0">
                <a:solidFill>
                  <a:schemeClr val="bg1"/>
                </a:solidFill>
              </a:rPr>
              <a:t>Windows Box</a:t>
            </a:r>
            <a:endParaRPr lang="en-US" sz="1600" dirty="0">
              <a:solidFill>
                <a:schemeClr val="bg1"/>
              </a:solidFill>
            </a:endParaRPr>
          </a:p>
        </p:txBody>
      </p:sp>
      <p:pic>
        <p:nvPicPr>
          <p:cNvPr id="5" name="Picture 3" descr="C:\Users\adrian\AppData\Local\Microsoft\Windows\Temporary Internet Files\Content.IE5\DBN8C6LJ\MCj03984990000[1].wmf"/>
          <p:cNvPicPr>
            <a:picLocks noChangeAspect="1" noChangeArrowheads="1"/>
          </p:cNvPicPr>
          <p:nvPr/>
        </p:nvPicPr>
        <p:blipFill>
          <a:blip r:embed="rId3" cstate="print"/>
          <a:srcRect/>
          <a:stretch>
            <a:fillRect/>
          </a:stretch>
        </p:blipFill>
        <p:spPr bwMode="auto">
          <a:xfrm>
            <a:off x="6858000" y="685800"/>
            <a:ext cx="1841500" cy="1692275"/>
          </a:xfrm>
          <a:prstGeom prst="rect">
            <a:avLst/>
          </a:prstGeom>
          <a:noFill/>
        </p:spPr>
      </p:pic>
      <p:sp>
        <p:nvSpPr>
          <p:cNvPr id="6" name="laptop"/>
          <p:cNvSpPr>
            <a:spLocks noEditPoints="1" noChangeArrowheads="1"/>
          </p:cNvSpPr>
          <p:nvPr/>
        </p:nvSpPr>
        <p:spPr bwMode="auto">
          <a:xfrm>
            <a:off x="65532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chemeClr val="bg1"/>
                </a:solidFill>
              </a:rPr>
              <a:t>Linux Box</a:t>
            </a:r>
            <a:endParaRPr lang="en-US" dirty="0">
              <a:solidFill>
                <a:schemeClr val="bg1"/>
              </a:solidFill>
            </a:endParaRPr>
          </a:p>
        </p:txBody>
      </p:sp>
      <p:sp>
        <p:nvSpPr>
          <p:cNvPr id="7" name="laptop"/>
          <p:cNvSpPr>
            <a:spLocks noEditPoints="1" noChangeArrowheads="1"/>
          </p:cNvSpPr>
          <p:nvPr/>
        </p:nvSpPr>
        <p:spPr bwMode="auto">
          <a:xfrm>
            <a:off x="35052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dirty="0" smtClean="0">
                <a:solidFill>
                  <a:schemeClr val="bg1"/>
                </a:solidFill>
              </a:rPr>
              <a:t>Scoring Box</a:t>
            </a:r>
            <a:endParaRPr lang="en-US" sz="1100" dirty="0">
              <a:solidFill>
                <a:schemeClr val="bg1"/>
              </a:solidFill>
            </a:endParaRPr>
          </a:p>
        </p:txBody>
      </p:sp>
      <p:cxnSp>
        <p:nvCxnSpPr>
          <p:cNvPr id="8" name="Straight Connector 7"/>
          <p:cNvCxnSpPr/>
          <p:nvPr/>
        </p:nvCxnSpPr>
        <p:spPr>
          <a:xfrm flipV="1">
            <a:off x="5410200" y="2133600"/>
            <a:ext cx="1600200" cy="533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6" idx="4"/>
          </p:cNvCxnSpPr>
          <p:nvPr/>
        </p:nvCxnSpPr>
        <p:spPr>
          <a:xfrm flipV="1">
            <a:off x="7458075" y="2286000"/>
            <a:ext cx="238125" cy="838200"/>
          </a:xfrm>
          <a:prstGeom prst="line">
            <a:avLst/>
          </a:prstGeom>
        </p:spPr>
        <p:style>
          <a:lnRef idx="2">
            <a:schemeClr val="accent6"/>
          </a:lnRef>
          <a:fillRef idx="0">
            <a:schemeClr val="accent6"/>
          </a:fillRef>
          <a:effectRef idx="1">
            <a:schemeClr val="accent6"/>
          </a:effectRef>
          <a:fontRef idx="minor">
            <a:schemeClr val="tx1"/>
          </a:fontRef>
        </p:style>
      </p:cxnSp>
      <p:sp>
        <p:nvSpPr>
          <p:cNvPr id="14" name="laptop"/>
          <p:cNvSpPr>
            <a:spLocks noEditPoints="1" noChangeArrowheads="1"/>
          </p:cNvSpPr>
          <p:nvPr/>
        </p:nvSpPr>
        <p:spPr bwMode="auto">
          <a:xfrm>
            <a:off x="4724400" y="3505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chemeClr val="bg1"/>
                </a:solidFill>
              </a:rPr>
              <a:t>OS X</a:t>
            </a:r>
            <a:endParaRPr lang="en-US" sz="2800" dirty="0">
              <a:solidFill>
                <a:schemeClr val="bg1"/>
              </a:solidFill>
            </a:endParaRPr>
          </a:p>
        </p:txBody>
      </p:sp>
      <p:cxnSp>
        <p:nvCxnSpPr>
          <p:cNvPr id="15" name="Straight Connector 14"/>
          <p:cNvCxnSpPr/>
          <p:nvPr/>
        </p:nvCxnSpPr>
        <p:spPr>
          <a:xfrm flipV="1">
            <a:off x="5867400" y="2209800"/>
            <a:ext cx="1524000" cy="1295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flipV="1">
            <a:off x="5029200" y="4953000"/>
            <a:ext cx="3962400" cy="838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rot="16200000" flipV="1">
            <a:off x="7239000" y="3200400"/>
            <a:ext cx="2667000" cy="83820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lstStyle/>
          <a:p>
            <a:r>
              <a:rPr lang="en-US" dirty="0" smtClean="0"/>
              <a:t>Free ISSA classes</a:t>
            </a:r>
          </a:p>
          <a:p>
            <a:r>
              <a:rPr lang="en-US" dirty="0" smtClean="0"/>
              <a:t>ISSA Meeting</a:t>
            </a:r>
            <a:br>
              <a:rPr lang="en-US" dirty="0" smtClean="0"/>
            </a:br>
            <a:r>
              <a:rPr lang="en-US" dirty="0" smtClean="0">
                <a:hlinkClick r:id="rId3"/>
              </a:rPr>
              <a:t>http://issa-kentuckiana.org/</a:t>
            </a:r>
            <a:r>
              <a:rPr lang="en-US" dirty="0" smtClean="0"/>
              <a:t> </a:t>
            </a:r>
          </a:p>
          <a:p>
            <a:r>
              <a:rPr lang="en-US" dirty="0" smtClean="0"/>
              <a:t>Louisville Infosec</a:t>
            </a:r>
            <a:br>
              <a:rPr lang="en-US" dirty="0" smtClean="0"/>
            </a:br>
            <a:r>
              <a:rPr lang="en-US" dirty="0" smtClean="0">
                <a:hlinkClick r:id="rId4"/>
              </a:rPr>
              <a:t>http://www.louisvilleinfosec.com/</a:t>
            </a:r>
            <a:r>
              <a:rPr lang="en-US" dirty="0" smtClean="0"/>
              <a:t> </a:t>
            </a:r>
          </a:p>
          <a:p>
            <a:r>
              <a:rPr lang="en-US" dirty="0" smtClean="0"/>
              <a:t>Phreaknic/Notacon/Outerz0ne</a:t>
            </a:r>
            <a:br>
              <a:rPr lang="en-US" dirty="0" smtClean="0"/>
            </a:br>
            <a:r>
              <a:rPr lang="en-US" dirty="0" smtClean="0">
                <a:hlinkClick r:id="rId5"/>
              </a:rPr>
              <a:t>http://phreaknic.info</a:t>
            </a:r>
            <a:r>
              <a:rPr lang="en-US" dirty="0" smtClean="0"/>
              <a:t>  </a:t>
            </a:r>
            <a:br>
              <a:rPr lang="en-US" dirty="0" smtClean="0"/>
            </a:br>
            <a:r>
              <a:rPr lang="en-US" dirty="0" smtClean="0">
                <a:hlinkClick r:id="rId6"/>
              </a:rPr>
              <a:t>http://notacon.org/</a:t>
            </a:r>
            <a:r>
              <a:rPr lang="en-US" dirty="0" smtClean="0"/>
              <a:t/>
            </a:r>
            <a:br>
              <a:rPr lang="en-US" dirty="0" smtClean="0"/>
            </a:br>
            <a:r>
              <a:rPr lang="en-US" dirty="0" smtClean="0">
                <a:hlinkClick r:id="rId7"/>
              </a:rPr>
              <a:t>http://www.outerz0ne.org/</a:t>
            </a:r>
            <a:r>
              <a:rPr lang="en-US" dirty="0" smtClean="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talk about</a:t>
            </a:r>
            <a:endParaRPr lang="en-US" dirty="0"/>
          </a:p>
        </p:txBody>
      </p:sp>
      <p:sp>
        <p:nvSpPr>
          <p:cNvPr id="3" name="Content Placeholder 2"/>
          <p:cNvSpPr>
            <a:spLocks noGrp="1"/>
          </p:cNvSpPr>
          <p:nvPr>
            <p:ph idx="1"/>
          </p:nvPr>
        </p:nvSpPr>
        <p:spPr/>
        <p:txBody>
          <a:bodyPr/>
          <a:lstStyle/>
          <a:p>
            <a:pPr>
              <a:buNone/>
            </a:pPr>
            <a:r>
              <a:rPr lang="en-US" dirty="0" smtClean="0"/>
              <a:t>Building a “</a:t>
            </a:r>
            <a:r>
              <a:rPr lang="en-US" dirty="0" err="1" smtClean="0"/>
              <a:t>HackLab</a:t>
            </a:r>
            <a:r>
              <a:rPr lang="en-US" dirty="0" smtClean="0"/>
              <a:t>”</a:t>
            </a:r>
          </a:p>
          <a:p>
            <a:pPr marL="650875" indent="-514350">
              <a:buFont typeface="Wingdings 2" pitchFamily="18" charset="2"/>
              <a:buAutoNum type="arabicPeriod"/>
            </a:pPr>
            <a:r>
              <a:rPr lang="en-US" dirty="0" smtClean="0"/>
              <a:t>Inexpensive ways to acquire hardware and software.</a:t>
            </a:r>
          </a:p>
          <a:p>
            <a:pPr marL="650875" indent="-514350">
              <a:buAutoNum type="arabicPeriod"/>
            </a:pPr>
            <a:r>
              <a:rPr lang="en-US" dirty="0" smtClean="0"/>
              <a:t>Learning about tools, vulnerabilities and exploits without getting to know Bubba.</a:t>
            </a:r>
          </a:p>
          <a:p>
            <a:pPr marL="650875" indent="-514350">
              <a:buAutoNum type="arabicPeriod"/>
            </a:pPr>
            <a:r>
              <a:rPr lang="en-US" dirty="0" smtClean="0"/>
              <a:t>Software and items built for learning.</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457200" y="1143000"/>
            <a:ext cx="8229600" cy="5165725"/>
          </a:xfrm>
        </p:spPr>
        <p:txBody>
          <a:bodyPr/>
          <a:lstStyle/>
          <a:p>
            <a:r>
              <a:rPr lang="en-US" sz="3200" dirty="0" smtClean="0"/>
              <a:t>Folks at Binrev and </a:t>
            </a:r>
            <a:r>
              <a:rPr lang="en-US" sz="3200" dirty="0" err="1" smtClean="0"/>
              <a:t>Pauldotcom</a:t>
            </a:r>
            <a:endParaRPr lang="en-US" sz="3200" dirty="0" smtClean="0"/>
          </a:p>
          <a:p>
            <a:endParaRPr lang="en-US" sz="3200" dirty="0" smtClean="0"/>
          </a:p>
          <a:p>
            <a:r>
              <a:rPr lang="en-US" sz="3200" dirty="0" smtClean="0"/>
              <a:t>Louisville ISSA</a:t>
            </a:r>
          </a:p>
          <a:p>
            <a:endParaRPr lang="en-US" sz="3200" dirty="0" smtClean="0"/>
          </a:p>
          <a:p>
            <a:r>
              <a:rPr lang="en-US" sz="3200" dirty="0" smtClean="0"/>
              <a:t>Free ISSA Classes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with the free classes</a:t>
            </a:r>
            <a:endParaRPr lang="en-US" dirty="0"/>
          </a:p>
        </p:txBody>
      </p:sp>
      <p:sp>
        <p:nvSpPr>
          <p:cNvPr id="3" name="Content Placeholder 2"/>
          <p:cNvSpPr>
            <a:spLocks noGrp="1"/>
          </p:cNvSpPr>
          <p:nvPr>
            <p:ph idx="1"/>
          </p:nvPr>
        </p:nvSpPr>
        <p:spPr/>
        <p:txBody>
          <a:bodyPr/>
          <a:lstStyle/>
          <a:p>
            <a:r>
              <a:rPr lang="en-US" dirty="0" smtClean="0"/>
              <a:t>Got old hardware you would like to donate?</a:t>
            </a:r>
          </a:p>
          <a:p>
            <a:endParaRPr lang="en-US" dirty="0" smtClean="0"/>
          </a:p>
          <a:p>
            <a:r>
              <a:rPr lang="en-US" dirty="0" smtClean="0"/>
              <a:t>Is there a subject you would like to teach?</a:t>
            </a:r>
          </a:p>
          <a:p>
            <a:endParaRPr lang="en-US" dirty="0" smtClean="0"/>
          </a:p>
          <a:p>
            <a:r>
              <a:rPr lang="en-US" dirty="0" smtClean="0"/>
              <a:t>Let others know about upcoming classes, and the videos of previous classes.</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42</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things to have</a:t>
            </a:r>
            <a:endParaRPr lang="en-US" dirty="0"/>
          </a:p>
        </p:txBody>
      </p:sp>
      <p:sp>
        <p:nvSpPr>
          <p:cNvPr id="3" name="Content Placeholder 2"/>
          <p:cNvSpPr>
            <a:spLocks noGrp="1"/>
          </p:cNvSpPr>
          <p:nvPr>
            <p:ph idx="1"/>
          </p:nvPr>
        </p:nvSpPr>
        <p:spPr/>
        <p:txBody>
          <a:bodyPr/>
          <a:lstStyle/>
          <a:p>
            <a:r>
              <a:rPr lang="en-US" dirty="0" smtClean="0"/>
              <a:t>A NAT box</a:t>
            </a:r>
          </a:p>
          <a:p>
            <a:r>
              <a:rPr lang="en-US" dirty="0" err="1" smtClean="0"/>
              <a:t>WiFi</a:t>
            </a:r>
            <a:r>
              <a:rPr lang="en-US" dirty="0" smtClean="0"/>
              <a:t> Routers (DD-WRT)</a:t>
            </a:r>
          </a:p>
          <a:p>
            <a:r>
              <a:rPr lang="en-US" dirty="0" smtClean="0"/>
              <a:t>Lots of network cable</a:t>
            </a:r>
          </a:p>
          <a:p>
            <a:r>
              <a:rPr lang="en-US" dirty="0" smtClean="0"/>
              <a:t>Switches</a:t>
            </a:r>
          </a:p>
          <a:p>
            <a:r>
              <a:rPr lang="en-US" dirty="0" smtClean="0"/>
              <a:t>Any networkable junk you can find</a:t>
            </a:r>
          </a:p>
          <a:p>
            <a:r>
              <a:rPr lang="en-US" dirty="0" smtClean="0"/>
              <a:t>KVMs</a:t>
            </a:r>
          </a:p>
          <a:p>
            <a:r>
              <a:rPr lang="en-US" dirty="0" smtClean="0"/>
              <a:t>Oh, and computers</a:t>
            </a:r>
            <a:endParaRPr lang="en-US" dirty="0"/>
          </a:p>
        </p:txBody>
      </p:sp>
      <p:pic>
        <p:nvPicPr>
          <p:cNvPr id="4" name="Picture 3" descr="C:\Users\adrian\AppData\Local\Microsoft\Windows\Temporary Internet Files\Content.IE5\DBN8C6LJ\MCj03984990000[1].wmf"/>
          <p:cNvPicPr>
            <a:picLocks noChangeAspect="1" noChangeArrowheads="1"/>
          </p:cNvPicPr>
          <p:nvPr/>
        </p:nvPicPr>
        <p:blipFill>
          <a:blip r:embed="rId2" cstate="print"/>
          <a:srcRect/>
          <a:stretch>
            <a:fillRect/>
          </a:stretch>
        </p:blipFill>
        <p:spPr bwMode="auto">
          <a:xfrm>
            <a:off x="6858000" y="1066800"/>
            <a:ext cx="1841500" cy="1692275"/>
          </a:xfrm>
          <a:prstGeom prst="rect">
            <a:avLst/>
          </a:prstGeom>
          <a:noFill/>
        </p:spPr>
      </p:pic>
      <p:sp>
        <p:nvSpPr>
          <p:cNvPr id="5" name="laptop"/>
          <p:cNvSpPr>
            <a:spLocks noEditPoints="1" noChangeArrowheads="1"/>
          </p:cNvSpPr>
          <p:nvPr/>
        </p:nvSpPr>
        <p:spPr bwMode="auto">
          <a:xfrm>
            <a:off x="6781800" y="3352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Inexpensive Hardware</a:t>
            </a:r>
            <a:endParaRPr lang="en-US" dirty="0"/>
          </a:p>
        </p:txBody>
      </p:sp>
      <p:sp>
        <p:nvSpPr>
          <p:cNvPr id="3" name="Content Placeholder 2"/>
          <p:cNvSpPr>
            <a:spLocks noGrp="1"/>
          </p:cNvSpPr>
          <p:nvPr>
            <p:ph idx="1"/>
          </p:nvPr>
        </p:nvSpPr>
        <p:spPr/>
        <p:txBody>
          <a:bodyPr/>
          <a:lstStyle/>
          <a:p>
            <a:pPr>
              <a:buNone/>
            </a:pPr>
            <a:r>
              <a:rPr lang="en-US" dirty="0" smtClean="0"/>
              <a:t>Institution</a:t>
            </a:r>
          </a:p>
          <a:p>
            <a:r>
              <a:rPr lang="en-US" dirty="0" smtClean="0"/>
              <a:t>Out of date PCs and Servers</a:t>
            </a:r>
          </a:p>
          <a:p>
            <a:pPr>
              <a:buNone/>
            </a:pPr>
            <a:r>
              <a:rPr lang="en-US" dirty="0" smtClean="0"/>
              <a:t>Private</a:t>
            </a:r>
          </a:p>
          <a:p>
            <a:r>
              <a:rPr lang="en-US" dirty="0" smtClean="0"/>
              <a:t>Dumpster diving</a:t>
            </a:r>
          </a:p>
          <a:p>
            <a:r>
              <a:rPr lang="en-US" dirty="0" smtClean="0"/>
              <a:t>School disposals</a:t>
            </a:r>
          </a:p>
          <a:p>
            <a:r>
              <a:rPr lang="en-US" dirty="0" smtClean="0"/>
              <a:t>Government disposals</a:t>
            </a:r>
          </a:p>
          <a:p>
            <a:r>
              <a:rPr lang="en-US" dirty="0" smtClean="0"/>
              <a:t>Friends giving you old hardware in exchange for help</a:t>
            </a:r>
          </a:p>
          <a:p>
            <a:r>
              <a:rPr lang="en-US" dirty="0" smtClean="0"/>
              <a:t>Run a blog and just ask for it</a:t>
            </a:r>
            <a:endParaRPr lang="en-US" dirty="0"/>
          </a:p>
        </p:txBody>
      </p:sp>
      <p:pic>
        <p:nvPicPr>
          <p:cNvPr id="2050" name="Picture 2" descr="C:\Users\adrian\AppData\Local\Microsoft\Windows\Temporary Internet Files\Content.IE5\9RX3IJ21\MCj01570690000[1].wmf"/>
          <p:cNvPicPr>
            <a:picLocks noChangeAspect="1" noChangeArrowheads="1"/>
          </p:cNvPicPr>
          <p:nvPr/>
        </p:nvPicPr>
        <p:blipFill>
          <a:blip r:embed="rId2" cstate="print"/>
          <a:srcRect/>
          <a:stretch>
            <a:fillRect/>
          </a:stretch>
        </p:blipFill>
        <p:spPr bwMode="auto">
          <a:xfrm>
            <a:off x="6172200" y="1676400"/>
            <a:ext cx="1788566" cy="1812341"/>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source for cheap hardware and network nick knacks</a:t>
            </a:r>
            <a:endParaRPr lang="en-US" dirty="0"/>
          </a:p>
        </p:txBody>
      </p:sp>
      <p:sp>
        <p:nvSpPr>
          <p:cNvPr id="3" name="Content Placeholder 2"/>
          <p:cNvSpPr>
            <a:spLocks noGrp="1"/>
          </p:cNvSpPr>
          <p:nvPr>
            <p:ph idx="1"/>
          </p:nvPr>
        </p:nvSpPr>
        <p:spPr/>
        <p:txBody>
          <a:bodyPr/>
          <a:lstStyle/>
          <a:p>
            <a:r>
              <a:rPr lang="en-US" dirty="0" smtClean="0">
                <a:hlinkClick r:id="rId2"/>
              </a:rPr>
              <a:t>http://www.govdeals.com</a:t>
            </a:r>
            <a:endParaRPr lang="en-US" dirty="0" smtClean="0"/>
          </a:p>
          <a:p>
            <a:r>
              <a:rPr lang="en-US" dirty="0" smtClean="0">
                <a:hlinkClick r:id="rId3"/>
              </a:rPr>
              <a:t>http://www.dealextreme.com</a:t>
            </a:r>
            <a:r>
              <a:rPr lang="en-US" dirty="0" smtClean="0"/>
              <a:t> </a:t>
            </a:r>
          </a:p>
          <a:p>
            <a:r>
              <a:rPr lang="en-US" dirty="0" smtClean="0">
                <a:hlinkClick r:id="rId4"/>
              </a:rPr>
              <a:t>http://www.techbargains.com</a:t>
            </a:r>
            <a:r>
              <a:rPr lang="en-US" dirty="0" smtClean="0"/>
              <a:t> </a:t>
            </a:r>
            <a:endParaRPr lang="en-US" dirty="0"/>
          </a:p>
        </p:txBody>
      </p:sp>
      <p:pic>
        <p:nvPicPr>
          <p:cNvPr id="1026" name="Picture 2" descr="C:\Program Files (x86)\Microsoft Office\MEDIA\CAGCAT10\j0222015.wmf"/>
          <p:cNvPicPr>
            <a:picLocks noChangeAspect="1" noChangeArrowheads="1"/>
          </p:cNvPicPr>
          <p:nvPr/>
        </p:nvPicPr>
        <p:blipFill>
          <a:blip r:embed="rId5" cstate="print"/>
          <a:srcRect/>
          <a:stretch>
            <a:fillRect/>
          </a:stretch>
        </p:blipFill>
        <p:spPr bwMode="auto">
          <a:xfrm>
            <a:off x="6172200" y="4419600"/>
            <a:ext cx="1780337" cy="1786738"/>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Cheap software</a:t>
            </a:r>
            <a:endParaRPr lang="en-US" dirty="0"/>
          </a:p>
        </p:txBody>
      </p:sp>
      <p:sp>
        <p:nvSpPr>
          <p:cNvPr id="3" name="Content Placeholder 2"/>
          <p:cNvSpPr>
            <a:spLocks noGrp="1"/>
          </p:cNvSpPr>
          <p:nvPr>
            <p:ph idx="1"/>
          </p:nvPr>
        </p:nvSpPr>
        <p:spPr/>
        <p:txBody>
          <a:bodyPr/>
          <a:lstStyle/>
          <a:p>
            <a:r>
              <a:rPr lang="en-US" dirty="0" smtClean="0"/>
              <a:t>Go open source</a:t>
            </a:r>
            <a:br>
              <a:rPr lang="en-US" dirty="0" smtClean="0"/>
            </a:br>
            <a:r>
              <a:rPr lang="en-US" dirty="0" smtClean="0"/>
              <a:t>Linux, </a:t>
            </a:r>
            <a:r>
              <a:rPr lang="en-US" dirty="0" err="1" smtClean="0"/>
              <a:t>FreeBDS</a:t>
            </a:r>
            <a:r>
              <a:rPr lang="en-US" dirty="0" smtClean="0"/>
              <a:t>, Apache, etc.</a:t>
            </a:r>
          </a:p>
          <a:p>
            <a:endParaRPr lang="en-US" dirty="0" smtClean="0"/>
          </a:p>
          <a:p>
            <a:r>
              <a:rPr lang="en-US" dirty="0" smtClean="0"/>
              <a:t>Microsoft</a:t>
            </a:r>
            <a:br>
              <a:rPr lang="en-US" dirty="0" smtClean="0"/>
            </a:br>
            <a:r>
              <a:rPr lang="en-US" dirty="0" smtClean="0">
                <a:hlinkClick r:id="rId2"/>
              </a:rPr>
              <a:t>https://www.dreamspark.com/default.aspx</a:t>
            </a:r>
            <a:r>
              <a:rPr lang="en-US" dirty="0" smtClean="0"/>
              <a:t> </a:t>
            </a:r>
          </a:p>
          <a:p>
            <a:endParaRPr lang="en-US" dirty="0" smtClean="0"/>
          </a:p>
          <a:p>
            <a:r>
              <a:rPr lang="en-US" dirty="0" smtClean="0"/>
              <a:t>Run a blog and just ask for it </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Layout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irongeek.com/images/infoseclab.png"/>
          <p:cNvPicPr>
            <a:picLocks noChangeAspect="1" noChangeArrowheads="1"/>
          </p:cNvPicPr>
          <p:nvPr/>
        </p:nvPicPr>
        <p:blipFill>
          <a:blip r:embed="rId2" cstate="print"/>
          <a:srcRect/>
          <a:stretch>
            <a:fillRect/>
          </a:stretch>
        </p:blipFill>
        <p:spPr bwMode="auto">
          <a:xfrm>
            <a:off x="457200" y="1524000"/>
            <a:ext cx="7217103" cy="48768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about NAT</a:t>
            </a:r>
            <a:endParaRPr lang="en-US" dirty="0"/>
          </a:p>
        </p:txBody>
      </p:sp>
      <p:sp>
        <p:nvSpPr>
          <p:cNvPr id="3" name="Content Placeholder 2"/>
          <p:cNvSpPr>
            <a:spLocks noGrp="1"/>
          </p:cNvSpPr>
          <p:nvPr>
            <p:ph idx="1"/>
          </p:nvPr>
        </p:nvSpPr>
        <p:spPr>
          <a:xfrm>
            <a:off x="228600" y="1219200"/>
            <a:ext cx="5181600" cy="4708525"/>
          </a:xfrm>
        </p:spPr>
        <p:txBody>
          <a:bodyPr/>
          <a:lstStyle/>
          <a:p>
            <a:r>
              <a:rPr lang="en-US" sz="2400" dirty="0" smtClean="0"/>
              <a:t>NAT = Network Address Translation</a:t>
            </a:r>
          </a:p>
          <a:p>
            <a:r>
              <a:rPr lang="en-US" sz="2400" dirty="0" smtClean="0"/>
              <a:t>1 public IP can be used as the outside connection to many internal IPs</a:t>
            </a:r>
          </a:p>
          <a:p>
            <a:r>
              <a:rPr lang="en-US" sz="2400" dirty="0" smtClean="0"/>
              <a:t>Reserved non-routable IP ranges</a:t>
            </a:r>
            <a:br>
              <a:rPr lang="en-US" sz="2400" dirty="0" smtClean="0"/>
            </a:br>
            <a:r>
              <a:rPr lang="en-US" sz="2400" dirty="0" smtClean="0"/>
              <a:t>192.168.*.*</a:t>
            </a:r>
            <a:br>
              <a:rPr lang="en-US" sz="2400" dirty="0" smtClean="0"/>
            </a:br>
            <a:r>
              <a:rPr lang="en-US" sz="2400" dirty="0" smtClean="0"/>
              <a:t>172.16.*.*-172.31.*.*</a:t>
            </a:r>
            <a:br>
              <a:rPr lang="en-US" sz="2400" dirty="0" smtClean="0"/>
            </a:br>
            <a:r>
              <a:rPr lang="en-US" sz="2400" dirty="0" smtClean="0"/>
              <a:t>10.*.*.*</a:t>
            </a:r>
          </a:p>
          <a:p>
            <a:r>
              <a:rPr lang="en-US" sz="2400" dirty="0" smtClean="0"/>
              <a:t>You can stack NAT boxes, but it’s best not to have IP range conflicts</a:t>
            </a:r>
            <a:endParaRPr lang="en-US" sz="2400" dirty="0"/>
          </a:p>
        </p:txBody>
      </p:sp>
      <p:pic>
        <p:nvPicPr>
          <p:cNvPr id="4" name="Picture 3" descr="C:\Users\adrian\AppData\Local\Microsoft\Windows\Temporary Internet Files\Content.IE5\DBN8C6LJ\MCj03984990000[1].wmf"/>
          <p:cNvPicPr>
            <a:picLocks noChangeAspect="1" noChangeArrowheads="1"/>
          </p:cNvPicPr>
          <p:nvPr/>
        </p:nvPicPr>
        <p:blipFill>
          <a:blip r:embed="rId2" cstate="print"/>
          <a:srcRect/>
          <a:stretch>
            <a:fillRect/>
          </a:stretch>
        </p:blipFill>
        <p:spPr bwMode="auto">
          <a:xfrm>
            <a:off x="6858000" y="1219200"/>
            <a:ext cx="1155700" cy="1062048"/>
          </a:xfrm>
          <a:prstGeom prst="rect">
            <a:avLst/>
          </a:prstGeom>
          <a:noFill/>
        </p:spPr>
      </p:pic>
      <p:sp>
        <p:nvSpPr>
          <p:cNvPr id="7" name="TextBox 6"/>
          <p:cNvSpPr txBox="1"/>
          <p:nvPr/>
        </p:nvSpPr>
        <p:spPr>
          <a:xfrm>
            <a:off x="6705600" y="457200"/>
            <a:ext cx="1941622" cy="369332"/>
          </a:xfrm>
          <a:prstGeom prst="rect">
            <a:avLst/>
          </a:prstGeom>
          <a:noFill/>
        </p:spPr>
        <p:txBody>
          <a:bodyPr wrap="none" rtlCol="0">
            <a:spAutoFit/>
          </a:bodyPr>
          <a:lstStyle/>
          <a:p>
            <a:r>
              <a:rPr lang="en-US" dirty="0" smtClean="0"/>
              <a:t>To public Internet</a:t>
            </a:r>
            <a:endParaRPr lang="en-US" dirty="0"/>
          </a:p>
        </p:txBody>
      </p:sp>
      <p:sp>
        <p:nvSpPr>
          <p:cNvPr id="9" name="laptop"/>
          <p:cNvSpPr>
            <a:spLocks noEditPoints="1" noChangeArrowheads="1"/>
          </p:cNvSpPr>
          <p:nvPr/>
        </p:nvSpPr>
        <p:spPr bwMode="auto">
          <a:xfrm>
            <a:off x="5181600" y="1828800"/>
            <a:ext cx="1371600" cy="10668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900" dirty="0" smtClean="0">
                <a:solidFill>
                  <a:schemeClr val="bg1"/>
                </a:solidFill>
              </a:rPr>
              <a:t>192.168.1.2</a:t>
            </a:r>
            <a:endParaRPr lang="en-US" sz="900" dirty="0">
              <a:solidFill>
                <a:schemeClr val="bg1"/>
              </a:solidFill>
            </a:endParaRPr>
          </a:p>
        </p:txBody>
      </p:sp>
      <p:sp>
        <p:nvSpPr>
          <p:cNvPr id="10" name="laptop"/>
          <p:cNvSpPr>
            <a:spLocks noEditPoints="1" noChangeArrowheads="1"/>
          </p:cNvSpPr>
          <p:nvPr/>
        </p:nvSpPr>
        <p:spPr bwMode="auto">
          <a:xfrm>
            <a:off x="5105400" y="3048000"/>
            <a:ext cx="1371600" cy="10668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900" dirty="0" smtClean="0">
                <a:solidFill>
                  <a:schemeClr val="bg1"/>
                </a:solidFill>
              </a:rPr>
              <a:t>192.168.1.3</a:t>
            </a:r>
            <a:endParaRPr lang="en-US" sz="900" dirty="0">
              <a:solidFill>
                <a:schemeClr val="bg1"/>
              </a:solidFill>
            </a:endParaRPr>
          </a:p>
        </p:txBody>
      </p:sp>
      <p:sp>
        <p:nvSpPr>
          <p:cNvPr id="11" name="laptop"/>
          <p:cNvSpPr>
            <a:spLocks noEditPoints="1" noChangeArrowheads="1"/>
          </p:cNvSpPr>
          <p:nvPr/>
        </p:nvSpPr>
        <p:spPr bwMode="auto">
          <a:xfrm>
            <a:off x="6400800" y="3657600"/>
            <a:ext cx="1371600" cy="10668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900" dirty="0" smtClean="0">
                <a:solidFill>
                  <a:schemeClr val="bg1"/>
                </a:solidFill>
              </a:rPr>
              <a:t>192.168.1.4</a:t>
            </a:r>
            <a:endParaRPr lang="en-US" sz="900" dirty="0">
              <a:solidFill>
                <a:schemeClr val="bg1"/>
              </a:solidFill>
            </a:endParaRPr>
          </a:p>
        </p:txBody>
      </p:sp>
      <p:pic>
        <p:nvPicPr>
          <p:cNvPr id="12" name="Picture 11" descr="C:\Users\adrian\AppData\Local\Microsoft\Windows\Temporary Internet Files\Content.IE5\DBN8C6LJ\MCj03984990000[1].wmf"/>
          <p:cNvPicPr>
            <a:picLocks noChangeAspect="1" noChangeArrowheads="1"/>
          </p:cNvPicPr>
          <p:nvPr/>
        </p:nvPicPr>
        <p:blipFill>
          <a:blip r:embed="rId2" cstate="print"/>
          <a:srcRect/>
          <a:stretch>
            <a:fillRect/>
          </a:stretch>
        </p:blipFill>
        <p:spPr bwMode="auto">
          <a:xfrm>
            <a:off x="7772400" y="3886200"/>
            <a:ext cx="1155700" cy="1062048"/>
          </a:xfrm>
          <a:prstGeom prst="rect">
            <a:avLst/>
          </a:prstGeom>
          <a:noFill/>
        </p:spPr>
      </p:pic>
      <p:cxnSp>
        <p:nvCxnSpPr>
          <p:cNvPr id="15" name="Elbow Connector 14"/>
          <p:cNvCxnSpPr/>
          <p:nvPr/>
        </p:nvCxnSpPr>
        <p:spPr>
          <a:xfrm rot="5400000" flipH="1" flipV="1">
            <a:off x="7277100" y="1181100"/>
            <a:ext cx="685800"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2" idx="0"/>
            <a:endCxn id="4" idx="3"/>
          </p:cNvCxnSpPr>
          <p:nvPr/>
        </p:nvCxnSpPr>
        <p:spPr>
          <a:xfrm rot="16200000" flipV="1">
            <a:off x="7113987" y="2649937"/>
            <a:ext cx="2135976" cy="3365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01000" y="2667000"/>
            <a:ext cx="1830566" cy="369332"/>
          </a:xfrm>
          <a:prstGeom prst="rect">
            <a:avLst/>
          </a:prstGeom>
          <a:noFill/>
        </p:spPr>
        <p:txBody>
          <a:bodyPr wrap="none" rtlCol="0">
            <a:spAutoFit/>
            <a:scene3d>
              <a:camera prst="orthographicFront">
                <a:rot lat="0" lon="0" rev="16200000"/>
              </a:camera>
              <a:lightRig rig="threePt" dir="t"/>
            </a:scene3d>
          </a:bodyPr>
          <a:lstStyle/>
          <a:p>
            <a:r>
              <a:rPr lang="en-US" dirty="0" smtClean="0"/>
              <a:t>To first NAT Box</a:t>
            </a:r>
            <a:endParaRPr lang="en-US" dirty="0"/>
          </a:p>
        </p:txBody>
      </p:sp>
      <p:cxnSp>
        <p:nvCxnSpPr>
          <p:cNvPr id="31" name="Elbow Connector 17"/>
          <p:cNvCxnSpPr>
            <a:stCxn id="11" idx="3"/>
          </p:cNvCxnSpPr>
          <p:nvPr/>
        </p:nvCxnSpPr>
        <p:spPr>
          <a:xfrm flipV="1">
            <a:off x="7564565" y="2057400"/>
            <a:ext cx="284035" cy="195446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17"/>
          <p:cNvCxnSpPr/>
          <p:nvPr/>
        </p:nvCxnSpPr>
        <p:spPr>
          <a:xfrm flipV="1">
            <a:off x="6324600" y="1676400"/>
            <a:ext cx="838200" cy="685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17"/>
          <p:cNvCxnSpPr>
            <a:stCxn id="10" idx="3"/>
          </p:cNvCxnSpPr>
          <p:nvPr/>
        </p:nvCxnSpPr>
        <p:spPr>
          <a:xfrm flipV="1">
            <a:off x="6269165" y="2209800"/>
            <a:ext cx="1122235" cy="119246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laptop"/>
          <p:cNvSpPr>
            <a:spLocks noEditPoints="1" noChangeArrowheads="1"/>
          </p:cNvSpPr>
          <p:nvPr/>
        </p:nvSpPr>
        <p:spPr bwMode="auto">
          <a:xfrm>
            <a:off x="4191000" y="5410200"/>
            <a:ext cx="1371600" cy="10668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900" dirty="0" smtClean="0">
                <a:solidFill>
                  <a:schemeClr val="bg1"/>
                </a:solidFill>
              </a:rPr>
              <a:t>10.0.0.2</a:t>
            </a:r>
            <a:endParaRPr lang="en-US" sz="900" dirty="0">
              <a:solidFill>
                <a:schemeClr val="bg1"/>
              </a:solidFill>
            </a:endParaRPr>
          </a:p>
        </p:txBody>
      </p:sp>
      <p:sp>
        <p:nvSpPr>
          <p:cNvPr id="49" name="laptop"/>
          <p:cNvSpPr>
            <a:spLocks noEditPoints="1" noChangeArrowheads="1"/>
          </p:cNvSpPr>
          <p:nvPr/>
        </p:nvSpPr>
        <p:spPr bwMode="auto">
          <a:xfrm>
            <a:off x="5867400" y="5638800"/>
            <a:ext cx="1371600" cy="10668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900" dirty="0" smtClean="0">
                <a:solidFill>
                  <a:schemeClr val="bg1"/>
                </a:solidFill>
              </a:rPr>
              <a:t>10.0.0.2</a:t>
            </a:r>
            <a:endParaRPr lang="en-US" sz="900" dirty="0">
              <a:solidFill>
                <a:schemeClr val="bg1"/>
              </a:solidFill>
            </a:endParaRPr>
          </a:p>
        </p:txBody>
      </p:sp>
      <p:cxnSp>
        <p:nvCxnSpPr>
          <p:cNvPr id="50" name="Elbow Connector 17"/>
          <p:cNvCxnSpPr/>
          <p:nvPr/>
        </p:nvCxnSpPr>
        <p:spPr>
          <a:xfrm flipV="1">
            <a:off x="5334000" y="4876800"/>
            <a:ext cx="2743200" cy="685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17"/>
          <p:cNvCxnSpPr/>
          <p:nvPr/>
        </p:nvCxnSpPr>
        <p:spPr>
          <a:xfrm flipV="1">
            <a:off x="7010400" y="4876800"/>
            <a:ext cx="1090485" cy="990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3624</TotalTime>
  <Words>705</Words>
  <Application>Microsoft Office PowerPoint</Application>
  <PresentationFormat>On-screen Show (4:3)</PresentationFormat>
  <Paragraphs>204</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Building a Hacklab (and a little about the CTF setup)</vt:lpstr>
      <vt:lpstr>About Adrian</vt:lpstr>
      <vt:lpstr>What is this talk about</vt:lpstr>
      <vt:lpstr>Useful things to have</vt:lpstr>
      <vt:lpstr>Inexpensive Hardware</vt:lpstr>
      <vt:lpstr>More source for cheap hardware and network nick knacks</vt:lpstr>
      <vt:lpstr>Cheap software</vt:lpstr>
      <vt:lpstr>Lab Layout</vt:lpstr>
      <vt:lpstr>A bit about NAT</vt:lpstr>
      <vt:lpstr>Network Layout: The importance of separation</vt:lpstr>
      <vt:lpstr>Virtual Machines</vt:lpstr>
      <vt:lpstr>Reasons why VMs are so great </vt:lpstr>
      <vt:lpstr>Options, Options, Options</vt:lpstr>
      <vt:lpstr>VM Concepts</vt:lpstr>
      <vt:lpstr>Virtual Box Demo</vt:lpstr>
      <vt:lpstr>Sources for VMs if you don’t want to roll your own</vt:lpstr>
      <vt:lpstr>Memory Needs</vt:lpstr>
      <vt:lpstr>Things to hack</vt:lpstr>
      <vt:lpstr>Deliberately vulnerably web apps </vt:lpstr>
      <vt:lpstr>Old software</vt:lpstr>
      <vt:lpstr>Specially built scenarios </vt:lpstr>
      <vt:lpstr>Things to hack with</vt:lpstr>
      <vt:lpstr>Easy way with Live CDs and VMs</vt:lpstr>
      <vt:lpstr>Staying up to date on trends and exploits</vt:lpstr>
      <vt:lpstr>Podcasts: Learn about new tools as they come out</vt:lpstr>
      <vt:lpstr>Links</vt:lpstr>
      <vt:lpstr>The CTF Setup: A Hacklab in Action</vt:lpstr>
      <vt:lpstr>Plan for next year? King-Of-The-Hill!!!</vt:lpstr>
      <vt:lpstr>Events</vt:lpstr>
      <vt:lpstr>Thanks</vt:lpstr>
      <vt:lpstr>Helping with the free classes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Darknets: Fun and games with anonymizing private networks</dc:title>
  <dc:creator>adrian</dc:creator>
  <cp:lastModifiedBy>Crenshaw, Adrian D</cp:lastModifiedBy>
  <cp:revision>822</cp:revision>
  <dcterms:created xsi:type="dcterms:W3CDTF">2006-08-16T00:00:00Z</dcterms:created>
  <dcterms:modified xsi:type="dcterms:W3CDTF">2009-11-05T18:32:45Z</dcterms:modified>
</cp:coreProperties>
</file>