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66"/>
  </p:notesMasterIdLst>
  <p:handoutMasterIdLst>
    <p:handoutMasterId r:id="rId67"/>
  </p:handoutMasterIdLst>
  <p:sldIdLst>
    <p:sldId id="329" r:id="rId2"/>
    <p:sldId id="323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7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1" r:id="rId44"/>
    <p:sldId id="372" r:id="rId45"/>
    <p:sldId id="373" r:id="rId46"/>
    <p:sldId id="374" r:id="rId47"/>
    <p:sldId id="390" r:id="rId48"/>
    <p:sldId id="391" r:id="rId49"/>
    <p:sldId id="392" r:id="rId50"/>
    <p:sldId id="375" r:id="rId51"/>
    <p:sldId id="376" r:id="rId52"/>
    <p:sldId id="389" r:id="rId53"/>
    <p:sldId id="377" r:id="rId54"/>
    <p:sldId id="378" r:id="rId55"/>
    <p:sldId id="379" r:id="rId56"/>
    <p:sldId id="380" r:id="rId57"/>
    <p:sldId id="381" r:id="rId58"/>
    <p:sldId id="382" r:id="rId59"/>
    <p:sldId id="383" r:id="rId60"/>
    <p:sldId id="384" r:id="rId61"/>
    <p:sldId id="393" r:id="rId62"/>
    <p:sldId id="386" r:id="rId63"/>
    <p:sldId id="291" r:id="rId64"/>
    <p:sldId id="328" r:id="rId6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6074" autoAdjust="0"/>
  </p:normalViewPr>
  <p:slideViewPr>
    <p:cSldViewPr>
      <p:cViewPr>
        <p:scale>
          <a:sx n="94" d="100"/>
          <a:sy n="94" d="100"/>
        </p:scale>
        <p:origin x="-68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interSettings" Target="printerSettings/printerSettings1.bin"/><Relationship Id="rId69" Type="http://schemas.openxmlformats.org/officeDocument/2006/relationships/presProps" Target="pres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5/18/12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78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5/18/12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27" tIns="46113" rIns="92227" bIns="46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5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Dan </a:t>
            </a:r>
            <a:r>
              <a:rPr lang="en-US" dirty="0" err="1" smtClean="0"/>
              <a:t>Kaminsky</a:t>
            </a:r>
            <a:r>
              <a:rPr lang="en-US" dirty="0" smtClean="0"/>
              <a:t> sniffs it.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We get an “A” record for</a:t>
            </a:r>
            <a:r>
              <a:rPr lang="en-US" baseline="0" dirty="0" smtClean="0"/>
              <a:t> </a:t>
            </a:r>
            <a:r>
              <a:rPr lang="en-US" dirty="0" smtClean="0"/>
              <a:t>first, and a “PTR” for a</a:t>
            </a:r>
            <a:r>
              <a:rPr lang="en-US" baseline="0" dirty="0" smtClean="0"/>
              <a:t> single IP.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Mention that one IP may have multiple host names.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If you exploit one web app on a share hosting provider,  you may be able to mess with the sites of other domains hosted there.</a:t>
            </a:r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http://serversniff.net/content.php?do=hostonip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May want to go to the page at the top.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Time!!!</a:t>
            </a:r>
          </a:p>
          <a:p>
            <a:pPr defTabSz="917042"/>
            <a:r>
              <a:rPr lang="en-US" dirty="0" smtClean="0"/>
              <a:t>Windows users must run</a:t>
            </a:r>
            <a:r>
              <a:rPr lang="en-US" baseline="0" dirty="0" smtClean="0"/>
              <a:t> the installer for the </a:t>
            </a:r>
            <a:r>
              <a:rPr lang="en-US" baseline="0" dirty="0" err="1" smtClean="0"/>
              <a:t>resolv.conf</a:t>
            </a:r>
            <a:r>
              <a:rPr lang="en-US" baseline="0" dirty="0" smtClean="0"/>
              <a:t> file.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buFont typeface="Arial" pitchFamily="34" charset="0"/>
              <a:buChar char="•"/>
              <a:defRPr/>
            </a:pPr>
            <a:r>
              <a:rPr lang="en-US" dirty="0" smtClean="0"/>
              <a:t>Demo Time!!! </a:t>
            </a:r>
          </a:p>
          <a:p>
            <a:pPr defTabSz="917042">
              <a:buFont typeface="Arial" pitchFamily="34" charset="0"/>
              <a:buChar char="•"/>
              <a:defRPr/>
            </a:pPr>
            <a:r>
              <a:rPr lang="en-US" dirty="0" smtClean="0"/>
              <a:t>Windows users must run</a:t>
            </a:r>
            <a:r>
              <a:rPr lang="en-US" baseline="0" dirty="0" smtClean="0"/>
              <a:t> the installer for the </a:t>
            </a:r>
            <a:r>
              <a:rPr lang="en-US" baseline="0" dirty="0" err="1" smtClean="0"/>
              <a:t>resolv.conf</a:t>
            </a:r>
            <a:r>
              <a:rPr lang="en-US" baseline="0" dirty="0" smtClean="0"/>
              <a:t> file.</a:t>
            </a:r>
          </a:p>
          <a:p>
            <a:pPr defTabSz="917042">
              <a:buFont typeface="Arial" pitchFamily="34" charset="0"/>
              <a:buChar char="•"/>
              <a:defRPr/>
            </a:pPr>
            <a:r>
              <a:rPr lang="en-US" baseline="0" dirty="0" smtClean="0"/>
              <a:t> Explain about the –t option.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 for </a:t>
            </a:r>
            <a:r>
              <a:rPr lang="en-US" dirty="0" err="1" smtClean="0"/>
              <a:t>ServerSniff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Tell them about hackme1.irongeek.com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pPr defTabSz="917042">
              <a:defRPr/>
            </a:pPr>
            <a:r>
              <a:rPr lang="en-US" dirty="0" smtClean="0"/>
              <a:t>Not as good as a zone transfer because it returns only continuous IPs.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881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Time!!!</a:t>
            </a:r>
          </a:p>
          <a:p>
            <a:r>
              <a:rPr lang="en-US" dirty="0" smtClean="0"/>
              <a:t>Can’t </a:t>
            </a:r>
            <a:r>
              <a:rPr lang="en-US" dirty="0" err="1" smtClean="0"/>
              <a:t>whois</a:t>
            </a:r>
            <a:r>
              <a:rPr lang="en-US" dirty="0" smtClean="0"/>
              <a:t> a host name, but a domain name</a:t>
            </a:r>
            <a:r>
              <a:rPr lang="en-US" baseline="0" dirty="0" smtClean="0"/>
              <a:t> or IP works fine.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</a:t>
            </a:r>
            <a:r>
              <a:rPr lang="en-US" baseline="0" dirty="0" smtClean="0"/>
              <a:t> the different ways to “</a:t>
            </a:r>
            <a:r>
              <a:rPr lang="en-US" baseline="0" dirty="0" err="1" smtClean="0"/>
              <a:t>whois</a:t>
            </a:r>
            <a:r>
              <a:rPr lang="en-US" baseline="0" dirty="0" smtClean="0"/>
              <a:t>”. Both domains and 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Great for finding out who</a:t>
            </a:r>
            <a:r>
              <a:rPr lang="en-US" baseline="0" dirty="0" smtClean="0"/>
              <a:t> uses what ISP, or how networks are peered (Social engineering time!).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Also, if you can compromise someone in the route, traffic can be sniffed or altered.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Find out info about the network layout, and host names can be of interest.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More options can be found with  “</a:t>
            </a:r>
            <a:r>
              <a:rPr lang="en-US" baseline="0" dirty="0" err="1" smtClean="0"/>
              <a:t>tracert</a:t>
            </a:r>
            <a:r>
              <a:rPr lang="en-US" baseline="0" dirty="0" smtClean="0"/>
              <a:t> -?” in Windows, “man </a:t>
            </a:r>
            <a:r>
              <a:rPr lang="en-US" baseline="0" dirty="0" err="1" smtClean="0"/>
              <a:t>traceroute</a:t>
            </a:r>
            <a:r>
              <a:rPr lang="en-US" baseline="0" dirty="0" smtClean="0"/>
              <a:t>” in Linux.</a:t>
            </a:r>
          </a:p>
          <a:p>
            <a:pPr marL="229261" indent="-229261">
              <a:buFont typeface="+mj-lt"/>
              <a:buAutoNum type="arabicPeriod"/>
            </a:pPr>
            <a:endParaRPr lang="en-US" baseline="0" dirty="0" smtClean="0"/>
          </a:p>
          <a:p>
            <a:pPr marL="229261" indent="-229261"/>
            <a:r>
              <a:rPr lang="en-US" dirty="0" smtClean="0"/>
              <a:t>ICMP time exceeded (type 11) packet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“Satan is on my friends list”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Look at the organizations' current site</a:t>
            </a:r>
            <a:r>
              <a:rPr lang="en-US" baseline="0" dirty="0" smtClean="0"/>
              <a:t>, and old versions of their site.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Once it’s on the net, it’s there forever (more or less).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As for Job sites: </a:t>
            </a:r>
            <a:r>
              <a:rPr lang="en-US" dirty="0" smtClean="0"/>
              <a:t>So, you are looking for a MySQL admin,</a:t>
            </a:r>
            <a:r>
              <a:rPr lang="en-US" baseline="0" dirty="0" smtClean="0"/>
              <a:t> huh? What does that tell me about your organization’s infrastructure?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All sorts of info can be found out by looking at job postings. 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Search for forum and </a:t>
            </a:r>
            <a:r>
              <a:rPr lang="en-US" baseline="0" dirty="0" err="1" smtClean="0"/>
              <a:t>usenet</a:t>
            </a:r>
            <a:r>
              <a:rPr lang="en-US" baseline="0" dirty="0" smtClean="0"/>
              <a:t> posts about the companies' tech problems. Strange what </a:t>
            </a:r>
            <a:r>
              <a:rPr lang="en-US" baseline="0" dirty="0" err="1" smtClean="0"/>
              <a:t>admins</a:t>
            </a:r>
            <a:r>
              <a:rPr lang="en-US" baseline="0" dirty="0" smtClean="0"/>
              <a:t> will ask in public.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“Satan is on my friends list” presentation.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5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top 3,</a:t>
            </a:r>
            <a:r>
              <a:rPr lang="en-US" baseline="0" dirty="0" smtClean="0"/>
              <a:t> and Tin Eye. Let’s use Ester Pent for most. </a:t>
            </a:r>
            <a:r>
              <a:rPr lang="en-US" baseline="0" dirty="0" err="1" smtClean="0"/>
              <a:t>Irongeek</a:t>
            </a:r>
            <a:r>
              <a:rPr lang="en-US" baseline="0" dirty="0" smtClean="0"/>
              <a:t> on </a:t>
            </a:r>
            <a:r>
              <a:rPr lang="en-US" baseline="0" dirty="0" err="1" smtClean="0"/>
              <a:t>iSearch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good</a:t>
            </a:r>
            <a:r>
              <a:rPr lang="en-US" baseline="0" dirty="0" smtClean="0"/>
              <a:t> apps for the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4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</a:t>
            </a:r>
            <a:r>
              <a:rPr lang="en-US" dirty="0" err="1" smtClean="0"/>
              <a:t>Maltego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9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50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617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few based on Tom </a:t>
            </a:r>
            <a:r>
              <a:rPr lang="en-US" dirty="0" err="1" smtClean="0"/>
              <a:t>Eston’s</a:t>
            </a:r>
            <a:r>
              <a:rPr lang="en-US" dirty="0" smtClean="0"/>
              <a:t> notes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068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off </a:t>
            </a:r>
            <a:r>
              <a:rPr lang="en-US" baseline="0" dirty="0" err="1" smtClean="0"/>
              <a:t>theHarvester</a:t>
            </a:r>
            <a:r>
              <a:rPr lang="en-US" baseline="0" dirty="0" smtClean="0"/>
              <a:t>, maybe </a:t>
            </a:r>
            <a:r>
              <a:rPr lang="en-US" baseline="0" dirty="0" err="1" smtClean="0"/>
              <a:t>Spiderfoot</a:t>
            </a:r>
            <a:r>
              <a:rPr lang="en-US" baseline="0" dirty="0" smtClean="0"/>
              <a:t> (mention </a:t>
            </a:r>
            <a:r>
              <a:rPr lang="en-US" baseline="0" smtClean="0"/>
              <a:t>Metagoofil).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I’ve often had the problem of automated</a:t>
            </a:r>
            <a:r>
              <a:rPr lang="en-US" baseline="0" dirty="0" smtClean="0"/>
              <a:t> Google hacking tools that use scraping making Google list me as a bot, causing me to have to enter a CAPTCHA to search.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Show </a:t>
            </a:r>
            <a:r>
              <a:rPr lang="en-US" baseline="0" dirty="0" err="1" smtClean="0"/>
              <a:t>Sitedigger</a:t>
            </a:r>
            <a:endParaRPr lang="en-US" baseline="0" dirty="0" smtClean="0"/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Show Harvester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 smtClean="0"/>
              <a:t>Other tools require the old, now depreciated, Google SOAP APIs. More on that in a bit.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EXE metadata. </a:t>
            </a:r>
            <a:r>
              <a:rPr lang="en-US" dirty="0" err="1" smtClean="0"/>
              <a:t>Dev</a:t>
            </a:r>
            <a:r>
              <a:rPr lang="en-US" dirty="0" smtClean="0"/>
              <a:t> environment. </a:t>
            </a:r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Word</a:t>
            </a:r>
            <a:r>
              <a:rPr lang="en-US" baseline="0" dirty="0" smtClean="0"/>
              <a:t> metadata.</a:t>
            </a:r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EXIF data in jpg. Jihadist cat. Zombie</a:t>
            </a:r>
            <a:r>
              <a:rPr lang="en-US" baseline="0" dirty="0" smtClean="0"/>
              <a:t> EXIF Data. Adrian Beer.</a:t>
            </a:r>
            <a:endParaRPr lang="en-US" dirty="0" smtClean="0"/>
          </a:p>
          <a:p>
            <a:pPr marL="229261" indent="-229261">
              <a:buFont typeface="+mj-lt"/>
              <a:buAutoNum type="arabicPeriod"/>
            </a:pPr>
            <a:r>
              <a:rPr lang="en-US" dirty="0" smtClean="0"/>
              <a:t>Show Office 2007 metadata in this presentation by unzipping it.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Show PDF metadata. http://regex.info/exif.cgi.</a:t>
            </a:r>
          </a:p>
          <a:p>
            <a:pPr marL="229261" indent="-229261">
              <a:buFont typeface="+mj-lt"/>
              <a:buAutoNum type="arabicPeriod"/>
            </a:pPr>
            <a:r>
              <a:rPr lang="en-US" baseline="0" dirty="0" smtClean="0"/>
              <a:t>Show Radical kitty cat in </a:t>
            </a:r>
            <a:r>
              <a:rPr lang="en-US" baseline="0" dirty="0" err="1" smtClean="0"/>
              <a:t>EXIFRead</a:t>
            </a:r>
            <a:r>
              <a:rPr lang="en-US" baseline="0" dirty="0" smtClean="0"/>
              <a:t>. My Zombie an Beer pick as well.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topics will be somewhat out of order since they are so interlinked.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EXIF</a:t>
            </a:r>
            <a:r>
              <a:rPr lang="en-US" baseline="0" dirty="0" smtClean="0"/>
              <a:t> data </a:t>
            </a:r>
            <a:r>
              <a:rPr lang="en-US" baseline="0" smtClean="0"/>
              <a:t>with plugin. </a:t>
            </a:r>
            <a:r>
              <a:rPr lang="en-US" dirty="0" smtClean="0"/>
              <a:t>Show </a:t>
            </a:r>
            <a:r>
              <a:rPr lang="en-US" dirty="0" err="1" smtClean="0"/>
              <a:t>Foca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Shoy</a:t>
            </a:r>
            <a:r>
              <a:rPr lang="en-US" dirty="0" smtClean="0"/>
              <a:t> Cree.py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Ester’s email to show headers.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what WiFi</a:t>
            </a:r>
            <a:r>
              <a:rPr lang="en-US" baseline="0" dirty="0" smtClean="0"/>
              <a:t> is in the area, and based on BSSID who provides the WAPs.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7282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5127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It’s all about making connections,</a:t>
            </a:r>
            <a:r>
              <a:rPr lang="en-US" baseline="0" dirty="0" smtClean="0"/>
              <a:t> finding information that may be useful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7042">
              <a:defRPr/>
            </a:pPr>
            <a:r>
              <a:rPr lang="en-US" dirty="0" smtClean="0"/>
              <a:t>Demo Time!!!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5/18/12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en.wikipedia.org/wiki/List_of_DNS_record_type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erversniff.net/nsreport.php" TargetMode="External"/><Relationship Id="rId4" Type="http://schemas.openxmlformats.org/officeDocument/2006/relationships/hyperlink" Target="http://serversniff.net/content.php?do=subdomains" TargetMode="External"/><Relationship Id="rId5" Type="http://schemas.openxmlformats.org/officeDocument/2006/relationships/hyperlink" Target="http://nscan.org/dig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ha.ckers.org/fierc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isdpodcast.com" TargetMode="External"/><Relationship Id="rId5" Type="http://schemas.openxmlformats.org/officeDocument/2006/relationships/hyperlink" Target="http://www.derbycon.com/" TargetMode="External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rsoft.net/utils/whois_this_domain.html" TargetMode="External"/><Relationship Id="rId4" Type="http://schemas.openxmlformats.org/officeDocument/2006/relationships/hyperlink" Target="http://www.nirsoft.net/utils/ipnetinfo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tex.com/" TargetMode="External"/><Relationship Id="rId4" Type="http://schemas.openxmlformats.org/officeDocument/2006/relationships/hyperlink" Target="http://www.serversniff.n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nabber.org/projects/geotrace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test-standard.org/index.php/PTES_Technical_Guidelines" TargetMode="External"/><Relationship Id="rId4" Type="http://schemas.openxmlformats.org/officeDocument/2006/relationships/hyperlink" Target="http://www.archive.org/" TargetMode="External"/><Relationship Id="rId5" Type="http://schemas.openxmlformats.org/officeDocument/2006/relationships/hyperlink" Target="http://www.monster.com/" TargetMode="External"/><Relationship Id="rId6" Type="http://schemas.openxmlformats.org/officeDocument/2006/relationships/hyperlink" Target="http://www.zoominfo.com/" TargetMode="External"/><Relationship Id="rId7" Type="http://schemas.openxmlformats.org/officeDocument/2006/relationships/hyperlink" Target="http://groups.google.com/" TargetMode="External"/><Relationship Id="rId8" Type="http://schemas.openxmlformats.org/officeDocument/2006/relationships/hyperlink" Target="http://boardreader.com/" TargetMode="External"/><Relationship Id="rId9" Type="http://schemas.openxmlformats.org/officeDocument/2006/relationships/hyperlink" Target="http://omgili.com/" TargetMode="External"/><Relationship Id="rId10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wmf"/><Relationship Id="rId10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doxing-footprinting-cyberstalking" TargetMode="External"/><Relationship Id="rId4" Type="http://schemas.openxmlformats.org/officeDocument/2006/relationships/hyperlink" Target="http://www.peekyou.com/" TargetMode="External"/><Relationship Id="rId5" Type="http://schemas.openxmlformats.org/officeDocument/2006/relationships/hyperlink" Target="http://com.lullar.com/" TargetMode="External"/><Relationship Id="rId6" Type="http://schemas.openxmlformats.org/officeDocument/2006/relationships/hyperlink" Target="http://www.checkusernames.com/" TargetMode="External"/><Relationship Id="rId7" Type="http://schemas.openxmlformats.org/officeDocument/2006/relationships/hyperlink" Target="http://knowem.com/" TargetMode="External"/><Relationship Id="rId8" Type="http://schemas.openxmlformats.org/officeDocument/2006/relationships/hyperlink" Target="http://www.isearch.com/" TargetMode="External"/><Relationship Id="rId9" Type="http://schemas.openxmlformats.org/officeDocument/2006/relationships/hyperlink" Target="http://www.whitepages.com/" TargetMode="External"/><Relationship Id="rId10" Type="http://schemas.openxmlformats.org/officeDocument/2006/relationships/hyperlink" Target="http://tineye.com/" TargetMode="External"/><Relationship Id="rId11" Type="http://schemas.openxmlformats.org/officeDocument/2006/relationships/hyperlink" Target="http://pipes.yahoo.com/pipe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youropenbook.org/" TargetMode="External"/><Relationship Id="rId4" Type="http://schemas.openxmlformats.org/officeDocument/2006/relationships/hyperlink" Target="http://www.bing.com/maps/" TargetMode="External"/><Relationship Id="rId5" Type="http://schemas.openxmlformats.org/officeDocument/2006/relationships/hyperlink" Target="http://twittermap.appspot.com/" TargetMode="External"/><Relationship Id="rId6" Type="http://schemas.openxmlformats.org/officeDocument/2006/relationships/hyperlink" Target="http://www.fourwhere.com/" TargetMode="External"/><Relationship Id="rId7" Type="http://schemas.openxmlformats.org/officeDocument/2006/relationships/hyperlink" Target="http://icanstalku.com/" TargetMode="External"/><Relationship Id="rId8" Type="http://schemas.openxmlformats.org/officeDocument/2006/relationships/hyperlink" Target="http://ip2geolocation.com/" TargetMode="External"/><Relationship Id="rId9" Type="http://schemas.openxmlformats.org/officeDocument/2006/relationships/hyperlink" Target="http://www.whitepages.com/find_neighbor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erva.com/web5/" TargetMode="External"/><Relationship Id="rId4" Type="http://schemas.openxmlformats.org/officeDocument/2006/relationships/hyperlink" Target="http://www.paterva.com/web5/client/difference.php" TargetMode="External"/><Relationship Id="rId5" Type="http://schemas.openxmlformats.org/officeDocument/2006/relationships/hyperlink" Target="http://www.netglub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://www.googleguide.com/advanced_operators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hl=en&amp;q=inurl:nph-proxy%20site:edu&amp;btnG=Google+Search&amp;aq=f&amp;oq=" TargetMode="External"/><Relationship Id="rId4" Type="http://schemas.openxmlformats.org/officeDocument/2006/relationships/hyperlink" Target="http://www.google.com/search?hl=en&amp;q=intitle:index.of.etc&amp;btnG=Search" TargetMode="External"/><Relationship Id="rId5" Type="http://schemas.openxmlformats.org/officeDocument/2006/relationships/hyperlink" Target="http://www.google.com/search?hl=en&amp;q=intitle:index.of+site:irongeek.com&amp;btnG=Search" TargetMode="External"/><Relationship Id="rId6" Type="http://schemas.openxmlformats.org/officeDocument/2006/relationships/hyperlink" Target="http://www.google.com/search?hl=en&amp;q=filetype:pptx+site:irongeek.com&amp;btnG=Search" TargetMode="External"/><Relationship Id="rId7" Type="http://schemas.openxmlformats.org/officeDocument/2006/relationships/hyperlink" Target="http://www.google.com/search?hl=en&amp;q=%22vnc+desktop%22+inurl:5800&amp;btnG=Search" TargetMode="External"/><Relationship Id="rId8" Type="http://schemas.openxmlformats.org/officeDocument/2006/relationships/hyperlink" Target="http://www.google.com/search?hl=en&amp;q=adrian+crenshaw+-site:irongeek.com&amp;btnG=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hl=en&amp;q=SSN+filetype:xls+%7C+filetype:xlsx+&amp;btnG=Search" TargetMode="External"/><Relationship Id="rId4" Type="http://schemas.openxmlformats.org/officeDocument/2006/relationships/hyperlink" Target="http://www.google.com/search?hl=en&amp;q=%22dig+@*+*+axfr%22&amp;btnG=Search" TargetMode="External"/><Relationship Id="rId5" Type="http://schemas.openxmlformats.org/officeDocument/2006/relationships/hyperlink" Target="http://www.google.com/search?hl=en&amp;q=inurl:admin&amp;btnG=Search" TargetMode="External"/><Relationship Id="rId6" Type="http://schemas.openxmlformats.org/officeDocument/2006/relationships/hyperlink" Target="http://www.google.com/search?hl=en&amp;q=inurl:indexFrame.shtml+Axis&amp;btnG=Search" TargetMode="External"/><Relationship Id="rId7" Type="http://schemas.openxmlformats.org/officeDocument/2006/relationships/hyperlink" Target="http://www.google.com/search?hl=en&amp;q=inurl:hp/device/this.LCDispatcher&amp;btnG=Search" TargetMode="External"/><Relationship Id="rId8" Type="http://schemas.openxmlformats.org/officeDocument/2006/relationships/hyperlink" Target="http://www.google.com/search?hl=en&amp;q=%E2%80%9C192.168.*.*%22&amp;btnG=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" TargetMode="External"/><Relationship Id="rId4" Type="http://schemas.openxmlformats.org/officeDocument/2006/relationships/hyperlink" Target="http://www.google.com/search?hl=en&amp;q=inurl:ester1337&amp;btnG=Search" TargetMode="External"/><Relationship Id="rId5" Type="http://schemas.openxmlformats.org/officeDocument/2006/relationships/hyperlink" Target="http://www.google.com/search?hl=en&amp;q=intitle:ester1337&amp;btnG=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loit-db.com/google-dorks/" TargetMode="External"/><Relationship Id="rId4" Type="http://schemas.openxmlformats.org/officeDocument/2006/relationships/hyperlink" Target="http://www.hackersforcharity.org/ghdb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ge-security.com/metagoofil.php" TargetMode="External"/><Relationship Id="rId4" Type="http://schemas.openxmlformats.org/officeDocument/2006/relationships/hyperlink" Target="http://www.secapps.com/a/ghdb" TargetMode="External"/><Relationship Id="rId5" Type="http://schemas.openxmlformats.org/officeDocument/2006/relationships/hyperlink" Target="http://www.binarypool.com/spiderfoot/" TargetMode="External"/><Relationship Id="rId6" Type="http://schemas.openxmlformats.org/officeDocument/2006/relationships/hyperlink" Target="http://goolag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nsepost.com/research/wikto/" TargetMode="External"/><Relationship Id="rId4" Type="http://schemas.openxmlformats.org/officeDocument/2006/relationships/hyperlink" Target="http://www.mcafee.com/us/downloads/free-tools/sitedigger.aspx" TargetMode="External"/><Relationship Id="rId5" Type="http://schemas.openxmlformats.org/officeDocument/2006/relationships/hyperlink" Target="http://www.sensepost.com/research_misc.html" TargetMode="External"/><Relationship Id="rId6" Type="http://schemas.openxmlformats.org/officeDocument/2006/relationships/hyperlink" Target="http://www.net-square.com/msnpawn/index.s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apis/customsearch/v1/overview.html" TargetMode="External"/><Relationship Id="rId4" Type="http://schemas.openxmlformats.org/officeDocument/2006/relationships/hyperlink" Target="http://code.google.com/apis/websearch/" TargetMode="External"/><Relationship Id="rId5" Type="http://schemas.openxmlformats.org/officeDocument/2006/relationships/hyperlink" Target="http://evilapi.com/" TargetMode="External"/><Relationship Id="rId6" Type="http://schemas.openxmlformats.org/officeDocument/2006/relationships/hyperlink" Target="http://www.sensepost.com/labs/tools/pentest/spud" TargetMode="External"/><Relationship Id="rId7" Type="http://schemas.openxmlformats.org/officeDocument/2006/relationships/hyperlink" Target="https://github.com/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hyperlink" Target="http://encyclopediadramatica.com/User:Darkanaku/Nephew_chan" TargetMode="External"/><Relationship Id="rId6" Type="http://schemas.openxmlformats.org/officeDocument/2006/relationships/hyperlink" Target="http://web.archive.org/web/20090608214029/http:/encyclopediadramatica.com/User:Darkanaku/Nephew_chan" TargetMode="External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ca64.com/DownloadFOCA/" TargetMode="External"/><Relationship Id="rId4" Type="http://schemas.openxmlformats.org/officeDocument/2006/relationships/hyperlink" Target="http://www.edge-security.com/metagoofil.php" TargetMode="External"/><Relationship Id="rId5" Type="http://schemas.openxmlformats.org/officeDocument/2006/relationships/hyperlink" Target="http://www.sno.phy.queensu.ca/~phil/exiftool/" TargetMode="External"/><Relationship Id="rId6" Type="http://schemas.openxmlformats.org/officeDocument/2006/relationships/hyperlink" Target="https://addons.mozilla.org/en-US/firefox/addon/3905" TargetMode="External"/><Relationship Id="rId7" Type="http://schemas.openxmlformats.org/officeDocument/2006/relationships/hyperlink" Target="http://regex.info/exif.cgi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kenet.or.jp/~ryuuji/minisoft/exifread/english/" TargetMode="External"/><Relationship Id="rId4" Type="http://schemas.openxmlformats.org/officeDocument/2006/relationships/hyperlink" Target="http://userscripts.org/scripts/show/27101" TargetMode="External"/><Relationship Id="rId5" Type="http://schemas.openxmlformats.org/officeDocument/2006/relationships/hyperlink" Target="http://ilektrojohn.github.com/creepy/" TargetMode="External"/><Relationship Id="rId6" Type="http://schemas.openxmlformats.org/officeDocument/2006/relationships/hyperlink" Target="http://www.google.com/search?hl=en&amp;q=metadata+site:pauldotcom.com&amp;btnG=Search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http://www.irongeek.com/i.php?page=security/how-to-cyberstalk-potential-employers" TargetMode="External"/><Relationship Id="rId5" Type="http://schemas.openxmlformats.org/officeDocument/2006/relationships/hyperlink" Target="http://www.shodanhq.com/" TargetMode="External"/><Relationship Id="rId6" Type="http://schemas.openxmlformats.org/officeDocument/2006/relationships/hyperlink" Target="https://panopticlick.eff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://www.irongeek.com/robots.txt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security/igigle-wigle-wifi-to-google-earth-client-for-wardrive-mapping" TargetMode="External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samy.pl/androidmap" TargetMode="External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ngeek.com/i.php?page=videos/osint-cyberstalking-footprinting-recon" TargetMode="External"/><Relationship Id="rId4" Type="http://schemas.openxmlformats.org/officeDocument/2006/relationships/hyperlink" Target="http://www.irongeek.com/i.php?page=security/doxing-footprinting-cyberstalking" TargetMode="External"/><Relationship Id="rId5" Type="http://schemas.openxmlformats.org/officeDocument/2006/relationships/hyperlink" Target="http://www.pentest-standard.org/index.php/PTES_Technical_Guidelines" TargetMode="External"/><Relationship Id="rId6" Type="http://schemas.openxmlformats.org/officeDocument/2006/relationships/hyperlink" Target="http://www.vulnerabilityassessment.co.uk/Penetration%20Tes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79q2G3E8HY" TargetMode="External"/><Relationship Id="rId4" Type="http://schemas.openxmlformats.org/officeDocument/2006/relationships/hyperlink" Target="http://www.youtube.com/view_play_list?p=C591646E9B0CF33B" TargetMode="External"/><Relationship Id="rId5" Type="http://schemas.openxmlformats.org/officeDocument/2006/relationships/hyperlink" Target="http://vimeo.com/18827316" TargetMode="External"/><Relationship Id="rId6" Type="http://schemas.openxmlformats.org/officeDocument/2006/relationships/hyperlink" Target="http://www.youtube.com/watch?v=asj8yzXihcc" TargetMode="External"/><Relationship Id="rId7" Type="http://schemas.openxmlformats.org/officeDocument/2006/relationships/hyperlink" Target="http://www.irongeek.com/i.php?page=videos/dojocon-2010-video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rbycon.com" TargetMode="External"/><Relationship Id="rId4" Type="http://schemas.openxmlformats.org/officeDocument/2006/relationships/image" Target="../media/image32.png"/><Relationship Id="rId5" Type="http://schemas.openxmlformats.org/officeDocument/2006/relationships/image" Target="../media/image33.jpg"/><Relationship Id="rId6" Type="http://schemas.openxmlformats.org/officeDocument/2006/relationships/hyperlink" Target="http://www.louisvilleinfosec.com" TargetMode="External"/><Relationship Id="rId7" Type="http://schemas.openxmlformats.org/officeDocument/2006/relationships/hyperlink" Target="http://skydogcon.com" TargetMode="External"/><Relationship Id="rId8" Type="http://schemas.openxmlformats.org/officeDocument/2006/relationships/hyperlink" Target="http://hack3rcon.org/" TargetMode="External"/><Relationship Id="rId9" Type="http://schemas.openxmlformats.org/officeDocument/2006/relationships/hyperlink" Target="http://www.outerz0ne.org" TargetMode="External"/><Relationship Id="rId10" Type="http://schemas.openxmlformats.org/officeDocument/2006/relationships/hyperlink" Target="http://phreaknic.info/" TargetMode="External"/><Relationship Id="rId11" Type="http://schemas.openxmlformats.org/officeDocument/2006/relationships/hyperlink" Target="http://notacon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backtrack-linux.org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88449">
            <a:off x="3586380" y="4361917"/>
            <a:ext cx="1018638" cy="119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OSInt</a:t>
            </a:r>
            <a:r>
              <a:rPr lang="en-US" dirty="0" smtClean="0"/>
              <a:t>, </a:t>
            </a:r>
            <a:r>
              <a:rPr lang="en-US" dirty="0" err="1" smtClean="0"/>
              <a:t>Cyberstalking</a:t>
            </a:r>
            <a:r>
              <a:rPr lang="en-US" dirty="0"/>
              <a:t>, </a:t>
            </a:r>
            <a:r>
              <a:rPr lang="en-US" dirty="0" err="1"/>
              <a:t>Footprinting</a:t>
            </a:r>
            <a:r>
              <a:rPr lang="en-US" dirty="0"/>
              <a:t> and Recon: Getting to know </a:t>
            </a:r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  <p:pic>
        <p:nvPicPr>
          <p:cNvPr id="1027" name="Picture 3" descr="C:\Users\adrian\AppData\Local\Microsoft\Windows\Temporary Internet Files\Content.IE5\5KECP51V\MC90043162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190999"/>
            <a:ext cx="24003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83675" y="55931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499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Glue of the Internet</a:t>
            </a:r>
          </a:p>
          <a:p>
            <a:r>
              <a:rPr lang="en-US" dirty="0" smtClean="0"/>
              <a:t>Think of it as a phone book of sorts</a:t>
            </a:r>
          </a:p>
          <a:p>
            <a:r>
              <a:rPr lang="en-US" dirty="0" smtClean="0"/>
              <a:t>Maps names to IPs, and IPs to names </a:t>
            </a:r>
            <a:br>
              <a:rPr lang="en-US" dirty="0" smtClean="0"/>
            </a:br>
            <a:r>
              <a:rPr lang="en-US" dirty="0" smtClean="0"/>
              <a:t>(and other odds and ends)</a:t>
            </a:r>
          </a:p>
          <a:p>
            <a:r>
              <a:rPr lang="en-US" dirty="0" smtClean="0"/>
              <a:t>Organization information is also kept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098" y="55626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69.163.177.249</a:t>
            </a:r>
          </a:p>
        </p:txBody>
      </p:sp>
      <p:sp>
        <p:nvSpPr>
          <p:cNvPr id="5" name="Rectangle 4"/>
          <p:cNvSpPr/>
          <p:nvPr/>
        </p:nvSpPr>
        <p:spPr>
          <a:xfrm>
            <a:off x="2133600" y="5545574"/>
            <a:ext cx="2121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www.irongeek.com</a:t>
            </a:r>
          </a:p>
        </p:txBody>
      </p:sp>
      <p:pic>
        <p:nvPicPr>
          <p:cNvPr id="2051" name="Picture 3" descr="C:\Users\adrian\AppData\Local\Microsoft\Windows\Temporary Internet Files\Content.IE5\0ZFRXP6D\MC90029093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86506">
            <a:off x="4111841" y="4000123"/>
            <a:ext cx="1018515" cy="168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689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DNS Lookups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Host name to IP lookup:</a:t>
            </a:r>
            <a:br>
              <a:rPr lang="en-US" dirty="0" smtClean="0"/>
            </a:br>
            <a:r>
              <a:rPr lang="en-US" dirty="0" err="1" smtClean="0"/>
              <a:t>nslookup</a:t>
            </a:r>
            <a:r>
              <a:rPr lang="en-US" dirty="0" smtClean="0"/>
              <a:t> www.irongeek.com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Reverse lookup:</a:t>
            </a:r>
            <a:br>
              <a:rPr lang="en-US" dirty="0" smtClean="0"/>
            </a:br>
            <a:r>
              <a:rPr lang="en-US" dirty="0" err="1" smtClean="0"/>
              <a:t>nslookup</a:t>
            </a:r>
            <a:r>
              <a:rPr lang="en-US" dirty="0" smtClean="0"/>
              <a:t> 208.97.169.250</a:t>
            </a:r>
          </a:p>
        </p:txBody>
      </p:sp>
    </p:spTree>
    <p:extLst>
      <p:ext uri="{BB962C8B-B14F-4D97-AF65-F5344CB8AC3E}">
        <p14:creationId xmlns:p14="http://schemas.microsoft.com/office/powerpoint/2010/main" val="2926125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DNS Record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851525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Just a few record types cribbed from: </a:t>
            </a:r>
            <a:r>
              <a:rPr lang="en-US" sz="1600" dirty="0" smtClean="0">
                <a:hlinkClick r:id="rId3"/>
              </a:rPr>
              <a:t>http://en.wikipedia.org/wiki/List_of_DNS_record_types</a:t>
            </a:r>
            <a:endParaRPr lang="en-US" sz="1800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4874"/>
              </p:ext>
            </p:extLst>
          </p:nvPr>
        </p:nvGraphicFramePr>
        <p:xfrm>
          <a:off x="304800" y="914400"/>
          <a:ext cx="8458199" cy="556329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666008"/>
                <a:gridCol w="1666008"/>
                <a:gridCol w="1666008"/>
                <a:gridCol w="1751447"/>
                <a:gridCol w="1708728"/>
              </a:tblGrid>
              <a:tr h="437770">
                <a:tc>
                  <a:txBody>
                    <a:bodyPr/>
                    <a:lstStyle/>
                    <a:p>
                      <a:r>
                        <a:rPr lang="en-US" dirty="0"/>
                        <a:t>Code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Defining RFC 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Function</a:t>
                      </a:r>
                    </a:p>
                  </a:txBody>
                  <a:tcPr/>
                </a:tc>
              </a:tr>
              <a:tr h="467754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address record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Returns a 32-bit IPv4 address, most commonly used to map hostnames to an IP address of the host, but also used for DNSBLs, storing subnet masks in RFC 1101, etc.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AAAA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3596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IPv6 address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Returns a 128-bit IPv6 address, most commonly used to map hostnames to an IP address of the host.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/>
                        <a:t>MX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mail exchange record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Maps a domain name to a list of mail exchange servers for that domain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/>
                        <a:t>CNAME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Canonical name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Alias of one name to another: the DNS lookup will continue by retrying the lookup with the new name.</a:t>
                      </a:r>
                    </a:p>
                  </a:txBody>
                  <a:tcPr/>
                </a:tc>
              </a:tr>
              <a:tr h="557707">
                <a:tc>
                  <a:txBody>
                    <a:bodyPr/>
                    <a:lstStyle/>
                    <a:p>
                      <a:r>
                        <a:rPr lang="en-US" dirty="0"/>
                        <a:t>PTR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pointer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Pointer to a canonical name. Unlike a CNAME, DNS processing does </a:t>
                      </a:r>
                      <a:r>
                        <a:rPr lang="en-US" sz="900" i="1" dirty="0"/>
                        <a:t>NOT</a:t>
                      </a:r>
                      <a:r>
                        <a:rPr lang="en-US" sz="900" dirty="0"/>
                        <a:t> proceed, just the name is returned. The most common use is for implementing reverse DNS lookups, but other uses include such things as DNS-SD.</a:t>
                      </a:r>
                    </a:p>
                  </a:txBody>
                  <a:tcPr/>
                </a:tc>
              </a:tr>
              <a:tr h="755602">
                <a:tc>
                  <a:txBody>
                    <a:bodyPr/>
                    <a:lstStyle/>
                    <a:p>
                      <a:r>
                        <a:rPr lang="en-US" dirty="0"/>
                        <a:t>AXFR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RFC 1035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Full Zone Transfer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/>
                        <a:t>Transfer entire zone file from the master name server to secondary name servers.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8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a list of host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Zonetransfers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Bruteforcing</a:t>
            </a:r>
            <a:r>
              <a:rPr lang="en-US" dirty="0" smtClean="0"/>
              <a:t> from a dictionary</a:t>
            </a:r>
          </a:p>
          <a:p>
            <a:endParaRPr lang="en-US" dirty="0" smtClean="0"/>
          </a:p>
          <a:p>
            <a:r>
              <a:rPr lang="en-US" dirty="0" err="1" smtClean="0"/>
              <a:t>Nmap</a:t>
            </a:r>
            <a:r>
              <a:rPr lang="en-US" dirty="0" smtClean="0"/>
              <a:t> –</a:t>
            </a:r>
            <a:r>
              <a:rPr lang="en-US" dirty="0" err="1" smtClean="0"/>
              <a:t>sL</a:t>
            </a:r>
            <a:r>
              <a:rPr lang="en-US" dirty="0" smtClean="0"/>
              <a:t> &lt;some-IP-range&gt;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982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DIGing</a:t>
            </a:r>
            <a:r>
              <a:rPr lang="en-US" dirty="0" smtClean="0"/>
              <a:t> for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buNone/>
            </a:pPr>
            <a:r>
              <a:rPr lang="en-US" sz="3200" dirty="0" smtClean="0"/>
              <a:t>dig irongeek.com any</a:t>
            </a:r>
          </a:p>
          <a:p>
            <a:pPr marL="650875" indent="-514350">
              <a:buNone/>
            </a:pPr>
            <a:endParaRPr lang="en-US" sz="3200" dirty="0" smtClean="0"/>
          </a:p>
          <a:p>
            <a:pPr marL="650875" indent="-514350">
              <a:buNone/>
            </a:pPr>
            <a:r>
              <a:rPr lang="en-US" sz="3200" dirty="0" smtClean="0"/>
              <a:t>dig @ns1.dreamhost.com irongeek.com any</a:t>
            </a:r>
          </a:p>
        </p:txBody>
      </p:sp>
    </p:spTree>
    <p:extLst>
      <p:ext uri="{BB962C8B-B14F-4D97-AF65-F5344CB8AC3E}">
        <p14:creationId xmlns:p14="http://schemas.microsoft.com/office/powerpoint/2010/main" val="1027505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Zone </a:t>
            </a:r>
            <a:r>
              <a:rPr lang="en-US" dirty="0" err="1" smtClean="0"/>
              <a:t>Transfer:Give</a:t>
            </a:r>
            <a:r>
              <a:rPr lang="en-US" dirty="0" smtClean="0"/>
              <a:t> me all your records!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74080" y="1600200"/>
            <a:ext cx="399584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336166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Zone Transfer: NSLOOKUP </a:t>
            </a:r>
            <a:br>
              <a:rPr lang="en-US" dirty="0" smtClean="0"/>
            </a:br>
            <a:r>
              <a:rPr lang="en-US" sz="1800" dirty="0" smtClean="0"/>
              <a:t>(Windows version)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066800"/>
            <a:ext cx="8229600" cy="5486400"/>
          </a:xfrm>
        </p:spPr>
        <p:txBody>
          <a:bodyPr/>
          <a:lstStyle/>
          <a:p>
            <a:pPr>
              <a:buNone/>
            </a:pPr>
            <a:r>
              <a:rPr lang="en-US" sz="1400" dirty="0" smtClean="0"/>
              <a:t>C:\Documents and Settings\Adrian&gt;</a:t>
            </a:r>
            <a:r>
              <a:rPr lang="en-US" sz="1400" dirty="0" err="1" smtClean="0">
                <a:solidFill>
                  <a:srgbClr val="FFFF00"/>
                </a:solidFill>
              </a:rPr>
              <a:t>nslookup</a:t>
            </a:r>
            <a:endParaRPr lang="en-US" sz="14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1400" dirty="0" smtClean="0"/>
              <a:t>Default Server:  resolver1.opendns.com</a:t>
            </a:r>
          </a:p>
          <a:p>
            <a:pPr>
              <a:buNone/>
            </a:pPr>
            <a:r>
              <a:rPr lang="en-US" sz="1400" dirty="0" smtClean="0"/>
              <a:t>Address:  208.67.222.222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set type=ns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irongeek.com</a:t>
            </a:r>
          </a:p>
          <a:p>
            <a:pPr>
              <a:buNone/>
            </a:pPr>
            <a:r>
              <a:rPr lang="en-US" sz="1400" dirty="0" smtClean="0"/>
              <a:t>Server:  resolver1.opendns.com</a:t>
            </a:r>
          </a:p>
          <a:p>
            <a:pPr>
              <a:buNone/>
            </a:pPr>
            <a:r>
              <a:rPr lang="en-US" sz="1400" dirty="0" smtClean="0"/>
              <a:t>Address:  208.67.222.222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Non-authoritative answer: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ns1.dreamhost.com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ns2.dreamhost.com</a:t>
            </a:r>
          </a:p>
          <a:p>
            <a:pPr>
              <a:buNone/>
            </a:pPr>
            <a:r>
              <a:rPr lang="en-US" sz="1400" dirty="0" smtClean="0"/>
              <a:t>irongeek.com    </a:t>
            </a:r>
            <a:r>
              <a:rPr lang="en-US" sz="1400" dirty="0" err="1" smtClean="0"/>
              <a:t>nameserver</a:t>
            </a:r>
            <a:r>
              <a:rPr lang="en-US" sz="1400" dirty="0" smtClean="0"/>
              <a:t> = ns3.dreamhost.com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server ns1.dreamhost.com</a:t>
            </a:r>
          </a:p>
          <a:p>
            <a:pPr>
              <a:buNone/>
            </a:pPr>
            <a:r>
              <a:rPr lang="en-US" sz="1400" dirty="0" smtClean="0"/>
              <a:t>Default Server:  ns1.dreamhost.com</a:t>
            </a:r>
          </a:p>
          <a:p>
            <a:pPr>
              <a:buNone/>
            </a:pPr>
            <a:r>
              <a:rPr lang="en-US" sz="1400" dirty="0" smtClean="0"/>
              <a:t>Address:  66.33.206.206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err="1" smtClean="0">
                <a:solidFill>
                  <a:srgbClr val="FFFF00"/>
                </a:solidFill>
              </a:rPr>
              <a:t>ls</a:t>
            </a:r>
            <a:r>
              <a:rPr lang="en-US" sz="1400" dirty="0" smtClean="0">
                <a:solidFill>
                  <a:srgbClr val="FFFF00"/>
                </a:solidFill>
              </a:rPr>
              <a:t> irongeek.com</a:t>
            </a:r>
          </a:p>
          <a:p>
            <a:pPr>
              <a:buNone/>
            </a:pPr>
            <a:r>
              <a:rPr lang="en-US" sz="1400" dirty="0" smtClean="0"/>
              <a:t>[ns1.dreamhost.com]</a:t>
            </a:r>
          </a:p>
          <a:p>
            <a:pPr>
              <a:buNone/>
            </a:pPr>
            <a:r>
              <a:rPr lang="en-US" sz="1400" dirty="0" smtClean="0"/>
              <a:t>*** Can't list domain irongeek.com: Query refused</a:t>
            </a:r>
          </a:p>
          <a:p>
            <a:pPr>
              <a:buNone/>
            </a:pPr>
            <a:r>
              <a:rPr lang="en-US" sz="1400" dirty="0" smtClean="0"/>
              <a:t>&gt; </a:t>
            </a:r>
            <a:r>
              <a:rPr lang="en-US" sz="1400" dirty="0" smtClean="0">
                <a:solidFill>
                  <a:srgbClr val="FFFF00"/>
                </a:solidFill>
              </a:rPr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4221822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Transfer: Can you DIG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4708525"/>
          </a:xfrm>
        </p:spPr>
        <p:txBody>
          <a:bodyPr/>
          <a:lstStyle/>
          <a:p>
            <a:r>
              <a:rPr lang="en-US" dirty="0" smtClean="0"/>
              <a:t>AXFR</a:t>
            </a:r>
            <a:r>
              <a:rPr lang="en-US" dirty="0"/>
              <a:t> </a:t>
            </a:r>
            <a:r>
              <a:rPr lang="en-US" dirty="0" smtClean="0"/>
              <a:t>= Asynchronous </a:t>
            </a:r>
            <a:r>
              <a:rPr lang="en-US" dirty="0"/>
              <a:t>Full Transfer Zone </a:t>
            </a:r>
          </a:p>
          <a:p>
            <a:r>
              <a:rPr lang="en-US" dirty="0" smtClean="0"/>
              <a:t>Domain </a:t>
            </a:r>
            <a:r>
              <a:rPr lang="en-US" dirty="0"/>
              <a:t>Internet </a:t>
            </a:r>
            <a:r>
              <a:rPr lang="en-US" dirty="0" smtClean="0"/>
              <a:t>Groper</a:t>
            </a:r>
            <a:br>
              <a:rPr lang="en-US" dirty="0" smtClean="0"/>
            </a:br>
            <a:r>
              <a:rPr lang="en-US" dirty="0" smtClean="0"/>
              <a:t>dig ugent.be ns</a:t>
            </a:r>
            <a:br>
              <a:rPr lang="en-US" dirty="0" smtClean="0"/>
            </a:br>
            <a:r>
              <a:rPr lang="en-US" dirty="0" smtClean="0"/>
              <a:t>dig @ugdns1.ugent.be </a:t>
            </a:r>
            <a:r>
              <a:rPr lang="en-US" dirty="0" err="1" smtClean="0"/>
              <a:t>ugent.be</a:t>
            </a:r>
            <a:r>
              <a:rPr lang="en-US" dirty="0" smtClean="0"/>
              <a:t> </a:t>
            </a:r>
            <a:r>
              <a:rPr lang="en-US" dirty="0" err="1" smtClean="0"/>
              <a:t>axfr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Or maybe this form </a:t>
            </a:r>
            <a:r>
              <a:rPr lang="en-US" dirty="0" err="1"/>
              <a:t>DigiNinja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dig </a:t>
            </a:r>
            <a:r>
              <a:rPr lang="en-US" dirty="0" err="1"/>
              <a:t>axfr</a:t>
            </a:r>
            <a:r>
              <a:rPr lang="en-US" dirty="0"/>
              <a:t> @ns12.zoneedit.com </a:t>
            </a:r>
            <a:r>
              <a:rPr lang="en-US" dirty="0" err="1"/>
              <a:t>zonetransfer.me</a:t>
            </a:r>
            <a:endParaRPr lang="en-US" dirty="0"/>
          </a:p>
          <a:p>
            <a:pPr marL="136525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6216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 Transfer: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tools in </a:t>
            </a:r>
            <a:r>
              <a:rPr lang="en-US" dirty="0" err="1" smtClean="0"/>
              <a:t>BackTrack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./dnsrecon.py -d ugent.be –</a:t>
            </a:r>
            <a:r>
              <a:rPr lang="en-US" dirty="0" smtClean="0"/>
              <a:t>x</a:t>
            </a:r>
            <a:br>
              <a:rPr lang="en-US" dirty="0" smtClean="0"/>
            </a:br>
            <a:r>
              <a:rPr lang="en-US" dirty="0" smtClean="0"/>
              <a:t>./</a:t>
            </a:r>
            <a:r>
              <a:rPr lang="en-US" dirty="0"/>
              <a:t>dnsenum.pl ugent.be</a:t>
            </a:r>
          </a:p>
          <a:p>
            <a:endParaRPr lang="en-US" dirty="0" smtClean="0"/>
          </a:p>
          <a:p>
            <a:r>
              <a:rPr lang="en-US" dirty="0" err="1" smtClean="0"/>
              <a:t>ServerSniff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http://serversniff.net/nsreport.php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http://serversniff.net/content.php?do=subdomains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GUI Dig for Windows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5"/>
              </a:rPr>
              <a:t>http://nscan.org/dig.html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917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Bruteforcing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Fierce</a:t>
            </a:r>
            <a:br>
              <a:rPr lang="en-US" dirty="0"/>
            </a:br>
            <a:r>
              <a:rPr lang="en-US" dirty="0">
                <a:hlinkClick r:id="rId3"/>
              </a:rPr>
              <a:t>http://ha.ckers.org/fierce/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./fierce.pl  </a:t>
            </a:r>
            <a:r>
              <a:rPr lang="en-US" dirty="0" smtClean="0"/>
              <a:t>-threads 100 -</a:t>
            </a:r>
            <a:r>
              <a:rPr lang="en-US" dirty="0" err="1" smtClean="0"/>
              <a:t>dns</a:t>
            </a:r>
            <a:r>
              <a:rPr lang="en-US" dirty="0" smtClean="0"/>
              <a:t> irongeek.com</a:t>
            </a:r>
            <a:br>
              <a:rPr lang="en-US" dirty="0" smtClean="0"/>
            </a:br>
            <a:r>
              <a:rPr lang="en-US" dirty="0" smtClean="0"/>
              <a:t>./fierce.pl </a:t>
            </a:r>
            <a:r>
              <a:rPr lang="en-US" dirty="0"/>
              <a:t>-</a:t>
            </a:r>
            <a:r>
              <a:rPr lang="en-US" dirty="0" err="1"/>
              <a:t>dns</a:t>
            </a:r>
            <a:r>
              <a:rPr lang="en-US" dirty="0"/>
              <a:t> irongeek.com -wordlist dictionary.txt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50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</a:p>
          <a:p>
            <a:r>
              <a:rPr lang="en-US" dirty="0"/>
              <a:t>I’m </a:t>
            </a:r>
            <a:r>
              <a:rPr lang="en-US" dirty="0" smtClean="0"/>
              <a:t>an (</a:t>
            </a:r>
            <a:r>
              <a:rPr lang="en-US" dirty="0" err="1" smtClean="0"/>
              <a:t>Ir</a:t>
            </a:r>
            <a:r>
              <a:rPr lang="en-US" dirty="0" smtClean="0"/>
              <a:t>)regular </a:t>
            </a:r>
            <a:r>
              <a:rPr lang="en-US" dirty="0"/>
              <a:t>on the InfoSec Daily Podcast: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isdpodcast.com</a:t>
            </a:r>
            <a:endParaRPr lang="en-US" dirty="0" smtClean="0"/>
          </a:p>
          <a:p>
            <a:r>
              <a:rPr lang="en-US" dirty="0"/>
              <a:t>Sr. Information Security </a:t>
            </a:r>
            <a:r>
              <a:rPr lang="en-US" dirty="0" smtClean="0"/>
              <a:t>Engineer at a Fortune 1000</a:t>
            </a:r>
          </a:p>
          <a:p>
            <a:r>
              <a:rPr lang="en-US" dirty="0" smtClean="0"/>
              <a:t>Co-Founder of </a:t>
            </a:r>
            <a:r>
              <a:rPr lang="en-US" dirty="0" err="1" smtClean="0"/>
              <a:t>Derbycon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5"/>
              </a:rPr>
              <a:t>http://www.derbycon.com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1143000"/>
            <a:ext cx="2739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Twitter: @</a:t>
            </a:r>
            <a:r>
              <a:rPr lang="en-US" dirty="0" err="1" smtClean="0"/>
              <a:t>Irongeek_ADC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840" y="1752600"/>
            <a:ext cx="825435" cy="660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5257800"/>
            <a:ext cx="825435" cy="66034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Nmap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71600" y="1981200"/>
            <a:ext cx="64429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/>
              <a:t>nmap</a:t>
            </a:r>
            <a:r>
              <a:rPr lang="en-US" sz="4000" dirty="0" smtClean="0"/>
              <a:t> -</a:t>
            </a:r>
            <a:r>
              <a:rPr lang="en-US" sz="4000" dirty="0" err="1" smtClean="0"/>
              <a:t>sL</a:t>
            </a:r>
            <a:r>
              <a:rPr lang="en-US" sz="4000" dirty="0" smtClean="0"/>
              <a:t> &lt;some-IP-range&gt;</a:t>
            </a:r>
          </a:p>
          <a:p>
            <a:r>
              <a:rPr lang="en-US" sz="4000" dirty="0" err="1"/>
              <a:t>nmap</a:t>
            </a:r>
            <a:r>
              <a:rPr lang="en-US" sz="4000" dirty="0"/>
              <a:t> -</a:t>
            </a:r>
            <a:r>
              <a:rPr lang="en-US" sz="4000" dirty="0" err="1"/>
              <a:t>sL</a:t>
            </a:r>
            <a:r>
              <a:rPr lang="en-US" sz="4000" dirty="0"/>
              <a:t> 192.0.32.1-10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87751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Whois</a:t>
            </a:r>
            <a:r>
              <a:rPr lang="en-US" dirty="0" smtClean="0"/>
              <a:t>: </a:t>
            </a:r>
            <a:r>
              <a:rPr lang="en-US" dirty="0" err="1" smtClean="0"/>
              <a:t>Whooo</a:t>
            </a:r>
            <a:r>
              <a:rPr lang="en-US" dirty="0" smtClean="0"/>
              <a:t>, are you? Who-who-who-who.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for troubleshooting, bad for privacy</a:t>
            </a:r>
          </a:p>
          <a:p>
            <a:r>
              <a:rPr lang="en-US" dirty="0" smtClean="0"/>
              <a:t>Who owns a domain name or IP</a:t>
            </a:r>
          </a:p>
          <a:p>
            <a:r>
              <a:rPr lang="en-US" dirty="0" smtClean="0"/>
              <a:t>E-mail contacts</a:t>
            </a:r>
          </a:p>
          <a:p>
            <a:r>
              <a:rPr lang="en-US" dirty="0" smtClean="0"/>
              <a:t>Physical addresses</a:t>
            </a:r>
          </a:p>
          <a:p>
            <a:r>
              <a:rPr lang="en-US" dirty="0" smtClean="0"/>
              <a:t>Name server</a:t>
            </a:r>
          </a:p>
          <a:p>
            <a:r>
              <a:rPr lang="en-US" dirty="0" smtClean="0"/>
              <a:t>IP ranges</a:t>
            </a:r>
          </a:p>
          <a:p>
            <a:endParaRPr lang="en-US" dirty="0" smtClean="0"/>
          </a:p>
          <a:p>
            <a:r>
              <a:rPr lang="en-US" dirty="0" smtClean="0"/>
              <a:t>Who is by proxy?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918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apt-get install </a:t>
            </a:r>
            <a:r>
              <a:rPr lang="en-US" dirty="0" err="1" smtClean="0"/>
              <a:t>whois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whois</a:t>
            </a:r>
            <a:r>
              <a:rPr lang="en-US" dirty="0" smtClean="0"/>
              <a:t> example.com</a:t>
            </a:r>
          </a:p>
          <a:p>
            <a:pPr>
              <a:buNone/>
            </a:pPr>
            <a:r>
              <a:rPr lang="en-US" dirty="0" err="1" smtClean="0"/>
              <a:t>whois</a:t>
            </a:r>
            <a:r>
              <a:rPr lang="en-US" dirty="0" smtClean="0"/>
              <a:t> 208.97.169.250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416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*nix Command line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Nirsoft’s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hlinkClick r:id="rId3"/>
              </a:rPr>
              <a:t>http://www.nirsoft.net/utils/whois_this_domain.html</a:t>
            </a:r>
            <a:r>
              <a:rPr lang="en-US" sz="2400" dirty="0" smtClean="0"/>
              <a:t> </a:t>
            </a:r>
            <a:r>
              <a:rPr lang="en-US" dirty="0" smtClean="0">
                <a:hlinkClick r:id="rId4"/>
              </a:rPr>
              <a:t>http://www.nirsoft.net/utils/ipnetinfo.html</a:t>
            </a:r>
            <a:r>
              <a:rPr lang="en-US" dirty="0" smtClean="0"/>
              <a:t> 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Pretty much any network tools collection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92819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and domain tools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err="1" smtClean="0">
                <a:hlinkClick r:id="rId3"/>
              </a:rPr>
              <a:t>RobTex</a:t>
            </a:r>
            <a:r>
              <a:rPr lang="en-US" u="sng" dirty="0" smtClean="0">
                <a:hlinkClick r:id="rId3"/>
              </a:rPr>
              <a:t/>
            </a:r>
            <a:br>
              <a:rPr lang="en-US" u="sng" dirty="0" smtClean="0">
                <a:hlinkClick r:id="rId3"/>
              </a:rPr>
            </a:br>
            <a:r>
              <a:rPr lang="en-US" u="sng" dirty="0" smtClean="0">
                <a:hlinkClick r:id="rId3"/>
              </a:rPr>
              <a:t>http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www.robtex.com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err="1" smtClean="0"/>
              <a:t>ServerSniff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4"/>
              </a:rPr>
              <a:t>http://www.serversniff.net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9060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>
                <a:solidFill>
                  <a:srgbClr val="FF0000"/>
                </a:solidFill>
              </a:rPr>
              <a:t>(ok, not really a DNS tool, but I was too lazy to make another section)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(ICMP):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tracert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r>
              <a:rPr lang="en-US" dirty="0" smtClean="0"/>
              <a:t>*nix (UDP by default, change with –I or -T):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traceroute</a:t>
            </a:r>
            <a:r>
              <a:rPr lang="en-US" dirty="0" smtClean="0"/>
              <a:t> irongeek.com</a:t>
            </a:r>
          </a:p>
          <a:p>
            <a:endParaRPr lang="en-US" dirty="0" smtClean="0"/>
          </a:p>
          <a:p>
            <a:r>
              <a:rPr lang="en-US" dirty="0" smtClean="0"/>
              <a:t>Just for fun: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http://www.nabber.org/projects/geotrace/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51981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Finding general Information about an organization via the web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So, you have a job posting for an</a:t>
            </a:r>
            <a:br>
              <a:rPr lang="en-US" dirty="0" smtClean="0"/>
            </a:br>
            <a:r>
              <a:rPr lang="en-US" dirty="0" smtClean="0"/>
              <a:t>Ethical Hacker huh?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769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Sites about the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1800" dirty="0" smtClean="0"/>
              <a:t>The organization’s website (duh!)</a:t>
            </a:r>
          </a:p>
          <a:p>
            <a:r>
              <a:rPr lang="en-US" sz="1800" dirty="0"/>
              <a:t>Corp Info</a:t>
            </a:r>
            <a:br>
              <a:rPr lang="en-US" sz="1800" dirty="0"/>
            </a:br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www.pentest-standard.org/index.php/PTES_Technical_Guidelines#Corporate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Wayback</a:t>
            </a:r>
            <a:r>
              <a:rPr lang="en-US" sz="1800" dirty="0" smtClean="0"/>
              <a:t> Machine</a:t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http://www.archive.org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Monster (and other job sites)</a:t>
            </a:r>
            <a:br>
              <a:rPr lang="en-US" sz="1800" dirty="0" smtClean="0"/>
            </a:br>
            <a:r>
              <a:rPr lang="en-US" sz="1800" dirty="0" smtClean="0">
                <a:hlinkClick r:id="rId5"/>
              </a:rPr>
              <a:t>http://www.monster.com/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Zoominfo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6"/>
              </a:rPr>
              <a:t>http://www.zoominfo.com/</a:t>
            </a:r>
            <a:endParaRPr lang="en-US" sz="1800" dirty="0" smtClean="0"/>
          </a:p>
          <a:p>
            <a:r>
              <a:rPr lang="en-US" sz="1800" dirty="0" smtClean="0"/>
              <a:t>Google Groups </a:t>
            </a:r>
            <a:r>
              <a:rPr lang="en-US" sz="1600" dirty="0" smtClean="0"/>
              <a:t>(News groups, Google Groups and forums)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7"/>
              </a:rPr>
              <a:t>http://groups.google.com/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Boards</a:t>
            </a:r>
            <a:br>
              <a:rPr lang="en-US" sz="1800" dirty="0" smtClean="0"/>
            </a:br>
            <a:r>
              <a:rPr lang="en-US" sz="1800" dirty="0" smtClean="0">
                <a:hlinkClick r:id="rId8"/>
              </a:rPr>
              <a:t>http://boardreader.com</a:t>
            </a:r>
            <a:r>
              <a:rPr lang="en-US" sz="1800" dirty="0" smtClean="0"/>
              <a:t> 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9"/>
              </a:rPr>
              <a:t>http://</a:t>
            </a:r>
            <a:r>
              <a:rPr lang="en-US" sz="1800" dirty="0" smtClean="0">
                <a:hlinkClick r:id="rId9"/>
              </a:rPr>
              <a:t>omgili.com</a:t>
            </a:r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groups.google.com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LinkedIn</a:t>
            </a:r>
            <a:br>
              <a:rPr lang="en-US" sz="1800" dirty="0" smtClean="0"/>
            </a:br>
            <a:r>
              <a:rPr lang="en-US" sz="1800" dirty="0" smtClean="0">
                <a:hlinkClick r:id="rId10"/>
              </a:rPr>
              <a:t>http://www.linkedin.com/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	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2020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C:\Users\adrian\AppData\Local\Microsoft\Windows\Temporary Internet Files\Content.IE5\0ZFRXP6D\MC90033577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439" y="2286000"/>
            <a:ext cx="1084907" cy="358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rian\AppData\Local\Microsoft\Windows\Temporary Internet Files\Content.IE5\18KNPZ2C\MC90001337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55682">
            <a:off x="999510" y="4198050"/>
            <a:ext cx="1900123" cy="133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rian\AppData\Local\Microsoft\Windows\Temporary Internet Files\Content.IE5\5KECP51V\MC90004013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265" y="3714109"/>
            <a:ext cx="1693469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400" y="10160"/>
            <a:ext cx="8229600" cy="1828800"/>
          </a:xfrm>
        </p:spPr>
        <p:txBody>
          <a:bodyPr/>
          <a:lstStyle/>
          <a:p>
            <a:r>
              <a:rPr lang="en-US" dirty="0" smtClean="0"/>
              <a:t>Anti-social networks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2800" y="1752600"/>
            <a:ext cx="6400800" cy="1752600"/>
          </a:xfrm>
        </p:spPr>
        <p:txBody>
          <a:bodyPr/>
          <a:lstStyle/>
          <a:p>
            <a:r>
              <a:rPr lang="en-US" dirty="0" smtClean="0"/>
              <a:t>It’s all about how this links to that links to some other thing…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2680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626680"/>
            <a:ext cx="1678800" cy="167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00" y="4932680"/>
            <a:ext cx="1066800" cy="1066800"/>
          </a:xfrm>
          <a:prstGeom prst="rect">
            <a:avLst/>
          </a:prstGeom>
        </p:spPr>
      </p:pic>
      <p:pic>
        <p:nvPicPr>
          <p:cNvPr id="3078" name="Picture 6" descr="C:\Users\adrian\AppData\Local\Microsoft\Windows\Temporary Internet Files\Content.IE5\HXGODO1H\MC900351596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591" y="4642203"/>
            <a:ext cx="786143" cy="17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rian\AppData\Local\Microsoft\Windows\Temporary Internet Files\Content.IE5\HXGODO1H\MC90001318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3118">
            <a:off x="2513151" y="5522785"/>
            <a:ext cx="1741018" cy="11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34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get to know 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708525"/>
          </a:xfrm>
        </p:spPr>
        <p:txBody>
          <a:bodyPr/>
          <a:lstStyle/>
          <a:p>
            <a:r>
              <a:rPr lang="en-US" sz="2000" dirty="0" smtClean="0"/>
              <a:t>Fake profile I made up to use for class</a:t>
            </a:r>
          </a:p>
          <a:p>
            <a:r>
              <a:rPr lang="en-US" sz="2000" dirty="0" smtClean="0"/>
              <a:t>Dropped some </a:t>
            </a:r>
            <a:r>
              <a:rPr lang="en-US" sz="2000" dirty="0" err="1" smtClean="0"/>
              <a:t>Dox</a:t>
            </a:r>
            <a:r>
              <a:rPr lang="en-US" sz="2000" dirty="0" smtClean="0"/>
              <a:t> at a few places</a:t>
            </a:r>
          </a:p>
          <a:p>
            <a:r>
              <a:rPr lang="en-US" sz="2000" dirty="0" smtClean="0"/>
              <a:t>May sound creepy, but you can practice with names from dating sites</a:t>
            </a:r>
          </a:p>
          <a:p>
            <a:r>
              <a:rPr lang="en-US" sz="2000" dirty="0" smtClean="0"/>
              <a:t>Remember what you learned from 4chan:</a:t>
            </a: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840" y="3657600"/>
            <a:ext cx="11811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85800"/>
            <a:ext cx="1714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4038600" cy="32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2356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Mile wide, 2.5 feet deep</a:t>
            </a:r>
          </a:p>
          <a:p>
            <a:endParaRPr lang="en-US" dirty="0" smtClean="0"/>
          </a:p>
          <a:p>
            <a:r>
              <a:rPr lang="en-US" dirty="0" smtClean="0"/>
              <a:t>Feel free to ask questions at any time</a:t>
            </a:r>
          </a:p>
          <a:p>
            <a:endParaRPr lang="en-US" dirty="0" smtClean="0"/>
          </a:p>
          <a:p>
            <a:r>
              <a:rPr lang="en-US" dirty="0" smtClean="0"/>
              <a:t>There will (hopefully) be many long breaks to play with the tools mentioned</a:t>
            </a:r>
          </a:p>
          <a:p>
            <a:endParaRPr lang="en-US" dirty="0"/>
          </a:p>
          <a:p>
            <a:r>
              <a:rPr lang="en-US" dirty="0" smtClean="0"/>
              <a:t>I’ll try not to drop anyone's docs but my own, but volunteers for “victims” will help </a:t>
            </a:r>
          </a:p>
        </p:txBody>
      </p:sp>
    </p:spTree>
    <p:extLst>
      <p:ext uri="{BB962C8B-B14F-4D97-AF65-F5344CB8AC3E}">
        <p14:creationId xmlns:p14="http://schemas.microsoft.com/office/powerpoint/2010/main" val="8439115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Cyberstalking</a:t>
            </a:r>
            <a:r>
              <a:rPr lang="en-US" dirty="0" smtClean="0"/>
              <a:t>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Large list at:</a:t>
            </a:r>
          </a:p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www.irongeek.com/i.php?page=security/doxing-footprinting-cyberstalking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buNone/>
            </a:pPr>
            <a:r>
              <a:rPr lang="en-US" sz="2000" dirty="0" smtClean="0"/>
              <a:t>Useful:</a:t>
            </a:r>
            <a:endParaRPr lang="en-US" sz="2000" dirty="0" smtClean="0">
              <a:hlinkClick r:id="rId4"/>
            </a:endParaRPr>
          </a:p>
          <a:p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com.lullar.com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http://www.peekyou.com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www.checkusernames.com</a:t>
            </a:r>
            <a:r>
              <a:rPr lang="en-US" sz="2000" dirty="0" smtClean="0"/>
              <a:t> / </a:t>
            </a:r>
            <a:r>
              <a:rPr lang="en-US" sz="2000" dirty="0">
                <a:hlinkClick r:id="rId7"/>
              </a:rPr>
              <a:t>http://knowem.com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8"/>
              </a:rPr>
              <a:t>http://</a:t>
            </a:r>
            <a:r>
              <a:rPr lang="en-US" sz="2000" dirty="0" smtClean="0">
                <a:hlinkClick r:id="rId8"/>
              </a:rPr>
              <a:t>www.isearch.com</a:t>
            </a:r>
            <a:endParaRPr lang="en-US" sz="2000" dirty="0" smtClean="0"/>
          </a:p>
          <a:p>
            <a:r>
              <a:rPr lang="en-US" sz="2000" dirty="0">
                <a:hlinkClick r:id="rId9"/>
              </a:rPr>
              <a:t>http://</a:t>
            </a:r>
            <a:r>
              <a:rPr lang="en-US" sz="2000" dirty="0" smtClean="0">
                <a:hlinkClick r:id="rId9"/>
              </a:rPr>
              <a:t>www.whitepages.com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Not quite related, but cool:</a:t>
            </a:r>
            <a:endParaRPr lang="en-US" sz="2000" dirty="0" smtClean="0">
              <a:hlinkClick r:id="rId10"/>
            </a:endParaRPr>
          </a:p>
          <a:p>
            <a:r>
              <a:rPr lang="en-US" sz="2000" dirty="0" smtClean="0">
                <a:hlinkClick r:id="rId10"/>
              </a:rPr>
              <a:t>http://tineye.com</a:t>
            </a:r>
            <a:r>
              <a:rPr lang="en-US" sz="2000" dirty="0" smtClean="0"/>
              <a:t> </a:t>
            </a:r>
          </a:p>
          <a:p>
            <a:r>
              <a:rPr lang="en-US" sz="2000" dirty="0">
                <a:hlinkClick r:id="rId11"/>
              </a:rPr>
              <a:t>http://pipes.yahoo.com/pipes</a:t>
            </a:r>
            <a:r>
              <a:rPr lang="en-US" sz="2000" dirty="0" smtClean="0">
                <a:hlinkClick r:id="rId11"/>
              </a:rPr>
              <a:t>/</a:t>
            </a:r>
            <a:endParaRPr lang="en-US" sz="2000" dirty="0" smtClean="0"/>
          </a:p>
          <a:p>
            <a:pPr marL="136525" indent="0">
              <a:buNone/>
            </a:pPr>
            <a:r>
              <a:rPr lang="en-US" sz="2000" dirty="0" smtClean="0"/>
              <a:t>Crap:</a:t>
            </a:r>
          </a:p>
          <a:p>
            <a:r>
              <a:rPr lang="en-US" sz="2000" dirty="0" smtClean="0"/>
              <a:t>Most of them</a:t>
            </a:r>
          </a:p>
        </p:txBody>
      </p:sp>
    </p:spTree>
    <p:extLst>
      <p:ext uri="{BB962C8B-B14F-4D97-AF65-F5344CB8AC3E}">
        <p14:creationId xmlns:p14="http://schemas.microsoft.com/office/powerpoint/2010/main" val="3445943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sz="2400" dirty="0" smtClean="0"/>
              <a:t>General</a:t>
            </a:r>
            <a:endParaRPr lang="en-US" sz="2400" dirty="0" smtClean="0">
              <a:hlinkClick r:id="rId3"/>
            </a:endParaRPr>
          </a:p>
          <a:p>
            <a:r>
              <a:rPr lang="en-US" sz="2400" dirty="0" smtClean="0">
                <a:hlinkClick r:id="rId3"/>
              </a:rPr>
              <a:t>http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youropenbook.org</a:t>
            </a:r>
            <a:endParaRPr lang="en-US" sz="2400" dirty="0" smtClean="0"/>
          </a:p>
          <a:p>
            <a:pPr marL="136525" indent="0">
              <a:buNone/>
            </a:pPr>
            <a:r>
              <a:rPr lang="en-US" sz="2400" dirty="0" err="1" smtClean="0"/>
              <a:t>Geolocation</a:t>
            </a:r>
            <a:endParaRPr lang="en-US" sz="2400" dirty="0" smtClean="0"/>
          </a:p>
          <a:p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www.bing.com/maps</a:t>
            </a:r>
            <a:r>
              <a:rPr lang="en-US" sz="2400" dirty="0" smtClean="0"/>
              <a:t> </a:t>
            </a:r>
          </a:p>
          <a:p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twittermap.appspot.com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http</a:t>
            </a:r>
            <a:r>
              <a:rPr lang="en-US" sz="2400" dirty="0">
                <a:hlinkClick r:id="rId6"/>
              </a:rPr>
              <a:t>://</a:t>
            </a:r>
            <a:r>
              <a:rPr lang="en-US" sz="2400" dirty="0" smtClean="0">
                <a:hlinkClick r:id="rId6"/>
              </a:rPr>
              <a:t>www.fourwhere.com/</a:t>
            </a:r>
            <a:endParaRPr lang="en-US" sz="2400" dirty="0" smtClean="0"/>
          </a:p>
          <a:p>
            <a:r>
              <a:rPr lang="en-US" sz="2400" dirty="0" smtClean="0">
                <a:hlinkClick r:id="rId7"/>
              </a:rPr>
              <a:t>http</a:t>
            </a:r>
            <a:r>
              <a:rPr lang="en-US" sz="2400" dirty="0">
                <a:hlinkClick r:id="rId7"/>
              </a:rPr>
              <a:t>://</a:t>
            </a:r>
            <a:r>
              <a:rPr lang="en-US" sz="2400" dirty="0" smtClean="0">
                <a:hlinkClick r:id="rId7"/>
              </a:rPr>
              <a:t>icanstalku.com</a:t>
            </a:r>
            <a:r>
              <a:rPr lang="en-US" sz="2400" dirty="0"/>
              <a:t> </a:t>
            </a:r>
          </a:p>
          <a:p>
            <a:r>
              <a:rPr lang="en-US" sz="2400" dirty="0">
                <a:hlinkClick r:id="rId8"/>
              </a:rPr>
              <a:t>http://</a:t>
            </a:r>
            <a:r>
              <a:rPr lang="en-US" sz="2400" dirty="0" smtClean="0">
                <a:hlinkClick r:id="rId8"/>
              </a:rPr>
              <a:t>ip2geolocation.com</a:t>
            </a:r>
            <a:r>
              <a:rPr lang="en-US" sz="2400" dirty="0" smtClean="0"/>
              <a:t> </a:t>
            </a:r>
          </a:p>
          <a:p>
            <a:pPr marL="136525" indent="0">
              <a:buNone/>
            </a:pPr>
            <a:r>
              <a:rPr lang="en-US" sz="2400" dirty="0"/>
              <a:t>N</a:t>
            </a:r>
            <a:r>
              <a:rPr lang="en-US" sz="2400" dirty="0" smtClean="0"/>
              <a:t>eighbors</a:t>
            </a:r>
          </a:p>
          <a:p>
            <a:r>
              <a:rPr lang="en-US" sz="2400" dirty="0" smtClean="0">
                <a:hlinkClick r:id="rId9"/>
              </a:rPr>
              <a:t>http</a:t>
            </a:r>
            <a:r>
              <a:rPr lang="en-US" sz="2400" dirty="0">
                <a:hlinkClick r:id="rId9"/>
              </a:rPr>
              <a:t>://</a:t>
            </a:r>
            <a:r>
              <a:rPr lang="en-US" sz="2400" dirty="0" smtClean="0">
                <a:hlinkClick r:id="rId9"/>
              </a:rPr>
              <a:t>www.whitepages.com/find_neighbors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674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Maltego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>
                <a:hlinkClick r:id="rId3"/>
              </a:rPr>
              <a:t>http://www.paterva.com/web5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/>
              <a:t>See differences: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www.paterva.com/web5/client/difference.php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NetGlub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http://www.netglub.org</a:t>
            </a:r>
            <a:r>
              <a:rPr lang="en-US" sz="2400" dirty="0" smtClean="0">
                <a:hlinkClick r:id="rId5"/>
              </a:rPr>
              <a:t>/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Covers a large cross section of what this class is about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79568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48400" cy="4708525"/>
          </a:xfrm>
        </p:spPr>
        <p:txBody>
          <a:bodyPr/>
          <a:lstStyle/>
          <a:p>
            <a:r>
              <a:rPr lang="en-US" dirty="0"/>
              <a:t>George </a:t>
            </a:r>
            <a:r>
              <a:rPr lang="en-US" dirty="0" err="1"/>
              <a:t>Bronk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Found info on women’s Facebook profiles</a:t>
            </a:r>
          </a:p>
          <a:p>
            <a:r>
              <a:rPr lang="en-US" dirty="0" smtClean="0"/>
              <a:t>Used information to answer security question at mail providers</a:t>
            </a:r>
          </a:p>
          <a:p>
            <a:r>
              <a:rPr lang="en-US" dirty="0" smtClean="0"/>
              <a:t>Found nudes</a:t>
            </a:r>
          </a:p>
          <a:p>
            <a:r>
              <a:rPr lang="en-US" dirty="0" smtClean="0"/>
              <a:t>Posted some, sent them to contacts lists, asked for more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2000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026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social or anti-social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Should you have a profile?</a:t>
            </a:r>
          </a:p>
          <a:p>
            <a:endParaRPr lang="en-US" dirty="0" smtClean="0"/>
          </a:p>
          <a:p>
            <a:r>
              <a:rPr lang="en-US" dirty="0" smtClean="0"/>
              <a:t>What if you don’t?</a:t>
            </a:r>
          </a:p>
          <a:p>
            <a:endParaRPr lang="en-US" dirty="0" smtClean="0"/>
          </a:p>
          <a:p>
            <a:r>
              <a:rPr lang="en-US" dirty="0" smtClean="0"/>
              <a:t>Impersonators</a:t>
            </a:r>
          </a:p>
          <a:p>
            <a:endParaRPr lang="en-US" dirty="0" smtClean="0"/>
          </a:p>
          <a:p>
            <a:r>
              <a:rPr lang="en-US" dirty="0"/>
              <a:t>Robin Sage (by Thomas Ryan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Get in peoples friends list to probe their connections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16865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65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560" y="76200"/>
            <a:ext cx="8229600" cy="1828800"/>
          </a:xfrm>
        </p:spPr>
        <p:txBody>
          <a:bodyPr/>
          <a:lstStyle/>
          <a:p>
            <a:r>
              <a:rPr lang="en-US" dirty="0" smtClean="0"/>
              <a:t>Google Hacking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30960" y="1859280"/>
            <a:ext cx="6400800" cy="1752600"/>
          </a:xfrm>
        </p:spPr>
        <p:txBody>
          <a:bodyPr/>
          <a:lstStyle/>
          <a:p>
            <a:r>
              <a:rPr lang="en-US" dirty="0" smtClean="0"/>
              <a:t>More than just turning off safe search (though that’s fun too)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110" y="3581400"/>
            <a:ext cx="4762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6848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So, do you really know what’s shared online about your organization?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PII (Personally identifiable information)</a:t>
            </a:r>
          </a:p>
          <a:p>
            <a:r>
              <a:rPr lang="en-US" dirty="0" smtClean="0"/>
              <a:t>Email address</a:t>
            </a:r>
          </a:p>
          <a:p>
            <a:r>
              <a:rPr lang="en-US" dirty="0" smtClean="0"/>
              <a:t>User names</a:t>
            </a:r>
          </a:p>
          <a:p>
            <a:r>
              <a:rPr lang="en-US" dirty="0" smtClean="0"/>
              <a:t>Vulnerable web services</a:t>
            </a:r>
          </a:p>
          <a:p>
            <a:r>
              <a:rPr lang="en-US" dirty="0" smtClean="0"/>
              <a:t>Web based admin interfaces for hardware</a:t>
            </a:r>
          </a:p>
          <a:p>
            <a:r>
              <a:rPr lang="en-US" dirty="0" smtClean="0"/>
              <a:t>Much more……..</a:t>
            </a:r>
          </a:p>
          <a:p>
            <a:r>
              <a:rPr lang="en-US" u="sng" dirty="0" smtClean="0"/>
              <a:t>YOU HAVE TO USE YOUR IMAGINATION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76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Advance Operators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1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site: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Restrict results to only one domain, or server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inurl</a:t>
                      </a:r>
                      <a:r>
                        <a:rPr lang="en-US" dirty="0" smtClean="0"/>
                        <a:t>:/</a:t>
                      </a:r>
                      <a:r>
                        <a:rPr lang="en-US" dirty="0" err="1" smtClean="0"/>
                        <a:t>allinurl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terms must appear in URL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intitle</a:t>
                      </a:r>
                      <a:r>
                        <a:rPr lang="en-US" dirty="0" smtClean="0"/>
                        <a:t>:/</a:t>
                      </a:r>
                      <a:r>
                        <a:rPr lang="en-US" dirty="0" err="1" smtClean="0"/>
                        <a:t>allintitle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terms must appear in title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cache: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Display Google’s cache of a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ext:/</a:t>
                      </a:r>
                      <a:r>
                        <a:rPr lang="en-US" dirty="0" err="1" smtClean="0"/>
                        <a:t>filetype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Return files with a given extension/file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Convenient way to get to other information about a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link: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Find pages that link to the given page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inanchor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is linked</a:t>
                      </a:r>
                      <a:r>
                        <a:rPr lang="en-US" baseline="0" dirty="0" smtClean="0"/>
                        <a:t> to by someone using the term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6096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http://www.googleguide.com/advanced_operators.html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2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457200" y="1600200"/>
          <a:ext cx="8229600" cy="360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-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Inverse search operator (hide results)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~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synonyms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[#]..[#]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 range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Wildcard to put something between something when searching with “quotes”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 to force stop words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Boolean operator,</a:t>
                      </a:r>
                      <a:r>
                        <a:rPr lang="en-US" baseline="0" dirty="0" smtClean="0"/>
                        <a:t> must be uppercase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|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as 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033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General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dirty="0" err="1" smtClean="0">
                <a:hlinkClick r:id="rId3"/>
              </a:rPr>
              <a:t>inurl:nph-proxy</a:t>
            </a:r>
            <a:r>
              <a:rPr lang="en-US" dirty="0" smtClean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site:edu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4"/>
              </a:rPr>
              <a:t>intitle:index.of.etc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5"/>
              </a:rPr>
              <a:t>intitle:index.of</a:t>
            </a:r>
            <a:r>
              <a:rPr lang="en-US" dirty="0" smtClean="0">
                <a:hlinkClick r:id="rId5"/>
              </a:rPr>
              <a:t> </a:t>
            </a:r>
            <a:r>
              <a:rPr lang="en-US" dirty="0" err="1" smtClean="0">
                <a:hlinkClick r:id="rId5"/>
              </a:rPr>
              <a:t>site:irongeek.com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6"/>
              </a:rPr>
              <a:t>filetype:pptx</a:t>
            </a:r>
            <a:r>
              <a:rPr lang="en-US" dirty="0" smtClean="0">
                <a:hlinkClick r:id="rId6"/>
              </a:rPr>
              <a:t> </a:t>
            </a:r>
            <a:r>
              <a:rPr lang="en-US" dirty="0" err="1" smtClean="0">
                <a:hlinkClick r:id="rId6"/>
              </a:rPr>
              <a:t>site:irongeek.com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7"/>
              </a:rPr>
              <a:t>"</a:t>
            </a:r>
            <a:r>
              <a:rPr lang="en-US" dirty="0" err="1" smtClean="0">
                <a:hlinkClick r:id="rId7"/>
              </a:rPr>
              <a:t>vnc</a:t>
            </a:r>
            <a:r>
              <a:rPr lang="en-US" dirty="0" smtClean="0">
                <a:hlinkClick r:id="rId7"/>
              </a:rPr>
              <a:t> desktop" inurl:5800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8"/>
              </a:rPr>
              <a:t>adrian</a:t>
            </a:r>
            <a:r>
              <a:rPr lang="en-US" dirty="0" smtClean="0">
                <a:hlinkClick r:id="rId8"/>
              </a:rPr>
              <a:t> </a:t>
            </a:r>
            <a:r>
              <a:rPr lang="en-US" dirty="0" err="1" smtClean="0">
                <a:hlinkClick r:id="rId8"/>
              </a:rPr>
              <a:t>crenshaw</a:t>
            </a:r>
            <a:r>
              <a:rPr lang="en-US" dirty="0" smtClean="0">
                <a:hlinkClick r:id="rId8"/>
              </a:rPr>
              <a:t> -</a:t>
            </a:r>
            <a:r>
              <a:rPr lang="en-US" dirty="0" err="1" smtClean="0">
                <a:hlinkClick r:id="rId8"/>
              </a:rPr>
              <a:t>site:irongeek.com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6731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what info is out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names and related concepts:</a:t>
            </a:r>
          </a:p>
          <a:p>
            <a:r>
              <a:rPr lang="en-US" dirty="0" err="1" smtClean="0"/>
              <a:t>OSInt</a:t>
            </a:r>
            <a:r>
              <a:rPr lang="en-US" dirty="0" smtClean="0"/>
              <a:t> (Open Source Intelligence)</a:t>
            </a:r>
          </a:p>
          <a:p>
            <a:r>
              <a:rPr lang="en-US" dirty="0" smtClean="0"/>
              <a:t>Scoping </a:t>
            </a:r>
          </a:p>
          <a:p>
            <a:r>
              <a:rPr lang="en-US" dirty="0" err="1" smtClean="0"/>
              <a:t>Footprinting</a:t>
            </a:r>
            <a:endParaRPr lang="en-US" dirty="0" smtClean="0"/>
          </a:p>
          <a:p>
            <a:r>
              <a:rPr lang="en-US" dirty="0" smtClean="0"/>
              <a:t>Discovery</a:t>
            </a:r>
          </a:p>
          <a:p>
            <a:r>
              <a:rPr lang="en-US" dirty="0" smtClean="0"/>
              <a:t>Recon</a:t>
            </a:r>
          </a:p>
          <a:p>
            <a:r>
              <a:rPr lang="en-US" dirty="0" err="1" smtClean="0"/>
              <a:t>Cyberstalking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820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More General </a:t>
            </a:r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SSN </a:t>
            </a:r>
            <a:r>
              <a:rPr lang="en-US" dirty="0" err="1" smtClean="0">
                <a:hlinkClick r:id="rId3"/>
              </a:rPr>
              <a:t>filetype:xls</a:t>
            </a:r>
            <a:r>
              <a:rPr lang="en-US" dirty="0" smtClean="0">
                <a:hlinkClick r:id="rId3"/>
              </a:rPr>
              <a:t> | </a:t>
            </a:r>
            <a:r>
              <a:rPr lang="en-US" dirty="0" err="1" smtClean="0">
                <a:hlinkClick r:id="rId3"/>
              </a:rPr>
              <a:t>filetype:xlsx</a:t>
            </a:r>
            <a:r>
              <a:rPr lang="en-US" dirty="0" smtClean="0">
                <a:hlinkClick r:id="rId3"/>
              </a:rPr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"dig @* * </a:t>
            </a:r>
            <a:r>
              <a:rPr lang="en-US" dirty="0" err="1" smtClean="0">
                <a:hlinkClick r:id="rId4"/>
              </a:rPr>
              <a:t>axfr</a:t>
            </a:r>
            <a:r>
              <a:rPr lang="en-US" dirty="0" smtClean="0">
                <a:hlinkClick r:id="rId4"/>
              </a:rPr>
              <a:t>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5"/>
              </a:rPr>
              <a:t>inurl:admin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6"/>
              </a:rPr>
              <a:t>inurl:indexFrame.shtml</a:t>
            </a:r>
            <a:r>
              <a:rPr lang="en-US" dirty="0" smtClean="0">
                <a:hlinkClick r:id="rId6"/>
              </a:rPr>
              <a:t> Axis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>
                <a:hlinkClick r:id="rId7"/>
              </a:rPr>
              <a:t>inurl:hp</a:t>
            </a:r>
            <a:r>
              <a:rPr lang="en-US" dirty="0" smtClean="0">
                <a:hlinkClick r:id="rId7"/>
              </a:rPr>
              <a:t>/device/</a:t>
            </a:r>
            <a:r>
              <a:rPr lang="en-US" dirty="0" err="1" smtClean="0">
                <a:hlinkClick r:id="rId7"/>
              </a:rPr>
              <a:t>this.LCDispatcher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hlinkClick r:id="rId8"/>
              </a:rPr>
              <a:t>“192.168.*.*”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(but replace with your IP range)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03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6525" indent="0">
              <a:buNone/>
            </a:pPr>
            <a:r>
              <a:rPr lang="en-US" b="1" dirty="0" smtClean="0"/>
              <a:t>195608_</a:t>
            </a:r>
            <a:r>
              <a:rPr lang="en-US" b="1" dirty="0" smtClean="0">
                <a:solidFill>
                  <a:srgbClr val="FFFF00"/>
                </a:solidFill>
              </a:rPr>
              <a:t>100002238375103</a:t>
            </a:r>
            <a:r>
              <a:rPr lang="en-US" b="1" dirty="0" smtClean="0"/>
              <a:t>_5292346_n.jpg</a:t>
            </a:r>
          </a:p>
          <a:p>
            <a:pPr marL="136525" indent="0">
              <a:buNone/>
            </a:pPr>
            <a:endParaRPr lang="en-US" b="1" dirty="0"/>
          </a:p>
          <a:p>
            <a:pPr marL="136525" indent="0">
              <a:buNone/>
            </a:pPr>
            <a:r>
              <a:rPr lang="en-US" b="1" dirty="0">
                <a:hlinkClick r:id="rId3"/>
              </a:rPr>
              <a:t>inurl:100002238375103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33800"/>
            <a:ext cx="1714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483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For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hlinkClick r:id="rId3"/>
              </a:rPr>
              <a:t>inurl:ester.pent</a:t>
            </a:r>
            <a:endParaRPr lang="en-US" dirty="0">
              <a:hlinkClick r:id="rId4"/>
            </a:endParaRPr>
          </a:p>
          <a:p>
            <a:r>
              <a:rPr lang="en-US" dirty="0" smtClean="0">
                <a:hlinkClick r:id="rId4"/>
              </a:rPr>
              <a:t>inurl:ester1337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intitle:ester1337</a:t>
            </a:r>
            <a:endParaRPr lang="en-US" dirty="0" smtClean="0"/>
          </a:p>
          <a:p>
            <a:r>
              <a:rPr lang="en-US" dirty="0" err="1">
                <a:hlinkClick r:id="rId3"/>
              </a:rPr>
              <a:t>inurl:user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inurl:irongeek</a:t>
            </a:r>
            <a:r>
              <a:rPr lang="en-US" dirty="0">
                <a:hlinkClick r:id="rId3"/>
              </a:rPr>
              <a:t> -</a:t>
            </a:r>
            <a:r>
              <a:rPr lang="en-US" dirty="0" err="1" smtClean="0">
                <a:hlinkClick r:id="rId3"/>
              </a:rPr>
              <a:t>site:irongeek.com</a:t>
            </a:r>
            <a:endParaRPr lang="en-US" dirty="0" smtClean="0"/>
          </a:p>
          <a:p>
            <a:r>
              <a:rPr lang="en-US" dirty="0" err="1">
                <a:hlinkClick r:id="rId3"/>
              </a:rPr>
              <a:t>inurl:account</a:t>
            </a:r>
            <a:r>
              <a:rPr lang="en-US" dirty="0">
                <a:hlinkClick r:id="rId3"/>
              </a:rPr>
              <a:t> "</a:t>
            </a:r>
            <a:r>
              <a:rPr lang="en-US" dirty="0" err="1" smtClean="0">
                <a:hlinkClick r:id="rId3"/>
              </a:rPr>
              <a:t>irongeek</a:t>
            </a:r>
            <a:r>
              <a:rPr lang="en-US" dirty="0" smtClean="0">
                <a:hlinkClick r:id="rId3"/>
              </a:rPr>
              <a:t>“</a:t>
            </a:r>
            <a:endParaRPr lang="en-US" dirty="0" smtClean="0"/>
          </a:p>
          <a:p>
            <a:r>
              <a:rPr lang="en-US" dirty="0" err="1">
                <a:hlinkClick r:id="rId3"/>
              </a:rPr>
              <a:t>site:facebook.com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inurl:group</a:t>
            </a:r>
            <a:r>
              <a:rPr lang="en-US" dirty="0">
                <a:hlinkClick r:id="rId3"/>
              </a:rPr>
              <a:t> (ISSA | Information Systems Security Association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r>
              <a:rPr lang="en-US" dirty="0" err="1">
                <a:hlinkClick r:id="rId3"/>
              </a:rPr>
              <a:t>site:linkedin.com</a:t>
            </a:r>
            <a:r>
              <a:rPr lang="en-US" dirty="0">
                <a:hlinkClick r:id="rId3"/>
              </a:rPr>
              <a:t> </a:t>
            </a:r>
            <a:r>
              <a:rPr lang="en-US" dirty="0" err="1">
                <a:hlinkClick r:id="rId3"/>
              </a:rPr>
              <a:t>inurl:company</a:t>
            </a:r>
            <a:r>
              <a:rPr lang="en-US" dirty="0">
                <a:hlinkClick r:id="rId3"/>
              </a:rPr>
              <a:t> (NSA | National Security Agency)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13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 </a:t>
            </a:r>
            <a:r>
              <a:rPr lang="en-US" dirty="0"/>
              <a:t>DB Google Dorks</a:t>
            </a:r>
            <a:br>
              <a:rPr lang="en-US" dirty="0"/>
            </a:br>
            <a:r>
              <a:rPr lang="en-US" dirty="0">
                <a:hlinkClick r:id="rId3"/>
              </a:rPr>
              <a:t>http://www.exploit-db.com/google-dorks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Old School</a:t>
            </a:r>
            <a:br>
              <a:rPr lang="en-US" dirty="0" smtClean="0"/>
            </a:br>
            <a:r>
              <a:rPr lang="en-US" dirty="0">
                <a:hlinkClick r:id="rId4"/>
              </a:rPr>
              <a:t>http://www.hackersforcharity.org/ghdb/</a:t>
            </a:r>
            <a:r>
              <a:rPr lang="en-US" dirty="0"/>
              <a:t> </a:t>
            </a:r>
          </a:p>
          <a:p>
            <a:pPr marL="136525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418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Hacking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err="1" smtClean="0"/>
              <a:t>Metagoofil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www.edge-security.com/metagoofil.php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  <a:p>
            <a:r>
              <a:rPr lang="en-US" sz="2400" dirty="0" smtClean="0"/>
              <a:t>The Harvester</a:t>
            </a:r>
            <a:br>
              <a:rPr lang="en-US" sz="2400" dirty="0" smtClean="0"/>
            </a:br>
            <a:r>
              <a:rPr lang="en-US" sz="2400" dirty="0"/>
              <a:t>./theHarvester.py -d irongeek.com -l 100 -b </a:t>
            </a:r>
            <a:r>
              <a:rPr lang="en-US" sz="2400" dirty="0" err="1" smtClean="0"/>
              <a:t>google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Online Google Hacking Tool</a:t>
            </a:r>
            <a:r>
              <a:rPr lang="en-US" sz="2400" dirty="0" smtClean="0">
                <a:hlinkClick r:id="rId4"/>
              </a:rPr>
              <a:t/>
            </a:r>
            <a:br>
              <a:rPr lang="en-US" sz="2400" dirty="0" smtClean="0">
                <a:hlinkClick r:id="rId4"/>
              </a:rPr>
            </a:br>
            <a:r>
              <a:rPr lang="en-US" sz="2400" dirty="0" smtClean="0">
                <a:hlinkClick r:id="rId4"/>
              </a:rPr>
              <a:t>http://www.secapps.com/a/ghdb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Spiderfoot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http://www.binarypool.com/spiderfoot/</a:t>
            </a:r>
            <a:endParaRPr lang="en-US" sz="2400" dirty="0" smtClean="0"/>
          </a:p>
          <a:p>
            <a:r>
              <a:rPr lang="en-US" sz="2400" dirty="0" err="1" smtClean="0"/>
              <a:t>Goolag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http://goolag.org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7329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Google Hacking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err="1" smtClean="0"/>
              <a:t>Gooscan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Should be on </a:t>
            </a:r>
            <a:r>
              <a:rPr lang="en-US" sz="2000" dirty="0" err="1" smtClean="0"/>
              <a:t>BackTrack</a:t>
            </a:r>
            <a:r>
              <a:rPr lang="en-US" sz="2000" dirty="0" smtClean="0"/>
              <a:t> CD/VM</a:t>
            </a:r>
          </a:p>
          <a:p>
            <a:endParaRPr lang="en-US" sz="2000" dirty="0" smtClean="0"/>
          </a:p>
          <a:p>
            <a:r>
              <a:rPr lang="en-US" sz="2400" dirty="0" err="1" smtClean="0"/>
              <a:t>Wikto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 smtClean="0">
                <a:hlinkClick r:id="rId3"/>
              </a:rPr>
              <a:t>http://www.sensepost.com/research/wikto/</a:t>
            </a:r>
            <a:r>
              <a:rPr lang="en-US" sz="18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SiteDigger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www.mcafee.com/us/downloads/free-tools/sitedigger.aspx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2400" dirty="0" err="1" smtClean="0"/>
              <a:t>BiLE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http://www.sensepost.com/research_misc.html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  <a:p>
            <a:r>
              <a:rPr lang="en-US" sz="2400" dirty="0" err="1" smtClean="0"/>
              <a:t>MSNPawn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6"/>
              </a:rPr>
              <a:t>http://www.net-square.com/msnpawn/index.shtml</a:t>
            </a:r>
            <a:r>
              <a:rPr lang="en-US" sz="2400" dirty="0" smtClean="0"/>
              <a:t>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151623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APIs and proxies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JSON/Atom</a:t>
            </a:r>
            <a:br>
              <a:rPr lang="en-US" sz="2400" dirty="0"/>
            </a:b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code.google.com/apis/customsearch/v1/overview.html</a:t>
            </a:r>
            <a:r>
              <a:rPr lang="en-US" sz="2000" dirty="0" smtClean="0"/>
              <a:t> </a:t>
            </a:r>
          </a:p>
          <a:p>
            <a:r>
              <a:rPr lang="en-US" sz="2400" dirty="0"/>
              <a:t>Old</a:t>
            </a:r>
            <a:br>
              <a:rPr lang="en-US" sz="2400" dirty="0"/>
            </a:br>
            <a:r>
              <a:rPr lang="en-US" sz="2400" dirty="0">
                <a:hlinkClick r:id="rId4"/>
              </a:rPr>
              <a:t>http://code.google.com/apis/websearch</a:t>
            </a:r>
            <a:r>
              <a:rPr lang="en-US" sz="2400" dirty="0" smtClean="0">
                <a:hlinkClick r:id="rId4"/>
              </a:rPr>
              <a:t>/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Really Old SOAP:</a:t>
            </a:r>
            <a:endParaRPr lang="en-US" sz="2400" dirty="0"/>
          </a:p>
          <a:p>
            <a:r>
              <a:rPr lang="en-US" sz="2400" dirty="0" err="1" smtClean="0"/>
              <a:t>EvilAPI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5"/>
              </a:rPr>
              <a:t>http://evilapi.com/</a:t>
            </a:r>
            <a:r>
              <a:rPr lang="en-US" sz="2400" dirty="0" smtClean="0"/>
              <a:t> (defunct?)</a:t>
            </a:r>
          </a:p>
          <a:p>
            <a:r>
              <a:rPr lang="en-US" sz="2400" dirty="0" smtClean="0"/>
              <a:t>Spud</a:t>
            </a:r>
            <a:br>
              <a:rPr lang="en-US" sz="2400" dirty="0" smtClean="0"/>
            </a:br>
            <a:r>
              <a:rPr lang="en-US" sz="2400" dirty="0">
                <a:hlinkClick r:id="rId6"/>
              </a:rPr>
              <a:t>http://</a:t>
            </a:r>
            <a:r>
              <a:rPr lang="en-US" sz="2400" dirty="0" smtClean="0">
                <a:hlinkClick r:id="rId6"/>
              </a:rPr>
              <a:t>www.sensepost.com/labs/tools/pentest/spud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I can </a:t>
            </a:r>
            <a:r>
              <a:rPr lang="en-US" sz="2400" dirty="0" err="1" smtClean="0"/>
              <a:t>Haz</a:t>
            </a:r>
            <a:r>
              <a:rPr lang="en-US" sz="2400" dirty="0"/>
              <a:t> API </a:t>
            </a:r>
            <a:r>
              <a:rPr lang="en-US" sz="2400" dirty="0" err="1" smtClean="0"/>
              <a:t>keyz</a:t>
            </a:r>
            <a:r>
              <a:rPr lang="en-US" sz="2400" dirty="0" smtClean="0"/>
              <a:t>?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7"/>
              </a:rPr>
              <a:t>https://</a:t>
            </a:r>
            <a:r>
              <a:rPr lang="en-US" sz="2400" dirty="0" smtClean="0">
                <a:hlinkClick r:id="rId7"/>
              </a:rPr>
              <a:t>github.com/search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4745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Bugs</a:t>
            </a:r>
            <a:endParaRPr lang="en-US" dirty="0"/>
          </a:p>
        </p:txBody>
      </p:sp>
      <p:pic>
        <p:nvPicPr>
          <p:cNvPr id="3" name="Picture 2" descr="C:\Documents and Settings\adrian\Desktop\xampplite\htdocs\images\coykillericonface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657600"/>
            <a:ext cx="1828800" cy="2377440"/>
          </a:xfrm>
          <a:prstGeom prst="rect">
            <a:avLst/>
          </a:prstGeom>
          <a:noFill/>
          <a:effectLst>
            <a:outerShdw blurRad="1270000" dir="14280000" sx="140000" sy="14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4223946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has come to visit?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image on a page you control</a:t>
            </a:r>
          </a:p>
          <a:p>
            <a:r>
              <a:rPr lang="en-US" dirty="0" smtClean="0"/>
              <a:t>Log IPs that contact you</a:t>
            </a:r>
          </a:p>
          <a:p>
            <a:r>
              <a:rPr lang="en-US" dirty="0" smtClean="0"/>
              <a:t>Find the IPs from organizations that have your resume </a:t>
            </a:r>
            <a:endParaRPr lang="en-US" dirty="0"/>
          </a:p>
        </p:txBody>
      </p:sp>
      <p:pic>
        <p:nvPicPr>
          <p:cNvPr id="7" name="Picture 2" descr="C:\Documents and Settings\adrian\Desktop\xampplite\htdocs\images\coykillericonface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95710">
            <a:off x="3987614" y="3820327"/>
            <a:ext cx="1828800" cy="2377440"/>
          </a:xfrm>
          <a:prstGeom prst="rect">
            <a:avLst/>
          </a:prstGeom>
          <a:noFill/>
          <a:effectLst>
            <a:outerShdw blurRad="1270000" dir="14280000" sx="140000" sy="14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1962963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Crappy Code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/>
          </a:p>
          <a:p>
            <a:r>
              <a:rPr lang="en-US" sz="1400" dirty="0" smtClean="0"/>
              <a:t>&lt;</a:t>
            </a:r>
            <a:r>
              <a:rPr lang="en-US" sz="1400" dirty="0"/>
              <a:t>?</a:t>
            </a:r>
            <a:r>
              <a:rPr lang="en-US" sz="1400" dirty="0" err="1"/>
              <a:t>php</a:t>
            </a:r>
            <a:r>
              <a:rPr lang="en-US" sz="1400" dirty="0"/>
              <a:t>   </a:t>
            </a:r>
          </a:p>
          <a:p>
            <a:r>
              <a:rPr lang="en-US" sz="1400" dirty="0"/>
              <a:t>header("Content-type: image/</a:t>
            </a:r>
            <a:r>
              <a:rPr lang="en-US" sz="1400" dirty="0" err="1"/>
              <a:t>png</a:t>
            </a:r>
            <a:r>
              <a:rPr lang="en-US" sz="1400" dirty="0"/>
              <a:t>");</a:t>
            </a:r>
          </a:p>
          <a:p>
            <a:r>
              <a:rPr lang="en-US" sz="1400" dirty="0"/>
              <a:t>$</a:t>
            </a:r>
            <a:r>
              <a:rPr lang="en-US" sz="1400" dirty="0" err="1"/>
              <a:t>im</a:t>
            </a:r>
            <a:r>
              <a:rPr lang="en-US" sz="1400" dirty="0"/>
              <a:t> = </a:t>
            </a:r>
            <a:r>
              <a:rPr lang="en-US" sz="1400" dirty="0" err="1"/>
              <a:t>imagecreatefrompng</a:t>
            </a:r>
            <a:r>
              <a:rPr lang="en-US" sz="1400" dirty="0"/>
              <a:t>("1by1.PNG");</a:t>
            </a:r>
          </a:p>
          <a:p>
            <a:r>
              <a:rPr lang="en-US" sz="1400" dirty="0" err="1"/>
              <a:t>imagecolortransparent</a:t>
            </a:r>
            <a:r>
              <a:rPr lang="en-US" sz="1400" dirty="0"/>
              <a:t> ( $</a:t>
            </a:r>
            <a:r>
              <a:rPr lang="en-US" sz="1400" dirty="0" err="1"/>
              <a:t>im,imagecolorallocate</a:t>
            </a:r>
            <a:r>
              <a:rPr lang="en-US" sz="1400" dirty="0"/>
              <a:t>($</a:t>
            </a:r>
            <a:r>
              <a:rPr lang="en-US" sz="1400" dirty="0" err="1"/>
              <a:t>im</a:t>
            </a:r>
            <a:r>
              <a:rPr lang="en-US" sz="1400" dirty="0"/>
              <a:t>, 255, 255, 255));</a:t>
            </a:r>
          </a:p>
          <a:p>
            <a:r>
              <a:rPr lang="en-US" sz="1400" dirty="0" err="1"/>
              <a:t>imagepng</a:t>
            </a:r>
            <a:r>
              <a:rPr lang="en-US" sz="1400" dirty="0"/>
              <a:t>($</a:t>
            </a:r>
            <a:r>
              <a:rPr lang="en-US" sz="1400" dirty="0" err="1"/>
              <a:t>im</a:t>
            </a:r>
            <a:r>
              <a:rPr lang="en-US" sz="1400" dirty="0"/>
              <a:t>);</a:t>
            </a:r>
          </a:p>
          <a:p>
            <a:r>
              <a:rPr lang="en-US" sz="1400" dirty="0" err="1"/>
              <a:t>imagedestroy</a:t>
            </a:r>
            <a:r>
              <a:rPr lang="en-US" sz="1400" dirty="0"/>
              <a:t>($</a:t>
            </a:r>
            <a:r>
              <a:rPr lang="en-US" sz="1400" dirty="0" err="1"/>
              <a:t>im</a:t>
            </a:r>
            <a:r>
              <a:rPr lang="en-US" sz="1400" dirty="0"/>
              <a:t>);</a:t>
            </a:r>
          </a:p>
          <a:p>
            <a:r>
              <a:rPr lang="en-US" sz="1400" dirty="0"/>
              <a:t>$hostname=</a:t>
            </a:r>
            <a:r>
              <a:rPr lang="en-US" sz="1400" dirty="0" err="1"/>
              <a:t>gethostbyaddr</a:t>
            </a:r>
            <a:r>
              <a:rPr lang="en-US" sz="1400" dirty="0"/>
              <a:t>($_SERVER['REMOTE_ADDR']);</a:t>
            </a:r>
          </a:p>
          <a:p>
            <a:r>
              <a:rPr lang="en-US" sz="1400" dirty="0"/>
              <a:t>$QUERY_STRING = </a:t>
            </a:r>
            <a:r>
              <a:rPr lang="en-US" sz="1400" dirty="0" err="1"/>
              <a:t>preg_replace</a:t>
            </a:r>
            <a:r>
              <a:rPr lang="en-US" sz="1400" dirty="0"/>
              <a:t>("%[^/a-zA-Z0-9@,_]%", '', $_SERVER['QUERY_STRING']);</a:t>
            </a:r>
          </a:p>
          <a:p>
            <a:r>
              <a:rPr lang="en-US" sz="1400" dirty="0"/>
              <a:t>//Write Log</a:t>
            </a:r>
          </a:p>
          <a:p>
            <a:r>
              <a:rPr lang="en-US" sz="1400" dirty="0"/>
              <a:t>    $filename = '</a:t>
            </a:r>
            <a:r>
              <a:rPr lang="en-US" sz="1400" dirty="0" err="1"/>
              <a:t>webbug.csv</a:t>
            </a:r>
            <a:r>
              <a:rPr lang="en-US" sz="1400" dirty="0"/>
              <a:t>';</a:t>
            </a:r>
          </a:p>
          <a:p>
            <a:r>
              <a:rPr lang="en-US" sz="1400" dirty="0"/>
              <a:t>    $</a:t>
            </a:r>
            <a:r>
              <a:rPr lang="en-US" sz="1400" dirty="0" err="1"/>
              <a:t>fp</a:t>
            </a:r>
            <a:r>
              <a:rPr lang="en-US" sz="1400" dirty="0"/>
              <a:t> = </a:t>
            </a:r>
            <a:r>
              <a:rPr lang="en-US" sz="1400" dirty="0" err="1"/>
              <a:t>fopen</a:t>
            </a:r>
            <a:r>
              <a:rPr lang="en-US" sz="1400" dirty="0"/>
              <a:t>($filename, "a");</a:t>
            </a:r>
          </a:p>
          <a:p>
            <a:r>
              <a:rPr lang="en-US" sz="1400" dirty="0"/>
              <a:t>    $string ='"'.$QUERY_STRING.'","'</a:t>
            </a:r>
          </a:p>
          <a:p>
            <a:r>
              <a:rPr lang="en-US" sz="1400" dirty="0"/>
              <a:t>        .$_SERVER['REMOTE_ADDR'].'","'</a:t>
            </a:r>
          </a:p>
          <a:p>
            <a:r>
              <a:rPr lang="en-US" sz="1400" dirty="0"/>
              <a:t>        .$hostname.'","'</a:t>
            </a:r>
          </a:p>
          <a:p>
            <a:r>
              <a:rPr lang="en-US" sz="1400" dirty="0"/>
              <a:t>        .$_SERVER['HTTP_USER_AGENT'].'","'</a:t>
            </a:r>
          </a:p>
          <a:p>
            <a:r>
              <a:rPr lang="en-US" sz="1400" dirty="0"/>
              <a:t>        .$_SERVER['HTTP_REFERER'].'","'</a:t>
            </a:r>
          </a:p>
          <a:p>
            <a:r>
              <a:rPr lang="en-US" sz="1400" dirty="0"/>
              <a:t>        .date("D </a:t>
            </a:r>
            <a:r>
              <a:rPr lang="en-US" sz="1400" dirty="0" err="1"/>
              <a:t>dS</a:t>
            </a:r>
            <a:r>
              <a:rPr lang="en-US" sz="1400" dirty="0"/>
              <a:t> M,Y </a:t>
            </a:r>
            <a:r>
              <a:rPr lang="en-US" sz="1400" dirty="0" err="1"/>
              <a:t>h:i</a:t>
            </a:r>
            <a:r>
              <a:rPr lang="en-US" sz="1400" dirty="0"/>
              <a:t> a").'"'."\n";</a:t>
            </a:r>
          </a:p>
          <a:p>
            <a:r>
              <a:rPr lang="en-US" sz="1400" dirty="0"/>
              <a:t>    $write = </a:t>
            </a:r>
            <a:r>
              <a:rPr lang="en-US" sz="1400" dirty="0" err="1"/>
              <a:t>fputs</a:t>
            </a:r>
            <a:r>
              <a:rPr lang="en-US" sz="1400" dirty="0"/>
              <a:t>($</a:t>
            </a:r>
            <a:r>
              <a:rPr lang="en-US" sz="1400" dirty="0" err="1"/>
              <a:t>fp</a:t>
            </a:r>
            <a:r>
              <a:rPr lang="en-US" sz="1400" dirty="0"/>
              <a:t>, $string);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fclose</a:t>
            </a:r>
            <a:r>
              <a:rPr lang="en-US" sz="1400" dirty="0"/>
              <a:t>($</a:t>
            </a:r>
            <a:r>
              <a:rPr lang="en-US" sz="1400" dirty="0" err="1"/>
              <a:t>fp</a:t>
            </a:r>
            <a:r>
              <a:rPr lang="en-US" sz="1400" dirty="0"/>
              <a:t>);</a:t>
            </a:r>
          </a:p>
          <a:p>
            <a:r>
              <a:rPr lang="en-US" sz="1400" dirty="0"/>
              <a:t>//end Write Log</a:t>
            </a:r>
          </a:p>
          <a:p>
            <a:r>
              <a:rPr lang="en-US" sz="1400" dirty="0"/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3886558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r>
              <a:rPr lang="en-US" sz="2400" dirty="0" smtClean="0"/>
              <a:t>DNS, </a:t>
            </a:r>
            <a:r>
              <a:rPr lang="en-US" sz="2400" dirty="0" err="1" smtClean="0"/>
              <a:t>Whois</a:t>
            </a:r>
            <a:r>
              <a:rPr lang="en-US" sz="2400" dirty="0" smtClean="0"/>
              <a:t> and Domain Tools</a:t>
            </a:r>
          </a:p>
          <a:p>
            <a:endParaRPr lang="en-US" sz="2400" dirty="0" smtClean="0"/>
          </a:p>
          <a:p>
            <a:r>
              <a:rPr lang="en-US" sz="2400" dirty="0" smtClean="0"/>
              <a:t>Finding general Information about an </a:t>
            </a:r>
            <a:br>
              <a:rPr lang="en-US" sz="2400" dirty="0" smtClean="0"/>
            </a:br>
            <a:r>
              <a:rPr lang="en-US" sz="2400" dirty="0" smtClean="0"/>
              <a:t>organization via the web </a:t>
            </a:r>
          </a:p>
          <a:p>
            <a:endParaRPr lang="en-US" sz="2400" dirty="0" smtClean="0"/>
          </a:p>
          <a:p>
            <a:r>
              <a:rPr lang="en-US" sz="2400" dirty="0" smtClean="0"/>
              <a:t>Anti-social networks</a:t>
            </a:r>
          </a:p>
          <a:p>
            <a:endParaRPr lang="en-US" sz="2400" dirty="0" smtClean="0"/>
          </a:p>
          <a:p>
            <a:r>
              <a:rPr lang="en-US" sz="2400" dirty="0" smtClean="0"/>
              <a:t>Google Hacking</a:t>
            </a:r>
          </a:p>
          <a:p>
            <a:endParaRPr lang="en-US" sz="2400" dirty="0" smtClean="0"/>
          </a:p>
          <a:p>
            <a:r>
              <a:rPr lang="en-US" sz="2400" dirty="0" smtClean="0"/>
              <a:t>Metadata</a:t>
            </a:r>
          </a:p>
          <a:p>
            <a:endParaRPr lang="en-US" sz="2400" dirty="0" smtClean="0"/>
          </a:p>
          <a:p>
            <a:r>
              <a:rPr lang="en-US" sz="2400" dirty="0" smtClean="0"/>
              <a:t>Other odds and ends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477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Data about data</a:t>
            </a:r>
            <a:endParaRPr lang="en-US" dirty="0"/>
          </a:p>
        </p:txBody>
      </p:sp>
      <p:pic>
        <p:nvPicPr>
          <p:cNvPr id="4098" name="Picture 2" descr="C:\Users\adrian\AppData\Local\Microsoft\Windows\Temporary Internet Files\Content.IE5\5KECP51V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546" y="4571886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rian\AppData\Local\Microsoft\Windows\Temporary Internet Files\Content.IE5\5KECP51V\MC90043158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60" y="5181486"/>
            <a:ext cx="837972" cy="8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766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Pwned</a:t>
            </a:r>
            <a:r>
              <a:rPr lang="en-US" dirty="0" smtClean="0"/>
              <a:t> by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371600"/>
            <a:ext cx="17145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743200"/>
            <a:ext cx="19050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0" y="28956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Dennis Rader</a:t>
            </a:r>
            <a:r>
              <a:rPr lang="en-US" dirty="0" smtClean="0"/>
              <a:t> (BTK Killer)</a:t>
            </a:r>
            <a:br>
              <a:rPr lang="en-US" dirty="0" smtClean="0"/>
            </a:br>
            <a:r>
              <a:rPr lang="en-US" dirty="0" smtClean="0"/>
              <a:t>Metadata in a Word DOC he sent to police had the name of his church, and last modified by “Dennis” in it.</a:t>
            </a: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52400" y="14478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Cat Schwartz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that an unintended thumbnail in your EXIF data, or are you just happy to see me?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4419600"/>
            <a:ext cx="52578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Darkanaku</a:t>
            </a:r>
            <a:r>
              <a:rPr lang="en-US" dirty="0" smtClean="0"/>
              <a:t>/Nephew </a:t>
            </a:r>
            <a:r>
              <a:rPr lang="en-US" dirty="0" err="1" smtClean="0"/>
              <a:t>chan</a:t>
            </a:r>
            <a:endParaRPr lang="en-US" dirty="0" smtClean="0"/>
          </a:p>
          <a:p>
            <a:r>
              <a:rPr lang="en-US" dirty="0" smtClean="0"/>
              <a:t>A user on 4chan posts a </a:t>
            </a:r>
            <a:r>
              <a:rPr lang="en-US" dirty="0" err="1" smtClean="0"/>
              <a:t>pic</a:t>
            </a:r>
            <a:r>
              <a:rPr lang="en-US" dirty="0" smtClean="0"/>
              <a:t> of his semi-nude aunt taken with an </a:t>
            </a:r>
            <a:r>
              <a:rPr lang="en-US" dirty="0" err="1" smtClean="0"/>
              <a:t>iPhone</a:t>
            </a:r>
            <a:r>
              <a:rPr lang="en-US" dirty="0" smtClean="0"/>
              <a:t>, Anonymous pulls the EXIF GPS info from the file and hilarity ensues. </a:t>
            </a:r>
          </a:p>
          <a:p>
            <a:r>
              <a:rPr lang="en-US" sz="1200" dirty="0" smtClean="0"/>
              <a:t>More details can be on the following VNSFW site:</a:t>
            </a:r>
            <a:br>
              <a:rPr lang="en-US" sz="1200" dirty="0" smtClean="0"/>
            </a:br>
            <a:r>
              <a:rPr lang="en-US" sz="1200" strike="sngStrike" dirty="0" smtClean="0">
                <a:hlinkClick r:id="rId5"/>
              </a:rPr>
              <a:t>http://encyclopediadramatica.com/User:Darkanaku/Nephew_chan</a:t>
            </a:r>
            <a:r>
              <a:rPr lang="en-US" sz="1200" strike="sngStrike" dirty="0" smtClean="0"/>
              <a:t> </a:t>
            </a:r>
            <a:r>
              <a:rPr lang="en-US" sz="1200" strike="sngStrike" dirty="0"/>
              <a:t/>
            </a:r>
            <a:br>
              <a:rPr lang="en-US" sz="1200" strike="sngStrike" dirty="0"/>
            </a:br>
            <a:r>
              <a:rPr lang="en-US" sz="1200" dirty="0">
                <a:hlinkClick r:id="rId6"/>
              </a:rPr>
              <a:t>http://web.archive.org/web/20090608214029/http://</a:t>
            </a:r>
            <a:r>
              <a:rPr lang="en-US" sz="1200" dirty="0" smtClean="0">
                <a:hlinkClick r:id="rId6"/>
              </a:rPr>
              <a:t>encyclopediadramatica.com/User:Darkanaku/Nephew_chan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343400"/>
            <a:ext cx="23145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76251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Pwned</a:t>
            </a:r>
            <a:r>
              <a:rPr lang="en-US" dirty="0" smtClean="0"/>
              <a:t> By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Higinio</a:t>
            </a:r>
            <a:r>
              <a:rPr lang="en-US" dirty="0"/>
              <a:t> O. </a:t>
            </a:r>
            <a:r>
              <a:rPr lang="en-US" dirty="0" smtClean="0"/>
              <a:t>Ochoa of CabinCr3w should have know, if you are going to post a stripped picture of your girlfriend on a defaced website, strip the image of EXIF/GPS data too.</a:t>
            </a:r>
            <a:endParaRPr lang="en-US" dirty="0"/>
          </a:p>
        </p:txBody>
      </p:sp>
      <p:pic>
        <p:nvPicPr>
          <p:cNvPr id="8" name="Picture 7" descr="PwNd-by-w0rmer-CabinCr3w-3-u-BiTc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00400"/>
            <a:ext cx="3224019" cy="291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34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file types that contain metadata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JPG </a:t>
            </a:r>
            <a:br>
              <a:rPr lang="en-US" sz="2400" dirty="0" smtClean="0"/>
            </a:br>
            <a:r>
              <a:rPr lang="en-US" sz="1800" dirty="0" smtClean="0"/>
              <a:t>EXIF (Exchangeable image file format)</a:t>
            </a:r>
            <a:br>
              <a:rPr lang="en-US" sz="1800" dirty="0" smtClean="0"/>
            </a:br>
            <a:r>
              <a:rPr lang="en-US" sz="1800" dirty="0" smtClean="0"/>
              <a:t>IPTC (International Press Telecommunications Council)</a:t>
            </a:r>
            <a:endParaRPr lang="en-US" sz="2400" dirty="0" smtClean="0"/>
          </a:p>
          <a:p>
            <a:r>
              <a:rPr lang="en-US" sz="2400" dirty="0" smtClean="0"/>
              <a:t>PDF</a:t>
            </a:r>
          </a:p>
          <a:p>
            <a:r>
              <a:rPr lang="en-US" sz="2400" dirty="0" smtClean="0"/>
              <a:t>DOC</a:t>
            </a:r>
          </a:p>
          <a:p>
            <a:r>
              <a:rPr lang="en-US" sz="2400" dirty="0" smtClean="0"/>
              <a:t>DOCX</a:t>
            </a:r>
          </a:p>
          <a:p>
            <a:r>
              <a:rPr lang="en-US" sz="2400" dirty="0" smtClean="0"/>
              <a:t>EXE</a:t>
            </a:r>
          </a:p>
          <a:p>
            <a:r>
              <a:rPr lang="en-US" sz="2400" dirty="0" smtClean="0"/>
              <a:t>XLS</a:t>
            </a:r>
          </a:p>
          <a:p>
            <a:r>
              <a:rPr lang="en-US" sz="2400" dirty="0" smtClean="0"/>
              <a:t>XLSX</a:t>
            </a:r>
          </a:p>
          <a:p>
            <a:r>
              <a:rPr lang="en-US" sz="2400" dirty="0" smtClean="0"/>
              <a:t>PNG</a:t>
            </a:r>
          </a:p>
          <a:p>
            <a:r>
              <a:rPr lang="en-US" sz="2400" dirty="0" smtClean="0"/>
              <a:t>Too many to name them all.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smtClean="0"/>
              <a:t>MAC addresses, user names, edits, GPS info. It all depends on the file format.</a:t>
            </a:r>
          </a:p>
        </p:txBody>
      </p:sp>
    </p:spTree>
    <p:extLst>
      <p:ext uri="{BB962C8B-B14F-4D97-AF65-F5344CB8AC3E}">
        <p14:creationId xmlns:p14="http://schemas.microsoft.com/office/powerpoint/2010/main" val="47357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000" dirty="0" smtClean="0"/>
              <a:t>Strings</a:t>
            </a:r>
          </a:p>
          <a:p>
            <a:endParaRPr lang="en-US" sz="2000" dirty="0"/>
          </a:p>
          <a:p>
            <a:r>
              <a:rPr lang="en-US" sz="2000" dirty="0" smtClean="0"/>
              <a:t>FOCA </a:t>
            </a:r>
            <a:r>
              <a:rPr lang="en-US" sz="1600" dirty="0" smtClean="0"/>
              <a:t>(use compatibility mode if needed)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http://www.informatica64.com/DownloadFOCA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err="1" smtClean="0"/>
              <a:t>Metagoofil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4"/>
              </a:rPr>
              <a:t>http://www.edge-security.com/metagoofil.php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EXIF Tool</a:t>
            </a:r>
            <a:br>
              <a:rPr lang="en-US" sz="2000" dirty="0" smtClean="0"/>
            </a:br>
            <a:r>
              <a:rPr lang="en-US" sz="2000" dirty="0" smtClean="0">
                <a:hlinkClick r:id="rId5"/>
              </a:rPr>
              <a:t>http://www.sno.phy.queensu.ca/~phil/exiftool/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EXIF Viewer Plugin</a:t>
            </a:r>
            <a:br>
              <a:rPr lang="en-US" sz="2000" dirty="0" smtClean="0"/>
            </a:br>
            <a:r>
              <a:rPr lang="en-US" sz="1800" dirty="0" smtClean="0">
                <a:hlinkClick r:id="rId6"/>
              </a:rPr>
              <a:t>https://addons.mozilla.org/en-US/firefox/addon/3905</a:t>
            </a:r>
            <a:r>
              <a:rPr lang="en-US" sz="18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Jeffrey's </a:t>
            </a:r>
            <a:r>
              <a:rPr lang="en-US" sz="2000" dirty="0" err="1" smtClean="0"/>
              <a:t>Exif</a:t>
            </a:r>
            <a:r>
              <a:rPr lang="en-US" sz="2000" dirty="0" smtClean="0"/>
              <a:t> Viewer </a:t>
            </a:r>
            <a:br>
              <a:rPr lang="en-US" sz="2000" dirty="0" smtClean="0"/>
            </a:br>
            <a:r>
              <a:rPr lang="en-US" sz="2000" dirty="0" smtClean="0">
                <a:hlinkClick r:id="rId7"/>
              </a:rPr>
              <a:t>http://regex.info/exif.cgi</a:t>
            </a:r>
            <a:r>
              <a:rPr lang="en-US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88128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r>
              <a:rPr lang="en-US" sz="2400" dirty="0" smtClean="0"/>
              <a:t>EXIF Reader</a:t>
            </a:r>
            <a:br>
              <a:rPr lang="en-US" sz="2400" dirty="0" smtClean="0"/>
            </a:br>
            <a:r>
              <a:rPr lang="en-US" sz="2000" dirty="0" smtClean="0">
                <a:hlinkClick r:id="rId3"/>
              </a:rPr>
              <a:t>http://www.takenet.or.jp/~ryuuji/minisoft/exifread/english/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err="1" smtClean="0"/>
              <a:t>Flickramio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4"/>
              </a:rPr>
              <a:t>http://userscripts.org/scripts/show/27101</a:t>
            </a:r>
            <a:r>
              <a:rPr lang="en-US" sz="2400" dirty="0" smtClean="0"/>
              <a:t> </a:t>
            </a:r>
          </a:p>
          <a:p>
            <a:endParaRPr lang="en-US" sz="2400" dirty="0"/>
          </a:p>
          <a:p>
            <a:r>
              <a:rPr lang="en-US" sz="2400" dirty="0"/>
              <a:t>Cree.py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http://ilektrojohn.github.com/creepy</a:t>
            </a:r>
            <a:r>
              <a:rPr lang="en-US" sz="2400" dirty="0" smtClean="0">
                <a:hlinkClick r:id="rId5"/>
              </a:rPr>
              <a:t>/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Pauldotcom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6"/>
              </a:rPr>
              <a:t>http://www.google.com/search?hl=en&amp;q=metadata+site%3Apauldotcom.com&amp;btnG=Search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44605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odds and ends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Stuff that does not quite fit anywhere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050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Off with their </a:t>
            </a:r>
            <a:r>
              <a:rPr lang="en-US" dirty="0" smtClean="0"/>
              <a:t>Headers</a:t>
            </a:r>
            <a:endParaRPr lang="en-US" dirty="0"/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7722" y="914400"/>
            <a:ext cx="2428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24459" y="2831068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http://www.irongeek.com/i.php?page=security/how-to-cyberstalk-potential-employers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3230880"/>
            <a:ext cx="7696200" cy="295465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Also let us not forget HTTP headers</a:t>
            </a:r>
          </a:p>
          <a:p>
            <a:endParaRPr lang="en-US" sz="1200" dirty="0" smtClean="0"/>
          </a:p>
          <a:p>
            <a:r>
              <a:rPr lang="en-US" sz="1200" dirty="0" smtClean="0"/>
              <a:t>HTTP/1.1 </a:t>
            </a:r>
            <a:r>
              <a:rPr lang="en-US" sz="1200" dirty="0"/>
              <a:t>200 OK</a:t>
            </a:r>
          </a:p>
          <a:p>
            <a:r>
              <a:rPr lang="en-US" sz="1200" dirty="0"/>
              <a:t>Content-Type: text/</a:t>
            </a:r>
            <a:r>
              <a:rPr lang="en-US" sz="1200" dirty="0" err="1"/>
              <a:t>javascript</a:t>
            </a:r>
            <a:r>
              <a:rPr lang="en-US" sz="1200" dirty="0"/>
              <a:t>; charset=UTF-8</a:t>
            </a:r>
          </a:p>
          <a:p>
            <a:r>
              <a:rPr lang="en-US" sz="1200" dirty="0"/>
              <a:t>Cache-Control: no-cache, no-store, max-age=0, must-revalidate</a:t>
            </a:r>
          </a:p>
          <a:p>
            <a:r>
              <a:rPr lang="en-US" sz="1200" dirty="0"/>
              <a:t>Pragma: no-cache</a:t>
            </a:r>
          </a:p>
          <a:p>
            <a:r>
              <a:rPr lang="en-US" sz="1200" dirty="0"/>
              <a:t>Expires: Fri, 01 Jan 1990 00:00:00 GMT</a:t>
            </a:r>
          </a:p>
          <a:p>
            <a:r>
              <a:rPr lang="en-US" sz="1200" dirty="0"/>
              <a:t>Date: Wed, 18 May 2011 15:34:03 GMT</a:t>
            </a:r>
          </a:p>
          <a:p>
            <a:r>
              <a:rPr lang="en-US" sz="1200" dirty="0"/>
              <a:t>Content-Encoding: </a:t>
            </a:r>
            <a:r>
              <a:rPr lang="en-US" sz="1200" dirty="0" err="1"/>
              <a:t>gzip</a:t>
            </a:r>
            <a:endParaRPr lang="en-US" sz="1200" dirty="0"/>
          </a:p>
          <a:p>
            <a:r>
              <a:rPr lang="en-US" sz="1200" dirty="0"/>
              <a:t>X-Content-Type-Options: </a:t>
            </a:r>
            <a:r>
              <a:rPr lang="en-US" sz="1200" dirty="0" err="1"/>
              <a:t>nosniff</a:t>
            </a:r>
            <a:endParaRPr lang="en-US" sz="1200" dirty="0"/>
          </a:p>
          <a:p>
            <a:r>
              <a:rPr lang="en-US" sz="1200" dirty="0"/>
              <a:t>X-Frame-Options: SAMEORIGIN</a:t>
            </a:r>
          </a:p>
          <a:p>
            <a:r>
              <a:rPr lang="en-US" sz="1200" dirty="0"/>
              <a:t>X-XSS-Protection: 1; mode=block</a:t>
            </a:r>
          </a:p>
          <a:p>
            <a:r>
              <a:rPr lang="en-US" sz="1200" dirty="0"/>
              <a:t>Content-Length: 1269</a:t>
            </a:r>
          </a:p>
          <a:p>
            <a:r>
              <a:rPr lang="en-US" sz="1200" dirty="0"/>
              <a:t>Server: GSE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LiveHeaders</a:t>
            </a:r>
            <a:r>
              <a:rPr lang="en-US" dirty="0" smtClean="0"/>
              <a:t> Plugin</a:t>
            </a:r>
          </a:p>
          <a:p>
            <a:endParaRPr lang="en-US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://www.shodanhq.com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6"/>
              </a:rPr>
              <a:t>https://panopticlick.eff.org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7976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Robots.txt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28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User-agent: * </a:t>
            </a:r>
          </a:p>
          <a:p>
            <a:pPr>
              <a:buNone/>
            </a:pPr>
            <a:r>
              <a:rPr lang="en-US" dirty="0" smtClean="0"/>
              <a:t>Disallow: /private </a:t>
            </a:r>
          </a:p>
          <a:p>
            <a:pPr>
              <a:buNone/>
            </a:pPr>
            <a:r>
              <a:rPr lang="en-US" dirty="0" smtClean="0"/>
              <a:t>Disallow: /secret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90800" y="1143000"/>
            <a:ext cx="3775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http://www.irongeek.com/robots.txt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4419600"/>
            <a:ext cx="773000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This is my Robots.txt file.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for the love of </a:t>
            </a:r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Cthulhu</a:t>
            </a: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b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don’t go there!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4918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IGiGLE</a:t>
            </a:r>
            <a:r>
              <a:rPr lang="en-US" dirty="0" smtClean="0"/>
              <a:t> and </a:t>
            </a:r>
            <a:r>
              <a:rPr lang="en-US" dirty="0" err="1" smtClean="0"/>
              <a:t>WiGLE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3"/>
              </a:rPr>
              <a:t>http://www.irongeek.com/i.php?page=security/igigle-wigle-wifi-to-google-earth-client-for-wardrive-mapping</a:t>
            </a:r>
            <a:endParaRPr lang="en-US" sz="1400" dirty="0" smtClean="0"/>
          </a:p>
          <a:p>
            <a:endParaRPr lang="en-US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28788"/>
            <a:ext cx="57150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71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5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For Pen-testers and attackers:</a:t>
            </a:r>
          </a:p>
          <a:p>
            <a:r>
              <a:rPr lang="en-US" dirty="0" smtClean="0"/>
              <a:t>Precursor to attack</a:t>
            </a:r>
          </a:p>
          <a:p>
            <a:r>
              <a:rPr lang="en-US" dirty="0" smtClean="0"/>
              <a:t>Social Engineering</a:t>
            </a:r>
          </a:p>
          <a:p>
            <a:r>
              <a:rPr lang="en-US" dirty="0" smtClean="0"/>
              <a:t>Disgruntled Employees</a:t>
            </a:r>
          </a:p>
          <a:p>
            <a:r>
              <a:rPr lang="en-US" dirty="0" smtClean="0"/>
              <a:t>User names and passwords</a:t>
            </a:r>
          </a:p>
          <a:p>
            <a:r>
              <a:rPr lang="en-US" dirty="0" smtClean="0"/>
              <a:t>Web vulnerabilities</a:t>
            </a:r>
          </a:p>
          <a:p>
            <a:r>
              <a:rPr lang="en-US" dirty="0" smtClean="0"/>
              <a:t>Internal IT structure (software, servers, IP layout)</a:t>
            </a:r>
          </a:p>
          <a:p>
            <a:r>
              <a:rPr lang="en-US" dirty="0" err="1" smtClean="0"/>
              <a:t>Spearphishing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For everyone else:</a:t>
            </a:r>
          </a:p>
          <a:p>
            <a:r>
              <a:rPr lang="en-US" dirty="0" smtClean="0"/>
              <a:t>You want to keep attackers from finding this info and using this against you. 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204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Location?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samy.pl/androidmap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0"/>
            <a:ext cx="5107484" cy="407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833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Links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325"/>
          </a:xfrm>
        </p:spPr>
        <p:txBody>
          <a:bodyPr/>
          <a:lstStyle/>
          <a:p>
            <a:r>
              <a:rPr lang="en-US" sz="1800" dirty="0" err="1"/>
              <a:t>OSInt</a:t>
            </a:r>
            <a:r>
              <a:rPr lang="en-US" sz="1800" dirty="0"/>
              <a:t>, </a:t>
            </a:r>
            <a:r>
              <a:rPr lang="en-US" sz="1800" dirty="0" err="1"/>
              <a:t>Cyberstalking</a:t>
            </a:r>
            <a:r>
              <a:rPr lang="en-US" sz="1800" dirty="0"/>
              <a:t>, </a:t>
            </a:r>
            <a:r>
              <a:rPr lang="en-US" sz="1800" dirty="0" err="1"/>
              <a:t>Footprinting</a:t>
            </a:r>
            <a:r>
              <a:rPr lang="en-US" sz="1800" dirty="0"/>
              <a:t> and Recon: Getting to know you </a:t>
            </a:r>
            <a:r>
              <a:rPr lang="en-US" sz="1800" dirty="0" smtClean="0">
                <a:hlinkClick r:id="rId3"/>
              </a:rPr>
              <a:t>http://www.irongeek.com</a:t>
            </a:r>
            <a:r>
              <a:rPr lang="en-US" sz="1800" dirty="0">
                <a:hlinkClick r:id="rId3"/>
              </a:rPr>
              <a:t>/i.php?page=videos/osint-cyberstalking-footprinting-</a:t>
            </a:r>
            <a:r>
              <a:rPr lang="en-US" sz="1800" dirty="0" smtClean="0">
                <a:hlinkClick r:id="rId3"/>
              </a:rPr>
              <a:t>recon</a:t>
            </a:r>
            <a:r>
              <a:rPr lang="en-US" sz="1800" dirty="0" smtClean="0"/>
              <a:t> </a:t>
            </a:r>
          </a:p>
          <a:p>
            <a:endParaRPr lang="en-US" sz="1800" dirty="0"/>
          </a:p>
          <a:p>
            <a:r>
              <a:rPr lang="en-US" sz="1800" dirty="0" smtClean="0"/>
              <a:t>Links </a:t>
            </a:r>
            <a:r>
              <a:rPr lang="en-US" sz="1800" dirty="0"/>
              <a:t>for </a:t>
            </a:r>
            <a:r>
              <a:rPr lang="en-US" sz="1800" dirty="0" err="1"/>
              <a:t>Doxing</a:t>
            </a:r>
            <a:r>
              <a:rPr lang="en-US" sz="1800" dirty="0"/>
              <a:t>, Personal </a:t>
            </a:r>
            <a:r>
              <a:rPr lang="en-US" sz="1800" dirty="0" err="1"/>
              <a:t>OSInt</a:t>
            </a:r>
            <a:r>
              <a:rPr lang="en-US" sz="1800" dirty="0"/>
              <a:t>, Profiling, </a:t>
            </a:r>
            <a:r>
              <a:rPr lang="en-US" sz="1800" dirty="0" err="1"/>
              <a:t>Footprinting</a:t>
            </a:r>
            <a:r>
              <a:rPr lang="en-US" sz="1800" dirty="0"/>
              <a:t>, </a:t>
            </a:r>
            <a:r>
              <a:rPr lang="en-US" sz="1800" dirty="0" err="1" smtClean="0"/>
              <a:t>Cyberstalking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>
                <a:hlinkClick r:id="rId4"/>
              </a:rPr>
              <a:t>http</a:t>
            </a:r>
            <a:r>
              <a:rPr lang="en-US" sz="1800" dirty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www.irongeek.com/i.php?page=security/doxing-footprinting-cyberstalking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PTES </a:t>
            </a:r>
            <a:r>
              <a:rPr lang="en-US" sz="1800" dirty="0"/>
              <a:t>Technical Guidelines</a:t>
            </a:r>
            <a:br>
              <a:rPr lang="en-US" sz="1800" dirty="0"/>
            </a:br>
            <a:r>
              <a:rPr lang="en-US" sz="1800" dirty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www.pentest-standard.org/index.php/PTES_Technical_Guidelines</a:t>
            </a:r>
            <a:r>
              <a:rPr lang="en-US" sz="1800" dirty="0" smtClean="0"/>
              <a:t> </a:t>
            </a:r>
          </a:p>
          <a:p>
            <a:endParaRPr lang="en-US" sz="1800" dirty="0" smtClean="0"/>
          </a:p>
          <a:p>
            <a:r>
              <a:rPr lang="en-US" sz="1800" dirty="0" smtClean="0"/>
              <a:t>VulnerabilityAssessment.co.uk -  An information portal for Vulnerability Analysts and Penetration Testers</a:t>
            </a:r>
            <a:r>
              <a:rPr lang="en-US" sz="1800" dirty="0" smtClean="0">
                <a:hlinkClick r:id="rId6"/>
              </a:rPr>
              <a:t/>
            </a:r>
            <a:br>
              <a:rPr lang="en-US" sz="1800" dirty="0" smtClean="0">
                <a:hlinkClick r:id="rId6"/>
              </a:rPr>
            </a:br>
            <a:r>
              <a:rPr lang="en-US" sz="1800" dirty="0" smtClean="0">
                <a:hlinkClick r:id="rId6"/>
              </a:rPr>
              <a:t>http://www.vulnerabilityassessment.co.uk/Penetration%20Test.html</a:t>
            </a:r>
            <a:r>
              <a:rPr lang="en-US" sz="1800" dirty="0" smtClean="0"/>
              <a:t> </a:t>
            </a:r>
          </a:p>
          <a:p>
            <a:pPr marL="136525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  <a:p>
            <a:endParaRPr lang="en-US" sz="18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11376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Videos/Talks/Presentations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Social Zombies </a:t>
            </a:r>
            <a:r>
              <a:rPr lang="en-US" sz="2000" dirty="0" smtClean="0"/>
              <a:t>- </a:t>
            </a:r>
            <a:r>
              <a:rPr lang="en-US" sz="2000" dirty="0"/>
              <a:t>Kevin Johnson and Tom </a:t>
            </a:r>
            <a:r>
              <a:rPr lang="en-US" sz="2000" dirty="0" err="1"/>
              <a:t>Eston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3"/>
              </a:rPr>
              <a:t>http://www.youtube.com/watch?v=l79q2G3E8HY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>
                <a:hlinkClick r:id="rId4"/>
              </a:rPr>
              <a:t>http://www.youtube.com/view_play_list?p=C591646E9B0CF33B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5"/>
              </a:rPr>
              <a:t>http://</a:t>
            </a:r>
            <a:r>
              <a:rPr lang="en-US" sz="2000" dirty="0" smtClean="0">
                <a:hlinkClick r:id="rId5"/>
              </a:rPr>
              <a:t>vimeo.com/18827316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Satan is on </a:t>
            </a:r>
            <a:r>
              <a:rPr lang="en-US" sz="2000" dirty="0"/>
              <a:t>my Friends List </a:t>
            </a:r>
            <a:r>
              <a:rPr lang="en-US" sz="2000" dirty="0" smtClean="0"/>
              <a:t>- Shawn </a:t>
            </a:r>
            <a:r>
              <a:rPr lang="en-US" sz="2000" dirty="0"/>
              <a:t>Moyer and Nathan </a:t>
            </a:r>
            <a:r>
              <a:rPr lang="en-US" sz="2000" dirty="0" err="1"/>
              <a:t>Hamiel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6"/>
              </a:rPr>
              <a:t>http://</a:t>
            </a:r>
            <a:r>
              <a:rPr lang="en-US" sz="2000" dirty="0" smtClean="0">
                <a:hlinkClick r:id="rId6"/>
              </a:rPr>
              <a:t>www.youtube.com/watch?v=asj8yzXihcc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/>
              <a:t>Using Social Networks To Profile, Find and 0wn Your </a:t>
            </a:r>
            <a:r>
              <a:rPr lang="en-US" sz="2000" dirty="0" smtClean="0"/>
              <a:t>Victims - </a:t>
            </a:r>
            <a:r>
              <a:rPr lang="en-US" sz="2000" dirty="0"/>
              <a:t>Dave Marcus</a:t>
            </a:r>
            <a:br>
              <a:rPr lang="en-US" sz="2000" dirty="0"/>
            </a:br>
            <a:r>
              <a:rPr lang="en-US" sz="2000" dirty="0">
                <a:hlinkClick r:id="rId7"/>
              </a:rPr>
              <a:t>http://www.irongeek.com/i.php?page=videos/dojocon-2010-videos#Using%20Social%20Networks%20To%20Profile,%</a:t>
            </a:r>
            <a:r>
              <a:rPr lang="en-US" sz="2000" dirty="0" smtClean="0">
                <a:hlinkClick r:id="rId7"/>
              </a:rPr>
              <a:t>20Find%20and%200wn%20Your%20Victims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08767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"/>
            <a:ext cx="8229600" cy="817880"/>
          </a:xfrm>
        </p:spPr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pPr marL="136525" indent="0" algn="ctr">
              <a:buNone/>
            </a:pPr>
            <a:r>
              <a:rPr lang="en-US" sz="2400" dirty="0" err="1" smtClean="0"/>
              <a:t>Derbycon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Sept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-30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2012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www.derbycon.com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marL="136525" indent="0">
              <a:buNone/>
            </a:pPr>
            <a:endParaRPr lang="en-US" sz="2400" dirty="0" smtClean="0"/>
          </a:p>
          <a:p>
            <a:pPr marL="136525" indent="0">
              <a:buNone/>
            </a:pPr>
            <a:endParaRPr lang="en-US" sz="2400" dirty="0"/>
          </a:p>
          <a:p>
            <a:pPr marL="136525" indent="0">
              <a:buNone/>
            </a:pPr>
            <a:endParaRPr lang="en-US" sz="2400" dirty="0" smtClean="0"/>
          </a:p>
          <a:p>
            <a:pPr marL="136525" indent="0" algn="ctr">
              <a:buNone/>
            </a:pPr>
            <a:r>
              <a:rPr lang="en-US" sz="2400" dirty="0"/>
              <a:t>Others</a:t>
            </a:r>
            <a:endParaRPr lang="en-US" sz="24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3165282" cy="51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767" y="2057399"/>
            <a:ext cx="6880649" cy="28239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741" y="5262880"/>
            <a:ext cx="7391400" cy="203132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://www.louisvilleinfosec.com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7"/>
              </a:rPr>
              <a:t>http://skydogcon.com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hlinkClick r:id="rId8"/>
              </a:rPr>
              <a:t>http://hack3rcon.org</a:t>
            </a:r>
            <a:r>
              <a:rPr lang="en-US" dirty="0"/>
              <a:t> 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hlinkClick r:id="rId9"/>
              </a:rPr>
              <a:t>http://outerz0ne.org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10"/>
              </a:rPr>
              <a:t>http</a:t>
            </a:r>
            <a:r>
              <a:rPr lang="en-US" dirty="0">
                <a:hlinkClick r:id="rId10"/>
              </a:rPr>
              <a:t>://phreaknic.info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>
                <a:hlinkClick r:id="rId11"/>
              </a:rPr>
              <a:t>http://notacon.org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927416" y="2740361"/>
            <a:ext cx="369332" cy="2140971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200" dirty="0" smtClean="0"/>
              <a:t>Photo Credits to KC (</a:t>
            </a:r>
            <a:r>
              <a:rPr lang="en-US" sz="1200" dirty="0" err="1" smtClean="0"/>
              <a:t>devauto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674075" y="2792106"/>
            <a:ext cx="369332" cy="2089226"/>
          </a:xfrm>
          <a:prstGeom prst="rect">
            <a:avLst/>
          </a:prstGeom>
        </p:spPr>
        <p:txBody>
          <a:bodyPr vert="vert" wrap="none">
            <a:spAutoFit/>
          </a:bodyPr>
          <a:lstStyle/>
          <a:p>
            <a:r>
              <a:rPr lang="en-US" sz="1200" dirty="0" err="1" smtClean="0"/>
              <a:t>Derbycon</a:t>
            </a:r>
            <a:r>
              <a:rPr lang="en-US" sz="1200" dirty="0" smtClean="0"/>
              <a:t> Art Credits to </a:t>
            </a:r>
            <a:r>
              <a:rPr lang="en-US" sz="1200" dirty="0" err="1" smtClean="0"/>
              <a:t>DigiP</a:t>
            </a:r>
            <a:endParaRPr lang="en-US" sz="12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Irongeek_ADC</a:t>
            </a: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Dropping Docs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these techniques are legal as far as I know, but IANAL</a:t>
            </a:r>
          </a:p>
          <a:p>
            <a:r>
              <a:rPr lang="en-US" dirty="0" smtClean="0"/>
              <a:t>Sorry if I “drop someone’s docs” other than my own</a:t>
            </a:r>
          </a:p>
          <a:p>
            <a:r>
              <a:rPr lang="en-US" dirty="0" smtClean="0"/>
              <a:t>Please don’t misuse this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495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Backtrack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Tons of fun tools to play </a:t>
            </a:r>
            <a:r>
              <a:rPr lang="en-US" dirty="0"/>
              <a:t>with</a:t>
            </a:r>
            <a:br>
              <a:rPr lang="en-US" dirty="0"/>
            </a:br>
            <a:r>
              <a:rPr lang="en-US" dirty="0">
                <a:hlinkClick r:id="rId3"/>
              </a:rPr>
              <a:t>http://www.backtrack-linux.org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Username: root</a:t>
            </a:r>
            <a:br>
              <a:rPr lang="en-US" dirty="0" smtClean="0"/>
            </a:br>
            <a:r>
              <a:rPr lang="en-US" dirty="0" smtClean="0"/>
              <a:t>Password: </a:t>
            </a:r>
            <a:r>
              <a:rPr lang="en-US" dirty="0" err="1" smtClean="0"/>
              <a:t>toor</a:t>
            </a:r>
            <a:endParaRPr lang="en-US" dirty="0" smtClean="0"/>
          </a:p>
          <a:p>
            <a:r>
              <a:rPr lang="en-US" dirty="0" smtClean="0"/>
              <a:t>Many of the DNS </a:t>
            </a:r>
            <a:r>
              <a:rPr lang="en-US" dirty="0"/>
              <a:t>tools are in</a:t>
            </a:r>
            <a:br>
              <a:rPr lang="en-US" dirty="0"/>
            </a:br>
            <a:r>
              <a:rPr lang="en-US" dirty="0"/>
              <a:t>/</a:t>
            </a:r>
            <a:r>
              <a:rPr lang="en-US" dirty="0" err="1"/>
              <a:t>pentest</a:t>
            </a:r>
            <a:r>
              <a:rPr lang="en-US" dirty="0"/>
              <a:t>/enumeration/</a:t>
            </a:r>
            <a:r>
              <a:rPr lang="en-US" dirty="0" err="1"/>
              <a:t>dns</a:t>
            </a:r>
            <a:r>
              <a:rPr lang="en-US" dirty="0"/>
              <a:t>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202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DNS, </a:t>
            </a:r>
            <a:r>
              <a:rPr lang="en-US" dirty="0" err="1" smtClean="0"/>
              <a:t>Whois</a:t>
            </a:r>
            <a:r>
              <a:rPr lang="en-US" dirty="0" smtClean="0"/>
              <a:t> and Domain Tools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Who-do the voodoo that you do so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94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5388</TotalTime>
  <Words>2873</Words>
  <Application>Microsoft Macintosh PowerPoint</Application>
  <PresentationFormat>On-screen Show (4:3)</PresentationFormat>
  <Paragraphs>622</Paragraphs>
  <Slides>64</Slides>
  <Notes>60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Apex</vt:lpstr>
      <vt:lpstr>OSInt, Cyberstalking, Footprinting and Recon: Getting to know you</vt:lpstr>
      <vt:lpstr>About Adrian</vt:lpstr>
      <vt:lpstr>Class Structure</vt:lpstr>
      <vt:lpstr>So, what info is out there?</vt:lpstr>
      <vt:lpstr>Subtopics</vt:lpstr>
      <vt:lpstr>Why?</vt:lpstr>
      <vt:lpstr>Dropping Docs</vt:lpstr>
      <vt:lpstr>Backtrack 5</vt:lpstr>
      <vt:lpstr>DNS, Whois and Domain Tools</vt:lpstr>
      <vt:lpstr>DNS</vt:lpstr>
      <vt:lpstr>Simple DNS Lookups</vt:lpstr>
      <vt:lpstr>DNS Record Types</vt:lpstr>
      <vt:lpstr>Getting a list of host names</vt:lpstr>
      <vt:lpstr>DIGing for data</vt:lpstr>
      <vt:lpstr>Zone Transfer:Give me all your records!</vt:lpstr>
      <vt:lpstr>Zone Transfer: NSLOOKUP  (Windows version)</vt:lpstr>
      <vt:lpstr>Zone Transfer: Can you DIG it?</vt:lpstr>
      <vt:lpstr>Zone Transfer: Others</vt:lpstr>
      <vt:lpstr>Bruteforcing</vt:lpstr>
      <vt:lpstr>Nmap Demo</vt:lpstr>
      <vt:lpstr>Whois: Whooo, are you? Who-who-who-who.</vt:lpstr>
      <vt:lpstr>Whois Demo</vt:lpstr>
      <vt:lpstr>Whois Tools</vt:lpstr>
      <vt:lpstr>Whois and domain tools sites</vt:lpstr>
      <vt:lpstr>Traceroute (ok, not really a DNS tool, but I was too lazy to make another section)</vt:lpstr>
      <vt:lpstr>Finding general Information about an organization via the web </vt:lpstr>
      <vt:lpstr>Sites about the organization </vt:lpstr>
      <vt:lpstr>Anti-social networks</vt:lpstr>
      <vt:lpstr>Let’s get to know Ester</vt:lpstr>
      <vt:lpstr>Cyberstalking Sites</vt:lpstr>
      <vt:lpstr>Other</vt:lpstr>
      <vt:lpstr>Tools</vt:lpstr>
      <vt:lpstr>Story Time</vt:lpstr>
      <vt:lpstr>To be social or anti-social</vt:lpstr>
      <vt:lpstr>Google Hacking</vt:lpstr>
      <vt:lpstr>So, do you really know what’s shared online about your organization? </vt:lpstr>
      <vt:lpstr>Google Advance Operators</vt:lpstr>
      <vt:lpstr>More Operators</vt:lpstr>
      <vt:lpstr>General Examples</vt:lpstr>
      <vt:lpstr>More General Examples</vt:lpstr>
      <vt:lpstr>Facebook Images</vt:lpstr>
      <vt:lpstr>Google Hacking For People</vt:lpstr>
      <vt:lpstr>Google Hacking DB</vt:lpstr>
      <vt:lpstr>Google Hacking Tools</vt:lpstr>
      <vt:lpstr>More Google Hacking Tools</vt:lpstr>
      <vt:lpstr>Google APIs and proxies</vt:lpstr>
      <vt:lpstr>Web Bugs</vt:lpstr>
      <vt:lpstr>You has come to visit?</vt:lpstr>
      <vt:lpstr>Simple Crappy Code</vt:lpstr>
      <vt:lpstr>Metadata</vt:lpstr>
      <vt:lpstr>Pwned by Metadata</vt:lpstr>
      <vt:lpstr>More Pwned By Metadata</vt:lpstr>
      <vt:lpstr>Examples of file types that contain metadata</vt:lpstr>
      <vt:lpstr>Metadata Tools</vt:lpstr>
      <vt:lpstr>Metadata Tools</vt:lpstr>
      <vt:lpstr>Other odds and ends</vt:lpstr>
      <vt:lpstr>Off with their Headers</vt:lpstr>
      <vt:lpstr>Robots.txt</vt:lpstr>
      <vt:lpstr>IGiGLE and WiGLE</vt:lpstr>
      <vt:lpstr>Android Location?</vt:lpstr>
      <vt:lpstr>More Links</vt:lpstr>
      <vt:lpstr>Videos/Talks/Presentations</vt:lpstr>
      <vt:lpstr>Events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phukd</dc:title>
  <dc:creator>adrian</dc:creator>
  <cp:lastModifiedBy>Adrian Crenshaw</cp:lastModifiedBy>
  <cp:revision>1112</cp:revision>
  <dcterms:created xsi:type="dcterms:W3CDTF">2006-08-16T00:00:00Z</dcterms:created>
  <dcterms:modified xsi:type="dcterms:W3CDTF">2012-05-18T15:41:35Z</dcterms:modified>
</cp:coreProperties>
</file>