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62"/>
  </p:notesMasterIdLst>
  <p:handoutMasterIdLst>
    <p:handoutMasterId r:id="rId63"/>
  </p:handoutMasterIdLst>
  <p:sldIdLst>
    <p:sldId id="256" r:id="rId2"/>
    <p:sldId id="323" r:id="rId3"/>
    <p:sldId id="333" r:id="rId4"/>
    <p:sldId id="292" r:id="rId5"/>
    <p:sldId id="340" r:id="rId6"/>
    <p:sldId id="308" r:id="rId7"/>
    <p:sldId id="322" r:id="rId8"/>
    <p:sldId id="299" r:id="rId9"/>
    <p:sldId id="330" r:id="rId10"/>
    <p:sldId id="294" r:id="rId11"/>
    <p:sldId id="341" r:id="rId12"/>
    <p:sldId id="310" r:id="rId13"/>
    <p:sldId id="300" r:id="rId14"/>
    <p:sldId id="320" r:id="rId15"/>
    <p:sldId id="319" r:id="rId16"/>
    <p:sldId id="309" r:id="rId17"/>
    <p:sldId id="314" r:id="rId18"/>
    <p:sldId id="317" r:id="rId19"/>
    <p:sldId id="345" r:id="rId20"/>
    <p:sldId id="318" r:id="rId21"/>
    <p:sldId id="334" r:id="rId22"/>
    <p:sldId id="343" r:id="rId23"/>
    <p:sldId id="295" r:id="rId24"/>
    <p:sldId id="296" r:id="rId25"/>
    <p:sldId id="342" r:id="rId26"/>
    <p:sldId id="332" r:id="rId27"/>
    <p:sldId id="337" r:id="rId28"/>
    <p:sldId id="336" r:id="rId29"/>
    <p:sldId id="346" r:id="rId30"/>
    <p:sldId id="298" r:id="rId31"/>
    <p:sldId id="348" r:id="rId32"/>
    <p:sldId id="293" r:id="rId33"/>
    <p:sldId id="353" r:id="rId34"/>
    <p:sldId id="352" r:id="rId35"/>
    <p:sldId id="303" r:id="rId36"/>
    <p:sldId id="329" r:id="rId37"/>
    <p:sldId id="304" r:id="rId38"/>
    <p:sldId id="305" r:id="rId39"/>
    <p:sldId id="306" r:id="rId40"/>
    <p:sldId id="331" r:id="rId41"/>
    <p:sldId id="350" r:id="rId42"/>
    <p:sldId id="347" r:id="rId43"/>
    <p:sldId id="302" r:id="rId44"/>
    <p:sldId id="301" r:id="rId45"/>
    <p:sldId id="324" r:id="rId46"/>
    <p:sldId id="339" r:id="rId47"/>
    <p:sldId id="325" r:id="rId48"/>
    <p:sldId id="313" r:id="rId49"/>
    <p:sldId id="327" r:id="rId50"/>
    <p:sldId id="312" r:id="rId51"/>
    <p:sldId id="335" r:id="rId52"/>
    <p:sldId id="326" r:id="rId53"/>
    <p:sldId id="321" r:id="rId54"/>
    <p:sldId id="307" r:id="rId55"/>
    <p:sldId id="338" r:id="rId56"/>
    <p:sldId id="349" r:id="rId57"/>
    <p:sldId id="311" r:id="rId58"/>
    <p:sldId id="351" r:id="rId59"/>
    <p:sldId id="344" r:id="rId60"/>
    <p:sldId id="328" r:id="rId6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1" autoAdjust="0"/>
    <p:restoredTop sz="81718" autoAdjust="0"/>
  </p:normalViewPr>
  <p:slideViewPr>
    <p:cSldViewPr>
      <p:cViewPr varScale="1">
        <p:scale>
          <a:sx n="59" d="100"/>
          <a:sy n="59" d="100"/>
        </p:scale>
        <p:origin x="-173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7841" cy="464820"/>
          </a:xfrm>
          <a:prstGeom prst="rect">
            <a:avLst/>
          </a:prstGeom>
        </p:spPr>
        <p:txBody>
          <a:bodyPr vert="horz" lIns="93098" tIns="46548" rIns="93098" bIns="4654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0" y="2"/>
            <a:ext cx="3037841" cy="464820"/>
          </a:xfrm>
          <a:prstGeom prst="rect">
            <a:avLst/>
          </a:prstGeom>
        </p:spPr>
        <p:txBody>
          <a:bodyPr vert="horz" lIns="93098" tIns="46548" rIns="93098" bIns="46548" rtlCol="0"/>
          <a:lstStyle>
            <a:lvl1pPr algn="r">
              <a:defRPr sz="1200"/>
            </a:lvl1pPr>
          </a:lstStyle>
          <a:p>
            <a:fld id="{C0B61596-1136-4FA0-B0FA-E774D9DADA7F}" type="datetimeFigureOut">
              <a:rPr lang="en-US" smtClean="0"/>
              <a:pPr/>
              <a:t>5/20/2011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9"/>
            <a:ext cx="3037841" cy="464820"/>
          </a:xfrm>
          <a:prstGeom prst="rect">
            <a:avLst/>
          </a:prstGeom>
        </p:spPr>
        <p:txBody>
          <a:bodyPr vert="horz" lIns="93098" tIns="46548" rIns="93098" bIns="4654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0" y="8829969"/>
            <a:ext cx="3037841" cy="464820"/>
          </a:xfrm>
          <a:prstGeom prst="rect">
            <a:avLst/>
          </a:prstGeom>
        </p:spPr>
        <p:txBody>
          <a:bodyPr vert="horz" lIns="93098" tIns="46548" rIns="93098" bIns="46548" rtlCol="0" anchor="b"/>
          <a:lstStyle>
            <a:lvl1pPr algn="r">
              <a:defRPr sz="1200"/>
            </a:lvl1pPr>
          </a:lstStyle>
          <a:p>
            <a:fld id="{52017ADD-5A18-44A7-B198-90DD2FC835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510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7841" cy="464820"/>
          </a:xfrm>
          <a:prstGeom prst="rect">
            <a:avLst/>
          </a:prstGeom>
        </p:spPr>
        <p:txBody>
          <a:bodyPr vert="horz" lIns="93098" tIns="46548" rIns="93098" bIns="4654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2"/>
            <a:ext cx="3037841" cy="464820"/>
          </a:xfrm>
          <a:prstGeom prst="rect">
            <a:avLst/>
          </a:prstGeom>
        </p:spPr>
        <p:txBody>
          <a:bodyPr vert="horz" lIns="93098" tIns="46548" rIns="93098" bIns="46548" rtlCol="0"/>
          <a:lstStyle>
            <a:lvl1pPr algn="r">
              <a:defRPr sz="1200"/>
            </a:lvl1pPr>
          </a:lstStyle>
          <a:p>
            <a:fld id="{AED266BC-23E9-46C1-8352-C8C9D469F92E}" type="datetimeFigureOut">
              <a:rPr lang="en-US" smtClean="0"/>
              <a:pPr/>
              <a:t>5/20/2011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5025" cy="3484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98" tIns="46548" rIns="93098" bIns="4654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098" tIns="46548" rIns="93098" bIns="4654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9"/>
            <a:ext cx="3037841" cy="464820"/>
          </a:xfrm>
          <a:prstGeom prst="rect">
            <a:avLst/>
          </a:prstGeom>
        </p:spPr>
        <p:txBody>
          <a:bodyPr vert="horz" lIns="93098" tIns="46548" rIns="93098" bIns="4654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69"/>
            <a:ext cx="3037841" cy="464820"/>
          </a:xfrm>
          <a:prstGeom prst="rect">
            <a:avLst/>
          </a:prstGeom>
        </p:spPr>
        <p:txBody>
          <a:bodyPr vert="horz" lIns="93098" tIns="46548" rIns="93098" bIns="46548" rtlCol="0" anchor="b"/>
          <a:lstStyle>
            <a:lvl1pPr algn="r">
              <a:defRPr sz="1200"/>
            </a:lvl1pPr>
          </a:lstStyle>
          <a:p>
            <a:fld id="{BB3F4307-D3BB-4294-BDB2-9738A833E8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182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Dan </a:t>
            </a:r>
            <a:r>
              <a:rPr lang="en-US" dirty="0" err="1" smtClean="0"/>
              <a:t>Kaminsky</a:t>
            </a:r>
            <a:r>
              <a:rPr lang="en-US" dirty="0" smtClean="0"/>
              <a:t> sniffs it.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9261" indent="-229261">
              <a:buFont typeface="+mj-lt"/>
              <a:buAutoNum type="arabicPeriod"/>
            </a:pPr>
            <a:r>
              <a:rPr lang="en-US" dirty="0" smtClean="0"/>
              <a:t>We get an “A” record for</a:t>
            </a:r>
            <a:r>
              <a:rPr lang="en-US" baseline="0" dirty="0" smtClean="0"/>
              <a:t> </a:t>
            </a:r>
            <a:r>
              <a:rPr lang="en-US" dirty="0" smtClean="0"/>
              <a:t>first, and a “PTR” for a</a:t>
            </a:r>
            <a:r>
              <a:rPr lang="en-US" baseline="0" dirty="0" smtClean="0"/>
              <a:t> single IP. </a:t>
            </a:r>
          </a:p>
          <a:p>
            <a:pPr marL="229261" indent="-229261">
              <a:buFont typeface="+mj-lt"/>
              <a:buAutoNum type="arabicPeriod"/>
            </a:pPr>
            <a:r>
              <a:rPr lang="en-US" baseline="0" dirty="0" smtClean="0"/>
              <a:t>Mention that one IP may have multiple host names.</a:t>
            </a:r>
          </a:p>
          <a:p>
            <a:pPr marL="229261" indent="-229261">
              <a:buFont typeface="+mj-lt"/>
              <a:buAutoNum type="arabicPeriod"/>
            </a:pPr>
            <a:r>
              <a:rPr lang="en-US" baseline="0" dirty="0" smtClean="0"/>
              <a:t>If you exploit one web app on a share hosting provider,  you may be able to mess with the sites of other domains hosted there.</a:t>
            </a:r>
          </a:p>
          <a:p>
            <a:pPr marL="229261" indent="-229261">
              <a:buFont typeface="+mj-lt"/>
              <a:buAutoNum type="arabicPeriod"/>
            </a:pPr>
            <a:r>
              <a:rPr lang="en-US" dirty="0" smtClean="0"/>
              <a:t>http://serversniff.net/content.php?do=hostonip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May want to go to the page at the top.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Demo Time!!!</a:t>
            </a:r>
          </a:p>
          <a:p>
            <a:pPr defTabSz="917042"/>
            <a:r>
              <a:rPr lang="en-US" dirty="0" smtClean="0"/>
              <a:t>Windows users must run</a:t>
            </a:r>
            <a:r>
              <a:rPr lang="en-US" baseline="0" dirty="0" smtClean="0"/>
              <a:t> the installer for the </a:t>
            </a:r>
            <a:r>
              <a:rPr lang="en-US" baseline="0" dirty="0" err="1" smtClean="0"/>
              <a:t>resolv.conf</a:t>
            </a:r>
            <a:r>
              <a:rPr lang="en-US" baseline="0" dirty="0" smtClean="0"/>
              <a:t> file.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7042">
              <a:buFont typeface="Arial" pitchFamily="34" charset="0"/>
              <a:buChar char="•"/>
              <a:defRPr/>
            </a:pPr>
            <a:r>
              <a:rPr lang="en-US" dirty="0" smtClean="0"/>
              <a:t>Demo Time!!! </a:t>
            </a:r>
          </a:p>
          <a:p>
            <a:pPr defTabSz="917042">
              <a:buFont typeface="Arial" pitchFamily="34" charset="0"/>
              <a:buChar char="•"/>
              <a:defRPr/>
            </a:pPr>
            <a:r>
              <a:rPr lang="en-US" dirty="0" smtClean="0"/>
              <a:t>Windows users must run</a:t>
            </a:r>
            <a:r>
              <a:rPr lang="en-US" baseline="0" dirty="0" smtClean="0"/>
              <a:t> the installer for the </a:t>
            </a:r>
            <a:r>
              <a:rPr lang="en-US" baseline="0" dirty="0" err="1" smtClean="0"/>
              <a:t>resolv.conf</a:t>
            </a:r>
            <a:r>
              <a:rPr lang="en-US" baseline="0" dirty="0" smtClean="0"/>
              <a:t> file.</a:t>
            </a:r>
          </a:p>
          <a:p>
            <a:pPr defTabSz="917042">
              <a:buFont typeface="Arial" pitchFamily="34" charset="0"/>
              <a:buChar char="•"/>
              <a:defRPr/>
            </a:pPr>
            <a:r>
              <a:rPr lang="en-US" baseline="0" dirty="0" smtClean="0"/>
              <a:t> Explain about the –t option.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7042">
              <a:defRPr/>
            </a:pPr>
            <a:r>
              <a:rPr lang="en-US" dirty="0" smtClean="0"/>
              <a:t>Demo Time for </a:t>
            </a:r>
            <a:r>
              <a:rPr lang="en-US" dirty="0" err="1" smtClean="0"/>
              <a:t>ServerSniff</a:t>
            </a:r>
            <a:r>
              <a:rPr lang="en-US" dirty="0" smtClean="0"/>
              <a:t>!!!</a:t>
            </a:r>
          </a:p>
          <a:p>
            <a:r>
              <a:rPr lang="en-US" dirty="0" smtClean="0"/>
              <a:t>Tell them about hackme1.irongeek.com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98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Take</a:t>
            </a:r>
            <a:r>
              <a:rPr lang="en-US" baseline="0" dirty="0" smtClean="0"/>
              <a:t> a note from Johnny Long’s book, and Bruce Potter’s book.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7042">
              <a:defRPr/>
            </a:pPr>
            <a:r>
              <a:rPr lang="en-US" dirty="0" smtClean="0"/>
              <a:t>Demo Time!!!</a:t>
            </a:r>
          </a:p>
          <a:p>
            <a:pPr defTabSz="917042">
              <a:defRPr/>
            </a:pPr>
            <a:r>
              <a:rPr lang="en-US" dirty="0" smtClean="0"/>
              <a:t>Not as good as a zone transfer because it returns only continuous IPs.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6881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Demo Time!!!</a:t>
            </a:r>
          </a:p>
          <a:p>
            <a:r>
              <a:rPr lang="en-US" dirty="0" smtClean="0"/>
              <a:t>Can’t </a:t>
            </a:r>
            <a:r>
              <a:rPr lang="en-US" dirty="0" err="1" smtClean="0"/>
              <a:t>whois</a:t>
            </a:r>
            <a:r>
              <a:rPr lang="en-US" dirty="0" smtClean="0"/>
              <a:t> a host name, but a domain name</a:t>
            </a:r>
            <a:r>
              <a:rPr lang="en-US" baseline="0" dirty="0" smtClean="0"/>
              <a:t> or IP works fine.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Show</a:t>
            </a:r>
            <a:r>
              <a:rPr lang="en-US" baseline="0" dirty="0" smtClean="0"/>
              <a:t> the different ways to “</a:t>
            </a:r>
            <a:r>
              <a:rPr lang="en-US" baseline="0" dirty="0" err="1" smtClean="0"/>
              <a:t>whois</a:t>
            </a:r>
            <a:r>
              <a:rPr lang="en-US" baseline="0" dirty="0" smtClean="0"/>
              <a:t>”. Both domains and IPs.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9261" indent="-229261">
              <a:buFont typeface="+mj-lt"/>
              <a:buAutoNum type="arabicPeriod"/>
            </a:pPr>
            <a:r>
              <a:rPr lang="en-US" dirty="0" smtClean="0"/>
              <a:t>Great for finding out who</a:t>
            </a:r>
            <a:r>
              <a:rPr lang="en-US" baseline="0" dirty="0" smtClean="0"/>
              <a:t> uses what ISP, or how networks are peered (Social engineering time!). </a:t>
            </a:r>
          </a:p>
          <a:p>
            <a:pPr marL="229261" indent="-229261">
              <a:buFont typeface="+mj-lt"/>
              <a:buAutoNum type="arabicPeriod"/>
            </a:pPr>
            <a:r>
              <a:rPr lang="en-US" baseline="0" dirty="0" smtClean="0"/>
              <a:t>Also, if you can compromise someone in the route, traffic can be sniffed or altered.</a:t>
            </a:r>
          </a:p>
          <a:p>
            <a:pPr marL="229261" indent="-229261">
              <a:buFont typeface="+mj-lt"/>
              <a:buAutoNum type="arabicPeriod"/>
            </a:pPr>
            <a:r>
              <a:rPr lang="en-US" baseline="0" dirty="0" smtClean="0"/>
              <a:t>Find out info about the network layout, and host names can be of interest.</a:t>
            </a:r>
          </a:p>
          <a:p>
            <a:pPr marL="229261" indent="-229261">
              <a:buFont typeface="+mj-lt"/>
              <a:buAutoNum type="arabicPeriod"/>
            </a:pPr>
            <a:r>
              <a:rPr lang="en-US" baseline="0" dirty="0" smtClean="0"/>
              <a:t>More options can be found with  “</a:t>
            </a:r>
            <a:r>
              <a:rPr lang="en-US" baseline="0" dirty="0" err="1" smtClean="0"/>
              <a:t>tracert</a:t>
            </a:r>
            <a:r>
              <a:rPr lang="en-US" baseline="0" dirty="0" smtClean="0"/>
              <a:t> -?” in Windows, “man </a:t>
            </a:r>
            <a:r>
              <a:rPr lang="en-US" baseline="0" dirty="0" err="1" smtClean="0"/>
              <a:t>traceroute</a:t>
            </a:r>
            <a:r>
              <a:rPr lang="en-US" baseline="0" dirty="0" smtClean="0"/>
              <a:t>” in Linux.</a:t>
            </a:r>
          </a:p>
          <a:p>
            <a:pPr marL="229261" indent="-229261">
              <a:buFont typeface="+mj-lt"/>
              <a:buAutoNum type="arabicPeriod"/>
            </a:pPr>
            <a:endParaRPr lang="en-US" baseline="0" dirty="0" smtClean="0"/>
          </a:p>
          <a:p>
            <a:pPr marL="229261" indent="-229261"/>
            <a:r>
              <a:rPr lang="en-US" dirty="0" smtClean="0"/>
              <a:t>ICMP time exceeded (type 11) packet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Mention</a:t>
            </a:r>
            <a:r>
              <a:rPr lang="en-US" baseline="0" dirty="0" smtClean="0"/>
              <a:t> “Satan is on my friends list” presentation.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9261" indent="-229261">
              <a:buFont typeface="+mj-lt"/>
              <a:buAutoNum type="arabicPeriod"/>
            </a:pPr>
            <a:r>
              <a:rPr lang="en-US" dirty="0" smtClean="0"/>
              <a:t>Look at the organizations' current site</a:t>
            </a:r>
            <a:r>
              <a:rPr lang="en-US" baseline="0" dirty="0" smtClean="0"/>
              <a:t>, and old versions of their site. </a:t>
            </a:r>
          </a:p>
          <a:p>
            <a:pPr marL="229261" indent="-229261">
              <a:buFont typeface="+mj-lt"/>
              <a:buAutoNum type="arabicPeriod"/>
            </a:pPr>
            <a:r>
              <a:rPr lang="en-US" baseline="0" dirty="0" smtClean="0"/>
              <a:t>Once it’s on the net, it’s there forever (more or less). </a:t>
            </a:r>
          </a:p>
          <a:p>
            <a:pPr marL="229261" indent="-229261">
              <a:buFont typeface="+mj-lt"/>
              <a:buAutoNum type="arabicPeriod"/>
            </a:pPr>
            <a:r>
              <a:rPr lang="en-US" baseline="0" dirty="0" smtClean="0"/>
              <a:t>As for Job sites: </a:t>
            </a:r>
            <a:r>
              <a:rPr lang="en-US" dirty="0" smtClean="0"/>
              <a:t>So, you are looking for a MySQL admin,</a:t>
            </a:r>
            <a:r>
              <a:rPr lang="en-US" baseline="0" dirty="0" smtClean="0"/>
              <a:t> huh? What does that tell me about your organization’s infrastructure? </a:t>
            </a:r>
          </a:p>
          <a:p>
            <a:pPr marL="229261" indent="-229261">
              <a:buFont typeface="+mj-lt"/>
              <a:buAutoNum type="arabicPeriod"/>
            </a:pPr>
            <a:r>
              <a:rPr lang="en-US" baseline="0" dirty="0" smtClean="0"/>
              <a:t>All sorts of info can be found out by looking at job postings. </a:t>
            </a:r>
          </a:p>
          <a:p>
            <a:pPr marL="229261" indent="-229261">
              <a:buFont typeface="+mj-lt"/>
              <a:buAutoNum type="arabicPeriod"/>
            </a:pPr>
            <a:r>
              <a:rPr lang="en-US" baseline="0" dirty="0" smtClean="0"/>
              <a:t>Search for forum and </a:t>
            </a:r>
            <a:r>
              <a:rPr lang="en-US" baseline="0" dirty="0" err="1" smtClean="0"/>
              <a:t>usenet</a:t>
            </a:r>
            <a:r>
              <a:rPr lang="en-US" baseline="0" dirty="0" smtClean="0"/>
              <a:t> posts about the companies' tech problems. Strange what </a:t>
            </a:r>
            <a:r>
              <a:rPr lang="en-US" baseline="0" dirty="0" err="1" smtClean="0"/>
              <a:t>admins</a:t>
            </a:r>
            <a:r>
              <a:rPr lang="en-US" baseline="0" dirty="0" smtClean="0"/>
              <a:t> will ask in public.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Mention</a:t>
            </a:r>
            <a:r>
              <a:rPr lang="en-US" baseline="0" dirty="0" smtClean="0"/>
              <a:t> “Satan is on my friends list” presentation.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853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Show top 3,</a:t>
            </a:r>
            <a:r>
              <a:rPr lang="en-US" baseline="0" dirty="0" smtClean="0"/>
              <a:t> and Tin Eye. Let’s use Ester Pent for most. </a:t>
            </a:r>
            <a:r>
              <a:rPr lang="en-US" baseline="0" dirty="0" err="1" smtClean="0"/>
              <a:t>Irongeek</a:t>
            </a:r>
            <a:r>
              <a:rPr lang="en-US" baseline="0" dirty="0" smtClean="0"/>
              <a:t> on </a:t>
            </a:r>
            <a:r>
              <a:rPr lang="en-US" baseline="0" dirty="0" err="1" smtClean="0"/>
              <a:t>iSearch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good</a:t>
            </a:r>
            <a:r>
              <a:rPr lang="en-US" baseline="0" dirty="0" smtClean="0"/>
              <a:t> apps for the phone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845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Show </a:t>
            </a:r>
            <a:r>
              <a:rPr lang="en-US" dirty="0" err="1" smtClean="0"/>
              <a:t>Maltego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4196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24500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7042">
              <a:defRPr/>
            </a:pPr>
            <a:r>
              <a:rPr lang="en-US" dirty="0" smtClean="0"/>
              <a:t>Demo Time!!!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7042">
              <a:defRPr/>
            </a:pPr>
            <a:r>
              <a:rPr lang="en-US" dirty="0" smtClean="0"/>
              <a:t>Demo Time!!!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86172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Last few based on Tom </a:t>
            </a:r>
            <a:r>
              <a:rPr lang="en-US" dirty="0" err="1" smtClean="0"/>
              <a:t>Eston’s</a:t>
            </a:r>
            <a:r>
              <a:rPr lang="en-US" dirty="0" smtClean="0"/>
              <a:t> notes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50688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7042">
              <a:defRPr/>
            </a:pPr>
            <a:r>
              <a:rPr lang="en-US" dirty="0" smtClean="0"/>
              <a:t>Demo Time!!!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Show off </a:t>
            </a:r>
            <a:r>
              <a:rPr lang="en-US" baseline="0" dirty="0" err="1" smtClean="0"/>
              <a:t>theHarvester</a:t>
            </a:r>
            <a:r>
              <a:rPr lang="en-US" baseline="0" dirty="0" smtClean="0"/>
              <a:t>, maybe </a:t>
            </a:r>
            <a:r>
              <a:rPr lang="en-US" baseline="0" dirty="0" err="1" smtClean="0"/>
              <a:t>Spiderfoot</a:t>
            </a:r>
            <a:r>
              <a:rPr lang="en-US" baseline="0" dirty="0" smtClean="0"/>
              <a:t> (mention </a:t>
            </a:r>
            <a:r>
              <a:rPr lang="en-US" baseline="0" smtClean="0"/>
              <a:t>Metagoofil).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I’ve often had the problem of automated</a:t>
            </a:r>
            <a:r>
              <a:rPr lang="en-US" baseline="0" dirty="0" smtClean="0"/>
              <a:t> Google hacking tools that use scraping making Google list me as a bot, causing me to have to enter a CAPTCHA to search.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Show </a:t>
            </a:r>
            <a:r>
              <a:rPr lang="en-US" baseline="0" dirty="0" err="1" smtClean="0"/>
              <a:t>Sitedigger</a:t>
            </a:r>
            <a:endParaRPr lang="en-US" baseline="0" dirty="0" smtClean="0"/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Show Harvester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Other tools require the old, now depreciated, Google SOAP APIs. More on that in a bit.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9261" indent="-229261">
              <a:buFont typeface="+mj-lt"/>
              <a:buAutoNum type="arabicPeriod"/>
            </a:pPr>
            <a:r>
              <a:rPr lang="en-US" dirty="0" smtClean="0"/>
              <a:t>Show EXE metadata. </a:t>
            </a:r>
            <a:r>
              <a:rPr lang="en-US" dirty="0" err="1" smtClean="0"/>
              <a:t>Dev</a:t>
            </a:r>
            <a:r>
              <a:rPr lang="en-US" dirty="0" smtClean="0"/>
              <a:t> environment. </a:t>
            </a:r>
          </a:p>
          <a:p>
            <a:pPr marL="229261" indent="-229261">
              <a:buFont typeface="+mj-lt"/>
              <a:buAutoNum type="arabicPeriod"/>
            </a:pPr>
            <a:r>
              <a:rPr lang="en-US" dirty="0" smtClean="0"/>
              <a:t>Show Word</a:t>
            </a:r>
            <a:r>
              <a:rPr lang="en-US" baseline="0" dirty="0" smtClean="0"/>
              <a:t> metadata.</a:t>
            </a:r>
          </a:p>
          <a:p>
            <a:pPr marL="229261" indent="-229261">
              <a:buFont typeface="+mj-lt"/>
              <a:buAutoNum type="arabicPeriod"/>
            </a:pPr>
            <a:r>
              <a:rPr lang="en-US" dirty="0" smtClean="0"/>
              <a:t>Show EXIF data in jpg. Jihadist cat. Zombie</a:t>
            </a:r>
            <a:r>
              <a:rPr lang="en-US" baseline="0" dirty="0" smtClean="0"/>
              <a:t> EXIF Data. Adrian Beer.</a:t>
            </a:r>
            <a:endParaRPr lang="en-US" dirty="0" smtClean="0"/>
          </a:p>
          <a:p>
            <a:pPr marL="229261" indent="-229261">
              <a:buFont typeface="+mj-lt"/>
              <a:buAutoNum type="arabicPeriod"/>
            </a:pPr>
            <a:r>
              <a:rPr lang="en-US" dirty="0" smtClean="0"/>
              <a:t>Show Office 2007 metadata in this presentation by unzipping it.</a:t>
            </a:r>
          </a:p>
          <a:p>
            <a:pPr marL="229261" indent="-229261">
              <a:buFont typeface="+mj-lt"/>
              <a:buAutoNum type="arabicPeriod"/>
            </a:pPr>
            <a:r>
              <a:rPr lang="en-US" baseline="0" dirty="0" smtClean="0"/>
              <a:t>Show PDF metadata. http://regex.info/exif.cgi.</a:t>
            </a:r>
          </a:p>
          <a:p>
            <a:pPr marL="229261" indent="-229261">
              <a:buFont typeface="+mj-lt"/>
              <a:buAutoNum type="arabicPeriod"/>
            </a:pPr>
            <a:r>
              <a:rPr lang="en-US" baseline="0" dirty="0" smtClean="0"/>
              <a:t>Show Radical kitty cat in </a:t>
            </a:r>
            <a:r>
              <a:rPr lang="en-US" baseline="0" dirty="0" err="1" smtClean="0"/>
              <a:t>EXIFRead</a:t>
            </a:r>
            <a:r>
              <a:rPr lang="en-US" baseline="0" dirty="0" smtClean="0"/>
              <a:t>. My Zombie an Beer pick as well.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topics will be somewhat out of order since they are so interlinked.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Show EXIF</a:t>
            </a:r>
            <a:r>
              <a:rPr lang="en-US" baseline="0" dirty="0" smtClean="0"/>
              <a:t> data </a:t>
            </a:r>
            <a:r>
              <a:rPr lang="en-US" baseline="0" smtClean="0"/>
              <a:t>with plugin. </a:t>
            </a:r>
            <a:r>
              <a:rPr lang="en-US" dirty="0" smtClean="0"/>
              <a:t>Show </a:t>
            </a:r>
            <a:r>
              <a:rPr lang="en-US" dirty="0" err="1" smtClean="0"/>
              <a:t>Foca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Shoy</a:t>
            </a:r>
            <a:r>
              <a:rPr lang="en-US" dirty="0" smtClean="0"/>
              <a:t> Cree.py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Ester’s email to show headers.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So, what WiFi</a:t>
            </a:r>
            <a:r>
              <a:rPr lang="en-US" baseline="0" dirty="0" smtClean="0"/>
              <a:t> is in the area, and based on BSSID who provides the WAPs.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27282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55127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Beg for hardware</a:t>
            </a:r>
            <a:r>
              <a:rPr lang="en-US" baseline="0" dirty="0" smtClean="0"/>
              <a:t> </a:t>
            </a:r>
            <a:r>
              <a:rPr lang="en-US" dirty="0" smtClean="0"/>
              <a:t>donations.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59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It’s all about making connections,</a:t>
            </a:r>
            <a:r>
              <a:rPr lang="en-US" baseline="0" dirty="0" smtClean="0"/>
              <a:t> finding information that may be useful later.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7042">
              <a:defRPr/>
            </a:pPr>
            <a:r>
              <a:rPr lang="en-US" dirty="0" smtClean="0"/>
              <a:t>Demo Time!!!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92174-60E5-4DB5-AC24-51715D6953E0}" type="datetimeFigureOut">
              <a:rPr lang="en-US"/>
              <a:pPr>
                <a:defRPr/>
              </a:pPr>
              <a:t>5/20/2011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Irongeek.com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057EB-7238-4009-9252-8B55283E6D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4AA76-4E64-4FDB-AC58-24FB80A2D37D}" type="datetimeFigureOut">
              <a:rPr lang="en-US"/>
              <a:pPr>
                <a:defRPr/>
              </a:pPr>
              <a:t>5/20/2011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16BBC-3AD4-455D-B3CE-507F6DB1AA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1437F-8864-4D42-B820-741711E368E3}" type="datetimeFigureOut">
              <a:rPr lang="en-US"/>
              <a:pPr>
                <a:defRPr/>
              </a:pPr>
              <a:t>5/20/2011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E6338-E3AE-4369-983F-4210CED66F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1E70E-7A0F-4790-A459-AE20FEF9162B}" type="datetimeFigureOut">
              <a:rPr lang="en-US"/>
              <a:pPr>
                <a:defRPr/>
              </a:pPr>
              <a:t>5/20/2011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239D9-44C8-4F6E-BB13-70B1CC884E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88625-263C-43A0-8C3F-63AC0FAF8029}" type="datetimeFigureOut">
              <a:rPr lang="en-US"/>
              <a:pPr>
                <a:defRPr/>
              </a:pPr>
              <a:t>5/20/2011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13B27-8EC2-4F5F-9DA5-D3C012363B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62503-9846-445D-ABB5-954A60CFB6F1}" type="datetimeFigureOut">
              <a:rPr lang="en-US"/>
              <a:pPr>
                <a:defRPr/>
              </a:pPr>
              <a:t>5/20/2011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C0217-E285-4458-9993-9394D1F644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F07D3-1943-4BCA-9533-0777C2BA2128}" type="datetimeFigureOut">
              <a:rPr lang="en-US"/>
              <a:pPr>
                <a:defRPr/>
              </a:pPr>
              <a:t>5/20/2011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1B54E-F3C3-4DEE-9245-288B42ABF8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0FC56-1518-455F-9DAB-57F008E3559A}" type="datetimeFigureOut">
              <a:rPr lang="en-US"/>
              <a:pPr>
                <a:defRPr/>
              </a:pPr>
              <a:t>5/20/2011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605BF-7072-43F6-B20B-42B581EA00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D8C2D-821E-49DE-A890-7FF4495653EB}" type="datetimeFigureOut">
              <a:rPr lang="en-US"/>
              <a:pPr>
                <a:defRPr/>
              </a:pPr>
              <a:t>5/20/2011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DFC1F-3589-444D-8396-63786EB6B8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FAA8E-3019-4854-8C02-F09B944CC9F7}" type="datetimeFigureOut">
              <a:rPr lang="en-US"/>
              <a:pPr>
                <a:defRPr/>
              </a:pPr>
              <a:t>5/20/2011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19BEE-5D84-4A2E-B863-ED9BF66AE3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18707-7EBB-4841-9E9F-0B1455B824F5}" type="datetimeFigureOut">
              <a:rPr lang="en-US"/>
              <a:pPr>
                <a:defRPr/>
              </a:pPr>
              <a:t>5/20/2011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65400-167D-4AF2-BDFF-10489DFB70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9788DC-0CC9-40BC-92D8-795794D78067}" type="datetimeFigureOut">
              <a:rPr lang="en-US"/>
              <a:pPr>
                <a:defRPr/>
              </a:pPr>
              <a:t>5/20/2011</a:t>
            </a:fld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4A9CB9-88AF-4A98-B897-49973D47DB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6" descr="mascot small.pn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680325" y="5430838"/>
            <a:ext cx="1463675" cy="142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 userDrawn="1"/>
        </p:nvSpPr>
        <p:spPr>
          <a:xfrm>
            <a:off x="0" y="6539785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 smtClean="0"/>
              <a:t>Irongeek.com</a:t>
            </a:r>
            <a:endParaRPr lang="en-US" sz="1400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List_of_DNS_record_type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serversniff.net/nsreport.php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nscan.org/dig.html" TargetMode="External"/><Relationship Id="rId4" Type="http://schemas.openxmlformats.org/officeDocument/2006/relationships/hyperlink" Target="http://serversniff.net/content.php?do=subdomain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ha.ckers.org/fierce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sd-podcast.com/" TargetMode="Externa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rsoft.net/utils/whois_this_domain.html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irsoft.net/utils/ipnetinfo.html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btex.com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erversniff.net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bber.org/projects/geotrace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boardreader.com/" TargetMode="External"/><Relationship Id="rId3" Type="http://schemas.openxmlformats.org/officeDocument/2006/relationships/hyperlink" Target="http://www.pentest-standard.org/index.php/PTES_Technical_Guidelines#Corporate" TargetMode="External"/><Relationship Id="rId7" Type="http://schemas.openxmlformats.org/officeDocument/2006/relationships/hyperlink" Target="http://groups.google.com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zoominfo.com/" TargetMode="External"/><Relationship Id="rId5" Type="http://schemas.openxmlformats.org/officeDocument/2006/relationships/hyperlink" Target="http://www.monster.com/" TargetMode="External"/><Relationship Id="rId10" Type="http://schemas.openxmlformats.org/officeDocument/2006/relationships/hyperlink" Target="http://www.linkedin.com/" TargetMode="External"/><Relationship Id="rId4" Type="http://schemas.openxmlformats.org/officeDocument/2006/relationships/hyperlink" Target="http://www.archive.org/" TargetMode="External"/><Relationship Id="rId9" Type="http://schemas.openxmlformats.org/officeDocument/2006/relationships/hyperlink" Target="http://omgili.com/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wm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wmf"/><Relationship Id="rId10" Type="http://schemas.openxmlformats.org/officeDocument/2006/relationships/image" Target="../media/image16.wmf"/><Relationship Id="rId4" Type="http://schemas.openxmlformats.org/officeDocument/2006/relationships/image" Target="../media/image10.wmf"/><Relationship Id="rId9" Type="http://schemas.openxmlformats.org/officeDocument/2006/relationships/image" Target="../media/image15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search.com/" TargetMode="External"/><Relationship Id="rId3" Type="http://schemas.openxmlformats.org/officeDocument/2006/relationships/hyperlink" Target="http://www.irongeek.com/i.php?page=security/doxing-footprinting-cyberstalking" TargetMode="External"/><Relationship Id="rId7" Type="http://schemas.openxmlformats.org/officeDocument/2006/relationships/hyperlink" Target="http://knowem.com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heckusernames.com/" TargetMode="External"/><Relationship Id="rId11" Type="http://schemas.openxmlformats.org/officeDocument/2006/relationships/hyperlink" Target="http://pipes.yahoo.com/pipes/" TargetMode="External"/><Relationship Id="rId5" Type="http://schemas.openxmlformats.org/officeDocument/2006/relationships/hyperlink" Target="http://com.lullar.com/" TargetMode="External"/><Relationship Id="rId10" Type="http://schemas.openxmlformats.org/officeDocument/2006/relationships/hyperlink" Target="http://tineye.com/" TargetMode="External"/><Relationship Id="rId4" Type="http://schemas.openxmlformats.org/officeDocument/2006/relationships/hyperlink" Target="http://www.peekyou.com/" TargetMode="External"/><Relationship Id="rId9" Type="http://schemas.openxmlformats.org/officeDocument/2006/relationships/hyperlink" Target="http://www.whitepages.com/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ip2geolocation.com/" TargetMode="External"/><Relationship Id="rId3" Type="http://schemas.openxmlformats.org/officeDocument/2006/relationships/hyperlink" Target="http://youropenbook.org/" TargetMode="External"/><Relationship Id="rId7" Type="http://schemas.openxmlformats.org/officeDocument/2006/relationships/hyperlink" Target="http://icanstalku.com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ourwhere.com/" TargetMode="External"/><Relationship Id="rId5" Type="http://schemas.openxmlformats.org/officeDocument/2006/relationships/hyperlink" Target="http://twittermap.appspot.com/" TargetMode="External"/><Relationship Id="rId4" Type="http://schemas.openxmlformats.org/officeDocument/2006/relationships/hyperlink" Target="http://www.bing.com/maps/" TargetMode="External"/><Relationship Id="rId9" Type="http://schemas.openxmlformats.org/officeDocument/2006/relationships/hyperlink" Target="http://www.whitepages.com/find_neighbors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terva.com/web5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aterva.com/web5/client/difference.php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guide.com/advanced_operators.html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search?hl=en&amp;q=adrian+crenshaw+-site:irongeek.com&amp;btnG=Search" TargetMode="External"/><Relationship Id="rId3" Type="http://schemas.openxmlformats.org/officeDocument/2006/relationships/hyperlink" Target="http://www.google.com/search?hl=en&amp;q=inurl:nph-proxy%20site:edu&amp;btnG=Google+Search&amp;aq=f&amp;oq=" TargetMode="External"/><Relationship Id="rId7" Type="http://schemas.openxmlformats.org/officeDocument/2006/relationships/hyperlink" Target="http://www.google.com/search?hl=en&amp;q=%22vnc+desktop%22+inurl:5800&amp;btnG=Search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search?hl=en&amp;q=filetype:pptx+site:irongeek.com&amp;btnG=Search" TargetMode="External"/><Relationship Id="rId5" Type="http://schemas.openxmlformats.org/officeDocument/2006/relationships/hyperlink" Target="http://www.google.com/search?hl=en&amp;q=intitle:index.of+site:irongeek.com&amp;btnG=Search" TargetMode="External"/><Relationship Id="rId4" Type="http://schemas.openxmlformats.org/officeDocument/2006/relationships/hyperlink" Target="http://www.google.com/search?hl=en&amp;q=intitle:index.of.etc&amp;btnG=Search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search?hl=en&amp;q=%E2%80%9C192.168.*.*%22&amp;btnG=Search" TargetMode="External"/><Relationship Id="rId3" Type="http://schemas.openxmlformats.org/officeDocument/2006/relationships/hyperlink" Target="http://www.google.com/search?hl=en&amp;q=SSN+filetype:xls+|+filetype:xlsx+&amp;btnG=Search" TargetMode="External"/><Relationship Id="rId7" Type="http://schemas.openxmlformats.org/officeDocument/2006/relationships/hyperlink" Target="http://www.google.com/search?hl=en&amp;q=inurl:hp/device/this.LCDispatcher&amp;btnG=Search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search?hl=en&amp;q=inurl:indexFrame.shtml+Axis&amp;btnG=Search" TargetMode="External"/><Relationship Id="rId5" Type="http://schemas.openxmlformats.org/officeDocument/2006/relationships/hyperlink" Target="http://www.google.com/search?hl=en&amp;q=inurl:admin&amp;btnG=Search" TargetMode="External"/><Relationship Id="rId4" Type="http://schemas.openxmlformats.org/officeDocument/2006/relationships/hyperlink" Target="http://www.google.com/search?hl=en&amp;q=%22dig+@*+*+axfr%22&amp;btnG=Search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#sclient=psy&amp;hl=en&amp;safe=off&amp;source=hp&amp;q=inurl:100002238375103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#sclient=psy&amp;hl=en&amp;safe=off&amp;biw=1429&amp;bih=931&amp;source=hp&amp;q=site:facebook.com+inurl%3Agroup+(ISSA+|+Information+Systems+Security+Association)" TargetMode="External"/><Relationship Id="rId3" Type="http://schemas.openxmlformats.org/officeDocument/2006/relationships/hyperlink" Target="http://www.google.com/#sclient=psy&amp;hl=en&amp;safe=off&amp;source=hp&amp;q=inurl:ester.pent" TargetMode="External"/><Relationship Id="rId7" Type="http://schemas.openxmlformats.org/officeDocument/2006/relationships/hyperlink" Target="http://www.google.com/#sclient=psy&amp;hl=en&amp;safe=off&amp;source=hp&amp;q=inurl:account+&quot;irongeek&quot;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#sclient=psy&amp;hl=en&amp;site=&amp;source=hp&amp;q=inurl:user+inurl%3Airongeek+-site%3Airongeek.com" TargetMode="External"/><Relationship Id="rId5" Type="http://schemas.openxmlformats.org/officeDocument/2006/relationships/hyperlink" Target="http://www.google.com/search?hl=en&amp;q=intitle:ester1337&amp;btnG=Search" TargetMode="External"/><Relationship Id="rId4" Type="http://schemas.openxmlformats.org/officeDocument/2006/relationships/hyperlink" Target="http://www.google.com/search?hl=en&amp;q=inurl:ester1337&amp;btnG=Search" TargetMode="External"/><Relationship Id="rId9" Type="http://schemas.openxmlformats.org/officeDocument/2006/relationships/hyperlink" Target="http://www.google.com/#sclient=psy&amp;hl=en&amp;safe=off&amp;biw=1429&amp;bih=931&amp;source=hp&amp;q=site:linkedin.com+inurl%3Acompany+(NSA+|+National+Security+Agency)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ploit-db.com/google-dorks/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hackersforcharity.org/ghdb/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ge-security.com/metagoofil.php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oolag.org/" TargetMode="External"/><Relationship Id="rId5" Type="http://schemas.openxmlformats.org/officeDocument/2006/relationships/hyperlink" Target="http://www.binarypool.com/spiderfoot/" TargetMode="External"/><Relationship Id="rId4" Type="http://schemas.openxmlformats.org/officeDocument/2006/relationships/hyperlink" Target="http://www.secapps.com/a/ghdb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nsepost.com/research/wikto/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et-square.com/msnpawn/index.shtml" TargetMode="External"/><Relationship Id="rId5" Type="http://schemas.openxmlformats.org/officeDocument/2006/relationships/hyperlink" Target="http://www.sensepost.com/research_misc.html" TargetMode="External"/><Relationship Id="rId4" Type="http://schemas.openxmlformats.org/officeDocument/2006/relationships/hyperlink" Target="http://www.mcafee.com/us/downloads/free-tools/sitedigger.aspx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code.google.com/apis/customsearch/v1/overview.html" TargetMode="External"/><Relationship Id="rId7" Type="http://schemas.openxmlformats.org/officeDocument/2006/relationships/hyperlink" Target="https://github.com/search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ensepost.com/labs/tools/pentest/spud" TargetMode="External"/><Relationship Id="rId5" Type="http://schemas.openxmlformats.org/officeDocument/2006/relationships/hyperlink" Target="http://evilapi.com/" TargetMode="External"/><Relationship Id="rId4" Type="http://schemas.openxmlformats.org/officeDocument/2006/relationships/hyperlink" Target="http://code.google.com/apis/websearch/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eb.archive.org/web/20090608214029/http:/encyclopediadramatica.com/User:Darkanaku/Nephew_chan" TargetMode="External"/><Relationship Id="rId5" Type="http://schemas.openxmlformats.org/officeDocument/2006/relationships/hyperlink" Target="http://encyclopediadramatica.com/User:Darkanaku/Nephew_chan" TargetMode="External"/><Relationship Id="rId4" Type="http://schemas.openxmlformats.org/officeDocument/2006/relationships/image" Target="../media/image25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rmatica64.com/DownloadFOCA/" TargetMode="External"/><Relationship Id="rId7" Type="http://schemas.openxmlformats.org/officeDocument/2006/relationships/hyperlink" Target="http://regex.info/exif.cgi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ddons.mozilla.org/en-US/firefox/addon/3905" TargetMode="External"/><Relationship Id="rId5" Type="http://schemas.openxmlformats.org/officeDocument/2006/relationships/hyperlink" Target="http://www.sno.phy.queensu.ca/~phil/exiftool/" TargetMode="External"/><Relationship Id="rId4" Type="http://schemas.openxmlformats.org/officeDocument/2006/relationships/hyperlink" Target="http://www.edge-security.com/metagoofil.php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kenet.or.jp/~ryuuji/minisoft/exifread/english/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search?hl=en&amp;q=metadata+site:pauldotcom.com&amp;btnG=Search" TargetMode="External"/><Relationship Id="rId5" Type="http://schemas.openxmlformats.org/officeDocument/2006/relationships/hyperlink" Target="http://ilektrojohn.github.com/creepy/" TargetMode="External"/><Relationship Id="rId4" Type="http://schemas.openxmlformats.org/officeDocument/2006/relationships/hyperlink" Target="http://userscripts.org/scripts/show/27101" TargetMode="Externa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anopticlick.eff.org/" TargetMode="External"/><Relationship Id="rId5" Type="http://schemas.openxmlformats.org/officeDocument/2006/relationships/hyperlink" Target="http://www.shodanhq.com/" TargetMode="External"/><Relationship Id="rId4" Type="http://schemas.openxmlformats.org/officeDocument/2006/relationships/hyperlink" Target="http://www.irongeek.com/i.php?page=security/how-to-cyberstalk-potential-employers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ongeek.com/robots.txt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ongeek.com/i.php?page=security/igigle-wigle-wifi-to-google-earth-client-for-wardrive-mapping" TargetMode="Externa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samy.pl/androidmap" TargetMode="Externa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ongeek.com/i.php?page=security/doxing-footprinting-cyberstalking" TargetMode="Externa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vulnerabilityassessment.co.uk/Penetration%20Test.html" TargetMode="External"/><Relationship Id="rId4" Type="http://schemas.openxmlformats.org/officeDocument/2006/relationships/hyperlink" Target="http://www.pentest-standard.org/index.php/PTES_Technical_Guidelines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l79q2G3E8HY" TargetMode="External"/><Relationship Id="rId7" Type="http://schemas.openxmlformats.org/officeDocument/2006/relationships/hyperlink" Target="http://www.irongeek.com/i.php?page=videos/dojocon-2010-videos#Using%20Social%20Networks%20To%20Profile,%20Find%20and%200wn%20Your%20Victims" TargetMode="Externa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asj8yzXihcc" TargetMode="External"/><Relationship Id="rId5" Type="http://schemas.openxmlformats.org/officeDocument/2006/relationships/hyperlink" Target="http://vimeo.com/18827316" TargetMode="External"/><Relationship Id="rId4" Type="http://schemas.openxmlformats.org/officeDocument/2006/relationships/hyperlink" Target="http://www.youtube.com/view_play_list?p=C591646E9B0CF33B" TargetMode="Externa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hyperlink" Target="http://phreaknic.info/" TargetMode="External"/><Relationship Id="rId3" Type="http://schemas.openxmlformats.org/officeDocument/2006/relationships/hyperlink" Target="http://derbycon.com/" TargetMode="External"/><Relationship Id="rId7" Type="http://schemas.openxmlformats.org/officeDocument/2006/relationships/hyperlink" Target="http://www.hack3rcon.org/" TargetMode="Externa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ojocon.org/" TargetMode="External"/><Relationship Id="rId5" Type="http://schemas.openxmlformats.org/officeDocument/2006/relationships/hyperlink" Target="http://www.skydogcon.com/" TargetMode="External"/><Relationship Id="rId10" Type="http://schemas.openxmlformats.org/officeDocument/2006/relationships/hyperlink" Target="http://www.outerz0ne.org/" TargetMode="External"/><Relationship Id="rId4" Type="http://schemas.openxmlformats.org/officeDocument/2006/relationships/hyperlink" Target="http://www.louisvilleinfosec.com/" TargetMode="External"/><Relationship Id="rId9" Type="http://schemas.openxmlformats.org/officeDocument/2006/relationships/hyperlink" Target="http://notacon.org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cktrack-linux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88449">
            <a:off x="3586380" y="4361917"/>
            <a:ext cx="1018638" cy="1191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OSInt</a:t>
            </a:r>
            <a:r>
              <a:rPr lang="en-US" dirty="0" smtClean="0"/>
              <a:t>, </a:t>
            </a:r>
            <a:r>
              <a:rPr lang="en-US" dirty="0" err="1" smtClean="0"/>
              <a:t>Cyberstalking</a:t>
            </a:r>
            <a:r>
              <a:rPr lang="en-US" dirty="0"/>
              <a:t>, </a:t>
            </a:r>
            <a:r>
              <a:rPr lang="en-US" dirty="0" err="1"/>
              <a:t>Footprinting</a:t>
            </a:r>
            <a:r>
              <a:rPr lang="en-US" dirty="0"/>
              <a:t> and Recon: Getting to know </a:t>
            </a:r>
            <a:r>
              <a:rPr lang="en-US" dirty="0" smtClean="0"/>
              <a:t>you</a:t>
            </a:r>
            <a:endParaRPr lang="en-US" dirty="0"/>
          </a:p>
        </p:txBody>
      </p:sp>
      <p:sp>
        <p:nvSpPr>
          <p:cNvPr id="1229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Adrian Crenshaw</a:t>
            </a:r>
          </a:p>
        </p:txBody>
      </p:sp>
      <p:pic>
        <p:nvPicPr>
          <p:cNvPr id="1027" name="Picture 3" descr="C:\Users\adrian\AppData\Local\Microsoft\Windows\Temporary Internet Files\Content.IE5\5KECP51V\MC900431629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190999"/>
            <a:ext cx="24003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Glue of the Internet</a:t>
            </a:r>
          </a:p>
          <a:p>
            <a:r>
              <a:rPr lang="en-US" dirty="0" smtClean="0"/>
              <a:t>Think of it as a phone book of sorts</a:t>
            </a:r>
          </a:p>
          <a:p>
            <a:r>
              <a:rPr lang="en-US" dirty="0" smtClean="0"/>
              <a:t>Maps names to IPs, and IPs to names </a:t>
            </a:r>
            <a:br>
              <a:rPr lang="en-US" dirty="0" smtClean="0"/>
            </a:br>
            <a:r>
              <a:rPr lang="en-US" dirty="0" smtClean="0"/>
              <a:t>(and other odds and ends)</a:t>
            </a:r>
          </a:p>
          <a:p>
            <a:r>
              <a:rPr lang="en-US" dirty="0" smtClean="0"/>
              <a:t>Organization information is also kept</a:t>
            </a:r>
          </a:p>
        </p:txBody>
      </p:sp>
      <p:sp>
        <p:nvSpPr>
          <p:cNvPr id="4" name="Rectangle 3"/>
          <p:cNvSpPr/>
          <p:nvPr/>
        </p:nvSpPr>
        <p:spPr>
          <a:xfrm>
            <a:off x="4621098" y="5562600"/>
            <a:ext cx="1787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69.163.177.249</a:t>
            </a:r>
          </a:p>
        </p:txBody>
      </p:sp>
      <p:sp>
        <p:nvSpPr>
          <p:cNvPr id="5" name="Rectangle 4"/>
          <p:cNvSpPr/>
          <p:nvPr/>
        </p:nvSpPr>
        <p:spPr>
          <a:xfrm>
            <a:off x="2133600" y="5545574"/>
            <a:ext cx="2121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www.irongeek.com</a:t>
            </a:r>
          </a:p>
        </p:txBody>
      </p:sp>
      <p:pic>
        <p:nvPicPr>
          <p:cNvPr id="2051" name="Picture 3" descr="C:\Users\adrian\AppData\Local\Microsoft\Windows\Temporary Internet Files\Content.IE5\0ZFRXP6D\MC90029093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86506">
            <a:off x="4111841" y="4000123"/>
            <a:ext cx="1018515" cy="168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DNS Lookups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Host name to IP lookup:</a:t>
            </a:r>
            <a:br>
              <a:rPr lang="en-US" dirty="0" smtClean="0"/>
            </a:br>
            <a:r>
              <a:rPr lang="en-US" dirty="0" err="1" smtClean="0"/>
              <a:t>nslookup</a:t>
            </a:r>
            <a:r>
              <a:rPr lang="en-US" dirty="0" smtClean="0"/>
              <a:t> www.irongeek.com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Reverse lookup:</a:t>
            </a:r>
            <a:br>
              <a:rPr lang="en-US" dirty="0" smtClean="0"/>
            </a:br>
            <a:r>
              <a:rPr lang="en-US" dirty="0" err="1" smtClean="0"/>
              <a:t>nslookup</a:t>
            </a:r>
            <a:r>
              <a:rPr lang="en-US" dirty="0" smtClean="0"/>
              <a:t> 208.97.169.250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DNS Record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9144000" cy="5851525"/>
          </a:xfrm>
        </p:spPr>
        <p:txBody>
          <a:bodyPr/>
          <a:lstStyle/>
          <a:p>
            <a:pPr>
              <a:buNone/>
            </a:pPr>
            <a:r>
              <a:rPr lang="en-US" sz="1800" dirty="0" smtClean="0"/>
              <a:t>Just a few record types cribbed from: </a:t>
            </a:r>
            <a:r>
              <a:rPr lang="en-US" sz="1600" dirty="0" smtClean="0">
                <a:hlinkClick r:id="rId3"/>
              </a:rPr>
              <a:t>http://en.wikipedia.org/wiki/List_of_DNS_record_types</a:t>
            </a:r>
            <a:endParaRPr lang="en-US" sz="1800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08068"/>
              </p:ext>
            </p:extLst>
          </p:nvPr>
        </p:nvGraphicFramePr>
        <p:xfrm>
          <a:off x="304800" y="914400"/>
          <a:ext cx="8458199" cy="5563298"/>
        </p:xfrm>
        <a:graphic>
          <a:graphicData uri="http://schemas.openxmlformats.org/drawingml/2006/table">
            <a:tbl>
              <a:tblPr firstRow="1" bandRow="1">
                <a:tableStyleId>{AF606853-7671-496A-8E4F-DF71F8EC918B}</a:tableStyleId>
              </a:tblPr>
              <a:tblGrid>
                <a:gridCol w="1666008"/>
                <a:gridCol w="1666008"/>
                <a:gridCol w="1666008"/>
                <a:gridCol w="1751447"/>
                <a:gridCol w="1708728"/>
              </a:tblGrid>
              <a:tr h="437770">
                <a:tc>
                  <a:txBody>
                    <a:bodyPr/>
                    <a:lstStyle/>
                    <a:p>
                      <a:r>
                        <a:rPr lang="en-US" dirty="0"/>
                        <a:t>Code 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Number 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Defining RFC 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Function</a:t>
                      </a:r>
                    </a:p>
                  </a:txBody>
                  <a:tcPr/>
                </a:tc>
              </a:tr>
              <a:tr h="467754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RFC 1035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address record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Returns a 32-bit IPv4 address, most commonly used to map hostnames to an IP address of the host, but also used for DNSBLs, storing subnet masks in RFC 1101, etc.</a:t>
                      </a:r>
                    </a:p>
                  </a:txBody>
                  <a:tcPr/>
                </a:tc>
              </a:tr>
              <a:tr h="755602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AAAA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RFC 3596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IPv6 address record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Returns a 128-bit IPv6 address, most commonly used to map hostnames to an IP address of the host.</a:t>
                      </a:r>
                    </a:p>
                  </a:txBody>
                  <a:tcPr/>
                </a:tc>
              </a:tr>
              <a:tr h="755602">
                <a:tc>
                  <a:txBody>
                    <a:bodyPr/>
                    <a:lstStyle/>
                    <a:p>
                      <a:r>
                        <a:rPr lang="en-US" dirty="0"/>
                        <a:t>MX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RFC 1035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mail exchange record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Maps a domain name to a list of mail exchange servers for that domain</a:t>
                      </a:r>
                    </a:p>
                  </a:txBody>
                  <a:tcPr/>
                </a:tc>
              </a:tr>
              <a:tr h="755602">
                <a:tc>
                  <a:txBody>
                    <a:bodyPr/>
                    <a:lstStyle/>
                    <a:p>
                      <a:r>
                        <a:rPr lang="en-US" dirty="0"/>
                        <a:t>CNAME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RFC 1035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Canonical name record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Alias of one name to another: the DNS lookup will continue by retrying the lookup with the new name.</a:t>
                      </a:r>
                    </a:p>
                  </a:txBody>
                  <a:tcPr/>
                </a:tc>
              </a:tr>
              <a:tr h="557707">
                <a:tc>
                  <a:txBody>
                    <a:bodyPr/>
                    <a:lstStyle/>
                    <a:p>
                      <a:r>
                        <a:rPr lang="en-US" dirty="0"/>
                        <a:t>PTR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RFC 1035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pointer record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Pointer to a canonical name. Unlike a CNAME, DNS processing does </a:t>
                      </a:r>
                      <a:r>
                        <a:rPr lang="en-US" sz="900" i="1" dirty="0"/>
                        <a:t>NOT</a:t>
                      </a:r>
                      <a:r>
                        <a:rPr lang="en-US" sz="900" dirty="0"/>
                        <a:t> proceed, just the name is returned. The most common use is for implementing reverse DNS lookups, but other uses include such things as DNS-SD.</a:t>
                      </a:r>
                    </a:p>
                  </a:txBody>
                  <a:tcPr/>
                </a:tc>
              </a:tr>
              <a:tr h="755602">
                <a:tc>
                  <a:txBody>
                    <a:bodyPr/>
                    <a:lstStyle/>
                    <a:p>
                      <a:r>
                        <a:rPr lang="en-US" dirty="0"/>
                        <a:t>AXFR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RFC 1035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Full Zone Transfer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Transfer entire zone file from the master name server to secondary name servers.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a list of host 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Zonetransfers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err="1" smtClean="0"/>
              <a:t>Bruteforcing</a:t>
            </a:r>
            <a:r>
              <a:rPr lang="en-US" dirty="0" smtClean="0"/>
              <a:t> from a dictionary</a:t>
            </a:r>
          </a:p>
          <a:p>
            <a:endParaRPr lang="en-US" dirty="0" smtClean="0"/>
          </a:p>
          <a:p>
            <a:r>
              <a:rPr lang="en-US" dirty="0" err="1" smtClean="0"/>
              <a:t>Nmap</a:t>
            </a:r>
            <a:r>
              <a:rPr lang="en-US" dirty="0" smtClean="0"/>
              <a:t> –</a:t>
            </a:r>
            <a:r>
              <a:rPr lang="en-US" dirty="0" err="1" smtClean="0"/>
              <a:t>sL</a:t>
            </a:r>
            <a:r>
              <a:rPr lang="en-US" dirty="0" smtClean="0"/>
              <a:t> &lt;some-IP-range&gt;</a:t>
            </a:r>
          </a:p>
          <a:p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DIGing</a:t>
            </a:r>
            <a:r>
              <a:rPr lang="en-US" dirty="0" smtClean="0"/>
              <a:t> for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0875" indent="-514350">
              <a:buNone/>
            </a:pPr>
            <a:r>
              <a:rPr lang="en-US" sz="3200" dirty="0" smtClean="0"/>
              <a:t>dig irongeek.com any</a:t>
            </a:r>
          </a:p>
          <a:p>
            <a:pPr marL="650875" indent="-514350">
              <a:buNone/>
            </a:pPr>
            <a:endParaRPr lang="en-US" sz="3200" dirty="0" smtClean="0"/>
          </a:p>
          <a:p>
            <a:pPr marL="650875" indent="-514350">
              <a:buNone/>
            </a:pPr>
            <a:r>
              <a:rPr lang="en-US" sz="3200" dirty="0" smtClean="0"/>
              <a:t>dig @ns1.dreamhost.com irongeek.com any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Zone </a:t>
            </a:r>
            <a:r>
              <a:rPr lang="en-US" dirty="0" err="1" smtClean="0"/>
              <a:t>Transfer:Give</a:t>
            </a:r>
            <a:r>
              <a:rPr lang="en-US" dirty="0" smtClean="0"/>
              <a:t> me all your records!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74080" y="1600200"/>
            <a:ext cx="399584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Zone Transfer: NSLOOKUP </a:t>
            </a:r>
            <a:br>
              <a:rPr lang="en-US" dirty="0" smtClean="0"/>
            </a:br>
            <a:r>
              <a:rPr lang="en-US" sz="1800" dirty="0" smtClean="0"/>
              <a:t>(Windows version)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1066800"/>
            <a:ext cx="8229600" cy="5486400"/>
          </a:xfrm>
        </p:spPr>
        <p:txBody>
          <a:bodyPr/>
          <a:lstStyle/>
          <a:p>
            <a:pPr>
              <a:buNone/>
            </a:pPr>
            <a:r>
              <a:rPr lang="en-US" sz="1400" dirty="0" smtClean="0"/>
              <a:t>C:\Documents and Settings\Adrian&gt;</a:t>
            </a:r>
            <a:r>
              <a:rPr lang="en-US" sz="1400" dirty="0" err="1" smtClean="0">
                <a:solidFill>
                  <a:srgbClr val="FFFF00"/>
                </a:solidFill>
              </a:rPr>
              <a:t>nslookup</a:t>
            </a:r>
            <a:endParaRPr lang="en-US" sz="14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1400" dirty="0" smtClean="0"/>
              <a:t>Default Server:  resolver1.opendns.com</a:t>
            </a:r>
          </a:p>
          <a:p>
            <a:pPr>
              <a:buNone/>
            </a:pPr>
            <a:r>
              <a:rPr lang="en-US" sz="1400" dirty="0" smtClean="0"/>
              <a:t>Address:  208.67.222.222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&gt; </a:t>
            </a:r>
            <a:r>
              <a:rPr lang="en-US" sz="1400" dirty="0" smtClean="0">
                <a:solidFill>
                  <a:srgbClr val="FFFF00"/>
                </a:solidFill>
              </a:rPr>
              <a:t>set type=ns</a:t>
            </a:r>
          </a:p>
          <a:p>
            <a:pPr>
              <a:buNone/>
            </a:pPr>
            <a:r>
              <a:rPr lang="en-US" sz="1400" dirty="0" smtClean="0"/>
              <a:t>&gt; </a:t>
            </a:r>
            <a:r>
              <a:rPr lang="en-US" sz="1400" dirty="0" smtClean="0">
                <a:solidFill>
                  <a:srgbClr val="FFFF00"/>
                </a:solidFill>
              </a:rPr>
              <a:t>irongeek.com</a:t>
            </a:r>
          </a:p>
          <a:p>
            <a:pPr>
              <a:buNone/>
            </a:pPr>
            <a:r>
              <a:rPr lang="en-US" sz="1400" dirty="0" smtClean="0"/>
              <a:t>Server:  resolver1.opendns.com</a:t>
            </a:r>
          </a:p>
          <a:p>
            <a:pPr>
              <a:buNone/>
            </a:pPr>
            <a:r>
              <a:rPr lang="en-US" sz="1400" dirty="0" smtClean="0"/>
              <a:t>Address:  208.67.222.222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Non-authoritative answer:</a:t>
            </a:r>
          </a:p>
          <a:p>
            <a:pPr>
              <a:buNone/>
            </a:pPr>
            <a:r>
              <a:rPr lang="en-US" sz="1400" dirty="0" smtClean="0"/>
              <a:t>irongeek.com    </a:t>
            </a:r>
            <a:r>
              <a:rPr lang="en-US" sz="1400" dirty="0" err="1" smtClean="0"/>
              <a:t>nameserver</a:t>
            </a:r>
            <a:r>
              <a:rPr lang="en-US" sz="1400" dirty="0" smtClean="0"/>
              <a:t> = ns1.dreamhost.com</a:t>
            </a:r>
          </a:p>
          <a:p>
            <a:pPr>
              <a:buNone/>
            </a:pPr>
            <a:r>
              <a:rPr lang="en-US" sz="1400" dirty="0" smtClean="0"/>
              <a:t>irongeek.com    </a:t>
            </a:r>
            <a:r>
              <a:rPr lang="en-US" sz="1400" dirty="0" err="1" smtClean="0"/>
              <a:t>nameserver</a:t>
            </a:r>
            <a:r>
              <a:rPr lang="en-US" sz="1400" dirty="0" smtClean="0"/>
              <a:t> = ns2.dreamhost.com</a:t>
            </a:r>
          </a:p>
          <a:p>
            <a:pPr>
              <a:buNone/>
            </a:pPr>
            <a:r>
              <a:rPr lang="en-US" sz="1400" dirty="0" smtClean="0"/>
              <a:t>irongeek.com    </a:t>
            </a:r>
            <a:r>
              <a:rPr lang="en-US" sz="1400" dirty="0" err="1" smtClean="0"/>
              <a:t>nameserver</a:t>
            </a:r>
            <a:r>
              <a:rPr lang="en-US" sz="1400" dirty="0" smtClean="0"/>
              <a:t> = ns3.dreamhost.com</a:t>
            </a:r>
          </a:p>
          <a:p>
            <a:pPr>
              <a:buNone/>
            </a:pPr>
            <a:r>
              <a:rPr lang="en-US" sz="1400" dirty="0" smtClean="0"/>
              <a:t>&gt; </a:t>
            </a:r>
            <a:r>
              <a:rPr lang="en-US" sz="1400" dirty="0" smtClean="0">
                <a:solidFill>
                  <a:srgbClr val="FFFF00"/>
                </a:solidFill>
              </a:rPr>
              <a:t>server ns1.dreamhost.com</a:t>
            </a:r>
          </a:p>
          <a:p>
            <a:pPr>
              <a:buNone/>
            </a:pPr>
            <a:r>
              <a:rPr lang="en-US" sz="1400" dirty="0" smtClean="0"/>
              <a:t>Default Server:  ns1.dreamhost.com</a:t>
            </a:r>
          </a:p>
          <a:p>
            <a:pPr>
              <a:buNone/>
            </a:pPr>
            <a:r>
              <a:rPr lang="en-US" sz="1400" dirty="0" smtClean="0"/>
              <a:t>Address:  66.33.206.206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&gt; </a:t>
            </a:r>
            <a:r>
              <a:rPr lang="en-US" sz="1400" dirty="0" err="1" smtClean="0">
                <a:solidFill>
                  <a:srgbClr val="FFFF00"/>
                </a:solidFill>
              </a:rPr>
              <a:t>ls</a:t>
            </a:r>
            <a:r>
              <a:rPr lang="en-US" sz="1400" dirty="0" smtClean="0">
                <a:solidFill>
                  <a:srgbClr val="FFFF00"/>
                </a:solidFill>
              </a:rPr>
              <a:t> irongeek.com</a:t>
            </a:r>
          </a:p>
          <a:p>
            <a:pPr>
              <a:buNone/>
            </a:pPr>
            <a:r>
              <a:rPr lang="en-US" sz="1400" dirty="0" smtClean="0"/>
              <a:t>[ns1.dreamhost.com]</a:t>
            </a:r>
          </a:p>
          <a:p>
            <a:pPr>
              <a:buNone/>
            </a:pPr>
            <a:r>
              <a:rPr lang="en-US" sz="1400" dirty="0" smtClean="0"/>
              <a:t>*** Can't list domain irongeek.com: Query refused</a:t>
            </a:r>
          </a:p>
          <a:p>
            <a:pPr>
              <a:buNone/>
            </a:pPr>
            <a:r>
              <a:rPr lang="en-US" sz="1400" dirty="0" smtClean="0"/>
              <a:t>&gt; </a:t>
            </a:r>
            <a:r>
              <a:rPr lang="en-US" sz="1400" dirty="0" smtClean="0">
                <a:solidFill>
                  <a:srgbClr val="FFFF00"/>
                </a:solidFill>
              </a:rPr>
              <a:t>exit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Zone Transfer: Can you DIG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1447800"/>
            <a:ext cx="8229600" cy="4708525"/>
          </a:xfrm>
        </p:spPr>
        <p:txBody>
          <a:bodyPr/>
          <a:lstStyle/>
          <a:p>
            <a:r>
              <a:rPr lang="en-US" dirty="0"/>
              <a:t>Domain Internet </a:t>
            </a:r>
            <a:r>
              <a:rPr lang="en-US" dirty="0" smtClean="0"/>
              <a:t>Groper</a:t>
            </a:r>
            <a:br>
              <a:rPr lang="en-US" dirty="0" smtClean="0"/>
            </a:br>
            <a:r>
              <a:rPr lang="en-US" dirty="0" smtClean="0"/>
              <a:t>dig ugent.be ns</a:t>
            </a:r>
            <a:br>
              <a:rPr lang="en-US" dirty="0" smtClean="0"/>
            </a:br>
            <a:r>
              <a:rPr lang="en-US" dirty="0" smtClean="0"/>
              <a:t>dig @ugdns1.ugent.be ugent.be </a:t>
            </a:r>
            <a:r>
              <a:rPr lang="en-US" dirty="0" err="1" smtClean="0"/>
              <a:t>axfr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Zone Transfer: Others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Other tools in </a:t>
            </a:r>
            <a:r>
              <a:rPr lang="en-US" dirty="0" err="1" smtClean="0"/>
              <a:t>BackTrack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./dnsrecon.py -d ugent.be –</a:t>
            </a:r>
            <a:r>
              <a:rPr lang="en-US" dirty="0" smtClean="0"/>
              <a:t>x</a:t>
            </a:r>
            <a:br>
              <a:rPr lang="en-US" dirty="0" smtClean="0"/>
            </a:br>
            <a:r>
              <a:rPr lang="en-US" dirty="0" smtClean="0"/>
              <a:t>./</a:t>
            </a:r>
            <a:r>
              <a:rPr lang="en-US" dirty="0"/>
              <a:t>dnsenum.pl ugent.be</a:t>
            </a:r>
          </a:p>
          <a:p>
            <a:endParaRPr lang="en-US" dirty="0" smtClean="0"/>
          </a:p>
          <a:p>
            <a:r>
              <a:rPr lang="en-US" dirty="0" err="1" smtClean="0"/>
              <a:t>ServerSniff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http://serversniff.net/nsreport.php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4"/>
              </a:rPr>
              <a:t>http://serversniff.net/content.php?do=subdomains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GUI Dig for Windows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>
                <a:hlinkClick r:id="rId5"/>
              </a:rPr>
              <a:t>http://nscan.org/dig.html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Bruteforcing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Fierce</a:t>
            </a:r>
            <a:br>
              <a:rPr lang="en-US" dirty="0"/>
            </a:br>
            <a:r>
              <a:rPr lang="en-US" dirty="0">
                <a:hlinkClick r:id="rId3"/>
              </a:rPr>
              <a:t>http://ha.ckers.org/fierce/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./fierce.pl  </a:t>
            </a:r>
            <a:r>
              <a:rPr lang="en-US" dirty="0" smtClean="0"/>
              <a:t>-threads 100 -</a:t>
            </a:r>
            <a:r>
              <a:rPr lang="en-US" dirty="0" err="1" smtClean="0"/>
              <a:t>dns</a:t>
            </a:r>
            <a:r>
              <a:rPr lang="en-US" dirty="0" smtClean="0"/>
              <a:t> irongeek.com</a:t>
            </a:r>
            <a:br>
              <a:rPr lang="en-US" dirty="0" smtClean="0"/>
            </a:br>
            <a:r>
              <a:rPr lang="en-US" dirty="0" smtClean="0"/>
              <a:t>./fierce.pl </a:t>
            </a:r>
            <a:r>
              <a:rPr lang="en-US" dirty="0"/>
              <a:t>-</a:t>
            </a:r>
            <a:r>
              <a:rPr lang="en-US" dirty="0" err="1"/>
              <a:t>dns</a:t>
            </a:r>
            <a:r>
              <a:rPr lang="en-US" dirty="0"/>
              <a:t> irongeek.com -wordlist dictionary.txt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2842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590800"/>
            <a:ext cx="2590800" cy="3890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3048000"/>
            <a:ext cx="41148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About Adrian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46725"/>
          </a:xfrm>
        </p:spPr>
        <p:txBody>
          <a:bodyPr/>
          <a:lstStyle/>
          <a:p>
            <a:r>
              <a:rPr lang="en-US" sz="2000" dirty="0" smtClean="0"/>
              <a:t>I run Irongeek.com</a:t>
            </a:r>
          </a:p>
          <a:p>
            <a:r>
              <a:rPr lang="en-US" sz="2000" dirty="0" smtClean="0"/>
              <a:t>I have an interest in </a:t>
            </a:r>
            <a:r>
              <a:rPr lang="en-US" sz="2000" dirty="0" err="1" smtClean="0"/>
              <a:t>InfoSec</a:t>
            </a:r>
            <a:r>
              <a:rPr lang="en-US" sz="2000" dirty="0" smtClean="0"/>
              <a:t> education</a:t>
            </a:r>
          </a:p>
          <a:p>
            <a:r>
              <a:rPr lang="en-US" sz="2000" dirty="0" smtClean="0"/>
              <a:t>I don’t know everything - I’m just a geek with time on my hands</a:t>
            </a:r>
          </a:p>
          <a:p>
            <a:r>
              <a:rPr lang="en-US" sz="2000" dirty="0"/>
              <a:t>(</a:t>
            </a:r>
            <a:r>
              <a:rPr lang="en-US" sz="2000" dirty="0" err="1"/>
              <a:t>ir</a:t>
            </a:r>
            <a:r>
              <a:rPr lang="en-US" sz="2000" dirty="0"/>
              <a:t>)Regular on the </a:t>
            </a:r>
            <a:r>
              <a:rPr lang="en-US" sz="2000" dirty="0" err="1"/>
              <a:t>ISDPodcast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>
                <a:hlinkClick r:id="rId5"/>
              </a:rPr>
              <a:t>http://www.isd-podcast.com/</a:t>
            </a:r>
            <a:r>
              <a:rPr lang="en-US" sz="2000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5908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Sometimes my presentations</a:t>
            </a:r>
            <a:br>
              <a:rPr lang="en-US" sz="1600" dirty="0" smtClean="0"/>
            </a:br>
            <a:r>
              <a:rPr lang="en-US" sz="1600" dirty="0" smtClean="0"/>
              <a:t> are like this.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7315200" y="26670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And sometimes my presentations</a:t>
            </a:r>
            <a:br>
              <a:rPr lang="en-US" sz="1600" dirty="0" smtClean="0"/>
            </a:br>
            <a:r>
              <a:rPr lang="en-US" sz="1600" dirty="0" smtClean="0"/>
              <a:t> are like this.</a:t>
            </a:r>
            <a:endParaRPr lang="en-US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Nmap</a:t>
            </a:r>
            <a:r>
              <a:rPr lang="en-US" dirty="0" smtClean="0"/>
              <a:t> Demo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371600" y="1981200"/>
            <a:ext cx="644298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/>
              <a:t>nmap</a:t>
            </a:r>
            <a:r>
              <a:rPr lang="en-US" sz="4000" dirty="0" smtClean="0"/>
              <a:t> -</a:t>
            </a:r>
            <a:r>
              <a:rPr lang="en-US" sz="4000" dirty="0" err="1" smtClean="0"/>
              <a:t>sL</a:t>
            </a:r>
            <a:r>
              <a:rPr lang="en-US" sz="4000" dirty="0" smtClean="0"/>
              <a:t> &lt;some-IP-range&gt;</a:t>
            </a:r>
          </a:p>
          <a:p>
            <a:r>
              <a:rPr lang="en-US" sz="4000" dirty="0" err="1"/>
              <a:t>nmap</a:t>
            </a:r>
            <a:r>
              <a:rPr lang="en-US" sz="4000" dirty="0"/>
              <a:t> -</a:t>
            </a:r>
            <a:r>
              <a:rPr lang="en-US" sz="4000" dirty="0" err="1"/>
              <a:t>sL</a:t>
            </a:r>
            <a:r>
              <a:rPr lang="en-US" sz="4000" dirty="0"/>
              <a:t> 192.0.32.1-10</a:t>
            </a:r>
            <a:endParaRPr lang="en-US" sz="4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Whois</a:t>
            </a:r>
            <a:r>
              <a:rPr lang="en-US" dirty="0" smtClean="0"/>
              <a:t>: </a:t>
            </a:r>
            <a:r>
              <a:rPr lang="en-US" dirty="0" err="1" smtClean="0"/>
              <a:t>Whooo</a:t>
            </a:r>
            <a:r>
              <a:rPr lang="en-US" dirty="0" smtClean="0"/>
              <a:t>, are you? Who-who-who-who.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Great for troubleshooting, bad for privacy</a:t>
            </a:r>
          </a:p>
          <a:p>
            <a:r>
              <a:rPr lang="en-US" dirty="0" smtClean="0"/>
              <a:t>Who owns a domain name or IP</a:t>
            </a:r>
          </a:p>
          <a:p>
            <a:r>
              <a:rPr lang="en-US" dirty="0" smtClean="0"/>
              <a:t>E-mail contacts</a:t>
            </a:r>
          </a:p>
          <a:p>
            <a:r>
              <a:rPr lang="en-US" dirty="0" smtClean="0"/>
              <a:t>Physical addresses</a:t>
            </a:r>
          </a:p>
          <a:p>
            <a:r>
              <a:rPr lang="en-US" dirty="0" smtClean="0"/>
              <a:t>Name server</a:t>
            </a:r>
          </a:p>
          <a:p>
            <a:r>
              <a:rPr lang="en-US" dirty="0" smtClean="0"/>
              <a:t>IP ranges</a:t>
            </a:r>
          </a:p>
          <a:p>
            <a:endParaRPr lang="en-US" dirty="0" smtClean="0"/>
          </a:p>
          <a:p>
            <a:r>
              <a:rPr lang="en-US" dirty="0" smtClean="0"/>
              <a:t>Who is by proxy?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Whois</a:t>
            </a:r>
            <a:r>
              <a:rPr lang="en-US" dirty="0" smtClean="0"/>
              <a:t> 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apt-get install </a:t>
            </a:r>
            <a:r>
              <a:rPr lang="en-US" dirty="0" err="1" smtClean="0"/>
              <a:t>whois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whois</a:t>
            </a:r>
            <a:r>
              <a:rPr lang="en-US" dirty="0" smtClean="0"/>
              <a:t> example.com</a:t>
            </a:r>
          </a:p>
          <a:p>
            <a:pPr>
              <a:buNone/>
            </a:pPr>
            <a:r>
              <a:rPr lang="en-US" dirty="0" err="1" smtClean="0"/>
              <a:t>whois</a:t>
            </a:r>
            <a:r>
              <a:rPr lang="en-US" dirty="0" smtClean="0"/>
              <a:t> 208.97.169.250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Whois</a:t>
            </a:r>
            <a:r>
              <a:rPr lang="en-US" dirty="0" smtClean="0"/>
              <a:t>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6572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*nix Command line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err="1" smtClean="0"/>
              <a:t>Nirsoft’s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>
                <a:hlinkClick r:id="rId3"/>
              </a:rPr>
              <a:t>http://www.nirsoft.net/utils/whois_this_domain.html</a:t>
            </a:r>
            <a:r>
              <a:rPr lang="en-US" sz="2400" dirty="0" smtClean="0"/>
              <a:t> </a:t>
            </a:r>
            <a:r>
              <a:rPr lang="en-US" dirty="0" smtClean="0">
                <a:hlinkClick r:id="rId4"/>
              </a:rPr>
              <a:t>http://www.nirsoft.net/utils/ipnetinfo.html</a:t>
            </a:r>
            <a:r>
              <a:rPr lang="en-US" dirty="0" smtClean="0"/>
              <a:t> </a:t>
            </a:r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Pretty much any network tools collection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Whois</a:t>
            </a:r>
            <a:r>
              <a:rPr lang="en-US" dirty="0" smtClean="0"/>
              <a:t> and domain tools 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err="1" smtClean="0">
                <a:hlinkClick r:id="rId3"/>
              </a:rPr>
              <a:t>RobTex</a:t>
            </a:r>
            <a:r>
              <a:rPr lang="en-US" u="sng" dirty="0" smtClean="0">
                <a:hlinkClick r:id="rId3"/>
              </a:rPr>
              <a:t/>
            </a:r>
            <a:br>
              <a:rPr lang="en-US" u="sng" dirty="0" smtClean="0">
                <a:hlinkClick r:id="rId3"/>
              </a:rPr>
            </a:br>
            <a:r>
              <a:rPr lang="en-US" u="sng" dirty="0" smtClean="0">
                <a:hlinkClick r:id="rId3"/>
              </a:rPr>
              <a:t>http</a:t>
            </a:r>
            <a:r>
              <a:rPr lang="en-US" u="sng" dirty="0">
                <a:hlinkClick r:id="rId3"/>
              </a:rPr>
              <a:t>://</a:t>
            </a:r>
            <a:r>
              <a:rPr lang="en-US" u="sng" dirty="0" smtClean="0">
                <a:hlinkClick r:id="rId3"/>
              </a:rPr>
              <a:t>www.robtex.com</a:t>
            </a:r>
            <a:endParaRPr lang="en-US" u="sng" dirty="0" smtClean="0"/>
          </a:p>
          <a:p>
            <a:endParaRPr lang="en-US" dirty="0" smtClean="0"/>
          </a:p>
          <a:p>
            <a:r>
              <a:rPr lang="en-US" dirty="0" err="1" smtClean="0"/>
              <a:t>ServerSniff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>
                <a:hlinkClick r:id="rId4"/>
              </a:rPr>
              <a:t>http://www.serversniff.net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Traceroute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>
                <a:solidFill>
                  <a:srgbClr val="FF0000"/>
                </a:solidFill>
              </a:rPr>
              <a:t>(ok, not really a DNS tool, but I was too lazy to make another section)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Windows (ICMP):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err="1" smtClean="0"/>
              <a:t>tracert</a:t>
            </a:r>
            <a:r>
              <a:rPr lang="en-US" dirty="0" smtClean="0"/>
              <a:t> irongeek.com</a:t>
            </a:r>
          </a:p>
          <a:p>
            <a:endParaRPr lang="en-US" dirty="0" smtClean="0"/>
          </a:p>
          <a:p>
            <a:r>
              <a:rPr lang="en-US" dirty="0" smtClean="0"/>
              <a:t>*nix (UDP by default, change with –I or -T):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err="1" smtClean="0"/>
              <a:t>traceroute</a:t>
            </a:r>
            <a:r>
              <a:rPr lang="en-US" dirty="0" smtClean="0"/>
              <a:t> irongeek.com</a:t>
            </a:r>
          </a:p>
          <a:p>
            <a:endParaRPr lang="en-US" dirty="0" smtClean="0"/>
          </a:p>
          <a:p>
            <a:r>
              <a:rPr lang="en-US" dirty="0" smtClean="0"/>
              <a:t>Just for fun:</a:t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http://www.nabber.org/projects/geotrace/</a:t>
            </a:r>
            <a:r>
              <a:rPr lang="en-US" dirty="0" smtClean="0"/>
              <a:t> </a:t>
            </a:r>
          </a:p>
          <a:p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Finding general Information about an organization via the web 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So, you have a job posting for an</a:t>
            </a:r>
            <a:br>
              <a:rPr lang="en-US" dirty="0" smtClean="0"/>
            </a:br>
            <a:r>
              <a:rPr lang="en-US" dirty="0" smtClean="0"/>
              <a:t>Ethical Hacker huh?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Sites about the organization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13325"/>
          </a:xfrm>
        </p:spPr>
        <p:txBody>
          <a:bodyPr/>
          <a:lstStyle/>
          <a:p>
            <a:r>
              <a:rPr lang="en-US" sz="1800" dirty="0" smtClean="0"/>
              <a:t>The organization’s website (duh!)</a:t>
            </a:r>
          </a:p>
          <a:p>
            <a:r>
              <a:rPr lang="en-US" sz="1800" dirty="0"/>
              <a:t>Corp Info</a:t>
            </a:r>
            <a:br>
              <a:rPr lang="en-US" sz="1800" dirty="0"/>
            </a:br>
            <a:r>
              <a:rPr lang="en-US" sz="1800" dirty="0">
                <a:hlinkClick r:id="rId3"/>
              </a:rPr>
              <a:t>http://</a:t>
            </a:r>
            <a:r>
              <a:rPr lang="en-US" sz="1800" dirty="0" smtClean="0">
                <a:hlinkClick r:id="rId3"/>
              </a:rPr>
              <a:t>www.pentest-standard.org/index.php/PTES_Technical_Guidelines#Corporate</a:t>
            </a:r>
            <a:r>
              <a:rPr lang="en-US" sz="1800" dirty="0" smtClean="0"/>
              <a:t> </a:t>
            </a:r>
          </a:p>
          <a:p>
            <a:r>
              <a:rPr lang="en-US" sz="1800" dirty="0" err="1" smtClean="0"/>
              <a:t>Wayback</a:t>
            </a:r>
            <a:r>
              <a:rPr lang="en-US" sz="1800" dirty="0" smtClean="0"/>
              <a:t> Machine</a:t>
            </a:r>
            <a:br>
              <a:rPr lang="en-US" sz="1800" dirty="0" smtClean="0"/>
            </a:br>
            <a:r>
              <a:rPr lang="en-US" sz="1800" dirty="0" smtClean="0">
                <a:hlinkClick r:id="rId4"/>
              </a:rPr>
              <a:t>http://www.archive.org</a:t>
            </a:r>
            <a:r>
              <a:rPr lang="en-US" sz="1800" dirty="0" smtClean="0"/>
              <a:t> </a:t>
            </a:r>
          </a:p>
          <a:p>
            <a:r>
              <a:rPr lang="en-US" sz="1800" dirty="0" smtClean="0"/>
              <a:t>Monster (and other job sites)</a:t>
            </a:r>
            <a:br>
              <a:rPr lang="en-US" sz="1800" dirty="0" smtClean="0"/>
            </a:br>
            <a:r>
              <a:rPr lang="en-US" sz="1800" dirty="0" smtClean="0">
                <a:hlinkClick r:id="rId5"/>
              </a:rPr>
              <a:t>http://www.monster.com/</a:t>
            </a:r>
            <a:r>
              <a:rPr lang="en-US" sz="1800" dirty="0" smtClean="0"/>
              <a:t> </a:t>
            </a:r>
          </a:p>
          <a:p>
            <a:r>
              <a:rPr lang="en-US" sz="1800" dirty="0" err="1" smtClean="0"/>
              <a:t>Zoominfo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>
                <a:hlinkClick r:id="rId6"/>
              </a:rPr>
              <a:t>http://www.zoominfo.com/</a:t>
            </a:r>
            <a:endParaRPr lang="en-US" sz="1800" dirty="0" smtClean="0"/>
          </a:p>
          <a:p>
            <a:r>
              <a:rPr lang="en-US" sz="1800" dirty="0" smtClean="0"/>
              <a:t>Google Groups </a:t>
            </a:r>
            <a:r>
              <a:rPr lang="en-US" sz="1600" dirty="0" smtClean="0"/>
              <a:t>(News groups, Google Groups and forums)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 </a:t>
            </a:r>
            <a:r>
              <a:rPr lang="en-US" sz="1800" dirty="0" smtClean="0">
                <a:hlinkClick r:id="rId7"/>
              </a:rPr>
              <a:t>http://groups.google.com/</a:t>
            </a:r>
            <a:r>
              <a:rPr lang="en-US" sz="1800" dirty="0" smtClean="0"/>
              <a:t> </a:t>
            </a:r>
          </a:p>
          <a:p>
            <a:r>
              <a:rPr lang="en-US" sz="1800" dirty="0" smtClean="0"/>
              <a:t>Boards</a:t>
            </a:r>
            <a:br>
              <a:rPr lang="en-US" sz="1800" dirty="0" smtClean="0"/>
            </a:br>
            <a:r>
              <a:rPr lang="en-US" sz="1800" dirty="0" smtClean="0">
                <a:hlinkClick r:id="rId8"/>
              </a:rPr>
              <a:t>http://boardreader.com</a:t>
            </a:r>
            <a:r>
              <a:rPr lang="en-US" sz="1800" dirty="0" smtClean="0"/>
              <a:t> 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hlinkClick r:id="rId9"/>
              </a:rPr>
              <a:t>http://</a:t>
            </a:r>
            <a:r>
              <a:rPr lang="en-US" sz="1800" dirty="0" smtClean="0">
                <a:hlinkClick r:id="rId9"/>
              </a:rPr>
              <a:t>omgili.com</a:t>
            </a:r>
            <a:r>
              <a:rPr lang="en-US" sz="1800" dirty="0" smtClean="0"/>
              <a:t>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hlinkClick r:id="rId7"/>
              </a:rPr>
              <a:t>http://</a:t>
            </a:r>
            <a:r>
              <a:rPr lang="en-US" sz="1800" dirty="0" smtClean="0">
                <a:hlinkClick r:id="rId7"/>
              </a:rPr>
              <a:t>groups.google.com</a:t>
            </a:r>
            <a:r>
              <a:rPr lang="en-US" sz="1800" dirty="0" smtClean="0"/>
              <a:t> </a:t>
            </a:r>
          </a:p>
          <a:p>
            <a:r>
              <a:rPr lang="en-US" sz="1800" dirty="0" smtClean="0"/>
              <a:t>LinkedIn</a:t>
            </a:r>
            <a:br>
              <a:rPr lang="en-US" sz="1800" dirty="0" smtClean="0"/>
            </a:br>
            <a:r>
              <a:rPr lang="en-US" sz="1800" dirty="0" smtClean="0">
                <a:hlinkClick r:id="rId10"/>
              </a:rPr>
              <a:t>http://www.linkedin.com/</a:t>
            </a:r>
            <a:r>
              <a:rPr lang="en-US" sz="1800" dirty="0" smtClean="0"/>
              <a:t> </a:t>
            </a:r>
            <a:br>
              <a:rPr lang="en-US" sz="1800" dirty="0" smtClean="0"/>
            </a:br>
            <a:r>
              <a:rPr lang="en-US" sz="1800" dirty="0" smtClean="0"/>
              <a:t>	 </a:t>
            </a:r>
            <a:endParaRPr lang="en-US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C:\Users\adrian\AppData\Local\Microsoft\Windows\Temporary Internet Files\Content.IE5\0ZFRXP6D\MC90033577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439" y="2286000"/>
            <a:ext cx="1084907" cy="358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rian\AppData\Local\Microsoft\Windows\Temporary Internet Files\Content.IE5\18KNPZ2C\MC90001337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55682">
            <a:off x="999510" y="4198050"/>
            <a:ext cx="1900123" cy="1331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rian\AppData\Local\Microsoft\Windows\Temporary Internet Files\Content.IE5\5KECP51V\MC900040131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265" y="3714109"/>
            <a:ext cx="1693469" cy="182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8400" y="10160"/>
            <a:ext cx="8229600" cy="1828800"/>
          </a:xfrm>
        </p:spPr>
        <p:txBody>
          <a:bodyPr/>
          <a:lstStyle/>
          <a:p>
            <a:r>
              <a:rPr lang="en-US" dirty="0" smtClean="0"/>
              <a:t>Anti-social networks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2800" y="1752600"/>
            <a:ext cx="6400800" cy="1752600"/>
          </a:xfrm>
        </p:spPr>
        <p:txBody>
          <a:bodyPr/>
          <a:lstStyle/>
          <a:p>
            <a:r>
              <a:rPr lang="en-US" dirty="0" smtClean="0"/>
              <a:t>It’s all about how this links to that links to some other thing…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4726800"/>
            <a:ext cx="1371600" cy="1371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626680"/>
            <a:ext cx="1678800" cy="167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200" y="4932680"/>
            <a:ext cx="1066800" cy="1066800"/>
          </a:xfrm>
          <a:prstGeom prst="rect">
            <a:avLst/>
          </a:prstGeom>
        </p:spPr>
      </p:pic>
      <p:pic>
        <p:nvPicPr>
          <p:cNvPr id="3078" name="Picture 6" descr="C:\Users\adrian\AppData\Local\Microsoft\Windows\Temporary Internet Files\Content.IE5\HXGODO1H\MC900351596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591" y="4642203"/>
            <a:ext cx="786143" cy="179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adrian\AppData\Local\Microsoft\Windows\Temporary Internet Files\Content.IE5\HXGODO1H\MC900013186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13118">
            <a:off x="2513151" y="5522785"/>
            <a:ext cx="1741018" cy="115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get to know Ester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781800" cy="4708525"/>
          </a:xfrm>
        </p:spPr>
        <p:txBody>
          <a:bodyPr/>
          <a:lstStyle/>
          <a:p>
            <a:r>
              <a:rPr lang="en-US" sz="2000" dirty="0" smtClean="0"/>
              <a:t>Fake profile I made up to use for class</a:t>
            </a:r>
          </a:p>
          <a:p>
            <a:r>
              <a:rPr lang="en-US" sz="2000" dirty="0" smtClean="0"/>
              <a:t>Dropped some </a:t>
            </a:r>
            <a:r>
              <a:rPr lang="en-US" sz="2000" dirty="0" err="1" smtClean="0"/>
              <a:t>Dox</a:t>
            </a:r>
            <a:r>
              <a:rPr lang="en-US" sz="2000" dirty="0" smtClean="0"/>
              <a:t> at a few places</a:t>
            </a:r>
          </a:p>
          <a:p>
            <a:r>
              <a:rPr lang="en-US" sz="2000" dirty="0" smtClean="0"/>
              <a:t>May sound creepy, but you can practice with names from dating sites</a:t>
            </a:r>
          </a:p>
          <a:p>
            <a:r>
              <a:rPr lang="en-US" sz="2000" dirty="0" smtClean="0"/>
              <a:t>Remember what you learned from 4chan:</a:t>
            </a:r>
            <a:endParaRPr lang="en-US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840" y="3657600"/>
            <a:ext cx="118110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85800"/>
            <a:ext cx="1714500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429000"/>
            <a:ext cx="4038600" cy="3230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97596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Mile wide, 2.5 feet deep</a:t>
            </a:r>
          </a:p>
          <a:p>
            <a:endParaRPr lang="en-US" dirty="0" smtClean="0"/>
          </a:p>
          <a:p>
            <a:r>
              <a:rPr lang="en-US" dirty="0" smtClean="0"/>
              <a:t>Feel free to ask questions at any time</a:t>
            </a:r>
          </a:p>
          <a:p>
            <a:endParaRPr lang="en-US" dirty="0" smtClean="0"/>
          </a:p>
          <a:p>
            <a:r>
              <a:rPr lang="en-US" dirty="0" smtClean="0"/>
              <a:t>There will (hopefully) be many long breaks to play with the tools mentioned</a:t>
            </a:r>
          </a:p>
          <a:p>
            <a:endParaRPr lang="en-US" dirty="0"/>
          </a:p>
          <a:p>
            <a:r>
              <a:rPr lang="en-US" dirty="0" smtClean="0"/>
              <a:t>I’ll try not to drop anyone's docs but my own, but volunteers for “victims” will help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Cyberstalking</a:t>
            </a:r>
            <a:r>
              <a:rPr lang="en-US" dirty="0" smtClean="0"/>
              <a:t> 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000" dirty="0" smtClean="0"/>
              <a:t>Large list at:</a:t>
            </a:r>
          </a:p>
          <a:p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www.irongeek.com/i.php?page=security/doxing-footprinting-cyberstalking</a:t>
            </a:r>
            <a:r>
              <a:rPr lang="en-US" sz="2000" dirty="0" smtClean="0"/>
              <a:t> </a:t>
            </a:r>
            <a:endParaRPr lang="en-US" sz="2000" dirty="0"/>
          </a:p>
          <a:p>
            <a:pPr>
              <a:buNone/>
            </a:pPr>
            <a:r>
              <a:rPr lang="en-US" sz="2000" dirty="0" smtClean="0"/>
              <a:t>Useful:</a:t>
            </a:r>
            <a:endParaRPr lang="en-US" sz="2000" dirty="0" smtClean="0">
              <a:hlinkClick r:id="rId4"/>
            </a:endParaRPr>
          </a:p>
          <a:p>
            <a:r>
              <a:rPr lang="en-US" sz="2000" dirty="0">
                <a:hlinkClick r:id="rId5"/>
              </a:rPr>
              <a:t>http://</a:t>
            </a:r>
            <a:r>
              <a:rPr lang="en-US" sz="2000" dirty="0" smtClean="0">
                <a:hlinkClick r:id="rId5"/>
              </a:rPr>
              <a:t>com.lullar.com</a:t>
            </a:r>
            <a:r>
              <a:rPr lang="en-US" sz="2000" dirty="0"/>
              <a:t> </a:t>
            </a:r>
            <a:endParaRPr lang="en-US" sz="2000" dirty="0" smtClean="0"/>
          </a:p>
          <a:p>
            <a:r>
              <a:rPr lang="en-US" sz="2000" dirty="0" smtClean="0">
                <a:hlinkClick r:id="rId4"/>
              </a:rPr>
              <a:t>http://www.peekyou.com</a:t>
            </a:r>
            <a:r>
              <a:rPr lang="en-US" sz="2000" dirty="0" smtClean="0"/>
              <a:t> </a:t>
            </a:r>
          </a:p>
          <a:p>
            <a:r>
              <a:rPr lang="en-US" sz="2000" dirty="0">
                <a:hlinkClick r:id="rId6"/>
              </a:rPr>
              <a:t>http://</a:t>
            </a:r>
            <a:r>
              <a:rPr lang="en-US" sz="2000" dirty="0" smtClean="0">
                <a:hlinkClick r:id="rId6"/>
              </a:rPr>
              <a:t>www.checkusernames.com</a:t>
            </a:r>
            <a:r>
              <a:rPr lang="en-US" sz="2000" dirty="0" smtClean="0"/>
              <a:t> / </a:t>
            </a:r>
            <a:r>
              <a:rPr lang="en-US" sz="2000" dirty="0">
                <a:hlinkClick r:id="rId7"/>
              </a:rPr>
              <a:t>http://knowem.com</a:t>
            </a:r>
            <a:r>
              <a:rPr lang="en-US" sz="2000" dirty="0"/>
              <a:t> </a:t>
            </a:r>
          </a:p>
          <a:p>
            <a:r>
              <a:rPr lang="en-US" sz="2000" dirty="0">
                <a:hlinkClick r:id="rId8"/>
              </a:rPr>
              <a:t>http://</a:t>
            </a:r>
            <a:r>
              <a:rPr lang="en-US" sz="2000" dirty="0" smtClean="0">
                <a:hlinkClick r:id="rId8"/>
              </a:rPr>
              <a:t>www.isearch.com</a:t>
            </a:r>
            <a:endParaRPr lang="en-US" sz="2000" dirty="0" smtClean="0"/>
          </a:p>
          <a:p>
            <a:r>
              <a:rPr lang="en-US" sz="2000" dirty="0">
                <a:hlinkClick r:id="rId9"/>
              </a:rPr>
              <a:t>http://</a:t>
            </a:r>
            <a:r>
              <a:rPr lang="en-US" sz="2000" dirty="0" smtClean="0">
                <a:hlinkClick r:id="rId9"/>
              </a:rPr>
              <a:t>www.whitepages.com</a:t>
            </a:r>
            <a:r>
              <a:rPr lang="en-US" sz="2000" dirty="0" smtClean="0"/>
              <a:t> </a:t>
            </a:r>
          </a:p>
          <a:p>
            <a:pPr>
              <a:buNone/>
            </a:pPr>
            <a:r>
              <a:rPr lang="en-US" sz="2000" dirty="0" smtClean="0"/>
              <a:t>Not quite related, but cool:</a:t>
            </a:r>
            <a:endParaRPr lang="en-US" sz="2000" dirty="0" smtClean="0">
              <a:hlinkClick r:id="rId10"/>
            </a:endParaRPr>
          </a:p>
          <a:p>
            <a:r>
              <a:rPr lang="en-US" sz="2000" dirty="0" smtClean="0">
                <a:hlinkClick r:id="rId10"/>
              </a:rPr>
              <a:t>http://tineye.com</a:t>
            </a:r>
            <a:r>
              <a:rPr lang="en-US" sz="2000" dirty="0" smtClean="0"/>
              <a:t> </a:t>
            </a:r>
          </a:p>
          <a:p>
            <a:r>
              <a:rPr lang="en-US" sz="2000" dirty="0">
                <a:hlinkClick r:id="rId11"/>
              </a:rPr>
              <a:t>http://pipes.yahoo.com/pipes</a:t>
            </a:r>
            <a:r>
              <a:rPr lang="en-US" sz="2000" dirty="0" smtClean="0">
                <a:hlinkClick r:id="rId11"/>
              </a:rPr>
              <a:t>/</a:t>
            </a:r>
            <a:endParaRPr lang="en-US" sz="2000" dirty="0" smtClean="0"/>
          </a:p>
          <a:p>
            <a:pPr marL="136525" indent="0">
              <a:buNone/>
            </a:pPr>
            <a:r>
              <a:rPr lang="en-US" sz="2000" dirty="0" smtClean="0"/>
              <a:t>Crap:</a:t>
            </a:r>
          </a:p>
          <a:p>
            <a:r>
              <a:rPr lang="en-US" sz="2000" dirty="0" smtClean="0"/>
              <a:t>Most of them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6525" indent="0">
              <a:buNone/>
            </a:pPr>
            <a:r>
              <a:rPr lang="en-US" sz="2400" dirty="0" smtClean="0"/>
              <a:t>General</a:t>
            </a:r>
            <a:endParaRPr lang="en-US" sz="2400" dirty="0" smtClean="0">
              <a:hlinkClick r:id="rId3"/>
            </a:endParaRPr>
          </a:p>
          <a:p>
            <a:r>
              <a:rPr lang="en-US" sz="2400" dirty="0" smtClean="0">
                <a:hlinkClick r:id="rId3"/>
              </a:rPr>
              <a:t>http</a:t>
            </a:r>
            <a:r>
              <a:rPr lang="en-US" sz="2400" dirty="0">
                <a:hlinkClick r:id="rId3"/>
              </a:rPr>
              <a:t>://</a:t>
            </a:r>
            <a:r>
              <a:rPr lang="en-US" sz="2400" dirty="0" smtClean="0">
                <a:hlinkClick r:id="rId3"/>
              </a:rPr>
              <a:t>youropenbook.org</a:t>
            </a:r>
            <a:endParaRPr lang="en-US" sz="2400" dirty="0" smtClean="0"/>
          </a:p>
          <a:p>
            <a:pPr marL="136525" indent="0">
              <a:buNone/>
            </a:pPr>
            <a:r>
              <a:rPr lang="en-US" sz="2400" dirty="0" err="1" smtClean="0"/>
              <a:t>Geolocation</a:t>
            </a:r>
            <a:endParaRPr lang="en-US" sz="2400" dirty="0" smtClean="0"/>
          </a:p>
          <a:p>
            <a:r>
              <a:rPr lang="en-US" sz="2400" dirty="0">
                <a:hlinkClick r:id="rId4"/>
              </a:rPr>
              <a:t>http://</a:t>
            </a:r>
            <a:r>
              <a:rPr lang="en-US" sz="2400" dirty="0" smtClean="0">
                <a:hlinkClick r:id="rId4"/>
              </a:rPr>
              <a:t>www.bing.com/maps</a:t>
            </a:r>
            <a:r>
              <a:rPr lang="en-US" sz="2400" dirty="0" smtClean="0"/>
              <a:t> </a:t>
            </a:r>
          </a:p>
          <a:p>
            <a:r>
              <a:rPr lang="en-US" sz="2400" dirty="0">
                <a:hlinkClick r:id="rId5"/>
              </a:rPr>
              <a:t>http://</a:t>
            </a:r>
            <a:r>
              <a:rPr lang="en-US" sz="2400" dirty="0" smtClean="0">
                <a:hlinkClick r:id="rId5"/>
              </a:rPr>
              <a:t>twittermap.appspot.com</a:t>
            </a:r>
            <a:endParaRPr lang="en-US" sz="2400" dirty="0" smtClean="0"/>
          </a:p>
          <a:p>
            <a:r>
              <a:rPr lang="en-US" sz="2400" dirty="0" smtClean="0">
                <a:hlinkClick r:id="rId6"/>
              </a:rPr>
              <a:t>http</a:t>
            </a:r>
            <a:r>
              <a:rPr lang="en-US" sz="2400" dirty="0">
                <a:hlinkClick r:id="rId6"/>
              </a:rPr>
              <a:t>://</a:t>
            </a:r>
            <a:r>
              <a:rPr lang="en-US" sz="2400" dirty="0" smtClean="0">
                <a:hlinkClick r:id="rId6"/>
              </a:rPr>
              <a:t>www.fourwhere.com/</a:t>
            </a:r>
            <a:endParaRPr lang="en-US" sz="2400" dirty="0" smtClean="0"/>
          </a:p>
          <a:p>
            <a:r>
              <a:rPr lang="en-US" sz="2400" dirty="0" smtClean="0">
                <a:hlinkClick r:id="rId7"/>
              </a:rPr>
              <a:t>http</a:t>
            </a:r>
            <a:r>
              <a:rPr lang="en-US" sz="2400" dirty="0">
                <a:hlinkClick r:id="rId7"/>
              </a:rPr>
              <a:t>://</a:t>
            </a:r>
            <a:r>
              <a:rPr lang="en-US" sz="2400" dirty="0" smtClean="0">
                <a:hlinkClick r:id="rId7"/>
              </a:rPr>
              <a:t>icanstalku.com</a:t>
            </a:r>
            <a:r>
              <a:rPr lang="en-US" sz="2400" dirty="0"/>
              <a:t> </a:t>
            </a:r>
          </a:p>
          <a:p>
            <a:r>
              <a:rPr lang="en-US" sz="2400" dirty="0">
                <a:hlinkClick r:id="rId8"/>
              </a:rPr>
              <a:t>http://</a:t>
            </a:r>
            <a:r>
              <a:rPr lang="en-US" sz="2400" dirty="0" smtClean="0">
                <a:hlinkClick r:id="rId8"/>
              </a:rPr>
              <a:t>ip2geolocation.com</a:t>
            </a:r>
            <a:r>
              <a:rPr lang="en-US" sz="2400" dirty="0" smtClean="0"/>
              <a:t> </a:t>
            </a:r>
          </a:p>
          <a:p>
            <a:pPr marL="136525" indent="0">
              <a:buNone/>
            </a:pPr>
            <a:r>
              <a:rPr lang="en-US" sz="2400" dirty="0"/>
              <a:t>N</a:t>
            </a:r>
            <a:r>
              <a:rPr lang="en-US" sz="2400" dirty="0" smtClean="0"/>
              <a:t>eighbors</a:t>
            </a:r>
          </a:p>
          <a:p>
            <a:r>
              <a:rPr lang="en-US" sz="2400" dirty="0" smtClean="0">
                <a:hlinkClick r:id="rId9"/>
              </a:rPr>
              <a:t>http</a:t>
            </a:r>
            <a:r>
              <a:rPr lang="en-US" sz="2400" dirty="0">
                <a:hlinkClick r:id="rId9"/>
              </a:rPr>
              <a:t>://</a:t>
            </a:r>
            <a:r>
              <a:rPr lang="en-US" sz="2400" dirty="0" smtClean="0">
                <a:hlinkClick r:id="rId9"/>
              </a:rPr>
              <a:t>www.whitepages.com/find_neighbors</a:t>
            </a:r>
            <a:r>
              <a:rPr lang="en-US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78638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Maltego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000" dirty="0">
                <a:hlinkClick r:id="rId3"/>
              </a:rPr>
              <a:t>http://www.paterva.com/web5</a:t>
            </a:r>
            <a:r>
              <a:rPr lang="en-US" sz="2000" dirty="0" smtClean="0">
                <a:hlinkClick r:id="rId3"/>
              </a:rPr>
              <a:t>/</a:t>
            </a:r>
            <a:endParaRPr lang="en-US" sz="2000" dirty="0" smtClean="0"/>
          </a:p>
          <a:p>
            <a:endParaRPr lang="en-US" sz="2400" dirty="0" smtClean="0"/>
          </a:p>
          <a:p>
            <a:r>
              <a:rPr lang="en-US" sz="2400" dirty="0"/>
              <a:t>See differences:</a:t>
            </a:r>
            <a:br>
              <a:rPr lang="en-US" sz="2400" dirty="0"/>
            </a:br>
            <a:r>
              <a:rPr lang="en-US" sz="2400" dirty="0">
                <a:hlinkClick r:id="rId4"/>
              </a:rPr>
              <a:t>http://</a:t>
            </a:r>
            <a:r>
              <a:rPr lang="en-US" sz="2400" dirty="0" smtClean="0">
                <a:hlinkClick r:id="rId4"/>
              </a:rPr>
              <a:t>www.paterva.com/web5/client/difference.php</a:t>
            </a:r>
            <a:r>
              <a:rPr lang="en-US" sz="2400" dirty="0" smtClean="0"/>
              <a:t> </a:t>
            </a:r>
          </a:p>
          <a:p>
            <a:endParaRPr lang="en-US" sz="2400" dirty="0" smtClean="0"/>
          </a:p>
          <a:p>
            <a:r>
              <a:rPr lang="en-US" sz="2400" dirty="0" smtClean="0"/>
              <a:t>Covers a large cross section of what this class is about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248400" cy="4708525"/>
          </a:xfrm>
        </p:spPr>
        <p:txBody>
          <a:bodyPr/>
          <a:lstStyle/>
          <a:p>
            <a:r>
              <a:rPr lang="en-US" dirty="0"/>
              <a:t>George </a:t>
            </a:r>
            <a:r>
              <a:rPr lang="en-US" dirty="0" err="1"/>
              <a:t>Bronk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Found info on women’s Facebook profiles</a:t>
            </a:r>
          </a:p>
          <a:p>
            <a:r>
              <a:rPr lang="en-US" dirty="0" smtClean="0"/>
              <a:t>Used information to answer security question at mail providers</a:t>
            </a:r>
          </a:p>
          <a:p>
            <a:r>
              <a:rPr lang="en-US" dirty="0" smtClean="0"/>
              <a:t>Found nudes</a:t>
            </a:r>
          </a:p>
          <a:p>
            <a:r>
              <a:rPr lang="en-US" dirty="0" smtClean="0"/>
              <a:t>Posted some, sent them to contacts lists, asked for more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066800"/>
            <a:ext cx="2000250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7907280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be social or anti-social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Should you have a profile?</a:t>
            </a:r>
          </a:p>
          <a:p>
            <a:endParaRPr lang="en-US" dirty="0" smtClean="0"/>
          </a:p>
          <a:p>
            <a:r>
              <a:rPr lang="en-US" dirty="0" smtClean="0"/>
              <a:t>What if you don’t?</a:t>
            </a:r>
          </a:p>
          <a:p>
            <a:endParaRPr lang="en-US" dirty="0" smtClean="0"/>
          </a:p>
          <a:p>
            <a:r>
              <a:rPr lang="en-US" dirty="0" smtClean="0"/>
              <a:t>Impersonators</a:t>
            </a:r>
          </a:p>
          <a:p>
            <a:endParaRPr lang="en-US" dirty="0" smtClean="0"/>
          </a:p>
          <a:p>
            <a:r>
              <a:rPr lang="en-US" dirty="0"/>
              <a:t>Robin Sage (by Thomas Ryan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Get in peoples friends list to probe their connections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990600"/>
            <a:ext cx="316865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49652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560" y="76200"/>
            <a:ext cx="8229600" cy="1828800"/>
          </a:xfrm>
        </p:spPr>
        <p:txBody>
          <a:bodyPr/>
          <a:lstStyle/>
          <a:p>
            <a:r>
              <a:rPr lang="en-US" dirty="0" smtClean="0"/>
              <a:t>Google Hacking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330960" y="1859280"/>
            <a:ext cx="6400800" cy="1752600"/>
          </a:xfrm>
        </p:spPr>
        <p:txBody>
          <a:bodyPr/>
          <a:lstStyle/>
          <a:p>
            <a:r>
              <a:rPr lang="en-US" dirty="0" smtClean="0"/>
              <a:t>More than just turning off safe search (though that’s fun too)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110" y="3581400"/>
            <a:ext cx="476250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So, do you really know what’s shared online about your organization?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PII (Personally identifiable information)</a:t>
            </a:r>
          </a:p>
          <a:p>
            <a:r>
              <a:rPr lang="en-US" dirty="0" smtClean="0"/>
              <a:t>Email address</a:t>
            </a:r>
          </a:p>
          <a:p>
            <a:r>
              <a:rPr lang="en-US" dirty="0" smtClean="0"/>
              <a:t>User names</a:t>
            </a:r>
          </a:p>
          <a:p>
            <a:r>
              <a:rPr lang="en-US" dirty="0" smtClean="0"/>
              <a:t>Vulnerable web services</a:t>
            </a:r>
          </a:p>
          <a:p>
            <a:r>
              <a:rPr lang="en-US" dirty="0" smtClean="0"/>
              <a:t>Web based admin interfaces for hardware</a:t>
            </a:r>
          </a:p>
          <a:p>
            <a:r>
              <a:rPr lang="en-US" dirty="0" smtClean="0"/>
              <a:t>Much more……..</a:t>
            </a:r>
          </a:p>
          <a:p>
            <a:r>
              <a:rPr lang="en-US" u="sng" dirty="0" smtClean="0"/>
              <a:t>YOU HAVE TO USE YOUR IMAGINATION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Advance Operators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414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Operators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site: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Restrict results to only one domain, or server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inurl</a:t>
                      </a:r>
                      <a:r>
                        <a:rPr lang="en-US" dirty="0" smtClean="0"/>
                        <a:t>:/</a:t>
                      </a:r>
                      <a:r>
                        <a:rPr lang="en-US" dirty="0" err="1" smtClean="0"/>
                        <a:t>allinurl</a:t>
                      </a:r>
                      <a:r>
                        <a:rPr lang="en-US" dirty="0" smtClean="0"/>
                        <a:t>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 terms must appear in URL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intitle</a:t>
                      </a:r>
                      <a:r>
                        <a:rPr lang="en-US" dirty="0" smtClean="0"/>
                        <a:t>:/</a:t>
                      </a:r>
                      <a:r>
                        <a:rPr lang="en-US" dirty="0" err="1" smtClean="0"/>
                        <a:t>allintitle</a:t>
                      </a:r>
                      <a:r>
                        <a:rPr lang="en-US" dirty="0" smtClean="0"/>
                        <a:t>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All terms must appear in title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cache: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Display Google’s cache of a page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ext:/</a:t>
                      </a:r>
                      <a:r>
                        <a:rPr lang="en-US" dirty="0" err="1" smtClean="0"/>
                        <a:t>filetype</a:t>
                      </a:r>
                      <a:r>
                        <a:rPr lang="en-US" dirty="0" smtClean="0"/>
                        <a:t>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Return files with a given extension/file type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info: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Convenient way to get to other information about a page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link: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Find pages that link to the given page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inanchor</a:t>
                      </a:r>
                      <a:r>
                        <a:rPr lang="en-US" dirty="0" smtClean="0"/>
                        <a:t>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Page is linked</a:t>
                      </a:r>
                      <a:r>
                        <a:rPr lang="en-US" baseline="0" dirty="0" smtClean="0"/>
                        <a:t> to by someone using the term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2400" y="6096000"/>
            <a:ext cx="624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http://www.googleguide.com/advanced_operators.html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Operators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457200" y="1600200"/>
          <a:ext cx="8229600" cy="3606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Operators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-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Inverse search operator (hide results)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~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synonyms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[#]..[#]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 range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Wildcard to put something between something when searching with “quotes”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Used to force stop words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Boolean operator,</a:t>
                      </a:r>
                      <a:r>
                        <a:rPr lang="en-US" baseline="0" dirty="0" smtClean="0"/>
                        <a:t> must be uppercase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|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Same as OR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General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46725"/>
          </a:xfrm>
        </p:spPr>
        <p:txBody>
          <a:bodyPr/>
          <a:lstStyle/>
          <a:p>
            <a:r>
              <a:rPr lang="en-US" dirty="0" err="1" smtClean="0">
                <a:hlinkClick r:id="rId3"/>
              </a:rPr>
              <a:t>inurl:nph-proxy</a:t>
            </a:r>
            <a:r>
              <a:rPr lang="en-US" dirty="0" smtClean="0">
                <a:hlinkClick r:id="rId3"/>
              </a:rPr>
              <a:t> </a:t>
            </a:r>
            <a:r>
              <a:rPr lang="en-US" dirty="0" err="1" smtClean="0">
                <a:hlinkClick r:id="rId3"/>
              </a:rPr>
              <a:t>site:edu</a:t>
            </a:r>
            <a:r>
              <a:rPr lang="en-US" dirty="0" smtClean="0">
                <a:hlinkClick r:id="rId3"/>
              </a:rPr>
              <a:t>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>
                <a:hlinkClick r:id="rId4"/>
              </a:rPr>
              <a:t>intitle:index.of.etc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>
                <a:hlinkClick r:id="rId5"/>
              </a:rPr>
              <a:t>intitle:index.of</a:t>
            </a:r>
            <a:r>
              <a:rPr lang="en-US" dirty="0" smtClean="0">
                <a:hlinkClick r:id="rId5"/>
              </a:rPr>
              <a:t> </a:t>
            </a:r>
            <a:r>
              <a:rPr lang="en-US" dirty="0" err="1" smtClean="0">
                <a:hlinkClick r:id="rId5"/>
              </a:rPr>
              <a:t>site:irongeek.com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>
                <a:hlinkClick r:id="rId6"/>
              </a:rPr>
              <a:t>filetype:pptx</a:t>
            </a:r>
            <a:r>
              <a:rPr lang="en-US" dirty="0" smtClean="0">
                <a:hlinkClick r:id="rId6"/>
              </a:rPr>
              <a:t> </a:t>
            </a:r>
            <a:r>
              <a:rPr lang="en-US" dirty="0" err="1" smtClean="0">
                <a:hlinkClick r:id="rId6"/>
              </a:rPr>
              <a:t>site:irongeek.com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7"/>
              </a:rPr>
              <a:t>"</a:t>
            </a:r>
            <a:r>
              <a:rPr lang="en-US" dirty="0" err="1" smtClean="0">
                <a:hlinkClick r:id="rId7"/>
              </a:rPr>
              <a:t>vnc</a:t>
            </a:r>
            <a:r>
              <a:rPr lang="en-US" dirty="0" smtClean="0">
                <a:hlinkClick r:id="rId7"/>
              </a:rPr>
              <a:t> desktop" inurl:5800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>
                <a:hlinkClick r:id="rId8"/>
              </a:rPr>
              <a:t>adrian</a:t>
            </a:r>
            <a:r>
              <a:rPr lang="en-US" dirty="0" smtClean="0">
                <a:hlinkClick r:id="rId8"/>
              </a:rPr>
              <a:t> </a:t>
            </a:r>
            <a:r>
              <a:rPr lang="en-US" dirty="0" err="1" smtClean="0">
                <a:hlinkClick r:id="rId8"/>
              </a:rPr>
              <a:t>crenshaw</a:t>
            </a:r>
            <a:r>
              <a:rPr lang="en-US" dirty="0" smtClean="0">
                <a:hlinkClick r:id="rId8"/>
              </a:rPr>
              <a:t> -</a:t>
            </a:r>
            <a:r>
              <a:rPr lang="en-US" dirty="0" err="1" smtClean="0">
                <a:hlinkClick r:id="rId8"/>
              </a:rPr>
              <a:t>site:irongeek.com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So, what info is out there?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Other names and related concepts:</a:t>
            </a:r>
          </a:p>
          <a:p>
            <a:r>
              <a:rPr lang="en-US" dirty="0" err="1" smtClean="0"/>
              <a:t>OSInt</a:t>
            </a:r>
            <a:r>
              <a:rPr lang="en-US" dirty="0" smtClean="0"/>
              <a:t> (Open Source Intelligence)</a:t>
            </a:r>
          </a:p>
          <a:p>
            <a:r>
              <a:rPr lang="en-US" dirty="0" smtClean="0"/>
              <a:t>Scoping </a:t>
            </a:r>
          </a:p>
          <a:p>
            <a:r>
              <a:rPr lang="en-US" dirty="0" err="1" smtClean="0"/>
              <a:t>Footprinting</a:t>
            </a:r>
            <a:endParaRPr lang="en-US" dirty="0" smtClean="0"/>
          </a:p>
          <a:p>
            <a:r>
              <a:rPr lang="en-US" dirty="0" smtClean="0"/>
              <a:t>Discovery</a:t>
            </a:r>
          </a:p>
          <a:p>
            <a:r>
              <a:rPr lang="en-US" dirty="0" smtClean="0"/>
              <a:t>Recon</a:t>
            </a:r>
          </a:p>
          <a:p>
            <a:r>
              <a:rPr lang="en-US" dirty="0" err="1" smtClean="0"/>
              <a:t>Cyberstalking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More General </a:t>
            </a:r>
            <a:r>
              <a:rPr lang="en-US" dirty="0"/>
              <a:t>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46725"/>
          </a:xfrm>
        </p:spPr>
        <p:txBody>
          <a:bodyPr/>
          <a:lstStyle/>
          <a:p>
            <a:r>
              <a:rPr lang="en-US" dirty="0" smtClean="0">
                <a:hlinkClick r:id="rId3"/>
              </a:rPr>
              <a:t>SSN </a:t>
            </a:r>
            <a:r>
              <a:rPr lang="en-US" dirty="0" err="1" smtClean="0">
                <a:hlinkClick r:id="rId3"/>
              </a:rPr>
              <a:t>filetype:xls</a:t>
            </a:r>
            <a:r>
              <a:rPr lang="en-US" dirty="0" smtClean="0">
                <a:hlinkClick r:id="rId3"/>
              </a:rPr>
              <a:t> | </a:t>
            </a:r>
            <a:r>
              <a:rPr lang="en-US" dirty="0" err="1" smtClean="0">
                <a:hlinkClick r:id="rId3"/>
              </a:rPr>
              <a:t>filetype:xlsx</a:t>
            </a:r>
            <a:r>
              <a:rPr lang="en-US" dirty="0" smtClean="0">
                <a:hlinkClick r:id="rId3"/>
              </a:rPr>
              <a:t>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4"/>
              </a:rPr>
              <a:t>"dig @* * </a:t>
            </a:r>
            <a:r>
              <a:rPr lang="en-US" dirty="0" err="1" smtClean="0">
                <a:hlinkClick r:id="rId4"/>
              </a:rPr>
              <a:t>axfr</a:t>
            </a:r>
            <a:r>
              <a:rPr lang="en-US" dirty="0" smtClean="0">
                <a:hlinkClick r:id="rId4"/>
              </a:rPr>
              <a:t>”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>
                <a:hlinkClick r:id="rId5"/>
              </a:rPr>
              <a:t>inurl:admin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>
                <a:hlinkClick r:id="rId6"/>
              </a:rPr>
              <a:t>inurl:indexFrame.shtml</a:t>
            </a:r>
            <a:r>
              <a:rPr lang="en-US" dirty="0" smtClean="0">
                <a:hlinkClick r:id="rId6"/>
              </a:rPr>
              <a:t> Axis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>
                <a:hlinkClick r:id="rId7"/>
              </a:rPr>
              <a:t>inurl:hp</a:t>
            </a:r>
            <a:r>
              <a:rPr lang="en-US" dirty="0" smtClean="0">
                <a:hlinkClick r:id="rId7"/>
              </a:rPr>
              <a:t>/device/</a:t>
            </a:r>
            <a:r>
              <a:rPr lang="en-US" dirty="0" err="1" smtClean="0">
                <a:hlinkClick r:id="rId7"/>
              </a:rPr>
              <a:t>this.LCDispatcher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8"/>
              </a:rPr>
              <a:t>“192.168.*.*”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(but replace with your IP range)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Facebook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6525" indent="0">
              <a:buNone/>
            </a:pPr>
            <a:r>
              <a:rPr lang="en-US" b="1" dirty="0" smtClean="0"/>
              <a:t>195608_</a:t>
            </a:r>
            <a:r>
              <a:rPr lang="en-US" b="1" dirty="0" smtClean="0">
                <a:solidFill>
                  <a:srgbClr val="FFFF00"/>
                </a:solidFill>
              </a:rPr>
              <a:t>100002238375103</a:t>
            </a:r>
            <a:r>
              <a:rPr lang="en-US" b="1" dirty="0" smtClean="0"/>
              <a:t>_5292346_n.jpg</a:t>
            </a:r>
          </a:p>
          <a:p>
            <a:pPr marL="136525" indent="0">
              <a:buNone/>
            </a:pPr>
            <a:endParaRPr lang="en-US" b="1" dirty="0"/>
          </a:p>
          <a:p>
            <a:pPr marL="136525" indent="0">
              <a:buNone/>
            </a:pPr>
            <a:r>
              <a:rPr lang="en-US" b="1" dirty="0">
                <a:hlinkClick r:id="rId3"/>
              </a:rPr>
              <a:t>inurl:100002238375103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3733800"/>
            <a:ext cx="1714500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218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Hacking For 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hlinkClick r:id="rId3"/>
              </a:rPr>
              <a:t>inurl:ester.pent</a:t>
            </a:r>
            <a:endParaRPr lang="en-US" dirty="0">
              <a:hlinkClick r:id="rId4"/>
            </a:endParaRPr>
          </a:p>
          <a:p>
            <a:r>
              <a:rPr lang="en-US" dirty="0" smtClean="0">
                <a:hlinkClick r:id="rId4"/>
              </a:rPr>
              <a:t>inurl:ester1337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intitle:ester1337</a:t>
            </a:r>
            <a:endParaRPr lang="en-US" dirty="0" smtClean="0"/>
          </a:p>
          <a:p>
            <a:r>
              <a:rPr lang="en-US" dirty="0" err="1">
                <a:hlinkClick r:id="rId6"/>
              </a:rPr>
              <a:t>inurl:user</a:t>
            </a:r>
            <a:r>
              <a:rPr lang="en-US" dirty="0">
                <a:hlinkClick r:id="rId6"/>
              </a:rPr>
              <a:t> </a:t>
            </a:r>
            <a:r>
              <a:rPr lang="en-US" dirty="0" err="1">
                <a:hlinkClick r:id="rId6"/>
              </a:rPr>
              <a:t>inurl:irongeek</a:t>
            </a:r>
            <a:r>
              <a:rPr lang="en-US" dirty="0">
                <a:hlinkClick r:id="rId6"/>
              </a:rPr>
              <a:t> -</a:t>
            </a:r>
            <a:r>
              <a:rPr lang="en-US" dirty="0" err="1" smtClean="0">
                <a:hlinkClick r:id="rId6"/>
              </a:rPr>
              <a:t>site:irongeek.com</a:t>
            </a:r>
            <a:endParaRPr lang="en-US" dirty="0" smtClean="0"/>
          </a:p>
          <a:p>
            <a:r>
              <a:rPr lang="en-US" dirty="0" err="1">
                <a:hlinkClick r:id="rId7"/>
              </a:rPr>
              <a:t>inurl:account</a:t>
            </a:r>
            <a:r>
              <a:rPr lang="en-US" dirty="0">
                <a:hlinkClick r:id="rId7"/>
              </a:rPr>
              <a:t> "</a:t>
            </a:r>
            <a:r>
              <a:rPr lang="en-US" dirty="0" err="1" smtClean="0">
                <a:hlinkClick r:id="rId7"/>
              </a:rPr>
              <a:t>irongeek</a:t>
            </a:r>
            <a:r>
              <a:rPr lang="en-US" dirty="0" smtClean="0">
                <a:hlinkClick r:id="rId7"/>
              </a:rPr>
              <a:t>“</a:t>
            </a:r>
            <a:endParaRPr lang="en-US" dirty="0" smtClean="0"/>
          </a:p>
          <a:p>
            <a:r>
              <a:rPr lang="en-US" dirty="0" err="1">
                <a:hlinkClick r:id="rId8"/>
              </a:rPr>
              <a:t>site:facebook.com</a:t>
            </a:r>
            <a:r>
              <a:rPr lang="en-US" dirty="0">
                <a:hlinkClick r:id="rId8"/>
              </a:rPr>
              <a:t> </a:t>
            </a:r>
            <a:r>
              <a:rPr lang="en-US" dirty="0" err="1">
                <a:hlinkClick r:id="rId8"/>
              </a:rPr>
              <a:t>inurl:group</a:t>
            </a:r>
            <a:r>
              <a:rPr lang="en-US" dirty="0">
                <a:hlinkClick r:id="rId8"/>
              </a:rPr>
              <a:t> (ISSA | Information Systems Security Association</a:t>
            </a:r>
            <a:r>
              <a:rPr lang="en-US" dirty="0" smtClean="0">
                <a:hlinkClick r:id="rId8"/>
              </a:rPr>
              <a:t>)</a:t>
            </a:r>
            <a:endParaRPr lang="en-US" dirty="0" smtClean="0"/>
          </a:p>
          <a:p>
            <a:r>
              <a:rPr lang="en-US" dirty="0" err="1">
                <a:hlinkClick r:id="rId9"/>
              </a:rPr>
              <a:t>site:linkedin.com</a:t>
            </a:r>
            <a:r>
              <a:rPr lang="en-US" dirty="0">
                <a:hlinkClick r:id="rId9"/>
              </a:rPr>
              <a:t> </a:t>
            </a:r>
            <a:r>
              <a:rPr lang="en-US" dirty="0" err="1">
                <a:hlinkClick r:id="rId9"/>
              </a:rPr>
              <a:t>inurl:company</a:t>
            </a:r>
            <a:r>
              <a:rPr lang="en-US" dirty="0">
                <a:hlinkClick r:id="rId9"/>
              </a:rPr>
              <a:t> (NSA | National Security Agency)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7128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Hacking DB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Exploit </a:t>
            </a:r>
            <a:r>
              <a:rPr lang="en-US" dirty="0"/>
              <a:t>DB Google Dorks</a:t>
            </a:r>
            <a:br>
              <a:rPr lang="en-US" dirty="0"/>
            </a:br>
            <a:r>
              <a:rPr lang="en-US" dirty="0">
                <a:hlinkClick r:id="rId3"/>
              </a:rPr>
              <a:t>http://www.exploit-db.com/google-dorks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Old School</a:t>
            </a:r>
            <a:br>
              <a:rPr lang="en-US" dirty="0" smtClean="0"/>
            </a:br>
            <a:r>
              <a:rPr lang="en-US" dirty="0">
                <a:hlinkClick r:id="rId4"/>
              </a:rPr>
              <a:t>http://www.hackersforcharity.org/ghdb/</a:t>
            </a:r>
            <a:r>
              <a:rPr lang="en-US" dirty="0"/>
              <a:t> </a:t>
            </a:r>
          </a:p>
          <a:p>
            <a:pPr marL="136525" indent="0">
              <a:buNone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Hacking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89525"/>
          </a:xfrm>
        </p:spPr>
        <p:txBody>
          <a:bodyPr/>
          <a:lstStyle/>
          <a:p>
            <a:r>
              <a:rPr lang="en-US" sz="2400" dirty="0" err="1" smtClean="0"/>
              <a:t>Metagoofil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www.edge-security.com/metagoofil.php</a:t>
            </a:r>
            <a:r>
              <a:rPr lang="en-US" sz="2400" dirty="0" smtClean="0"/>
              <a:t> </a:t>
            </a:r>
          </a:p>
          <a:p>
            <a:endParaRPr lang="en-US" sz="1800" dirty="0" smtClean="0"/>
          </a:p>
          <a:p>
            <a:r>
              <a:rPr lang="en-US" sz="2400" dirty="0" smtClean="0"/>
              <a:t>The Harvester</a:t>
            </a:r>
            <a:br>
              <a:rPr lang="en-US" sz="2400" dirty="0" smtClean="0"/>
            </a:br>
            <a:r>
              <a:rPr lang="en-US" sz="2400" dirty="0"/>
              <a:t>./theHarvester.py -d irongeek.com -l 100 -b </a:t>
            </a:r>
            <a:r>
              <a:rPr lang="en-US" sz="2400" dirty="0" err="1" smtClean="0"/>
              <a:t>google</a:t>
            </a:r>
            <a:r>
              <a:rPr lang="en-US" sz="2400" dirty="0" smtClean="0"/>
              <a:t> </a:t>
            </a:r>
          </a:p>
          <a:p>
            <a:endParaRPr lang="en-US" sz="2400" dirty="0" smtClean="0"/>
          </a:p>
          <a:p>
            <a:r>
              <a:rPr lang="en-US" sz="2400" dirty="0" smtClean="0"/>
              <a:t>Online Google Hacking Tool</a:t>
            </a:r>
            <a:r>
              <a:rPr lang="en-US" sz="2400" dirty="0" smtClean="0">
                <a:hlinkClick r:id="rId4"/>
              </a:rPr>
              <a:t/>
            </a:r>
            <a:br>
              <a:rPr lang="en-US" sz="2400" dirty="0" smtClean="0">
                <a:hlinkClick r:id="rId4"/>
              </a:rPr>
            </a:br>
            <a:r>
              <a:rPr lang="en-US" sz="2400" dirty="0" smtClean="0">
                <a:hlinkClick r:id="rId4"/>
              </a:rPr>
              <a:t>http://www.secapps.com/a/ghdb</a:t>
            </a:r>
            <a:r>
              <a:rPr lang="en-US" sz="2400" dirty="0" smtClean="0"/>
              <a:t> </a:t>
            </a:r>
          </a:p>
          <a:p>
            <a:r>
              <a:rPr lang="en-US" sz="2400" dirty="0" err="1" smtClean="0"/>
              <a:t>Spiderfoot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hlinkClick r:id="rId5"/>
              </a:rPr>
              <a:t>http://www.binarypool.com/spiderfoot/</a:t>
            </a:r>
            <a:endParaRPr lang="en-US" sz="2400" dirty="0" smtClean="0"/>
          </a:p>
          <a:p>
            <a:r>
              <a:rPr lang="en-US" sz="2400" dirty="0" err="1" smtClean="0"/>
              <a:t>Goolag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hlinkClick r:id="rId6"/>
              </a:rPr>
              <a:t>http://goolag.org</a:t>
            </a:r>
            <a:r>
              <a:rPr lang="en-US" sz="2400" dirty="0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Google Hacking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89525"/>
          </a:xfrm>
        </p:spPr>
        <p:txBody>
          <a:bodyPr/>
          <a:lstStyle/>
          <a:p>
            <a:r>
              <a:rPr lang="en-US" sz="2400" dirty="0" err="1" smtClean="0"/>
              <a:t>Gooscan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000" dirty="0" smtClean="0"/>
              <a:t>Should be on </a:t>
            </a:r>
            <a:r>
              <a:rPr lang="en-US" sz="2000" dirty="0" err="1" smtClean="0"/>
              <a:t>BackTrack</a:t>
            </a:r>
            <a:r>
              <a:rPr lang="en-US" sz="2000" dirty="0" smtClean="0"/>
              <a:t> CD/VM</a:t>
            </a:r>
          </a:p>
          <a:p>
            <a:endParaRPr lang="en-US" sz="2000" dirty="0" smtClean="0"/>
          </a:p>
          <a:p>
            <a:r>
              <a:rPr lang="en-US" sz="2400" dirty="0" err="1" smtClean="0"/>
              <a:t>Wikto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800" dirty="0" smtClean="0">
                <a:hlinkClick r:id="rId3"/>
              </a:rPr>
              <a:t>http://www.sensepost.com/research/wikto/</a:t>
            </a:r>
            <a:r>
              <a:rPr lang="en-US" sz="1800" dirty="0" smtClean="0"/>
              <a:t> 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SiteDigger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800" dirty="0">
                <a:hlinkClick r:id="rId4"/>
              </a:rPr>
              <a:t>http://</a:t>
            </a:r>
            <a:r>
              <a:rPr lang="en-US" sz="1800" dirty="0" smtClean="0">
                <a:hlinkClick r:id="rId4"/>
              </a:rPr>
              <a:t>www.mcafee.com/us/downloads/free-tools/sitedigger.aspx</a:t>
            </a:r>
            <a:endParaRPr lang="en-US" sz="1800" dirty="0" smtClean="0"/>
          </a:p>
          <a:p>
            <a:endParaRPr lang="en-US" sz="1800" dirty="0" smtClean="0"/>
          </a:p>
          <a:p>
            <a:r>
              <a:rPr lang="en-US" sz="2400" dirty="0" err="1" smtClean="0"/>
              <a:t>BiLE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hlinkClick r:id="rId5"/>
              </a:rPr>
              <a:t>http://www.sensepost.com/research_misc.html</a:t>
            </a:r>
            <a:r>
              <a:rPr lang="en-US" sz="2400" dirty="0" smtClean="0"/>
              <a:t> </a:t>
            </a:r>
          </a:p>
          <a:p>
            <a:endParaRPr lang="en-US" sz="1800" dirty="0" smtClean="0"/>
          </a:p>
          <a:p>
            <a:r>
              <a:rPr lang="en-US" sz="2400" dirty="0" err="1" smtClean="0"/>
              <a:t>MSNPawn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hlinkClick r:id="rId6"/>
              </a:rPr>
              <a:t>http://www.net-square.com/msnpawn/index.shtml</a:t>
            </a:r>
            <a:r>
              <a:rPr lang="en-US" sz="2400" dirty="0" smtClean="0"/>
              <a:t> </a:t>
            </a:r>
          </a:p>
          <a:p>
            <a:endParaRPr lang="en-US" sz="1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APIs and proxies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JSON/Atom</a:t>
            </a:r>
            <a:br>
              <a:rPr lang="en-US" sz="2400" dirty="0"/>
            </a:br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code.google.com/apis/customsearch/v1/overview.html</a:t>
            </a:r>
            <a:r>
              <a:rPr lang="en-US" sz="2000" dirty="0" smtClean="0"/>
              <a:t> </a:t>
            </a:r>
          </a:p>
          <a:p>
            <a:r>
              <a:rPr lang="en-US" sz="2400" dirty="0"/>
              <a:t>Old</a:t>
            </a:r>
            <a:br>
              <a:rPr lang="en-US" sz="2400" dirty="0"/>
            </a:br>
            <a:r>
              <a:rPr lang="en-US" sz="2400" dirty="0">
                <a:hlinkClick r:id="rId4"/>
              </a:rPr>
              <a:t>http://code.google.com/apis/websearch</a:t>
            </a:r>
            <a:r>
              <a:rPr lang="en-US" sz="2400" dirty="0" smtClean="0">
                <a:hlinkClick r:id="rId4"/>
              </a:rPr>
              <a:t>/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Really Old SOAP:</a:t>
            </a:r>
            <a:endParaRPr lang="en-US" sz="2400" dirty="0"/>
          </a:p>
          <a:p>
            <a:r>
              <a:rPr lang="en-US" sz="2400" dirty="0" err="1" smtClean="0"/>
              <a:t>EvilAPI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hlinkClick r:id="rId5"/>
              </a:rPr>
              <a:t>http://evilapi.com/</a:t>
            </a:r>
            <a:r>
              <a:rPr lang="en-US" sz="2400" dirty="0" smtClean="0"/>
              <a:t> (defunct?)</a:t>
            </a:r>
          </a:p>
          <a:p>
            <a:r>
              <a:rPr lang="en-US" sz="2400" dirty="0" smtClean="0"/>
              <a:t>Spud</a:t>
            </a:r>
            <a:br>
              <a:rPr lang="en-US" sz="2400" dirty="0" smtClean="0"/>
            </a:br>
            <a:r>
              <a:rPr lang="en-US" sz="2400" dirty="0">
                <a:hlinkClick r:id="rId6"/>
              </a:rPr>
              <a:t>http://</a:t>
            </a:r>
            <a:r>
              <a:rPr lang="en-US" sz="2400" dirty="0" smtClean="0">
                <a:hlinkClick r:id="rId6"/>
              </a:rPr>
              <a:t>www.sensepost.com/labs/tools/pentest/spud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I can </a:t>
            </a:r>
            <a:r>
              <a:rPr lang="en-US" sz="2400" dirty="0" err="1" smtClean="0"/>
              <a:t>Haz</a:t>
            </a:r>
            <a:r>
              <a:rPr lang="en-US" sz="2400" dirty="0"/>
              <a:t> API </a:t>
            </a:r>
            <a:r>
              <a:rPr lang="en-US" sz="2400" dirty="0" err="1" smtClean="0"/>
              <a:t>keyz</a:t>
            </a:r>
            <a:r>
              <a:rPr lang="en-US" sz="2400" dirty="0" smtClean="0"/>
              <a:t>?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>
                <a:hlinkClick r:id="rId7"/>
              </a:rPr>
              <a:t>https://</a:t>
            </a:r>
            <a:r>
              <a:rPr lang="en-US" sz="2400" dirty="0" smtClean="0">
                <a:hlinkClick r:id="rId7"/>
              </a:rPr>
              <a:t>github.com/search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Metadata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Data about data</a:t>
            </a:r>
            <a:endParaRPr lang="en-US" dirty="0"/>
          </a:p>
        </p:txBody>
      </p:sp>
      <p:pic>
        <p:nvPicPr>
          <p:cNvPr id="4098" name="Picture 2" descr="C:\Users\adrian\AppData\Local\Microsoft\Windows\Temporary Internet Files\Content.IE5\5KECP51V\MC900431588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546" y="4571886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drian\AppData\Local\Microsoft\Windows\Temporary Internet Files\Content.IE5\5KECP51V\MC900431588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560" y="5181486"/>
            <a:ext cx="837972" cy="83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Pwned</a:t>
            </a:r>
            <a:r>
              <a:rPr lang="en-US" dirty="0" smtClean="0"/>
              <a:t> by Metadata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1371600"/>
            <a:ext cx="17145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743200"/>
            <a:ext cx="19050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286000" y="2895600"/>
            <a:ext cx="64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Dennis Rader</a:t>
            </a:r>
            <a:r>
              <a:rPr lang="en-US" dirty="0" smtClean="0"/>
              <a:t> (BTK Killer)</a:t>
            </a:r>
            <a:br>
              <a:rPr lang="en-US" dirty="0" smtClean="0"/>
            </a:br>
            <a:r>
              <a:rPr lang="en-US" dirty="0" smtClean="0"/>
              <a:t>Metadata in a Word DOC he sent to police had the name of his church, and last modified by “Dennis” in it.</a:t>
            </a:r>
            <a:endParaRPr lang="en-US" b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152400" y="1447800"/>
            <a:ext cx="6248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Cat Schwartz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Is that an unintended thumbnail in your EXIF data, or are you just happy to see me?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" y="4419600"/>
            <a:ext cx="52578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Darkanaku</a:t>
            </a:r>
            <a:r>
              <a:rPr lang="en-US" dirty="0" smtClean="0"/>
              <a:t>/Nephew </a:t>
            </a:r>
            <a:r>
              <a:rPr lang="en-US" dirty="0" err="1" smtClean="0"/>
              <a:t>chan</a:t>
            </a:r>
            <a:endParaRPr lang="en-US" dirty="0" smtClean="0"/>
          </a:p>
          <a:p>
            <a:r>
              <a:rPr lang="en-US" dirty="0" smtClean="0"/>
              <a:t>A user on 4chan posts a </a:t>
            </a:r>
            <a:r>
              <a:rPr lang="en-US" dirty="0" err="1" smtClean="0"/>
              <a:t>pic</a:t>
            </a:r>
            <a:r>
              <a:rPr lang="en-US" dirty="0" smtClean="0"/>
              <a:t> of his semi-nude aunt taken with an </a:t>
            </a:r>
            <a:r>
              <a:rPr lang="en-US" dirty="0" err="1" smtClean="0"/>
              <a:t>iPhone</a:t>
            </a:r>
            <a:r>
              <a:rPr lang="en-US" dirty="0" smtClean="0"/>
              <a:t>, Anonymous pulls the EXIF GPS info from the file and hilarity ensues. </a:t>
            </a:r>
          </a:p>
          <a:p>
            <a:r>
              <a:rPr lang="en-US" sz="1200" dirty="0" smtClean="0"/>
              <a:t>More details can be on the following VNSFW site:</a:t>
            </a:r>
            <a:br>
              <a:rPr lang="en-US" sz="1200" dirty="0" smtClean="0"/>
            </a:br>
            <a:r>
              <a:rPr lang="en-US" sz="1200" strike="sngStrike" dirty="0" smtClean="0">
                <a:hlinkClick r:id="rId5"/>
              </a:rPr>
              <a:t>http://encyclopediadramatica.com/User:Darkanaku/Nephew_chan</a:t>
            </a:r>
            <a:r>
              <a:rPr lang="en-US" sz="1200" strike="sngStrike" dirty="0" smtClean="0"/>
              <a:t> </a:t>
            </a:r>
            <a:r>
              <a:rPr lang="en-US" sz="1200" strike="sngStrike" dirty="0"/>
              <a:t/>
            </a:r>
            <a:br>
              <a:rPr lang="en-US" sz="1200" strike="sngStrike" dirty="0"/>
            </a:br>
            <a:r>
              <a:rPr lang="en-US" sz="1200" dirty="0">
                <a:hlinkClick r:id="rId6"/>
              </a:rPr>
              <a:t>http://web.archive.org/web/20090608214029/http://</a:t>
            </a:r>
            <a:r>
              <a:rPr lang="en-US" sz="1200" dirty="0" smtClean="0">
                <a:hlinkClick r:id="rId6"/>
              </a:rPr>
              <a:t>encyclopediadramatica.com/User:Darkanaku/Nephew_chan</a:t>
            </a:r>
            <a:r>
              <a:rPr lang="en-US" sz="1200" dirty="0" smtClean="0"/>
              <a:t> 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62600" y="4343400"/>
            <a:ext cx="231457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Examples of file types that contain metadata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JPG </a:t>
            </a:r>
            <a:br>
              <a:rPr lang="en-US" sz="2400" dirty="0" smtClean="0"/>
            </a:br>
            <a:r>
              <a:rPr lang="en-US" sz="1800" dirty="0" smtClean="0"/>
              <a:t>EXIF (Exchangeable image file format)</a:t>
            </a:r>
            <a:br>
              <a:rPr lang="en-US" sz="1800" dirty="0" smtClean="0"/>
            </a:br>
            <a:r>
              <a:rPr lang="en-US" sz="1800" dirty="0" smtClean="0"/>
              <a:t>IPTC (International Press Telecommunications Council)</a:t>
            </a:r>
            <a:endParaRPr lang="en-US" sz="2400" dirty="0" smtClean="0"/>
          </a:p>
          <a:p>
            <a:r>
              <a:rPr lang="en-US" sz="2400" dirty="0" smtClean="0"/>
              <a:t>PDF</a:t>
            </a:r>
          </a:p>
          <a:p>
            <a:r>
              <a:rPr lang="en-US" sz="2400" dirty="0" smtClean="0"/>
              <a:t>DOC</a:t>
            </a:r>
          </a:p>
          <a:p>
            <a:r>
              <a:rPr lang="en-US" sz="2400" dirty="0" smtClean="0"/>
              <a:t>DOCX</a:t>
            </a:r>
          </a:p>
          <a:p>
            <a:r>
              <a:rPr lang="en-US" sz="2400" dirty="0" smtClean="0"/>
              <a:t>EXE</a:t>
            </a:r>
          </a:p>
          <a:p>
            <a:r>
              <a:rPr lang="en-US" sz="2400" dirty="0" smtClean="0"/>
              <a:t>XLS</a:t>
            </a:r>
          </a:p>
          <a:p>
            <a:r>
              <a:rPr lang="en-US" sz="2400" dirty="0" smtClean="0"/>
              <a:t>XLSX</a:t>
            </a:r>
          </a:p>
          <a:p>
            <a:r>
              <a:rPr lang="en-US" sz="2400" dirty="0" smtClean="0"/>
              <a:t>PNG</a:t>
            </a:r>
          </a:p>
          <a:p>
            <a:r>
              <a:rPr lang="en-US" sz="2400" dirty="0" smtClean="0"/>
              <a:t>Too many to name them all.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1295400"/>
            <a:ext cx="853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 smtClean="0"/>
              <a:t>MAC addresses, user names, edits, GPS info. It all depends on the file format.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89525"/>
          </a:xfrm>
        </p:spPr>
        <p:txBody>
          <a:bodyPr/>
          <a:lstStyle/>
          <a:p>
            <a:r>
              <a:rPr lang="en-US" sz="2400" dirty="0" smtClean="0"/>
              <a:t>DNS, </a:t>
            </a:r>
            <a:r>
              <a:rPr lang="en-US" sz="2400" dirty="0" err="1" smtClean="0"/>
              <a:t>Whois</a:t>
            </a:r>
            <a:r>
              <a:rPr lang="en-US" sz="2400" dirty="0" smtClean="0"/>
              <a:t> and Domain Tools</a:t>
            </a:r>
          </a:p>
          <a:p>
            <a:endParaRPr lang="en-US" sz="2400" dirty="0" smtClean="0"/>
          </a:p>
          <a:p>
            <a:r>
              <a:rPr lang="en-US" sz="2400" dirty="0" smtClean="0"/>
              <a:t>Finding general Information about an </a:t>
            </a:r>
            <a:br>
              <a:rPr lang="en-US" sz="2400" dirty="0" smtClean="0"/>
            </a:br>
            <a:r>
              <a:rPr lang="en-US" sz="2400" dirty="0" smtClean="0"/>
              <a:t>organization via the web </a:t>
            </a:r>
          </a:p>
          <a:p>
            <a:endParaRPr lang="en-US" sz="2400" dirty="0" smtClean="0"/>
          </a:p>
          <a:p>
            <a:r>
              <a:rPr lang="en-US" sz="2400" dirty="0" smtClean="0"/>
              <a:t>Anti-social networks</a:t>
            </a:r>
          </a:p>
          <a:p>
            <a:endParaRPr lang="en-US" sz="2400" dirty="0" smtClean="0"/>
          </a:p>
          <a:p>
            <a:r>
              <a:rPr lang="en-US" sz="2400" dirty="0" smtClean="0"/>
              <a:t>Google Hacking</a:t>
            </a:r>
          </a:p>
          <a:p>
            <a:endParaRPr lang="en-US" sz="2400" dirty="0" smtClean="0"/>
          </a:p>
          <a:p>
            <a:r>
              <a:rPr lang="en-US" sz="2400" dirty="0" smtClean="0"/>
              <a:t>Metadata</a:t>
            </a:r>
          </a:p>
          <a:p>
            <a:endParaRPr lang="en-US" sz="2400" dirty="0" smtClean="0"/>
          </a:p>
          <a:p>
            <a:r>
              <a:rPr lang="en-US" sz="2400" dirty="0" smtClean="0"/>
              <a:t>Other odds and ends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Metadata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65725"/>
          </a:xfrm>
        </p:spPr>
        <p:txBody>
          <a:bodyPr/>
          <a:lstStyle/>
          <a:p>
            <a:r>
              <a:rPr lang="en-US" sz="2000" dirty="0" smtClean="0"/>
              <a:t>Strings</a:t>
            </a:r>
          </a:p>
          <a:p>
            <a:endParaRPr lang="en-US" sz="2000" dirty="0"/>
          </a:p>
          <a:p>
            <a:r>
              <a:rPr lang="en-US" sz="2000" dirty="0" smtClean="0"/>
              <a:t>FOCA </a:t>
            </a:r>
            <a:r>
              <a:rPr lang="en-US" sz="1600" dirty="0" smtClean="0"/>
              <a:t>(use compatibility mode if needed)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>
                <a:hlinkClick r:id="rId3"/>
              </a:rPr>
              <a:t>http://www.informatica64.com/DownloadFOCA</a:t>
            </a:r>
            <a:r>
              <a:rPr lang="en-US" sz="2000" dirty="0" smtClean="0">
                <a:hlinkClick r:id="rId3"/>
              </a:rPr>
              <a:t>/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err="1" smtClean="0"/>
              <a:t>Metagoofil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>
                <a:hlinkClick r:id="rId4"/>
              </a:rPr>
              <a:t>http://www.edge-security.com/metagoofil.php</a:t>
            </a:r>
            <a:r>
              <a:rPr lang="en-US" sz="2000" dirty="0" smtClean="0"/>
              <a:t> </a:t>
            </a:r>
          </a:p>
          <a:p>
            <a:endParaRPr lang="en-US" sz="2000" dirty="0" smtClean="0"/>
          </a:p>
          <a:p>
            <a:r>
              <a:rPr lang="en-US" sz="2000" dirty="0" smtClean="0"/>
              <a:t>EXIF Tool</a:t>
            </a:r>
            <a:br>
              <a:rPr lang="en-US" sz="2000" dirty="0" smtClean="0"/>
            </a:br>
            <a:r>
              <a:rPr lang="en-US" sz="2000" dirty="0" smtClean="0">
                <a:hlinkClick r:id="rId5"/>
              </a:rPr>
              <a:t>http://www.sno.phy.queensu.ca/~phil/exiftool/</a:t>
            </a:r>
            <a:r>
              <a:rPr lang="en-US" sz="2000" dirty="0" smtClean="0"/>
              <a:t> </a:t>
            </a:r>
          </a:p>
          <a:p>
            <a:endParaRPr lang="en-US" sz="2000" dirty="0" smtClean="0"/>
          </a:p>
          <a:p>
            <a:r>
              <a:rPr lang="en-US" sz="2000" dirty="0" smtClean="0"/>
              <a:t>EXIF Viewer Plugin</a:t>
            </a:r>
            <a:br>
              <a:rPr lang="en-US" sz="2000" dirty="0" smtClean="0"/>
            </a:br>
            <a:r>
              <a:rPr lang="en-US" sz="1800" dirty="0" smtClean="0">
                <a:hlinkClick r:id="rId6"/>
              </a:rPr>
              <a:t>https://addons.mozilla.org/en-US/firefox/addon/3905</a:t>
            </a:r>
            <a:r>
              <a:rPr lang="en-US" sz="1800" dirty="0" smtClean="0"/>
              <a:t> </a:t>
            </a:r>
          </a:p>
          <a:p>
            <a:endParaRPr lang="en-US" sz="2000" dirty="0" smtClean="0"/>
          </a:p>
          <a:p>
            <a:r>
              <a:rPr lang="en-US" sz="2000" dirty="0" smtClean="0"/>
              <a:t>Jeffrey's </a:t>
            </a:r>
            <a:r>
              <a:rPr lang="en-US" sz="2000" dirty="0" err="1" smtClean="0"/>
              <a:t>Exif</a:t>
            </a:r>
            <a:r>
              <a:rPr lang="en-US" sz="2000" dirty="0" smtClean="0"/>
              <a:t> Viewer </a:t>
            </a:r>
            <a:br>
              <a:rPr lang="en-US" sz="2000" dirty="0" smtClean="0"/>
            </a:br>
            <a:r>
              <a:rPr lang="en-US" sz="2000" dirty="0" smtClean="0">
                <a:hlinkClick r:id="rId7"/>
              </a:rPr>
              <a:t>http://regex.info/exif.cgi</a:t>
            </a:r>
            <a:r>
              <a:rPr lang="en-US" sz="2000" dirty="0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Metadata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65725"/>
          </a:xfrm>
        </p:spPr>
        <p:txBody>
          <a:bodyPr/>
          <a:lstStyle/>
          <a:p>
            <a:r>
              <a:rPr lang="en-US" sz="2400" dirty="0" smtClean="0"/>
              <a:t>EXIF Reader</a:t>
            </a:r>
            <a:br>
              <a:rPr lang="en-US" sz="2400" dirty="0" smtClean="0"/>
            </a:br>
            <a:r>
              <a:rPr lang="en-US" sz="2000" dirty="0" smtClean="0">
                <a:hlinkClick r:id="rId3"/>
              </a:rPr>
              <a:t>http://www.takenet.or.jp/~ryuuji/minisoft/exifread/english/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400" dirty="0" err="1" smtClean="0"/>
              <a:t>Flickramio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hlinkClick r:id="rId4"/>
              </a:rPr>
              <a:t>http://userscripts.org/scripts/show/27101</a:t>
            </a:r>
            <a:r>
              <a:rPr lang="en-US" sz="2400" dirty="0" smtClean="0"/>
              <a:t> </a:t>
            </a:r>
          </a:p>
          <a:p>
            <a:endParaRPr lang="en-US" sz="2400" dirty="0"/>
          </a:p>
          <a:p>
            <a:r>
              <a:rPr lang="en-US" sz="2400" dirty="0"/>
              <a:t>Cree.py</a:t>
            </a:r>
            <a:br>
              <a:rPr lang="en-US" sz="2400" dirty="0"/>
            </a:br>
            <a:r>
              <a:rPr lang="en-US" sz="2400" dirty="0">
                <a:hlinkClick r:id="rId5"/>
              </a:rPr>
              <a:t>http://ilektrojohn.github.com/creepy</a:t>
            </a:r>
            <a:r>
              <a:rPr lang="en-US" sz="2400" dirty="0" smtClean="0">
                <a:hlinkClick r:id="rId5"/>
              </a:rPr>
              <a:t>/</a:t>
            </a:r>
            <a:r>
              <a:rPr lang="en-US" sz="2400" dirty="0" smtClean="0"/>
              <a:t> 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Pauldotcom</a:t>
            </a:r>
            <a:r>
              <a:rPr lang="en-US" sz="2400" dirty="0" smtClean="0"/>
              <a:t> </a:t>
            </a:r>
            <a:r>
              <a:rPr lang="en-US" sz="2400" dirty="0" smtClean="0">
                <a:hlinkClick r:id="rId6"/>
              </a:rPr>
              <a:t>http://www.google.com/search?hl=en&amp;q=metadata+site%3Apauldotcom.com&amp;btnG=Search</a:t>
            </a:r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Other odds and ends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Stuff that does not quite fit anywhere else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Off with their </a:t>
            </a:r>
            <a:r>
              <a:rPr lang="en-US" dirty="0" smtClean="0"/>
              <a:t>Headers</a:t>
            </a:r>
            <a:endParaRPr lang="en-US" dirty="0"/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67722" y="914400"/>
            <a:ext cx="24288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24459" y="2831068"/>
            <a:ext cx="891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http://www.irongeek.com/i.php?page=security/how-to-cyberstalk-potential-employers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3230880"/>
            <a:ext cx="7696200" cy="295465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dirty="0" smtClean="0"/>
              <a:t>Also let us not forget HTTP headers</a:t>
            </a:r>
          </a:p>
          <a:p>
            <a:endParaRPr lang="en-US" sz="1200" dirty="0" smtClean="0"/>
          </a:p>
          <a:p>
            <a:r>
              <a:rPr lang="en-US" sz="1200" dirty="0" smtClean="0"/>
              <a:t>HTTP/1.1 </a:t>
            </a:r>
            <a:r>
              <a:rPr lang="en-US" sz="1200" dirty="0"/>
              <a:t>200 OK</a:t>
            </a:r>
          </a:p>
          <a:p>
            <a:r>
              <a:rPr lang="en-US" sz="1200" dirty="0"/>
              <a:t>Content-Type: text/</a:t>
            </a:r>
            <a:r>
              <a:rPr lang="en-US" sz="1200" dirty="0" err="1"/>
              <a:t>javascript</a:t>
            </a:r>
            <a:r>
              <a:rPr lang="en-US" sz="1200" dirty="0"/>
              <a:t>; charset=UTF-8</a:t>
            </a:r>
          </a:p>
          <a:p>
            <a:r>
              <a:rPr lang="en-US" sz="1200" dirty="0"/>
              <a:t>Cache-Control: no-cache, no-store, max-age=0, must-revalidate</a:t>
            </a:r>
          </a:p>
          <a:p>
            <a:r>
              <a:rPr lang="en-US" sz="1200" dirty="0"/>
              <a:t>Pragma: no-cache</a:t>
            </a:r>
          </a:p>
          <a:p>
            <a:r>
              <a:rPr lang="en-US" sz="1200" dirty="0"/>
              <a:t>Expires: Fri, 01 Jan 1990 00:00:00 GMT</a:t>
            </a:r>
          </a:p>
          <a:p>
            <a:r>
              <a:rPr lang="en-US" sz="1200" dirty="0"/>
              <a:t>Date: Wed, 18 May 2011 15:34:03 GMT</a:t>
            </a:r>
          </a:p>
          <a:p>
            <a:r>
              <a:rPr lang="en-US" sz="1200" dirty="0"/>
              <a:t>Content-Encoding: </a:t>
            </a:r>
            <a:r>
              <a:rPr lang="en-US" sz="1200" dirty="0" err="1"/>
              <a:t>gzip</a:t>
            </a:r>
            <a:endParaRPr lang="en-US" sz="1200" dirty="0"/>
          </a:p>
          <a:p>
            <a:r>
              <a:rPr lang="en-US" sz="1200" dirty="0"/>
              <a:t>X-Content-Type-Options: </a:t>
            </a:r>
            <a:r>
              <a:rPr lang="en-US" sz="1200" dirty="0" err="1"/>
              <a:t>nosniff</a:t>
            </a:r>
            <a:endParaRPr lang="en-US" sz="1200" dirty="0"/>
          </a:p>
          <a:p>
            <a:r>
              <a:rPr lang="en-US" sz="1200" dirty="0"/>
              <a:t>X-Frame-Options: SAMEORIGIN</a:t>
            </a:r>
          </a:p>
          <a:p>
            <a:r>
              <a:rPr lang="en-US" sz="1200" dirty="0"/>
              <a:t>X-XSS-Protection: 1; mode=block</a:t>
            </a:r>
          </a:p>
          <a:p>
            <a:r>
              <a:rPr lang="en-US" sz="1200" dirty="0"/>
              <a:t>Content-Length: 1269</a:t>
            </a:r>
          </a:p>
          <a:p>
            <a:r>
              <a:rPr lang="en-US" sz="1200" dirty="0"/>
              <a:t>Server: GSE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LiveHeaders</a:t>
            </a:r>
            <a:r>
              <a:rPr lang="en-US" dirty="0" smtClean="0"/>
              <a:t> Plugin</a:t>
            </a:r>
          </a:p>
          <a:p>
            <a:endParaRPr lang="en-US" dirty="0" smtClean="0">
              <a:hlinkClick r:id="rId5"/>
            </a:endParaRPr>
          </a:p>
          <a:p>
            <a:r>
              <a:rPr lang="en-US" dirty="0" smtClean="0">
                <a:hlinkClick r:id="rId5"/>
              </a:rPr>
              <a:t>http</a:t>
            </a:r>
            <a:r>
              <a:rPr lang="en-US" dirty="0">
                <a:hlinkClick r:id="rId5"/>
              </a:rPr>
              <a:t>://www.shodanhq.com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>
                <a:hlinkClick r:id="rId6"/>
              </a:rPr>
              <a:t>https://panopticlick.eff.org</a:t>
            </a:r>
            <a:r>
              <a:rPr lang="en-US" dirty="0" smtClean="0">
                <a:hlinkClick r:id="rId6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Robots.txt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2286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User-agent: * </a:t>
            </a:r>
          </a:p>
          <a:p>
            <a:pPr>
              <a:buNone/>
            </a:pPr>
            <a:r>
              <a:rPr lang="en-US" dirty="0" smtClean="0"/>
              <a:t>Disallow: /private </a:t>
            </a:r>
          </a:p>
          <a:p>
            <a:pPr>
              <a:buNone/>
            </a:pPr>
            <a:r>
              <a:rPr lang="en-US" dirty="0" smtClean="0"/>
              <a:t>Disallow: /secret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90800" y="1143000"/>
            <a:ext cx="3775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http://www.irongeek.com/robots.txt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4419600"/>
            <a:ext cx="7730000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This is my Robots.txt file.</a:t>
            </a:r>
            <a:b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for the love of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Cthulhu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</a:t>
            </a:r>
            <a:b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don’t go there!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IGiGLE</a:t>
            </a:r>
            <a:r>
              <a:rPr lang="en-US" dirty="0" smtClean="0"/>
              <a:t> and </a:t>
            </a:r>
            <a:r>
              <a:rPr lang="en-US" dirty="0" err="1" smtClean="0"/>
              <a:t>WiGLE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5334000"/>
            <a:ext cx="883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3"/>
              </a:rPr>
              <a:t>http://www.irongeek.com/i.php?page=security/igigle-wigle-wifi-to-google-earth-client-for-wardrive-mapping</a:t>
            </a:r>
            <a:endParaRPr lang="en-US" sz="1400" dirty="0" smtClean="0"/>
          </a:p>
          <a:p>
            <a:endParaRPr lang="en-US" sz="1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728788"/>
            <a:ext cx="5715000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Location?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samy.pl/androidmap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86000"/>
            <a:ext cx="5107484" cy="4073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5956307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More Links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13325"/>
          </a:xfrm>
        </p:spPr>
        <p:txBody>
          <a:bodyPr/>
          <a:lstStyle/>
          <a:p>
            <a:r>
              <a:rPr lang="en-US" sz="1800" dirty="0"/>
              <a:t>Links for </a:t>
            </a:r>
            <a:r>
              <a:rPr lang="en-US" sz="1800" dirty="0" err="1"/>
              <a:t>Doxing</a:t>
            </a:r>
            <a:r>
              <a:rPr lang="en-US" sz="1800" dirty="0"/>
              <a:t>, Personal </a:t>
            </a:r>
            <a:r>
              <a:rPr lang="en-US" sz="1800" dirty="0" err="1"/>
              <a:t>OSInt</a:t>
            </a:r>
            <a:r>
              <a:rPr lang="en-US" sz="1800" dirty="0"/>
              <a:t>, Profiling, </a:t>
            </a:r>
            <a:r>
              <a:rPr lang="en-US" sz="1800" dirty="0" err="1"/>
              <a:t>Footprinting</a:t>
            </a:r>
            <a:r>
              <a:rPr lang="en-US" sz="1800" dirty="0"/>
              <a:t>, </a:t>
            </a:r>
            <a:r>
              <a:rPr lang="en-US" sz="1800" dirty="0" err="1" smtClean="0"/>
              <a:t>Cyberstalking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>
                <a:hlinkClick r:id="rId3"/>
              </a:rPr>
              <a:t>http</a:t>
            </a:r>
            <a:r>
              <a:rPr lang="en-US" sz="1800" dirty="0">
                <a:hlinkClick r:id="rId3"/>
              </a:rPr>
              <a:t>://</a:t>
            </a:r>
            <a:r>
              <a:rPr lang="en-US" sz="1800" dirty="0" smtClean="0">
                <a:hlinkClick r:id="rId3"/>
              </a:rPr>
              <a:t>www.irongeek.com/i.php?page=security/doxing-footprinting-cyberstalking</a:t>
            </a:r>
            <a:r>
              <a:rPr lang="en-US" sz="1800" dirty="0" smtClean="0"/>
              <a:t> </a:t>
            </a:r>
          </a:p>
          <a:p>
            <a:endParaRPr lang="en-US" sz="1800" dirty="0" smtClean="0"/>
          </a:p>
          <a:p>
            <a:r>
              <a:rPr lang="en-US" sz="1800" dirty="0" smtClean="0"/>
              <a:t>PTES </a:t>
            </a:r>
            <a:r>
              <a:rPr lang="en-US" sz="1800" dirty="0"/>
              <a:t>Technical Guidelines</a:t>
            </a:r>
            <a:br>
              <a:rPr lang="en-US" sz="1800" dirty="0"/>
            </a:br>
            <a:r>
              <a:rPr lang="en-US" sz="1800" dirty="0">
                <a:hlinkClick r:id="rId4"/>
              </a:rPr>
              <a:t>http://</a:t>
            </a:r>
            <a:r>
              <a:rPr lang="en-US" sz="1800" dirty="0" smtClean="0">
                <a:hlinkClick r:id="rId4"/>
              </a:rPr>
              <a:t>www.pentest-standard.org/index.php/PTES_Technical_Guidelines</a:t>
            </a:r>
            <a:r>
              <a:rPr lang="en-US" sz="1800" dirty="0" smtClean="0"/>
              <a:t> </a:t>
            </a:r>
          </a:p>
          <a:p>
            <a:endParaRPr lang="en-US" sz="1800" dirty="0" smtClean="0"/>
          </a:p>
          <a:p>
            <a:r>
              <a:rPr lang="en-US" sz="1800" dirty="0" smtClean="0"/>
              <a:t>VulnerabilityAssessment.co.uk -  An information portal for Vulnerability Analysts and Penetration Testers</a:t>
            </a:r>
            <a:r>
              <a:rPr lang="en-US" sz="1800" dirty="0" smtClean="0">
                <a:hlinkClick r:id="rId5"/>
              </a:rPr>
              <a:t/>
            </a:r>
            <a:br>
              <a:rPr lang="en-US" sz="1800" dirty="0" smtClean="0">
                <a:hlinkClick r:id="rId5"/>
              </a:rPr>
            </a:br>
            <a:r>
              <a:rPr lang="en-US" sz="1800" dirty="0" smtClean="0">
                <a:hlinkClick r:id="rId5"/>
              </a:rPr>
              <a:t>http://www.vulnerabilityassessment.co.uk/Penetration%20Test.html</a:t>
            </a:r>
            <a:r>
              <a:rPr lang="en-US" sz="1800" dirty="0" smtClean="0"/>
              <a:t> </a:t>
            </a:r>
          </a:p>
          <a:p>
            <a:pPr marL="136525" indent="0"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/>
          </a:p>
          <a:p>
            <a:endParaRPr lang="en-US" sz="1800" dirty="0" smtClean="0"/>
          </a:p>
          <a:p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Videos/Talks/Presentations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Social Zombies </a:t>
            </a:r>
            <a:r>
              <a:rPr lang="en-US" sz="2000" dirty="0" smtClean="0"/>
              <a:t>- </a:t>
            </a:r>
            <a:r>
              <a:rPr lang="en-US" sz="2000" dirty="0"/>
              <a:t>Kevin Johnson and Tom </a:t>
            </a:r>
            <a:r>
              <a:rPr lang="en-US" sz="2000" dirty="0" err="1"/>
              <a:t>Eston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>
                <a:hlinkClick r:id="rId3"/>
              </a:rPr>
              <a:t>http://www.youtube.com/watch?v=l79q2G3E8HY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>
                <a:hlinkClick r:id="rId4"/>
              </a:rPr>
              <a:t>http://www.youtube.com/view_play_list?p=C591646E9B0CF33B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>
                <a:hlinkClick r:id="rId5"/>
              </a:rPr>
              <a:t>http://</a:t>
            </a:r>
            <a:r>
              <a:rPr lang="en-US" sz="2000" dirty="0" smtClean="0">
                <a:hlinkClick r:id="rId5"/>
              </a:rPr>
              <a:t>vimeo.com/18827316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Satan is on </a:t>
            </a:r>
            <a:r>
              <a:rPr lang="en-US" sz="2000" dirty="0"/>
              <a:t>my Friends List </a:t>
            </a:r>
            <a:r>
              <a:rPr lang="en-US" sz="2000" dirty="0" smtClean="0"/>
              <a:t>- Shawn </a:t>
            </a:r>
            <a:r>
              <a:rPr lang="en-US" sz="2000" dirty="0"/>
              <a:t>Moyer and Nathan </a:t>
            </a:r>
            <a:r>
              <a:rPr lang="en-US" sz="2000" dirty="0" err="1"/>
              <a:t>Hamiel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>
                <a:hlinkClick r:id="rId6"/>
              </a:rPr>
              <a:t>http://</a:t>
            </a:r>
            <a:r>
              <a:rPr lang="en-US" sz="2000" dirty="0" smtClean="0">
                <a:hlinkClick r:id="rId6"/>
              </a:rPr>
              <a:t>www.youtube.com/watch?v=asj8yzXihcc</a:t>
            </a:r>
            <a:r>
              <a:rPr lang="en-US" sz="2000" dirty="0" smtClean="0"/>
              <a:t> </a:t>
            </a:r>
          </a:p>
          <a:p>
            <a:endParaRPr lang="en-US" sz="2000" dirty="0" smtClean="0"/>
          </a:p>
          <a:p>
            <a:r>
              <a:rPr lang="en-US" sz="2000" dirty="0"/>
              <a:t>Using Social Networks To Profile, Find and 0wn Your </a:t>
            </a:r>
            <a:r>
              <a:rPr lang="en-US" sz="2000" dirty="0" smtClean="0"/>
              <a:t>Victims - </a:t>
            </a:r>
            <a:r>
              <a:rPr lang="en-US" sz="2000" dirty="0"/>
              <a:t>Dave Marcus</a:t>
            </a:r>
            <a:br>
              <a:rPr lang="en-US" sz="2000" dirty="0"/>
            </a:br>
            <a:r>
              <a:rPr lang="en-US" sz="2000" dirty="0">
                <a:hlinkClick r:id="rId7"/>
              </a:rPr>
              <a:t>http://www.irongeek.com/i.php?page=videos/dojocon-2010-videos#Using%20Social%20Networks%20To%20Profile,%</a:t>
            </a:r>
            <a:r>
              <a:rPr lang="en-US" sz="2000" dirty="0" smtClean="0">
                <a:hlinkClick r:id="rId7"/>
              </a:rPr>
              <a:t>20Find%20and%200wn%20Your%20Victims</a:t>
            </a:r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57136408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08525"/>
          </a:xfrm>
        </p:spPr>
        <p:txBody>
          <a:bodyPr/>
          <a:lstStyle/>
          <a:p>
            <a:r>
              <a:rPr lang="en-US" sz="2400" dirty="0" err="1"/>
              <a:t>DerbyCon</a:t>
            </a:r>
            <a:r>
              <a:rPr lang="en-US" sz="2400" dirty="0"/>
              <a:t> 2011, Louisville </a:t>
            </a:r>
            <a:r>
              <a:rPr lang="en-US" sz="2400" dirty="0" err="1"/>
              <a:t>Ky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Sept 30 - Oct 2</a:t>
            </a:r>
            <a:br>
              <a:rPr lang="en-US" sz="2400" dirty="0"/>
            </a:br>
            <a:r>
              <a:rPr lang="en-US" sz="2400" dirty="0">
                <a:hlinkClick r:id="rId3"/>
              </a:rPr>
              <a:t>http://derbycon.com/</a:t>
            </a:r>
            <a:r>
              <a:rPr lang="en-US" sz="2400" dirty="0"/>
              <a:t> </a:t>
            </a:r>
          </a:p>
          <a:p>
            <a:r>
              <a:rPr lang="en-US" sz="2400" dirty="0"/>
              <a:t>Louisville </a:t>
            </a:r>
            <a:r>
              <a:rPr lang="en-US" sz="2400" dirty="0" err="1"/>
              <a:t>Infosec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>
                <a:hlinkClick r:id="rId4"/>
              </a:rPr>
              <a:t>http://www.louisvilleinfosec.com/</a:t>
            </a:r>
            <a:r>
              <a:rPr lang="en-US" sz="2400" dirty="0"/>
              <a:t> </a:t>
            </a:r>
          </a:p>
          <a:p>
            <a:r>
              <a:rPr lang="en-US" sz="2400" dirty="0"/>
              <a:t>Other Cons:</a:t>
            </a:r>
            <a:br>
              <a:rPr lang="en-US" sz="2400" dirty="0"/>
            </a:br>
            <a:r>
              <a:rPr lang="en-US" sz="2400" dirty="0">
                <a:hlinkClick r:id="rId5"/>
              </a:rPr>
              <a:t>http://www.skydogcon.com/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>
                <a:hlinkClick r:id="rId6"/>
              </a:rPr>
              <a:t>http://www.dojocon.org/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>
                <a:hlinkClick r:id="rId7"/>
              </a:rPr>
              <a:t>http://www.hack3rcon.org/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>
                <a:hlinkClick r:id="rId8"/>
              </a:rPr>
              <a:t>http://phreaknic.info</a:t>
            </a:r>
            <a:r>
              <a:rPr lang="en-US" sz="2400" dirty="0"/>
              <a:t>  </a:t>
            </a:r>
            <a:br>
              <a:rPr lang="en-US" sz="2400" dirty="0"/>
            </a:br>
            <a:r>
              <a:rPr lang="en-US" sz="2400" dirty="0">
                <a:hlinkClick r:id="rId9"/>
              </a:rPr>
              <a:t>http://notacon.org/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>
                <a:hlinkClick r:id="rId10"/>
              </a:rPr>
              <a:t>http://www.outerz0ne.org/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51591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6572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For Pen-testers and attackers:</a:t>
            </a:r>
          </a:p>
          <a:p>
            <a:r>
              <a:rPr lang="en-US" dirty="0" smtClean="0"/>
              <a:t>Precursor to attack</a:t>
            </a:r>
          </a:p>
          <a:p>
            <a:r>
              <a:rPr lang="en-US" dirty="0" smtClean="0"/>
              <a:t>Social Engineering</a:t>
            </a:r>
          </a:p>
          <a:p>
            <a:r>
              <a:rPr lang="en-US" dirty="0" smtClean="0"/>
              <a:t>Disgruntled Employees</a:t>
            </a:r>
          </a:p>
          <a:p>
            <a:r>
              <a:rPr lang="en-US" dirty="0" smtClean="0"/>
              <a:t>User names and passwords</a:t>
            </a:r>
          </a:p>
          <a:p>
            <a:r>
              <a:rPr lang="en-US" dirty="0" smtClean="0"/>
              <a:t>Web vulnerabilities</a:t>
            </a:r>
          </a:p>
          <a:p>
            <a:r>
              <a:rPr lang="en-US" dirty="0" smtClean="0"/>
              <a:t>Internal IT structure (software, servers, IP layout)</a:t>
            </a:r>
          </a:p>
          <a:p>
            <a:r>
              <a:rPr lang="en-US" dirty="0" err="1" smtClean="0"/>
              <a:t>Spearphishing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For everyone else:</a:t>
            </a:r>
          </a:p>
          <a:p>
            <a:r>
              <a:rPr lang="en-US" dirty="0" smtClean="0"/>
              <a:t>You want to keep attackers from finding this info and using this against you. 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42</a:t>
            </a:r>
            <a:endParaRPr lang="en-US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Dropping Docs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these techniques are legal as far as I know, but IANAL</a:t>
            </a:r>
          </a:p>
          <a:p>
            <a:r>
              <a:rPr lang="en-US" dirty="0" smtClean="0"/>
              <a:t>Sorry if I “drop someone’s docs” other than my own</a:t>
            </a:r>
          </a:p>
          <a:p>
            <a:r>
              <a:rPr lang="en-US" dirty="0" smtClean="0"/>
              <a:t>Please don’t misuse this information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Backtrack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Tons of fun tools to play </a:t>
            </a:r>
            <a:r>
              <a:rPr lang="en-US" dirty="0"/>
              <a:t>with</a:t>
            </a:r>
            <a:br>
              <a:rPr lang="en-US" dirty="0"/>
            </a:br>
            <a:r>
              <a:rPr lang="en-US" dirty="0">
                <a:hlinkClick r:id="rId3"/>
              </a:rPr>
              <a:t>http://www.backtrack-linux.org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 smtClean="0"/>
              <a:t>Username: root</a:t>
            </a:r>
            <a:br>
              <a:rPr lang="en-US" dirty="0" smtClean="0"/>
            </a:br>
            <a:r>
              <a:rPr lang="en-US" dirty="0" smtClean="0"/>
              <a:t>Password: </a:t>
            </a:r>
            <a:r>
              <a:rPr lang="en-US" dirty="0" err="1" smtClean="0"/>
              <a:t>toor</a:t>
            </a:r>
            <a:endParaRPr lang="en-US" dirty="0" smtClean="0"/>
          </a:p>
          <a:p>
            <a:r>
              <a:rPr lang="en-US" dirty="0" smtClean="0"/>
              <a:t>Many of the DNS </a:t>
            </a:r>
            <a:r>
              <a:rPr lang="en-US" dirty="0"/>
              <a:t>tools are in</a:t>
            </a:r>
            <a:br>
              <a:rPr lang="en-US" dirty="0"/>
            </a:br>
            <a:r>
              <a:rPr lang="en-US" dirty="0"/>
              <a:t>/</a:t>
            </a:r>
            <a:r>
              <a:rPr lang="en-US" dirty="0" err="1"/>
              <a:t>pentest</a:t>
            </a:r>
            <a:r>
              <a:rPr lang="en-US" dirty="0"/>
              <a:t>/enumeration/</a:t>
            </a:r>
            <a:r>
              <a:rPr lang="en-US" dirty="0" err="1"/>
              <a:t>dns</a:t>
            </a:r>
            <a:r>
              <a:rPr lang="en-US" dirty="0"/>
              <a:t>/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DNS, </a:t>
            </a:r>
            <a:r>
              <a:rPr lang="en-US" dirty="0" err="1" smtClean="0"/>
              <a:t>Whois</a:t>
            </a:r>
            <a:r>
              <a:rPr lang="en-US" dirty="0" smtClean="0"/>
              <a:t> and Domain Tools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Who-do the voodoo that you do so well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1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2553</TotalTime>
  <Words>2151</Words>
  <Application>Microsoft Office PowerPoint</Application>
  <PresentationFormat>On-screen Show (4:3)</PresentationFormat>
  <Paragraphs>570</Paragraphs>
  <Slides>60</Slides>
  <Notes>60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Apex</vt:lpstr>
      <vt:lpstr>OSInt, Cyberstalking, Footprinting and Recon: Getting to know you</vt:lpstr>
      <vt:lpstr>About Adrian</vt:lpstr>
      <vt:lpstr>Class Structure</vt:lpstr>
      <vt:lpstr>So, what info is out there?</vt:lpstr>
      <vt:lpstr>Subtopics</vt:lpstr>
      <vt:lpstr>Why?</vt:lpstr>
      <vt:lpstr>Dropping Docs</vt:lpstr>
      <vt:lpstr>Backtrack 5</vt:lpstr>
      <vt:lpstr>DNS, Whois and Domain Tools</vt:lpstr>
      <vt:lpstr>DNS</vt:lpstr>
      <vt:lpstr>Simple DNS Lookups</vt:lpstr>
      <vt:lpstr>DNS Record Types</vt:lpstr>
      <vt:lpstr>Getting a list of host names</vt:lpstr>
      <vt:lpstr>DIGing for data</vt:lpstr>
      <vt:lpstr>Zone Transfer:Give me all your records!</vt:lpstr>
      <vt:lpstr>Zone Transfer: NSLOOKUP  (Windows version)</vt:lpstr>
      <vt:lpstr>Zone Transfer: Can you DIG it?</vt:lpstr>
      <vt:lpstr>Zone Transfer: Others</vt:lpstr>
      <vt:lpstr>Bruteforcing</vt:lpstr>
      <vt:lpstr>Nmap Demo</vt:lpstr>
      <vt:lpstr>Whois: Whooo, are you? Who-who-who-who.</vt:lpstr>
      <vt:lpstr>Whois Demo</vt:lpstr>
      <vt:lpstr>Whois Tools</vt:lpstr>
      <vt:lpstr>Whois and domain tools sites</vt:lpstr>
      <vt:lpstr>Traceroute (ok, not really a DNS tool, but I was too lazy to make another section)</vt:lpstr>
      <vt:lpstr>Finding general Information about an organization via the web </vt:lpstr>
      <vt:lpstr>Sites about the organization </vt:lpstr>
      <vt:lpstr>Anti-social networks</vt:lpstr>
      <vt:lpstr>Let’s get to know Ester</vt:lpstr>
      <vt:lpstr>Cyberstalking Sites</vt:lpstr>
      <vt:lpstr>Other</vt:lpstr>
      <vt:lpstr>Tools</vt:lpstr>
      <vt:lpstr>Story Time</vt:lpstr>
      <vt:lpstr>To be social or anti-social</vt:lpstr>
      <vt:lpstr>Google Hacking</vt:lpstr>
      <vt:lpstr>So, do you really know what’s shared online about your organization? </vt:lpstr>
      <vt:lpstr>Google Advance Operators</vt:lpstr>
      <vt:lpstr>More Operators</vt:lpstr>
      <vt:lpstr>General Examples</vt:lpstr>
      <vt:lpstr>More General Examples</vt:lpstr>
      <vt:lpstr>Facebook Images</vt:lpstr>
      <vt:lpstr>Google Hacking For People</vt:lpstr>
      <vt:lpstr>Google Hacking DB</vt:lpstr>
      <vt:lpstr>Google Hacking Tools</vt:lpstr>
      <vt:lpstr>More Google Hacking Tools</vt:lpstr>
      <vt:lpstr>Google APIs and proxies</vt:lpstr>
      <vt:lpstr>Metadata</vt:lpstr>
      <vt:lpstr>Pwned by Metadata</vt:lpstr>
      <vt:lpstr>Examples of file types that contain metadata</vt:lpstr>
      <vt:lpstr>Metadata Tools</vt:lpstr>
      <vt:lpstr>Metadata Tools</vt:lpstr>
      <vt:lpstr>Other odds and ends</vt:lpstr>
      <vt:lpstr>Off with their Headers</vt:lpstr>
      <vt:lpstr>Robots.txt</vt:lpstr>
      <vt:lpstr>IGiGLE and WiGLE</vt:lpstr>
      <vt:lpstr>Android Location?</vt:lpstr>
      <vt:lpstr>More Links</vt:lpstr>
      <vt:lpstr>Videos/Talks/Presentations</vt:lpstr>
      <vt:lpstr>Events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OSInt, Cyberstalking, Footprinting and Recon: Getting to know you</dc:title>
  <dc:creator>adrian</dc:creator>
  <cp:lastModifiedBy>adrian</cp:lastModifiedBy>
  <cp:revision>452</cp:revision>
  <dcterms:created xsi:type="dcterms:W3CDTF">2006-08-16T00:00:00Z</dcterms:created>
  <dcterms:modified xsi:type="dcterms:W3CDTF">2011-05-21T03:13:47Z</dcterms:modified>
</cp:coreProperties>
</file>