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6"/>
  </p:notesMasterIdLst>
  <p:handoutMasterIdLst>
    <p:handoutMasterId r:id="rId67"/>
  </p:handoutMasterIdLst>
  <p:sldIdLst>
    <p:sldId id="256" r:id="rId2"/>
    <p:sldId id="444" r:id="rId3"/>
    <p:sldId id="445" r:id="rId4"/>
    <p:sldId id="423" r:id="rId5"/>
    <p:sldId id="409" r:id="rId6"/>
    <p:sldId id="406" r:id="rId7"/>
    <p:sldId id="407" r:id="rId8"/>
    <p:sldId id="408" r:id="rId9"/>
    <p:sldId id="419" r:id="rId10"/>
    <p:sldId id="392" r:id="rId11"/>
    <p:sldId id="395" r:id="rId12"/>
    <p:sldId id="400" r:id="rId13"/>
    <p:sldId id="402" r:id="rId14"/>
    <p:sldId id="401" r:id="rId15"/>
    <p:sldId id="437" r:id="rId16"/>
    <p:sldId id="438" r:id="rId17"/>
    <p:sldId id="439" r:id="rId18"/>
    <p:sldId id="442" r:id="rId19"/>
    <p:sldId id="441" r:id="rId20"/>
    <p:sldId id="440" r:id="rId21"/>
    <p:sldId id="456" r:id="rId22"/>
    <p:sldId id="428" r:id="rId23"/>
    <p:sldId id="426" r:id="rId24"/>
    <p:sldId id="403" r:id="rId25"/>
    <p:sldId id="415" r:id="rId26"/>
    <p:sldId id="434" r:id="rId27"/>
    <p:sldId id="393" r:id="rId28"/>
    <p:sldId id="396" r:id="rId29"/>
    <p:sldId id="457" r:id="rId30"/>
    <p:sldId id="460" r:id="rId31"/>
    <p:sldId id="458" r:id="rId32"/>
    <p:sldId id="404" r:id="rId33"/>
    <p:sldId id="416" r:id="rId34"/>
    <p:sldId id="459" r:id="rId35"/>
    <p:sldId id="394" r:id="rId36"/>
    <p:sldId id="397" r:id="rId37"/>
    <p:sldId id="398" r:id="rId38"/>
    <p:sldId id="429" r:id="rId39"/>
    <p:sldId id="420" r:id="rId40"/>
    <p:sldId id="422" r:id="rId41"/>
    <p:sldId id="421" r:id="rId42"/>
    <p:sldId id="405" r:id="rId43"/>
    <p:sldId id="417" r:id="rId44"/>
    <p:sldId id="411" r:id="rId45"/>
    <p:sldId id="412" r:id="rId46"/>
    <p:sldId id="413" r:id="rId47"/>
    <p:sldId id="446" r:id="rId48"/>
    <p:sldId id="447" r:id="rId49"/>
    <p:sldId id="453" r:id="rId50"/>
    <p:sldId id="450" r:id="rId51"/>
    <p:sldId id="451" r:id="rId52"/>
    <p:sldId id="452" r:id="rId53"/>
    <p:sldId id="449" r:id="rId54"/>
    <p:sldId id="425" r:id="rId55"/>
    <p:sldId id="414" r:id="rId56"/>
    <p:sldId id="418" r:id="rId57"/>
    <p:sldId id="435" r:id="rId58"/>
    <p:sldId id="436" r:id="rId59"/>
    <p:sldId id="424" r:id="rId60"/>
    <p:sldId id="455" r:id="rId61"/>
    <p:sldId id="410" r:id="rId62"/>
    <p:sldId id="427" r:id="rId63"/>
    <p:sldId id="454" r:id="rId64"/>
    <p:sldId id="328" r:id="rId6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3129" autoAdjust="0"/>
  </p:normalViewPr>
  <p:slideViewPr>
    <p:cSldViewPr>
      <p:cViewPr>
        <p:scale>
          <a:sx n="98" d="100"/>
          <a:sy n="98" d="100"/>
        </p:scale>
        <p:origin x="-4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2/18/2011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96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2/18/2011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6913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227" tIns="46113" rIns="92227" bIns="461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9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2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2/18/2011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rproject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rproject.org/overview.html.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orproject.org/overview.html.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torproject.org/overview.html.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d-podcast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videos/tor-hidden-services" TargetMode="External"/><Relationship Id="rId2" Type="http://schemas.openxmlformats.org/officeDocument/2006/relationships/hyperlink" Target="http://www.irongeek.com/i.php?page=videos/tor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ypherpunk.at/onioncat/" TargetMode="External"/><Relationship Id="rId5" Type="http://schemas.openxmlformats.org/officeDocument/2006/relationships/hyperlink" Target="http://kpvz7ki2v5agwt35.onion/" TargetMode="External"/><Relationship Id="rId4" Type="http://schemas.openxmlformats.org/officeDocument/2006/relationships/hyperlink" Target="http://tor2web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yro.slashdot.org/story/09/10/15/1910229/China-Strangles-Tor-Ahead-of-National-Day" TargetMode="External"/><Relationship Id="rId2" Type="http://schemas.openxmlformats.org/officeDocument/2006/relationships/hyperlink" Target="https://blog.torproject.org/blog/tor-partially-blocked-chin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ngeek.com/i.php?page=security/detect-tor-exit-node-in-ph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m362.com/tor-the-yin-or-the-yang" TargetMode="External"/><Relationship Id="rId2" Type="http://schemas.openxmlformats.org/officeDocument/2006/relationships/hyperlink" Target="http://www.irongeek.com/i.php?page=security/detect-tor-exit-node-in-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ronkey.com/private-surfi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nonetnfo.brinkster.net/" TargetMode="External"/><Relationship Id="rId2" Type="http://schemas.openxmlformats.org/officeDocument/2006/relationships/hyperlink" Target="http://www.anonet2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1.3.9.1/.stats/anonet.s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powerfulproxy.com/" TargetMode="External"/><Relationship Id="rId3" Type="http://schemas.openxmlformats.org/officeDocument/2006/relationships/hyperlink" Target="http://ix.ucis.nl/clientport.php" TargetMode="External"/><Relationship Id="rId7" Type="http://schemas.openxmlformats.org/officeDocument/2006/relationships/hyperlink" Target="http://anogit.ucis.ano/" TargetMode="External"/><Relationship Id="rId2" Type="http://schemas.openxmlformats.org/officeDocument/2006/relationships/hyperlink" Target="http://www.anonet2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qontrol.nl/QuickTun" TargetMode="External"/><Relationship Id="rId5" Type="http://schemas.openxmlformats.org/officeDocument/2006/relationships/hyperlink" Target="http://wiki.ucis.nl/VNE/DNRouter" TargetMode="External"/><Relationship Id="rId10" Type="http://schemas.openxmlformats.org/officeDocument/2006/relationships/hyperlink" Target="http://www.sevilnatas.ano/" TargetMode="External"/><Relationship Id="rId4" Type="http://schemas.openxmlformats.org/officeDocument/2006/relationships/hyperlink" Target="http://openvpn.net/" TargetMode="External"/><Relationship Id="rId9" Type="http://schemas.openxmlformats.org/officeDocument/2006/relationships/hyperlink" Target="http://www.anonet2.org/services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n42.net/" TargetMode="External"/><Relationship Id="rId7" Type="http://schemas.openxmlformats.org/officeDocument/2006/relationships/hyperlink" Target="http://www.youtube.com/watch?v=Lx2w9K6a6EE" TargetMode="External"/><Relationship Id="rId2" Type="http://schemas.openxmlformats.org/officeDocument/2006/relationships/hyperlink" Target="http://darknet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osvpn.net/" TargetMode="External"/><Relationship Id="rId5" Type="http://schemas.openxmlformats.org/officeDocument/2006/relationships/hyperlink" Target="http://wiki.hamburg.ccc.de/index.php/ChaosVPN" TargetMode="External"/><Relationship Id="rId4" Type="http://schemas.openxmlformats.org/officeDocument/2006/relationships/hyperlink" Target="http://www.vanet.or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freenetproject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n.wikipedia.org/wiki/File:Freenet_Request_Sequence_ZP.sv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AQuickIntrotoSniffers" TargetMode="External"/><Relationship Id="rId2" Type="http://schemas.openxmlformats.org/officeDocument/2006/relationships/hyperlink" Target="http://www.irongeek.com/i.php?page=security/ip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ngeek.com/i.php?page=videos/footprinting-scoping-and-recon-with-dns-google-hacking-and-metadata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etproject.org/jsit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enetproject.org/thaw.html" TargetMode="External"/><Relationship Id="rId5" Type="http://schemas.openxmlformats.org/officeDocument/2006/relationships/hyperlink" Target="http://jtcfrost.sourceforge.net/" TargetMode="External"/><Relationship Id="rId4" Type="http://schemas.openxmlformats.org/officeDocument/2006/relationships/hyperlink" Target="http://freenetproject.org/freemail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2p2.de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i2p2.de/how_intro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p2.de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2p2.de/naming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ugha.i2p/" TargetMode="External"/><Relationship Id="rId13" Type="http://schemas.openxmlformats.org/officeDocument/2006/relationships/hyperlink" Target="http://i2p.to/" TargetMode="External"/><Relationship Id="rId3" Type="http://schemas.openxmlformats.org/officeDocument/2006/relationships/hyperlink" Target="http://echelon.i2p/imule/" TargetMode="External"/><Relationship Id="rId7" Type="http://schemas.openxmlformats.org/officeDocument/2006/relationships/hyperlink" Target="http://zzz.i2p/" TargetMode="External"/><Relationship Id="rId12" Type="http://schemas.openxmlformats.org/officeDocument/2006/relationships/hyperlink" Target="http://perv.i2p/" TargetMode="External"/><Relationship Id="rId2" Type="http://schemas.openxmlformats.org/officeDocument/2006/relationships/hyperlink" Target="http://127.0.0.1:7657/i2psnar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i2p/" TargetMode="External"/><Relationship Id="rId11" Type="http://schemas.openxmlformats.org/officeDocument/2006/relationships/hyperlink" Target="http://stats.i2p/" TargetMode="External"/><Relationship Id="rId5" Type="http://schemas.openxmlformats.org/officeDocument/2006/relationships/hyperlink" Target="http://www.cypherpunk.at/onioncat/wiki/GarliCat" TargetMode="External"/><Relationship Id="rId10" Type="http://schemas.openxmlformats.org/officeDocument/2006/relationships/hyperlink" Target="http://search.rus.i2p/" TargetMode="External"/><Relationship Id="rId4" Type="http://schemas.openxmlformats.org/officeDocument/2006/relationships/hyperlink" Target="http://127.0.0.1:7657/susimail" TargetMode="External"/><Relationship Id="rId9" Type="http://schemas.openxmlformats.org/officeDocument/2006/relationships/hyperlink" Target="http://eepsites.i2p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2p2.de/faq.html#ports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ostjedi.com/terra/scripts/ip_unmasker.php" TargetMode="External"/><Relationship Id="rId3" Type="http://schemas.openxmlformats.org/officeDocument/2006/relationships/hyperlink" Target="http://irongeek.com/downloads/beenherebefore.php" TargetMode="External"/><Relationship Id="rId7" Type="http://schemas.openxmlformats.org/officeDocument/2006/relationships/hyperlink" Target="http://evil.hackademix.net/proxy_bypass/" TargetMode="External"/><Relationship Id="rId2" Type="http://schemas.openxmlformats.org/officeDocument/2006/relationships/hyperlink" Target="http://www.irongeek.com/browserinfo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.ckers.org/weird/tor.cgi" TargetMode="External"/><Relationship Id="rId5" Type="http://schemas.openxmlformats.org/officeDocument/2006/relationships/hyperlink" Target="http://decloak.net/" TargetMode="External"/><Relationship Id="rId4" Type="http://schemas.openxmlformats.org/officeDocument/2006/relationships/hyperlink" Target="http://irongeek.com/downloads/beenherebefore.txt" TargetMode="External"/><Relationship Id="rId9" Type="http://schemas.openxmlformats.org/officeDocument/2006/relationships/hyperlink" Target="http://www.frostjedi.com/terra/scripts/phpbb/proxy_revealer.zip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ncyclopediadramatica.com/The_Great_Em/b/assy_Security_Leak_of_2007" TargetMode="External"/><Relationship Id="rId2" Type="http://schemas.openxmlformats.org/officeDocument/2006/relationships/hyperlink" Target="http://www.schneier.com/blog/archives/2007/11/dan_egerstad_a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ngeek.com/i.php?page=videos/anti-forensics-occult-computing" TargetMode="External"/><Relationship Id="rId4" Type="http://schemas.openxmlformats.org/officeDocument/2006/relationships/hyperlink" Target="http://www.i2p2.de/how_threatmodel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ngeek.com/i.php?page=security/darknets-i2p-identifying-hidden-servers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rechten.uvt.nl/koops/cryptolaw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en-US/firefox/addon/7330" TargetMode="External"/><Relationship Id="rId2" Type="http://schemas.openxmlformats.org/officeDocument/2006/relationships/hyperlink" Target="http://www.torproject.org/projects/torbrowser.html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ackhat.com/presentations/bh-usa-09/HOFFMAN/BHUSA09-Hoffman-VeilDarknet-SLIDES.pdf" TargetMode="External"/><Relationship Id="rId5" Type="http://schemas.openxmlformats.org/officeDocument/2006/relationships/hyperlink" Target="http://cryptoanarchy.org/wiki/Svartkast" TargetMode="External"/><Relationship Id="rId4" Type="http://schemas.openxmlformats.org/officeDocument/2006/relationships/hyperlink" Target="http://www.wippien.com/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phreaknic.info/" TargetMode="External"/><Relationship Id="rId3" Type="http://schemas.openxmlformats.org/officeDocument/2006/relationships/hyperlink" Target="http://derbycon.com/" TargetMode="External"/><Relationship Id="rId7" Type="http://schemas.openxmlformats.org/officeDocument/2006/relationships/hyperlink" Target="http://www.hack3rcon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jocon.org/" TargetMode="External"/><Relationship Id="rId5" Type="http://schemas.openxmlformats.org/officeDocument/2006/relationships/hyperlink" Target="http://www.skydogcon.com/" TargetMode="External"/><Relationship Id="rId10" Type="http://schemas.openxmlformats.org/officeDocument/2006/relationships/hyperlink" Target="http://www.outerz0ne.org/" TargetMode="External"/><Relationship Id="rId4" Type="http://schemas.openxmlformats.org/officeDocument/2006/relationships/hyperlink" Target="http://www.louisvilleinfosec.com/" TargetMode="External"/><Relationship Id="rId9" Type="http://schemas.openxmlformats.org/officeDocument/2006/relationships/hyperlink" Target="http://notacon.org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Cipherspace</a:t>
            </a:r>
            <a:r>
              <a:rPr lang="en-US" dirty="0" smtClean="0"/>
              <a:t>/Darknets: anonymizing networks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Onion Router</a:t>
            </a:r>
            <a:endParaRPr lang="en-US" dirty="0"/>
          </a:p>
        </p:txBody>
      </p:sp>
      <p:pic>
        <p:nvPicPr>
          <p:cNvPr id="6" name="Picture 5" descr="1566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143000"/>
            <a:ext cx="3811541" cy="21058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Who?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First the US Naval Research Laboratory, then the EFF and now the Tor Project (501c3  non-profit).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http://www.torproject.org/</a:t>
            </a:r>
            <a:r>
              <a:rPr lang="en-US" sz="2000" dirty="0" smtClean="0"/>
              <a:t> </a:t>
            </a:r>
          </a:p>
          <a:p>
            <a:r>
              <a:rPr lang="en-US" b="1" dirty="0" smtClean="0"/>
              <a:t>Why?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“Tor is free software and an open network that helps you defend against a form of network surveillance that threatens personal freedom and privacy, confidential business activities and relationships, and state security known as traffic analysis.” ~ As defined by their site</a:t>
            </a:r>
          </a:p>
          <a:p>
            <a:r>
              <a:rPr lang="en-US" b="1" dirty="0" smtClean="0"/>
              <a:t>What?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Access normal Internet sites anonymously, and Tor hidden services. </a:t>
            </a:r>
          </a:p>
          <a:p>
            <a:r>
              <a:rPr lang="en-US" b="1" dirty="0" smtClean="0"/>
              <a:t>How?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Locally run SOCKS proxy that connects to the Tor network.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Internet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315200" cy="467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6324600"/>
            <a:ext cx="5140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from </a:t>
            </a:r>
            <a:r>
              <a:rPr lang="en-US" sz="1600" dirty="0" smtClean="0">
                <a:hlinkClick r:id="rId3"/>
              </a:rPr>
              <a:t>http://www.torproject.org/overview.html.en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Internet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6324600"/>
            <a:ext cx="5140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from </a:t>
            </a:r>
            <a:r>
              <a:rPr lang="en-US" sz="1600" dirty="0" smtClean="0">
                <a:hlinkClick r:id="rId2"/>
              </a:rPr>
              <a:t>http://www.torproject.org/overview.html.en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7315200" cy="467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Internet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6324600"/>
            <a:ext cx="5140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from </a:t>
            </a:r>
            <a:r>
              <a:rPr lang="en-US" sz="1600" dirty="0" smtClean="0">
                <a:hlinkClick r:id="rId2"/>
              </a:rPr>
              <a:t>http://www.torproject.org/overview.html.en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371600"/>
            <a:ext cx="7315200" cy="467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731638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219199"/>
            <a:ext cx="7293102" cy="5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142999"/>
            <a:ext cx="7293102" cy="5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142999"/>
            <a:ext cx="7293102" cy="5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142999"/>
            <a:ext cx="7293102" cy="5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InfoSec education</a:t>
            </a:r>
          </a:p>
          <a:p>
            <a:r>
              <a:rPr lang="en-US" dirty="0" smtClean="0"/>
              <a:t>I don’t know everything - I’m just a geek with time on my hands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ir</a:t>
            </a:r>
            <a:r>
              <a:rPr lang="en-US" dirty="0" smtClean="0"/>
              <a:t>)Regular on the </a:t>
            </a:r>
            <a:r>
              <a:rPr lang="en-US" dirty="0" err="1" smtClean="0"/>
              <a:t>ISDPodcast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http://www.isd-podcast.com</a:t>
            </a:r>
            <a:r>
              <a:rPr lang="en-US" smtClean="0">
                <a:hlinkClick r:id="rId4"/>
              </a:rPr>
              <a:t>/</a:t>
            </a:r>
            <a:r>
              <a:rPr lang="en-US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615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142999"/>
            <a:ext cx="7293102" cy="5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Client</a:t>
            </a:r>
            <a:br>
              <a:rPr lang="en-US" sz="2000" dirty="0"/>
            </a:br>
            <a:r>
              <a:rPr lang="en-US" sz="2000" dirty="0"/>
              <a:t>Just a </a:t>
            </a:r>
            <a:r>
              <a:rPr lang="en-US" sz="2000" dirty="0" smtClean="0"/>
              <a:t>user</a:t>
            </a:r>
          </a:p>
          <a:p>
            <a:r>
              <a:rPr lang="en-US" sz="2000" dirty="0" smtClean="0"/>
              <a:t>Relays</a:t>
            </a:r>
            <a:br>
              <a:rPr lang="en-US" sz="2000" dirty="0" smtClean="0"/>
            </a:br>
            <a:r>
              <a:rPr lang="en-US" sz="2000" dirty="0" smtClean="0"/>
              <a:t>These relay traffic, and can act as exit points</a:t>
            </a:r>
          </a:p>
          <a:p>
            <a:r>
              <a:rPr lang="en-US" sz="2000" dirty="0" smtClean="0"/>
              <a:t>Bridges</a:t>
            </a:r>
            <a:br>
              <a:rPr lang="en-US" sz="2000" dirty="0" smtClean="0"/>
            </a:br>
            <a:r>
              <a:rPr lang="en-US" sz="2000" dirty="0" smtClean="0"/>
              <a:t>Relays not advertised in the directory servers, so harder to block</a:t>
            </a:r>
          </a:p>
          <a:p>
            <a:r>
              <a:rPr lang="en-US" sz="2000" dirty="0" smtClean="0"/>
              <a:t>Guard Nodes</a:t>
            </a:r>
            <a:br>
              <a:rPr lang="en-US" sz="2000" dirty="0" smtClean="0"/>
            </a:br>
            <a:r>
              <a:rPr lang="en-US" sz="2000" dirty="0" smtClean="0"/>
              <a:t>Used to mitigate some traffic analysis attacks</a:t>
            </a:r>
          </a:p>
          <a:p>
            <a:r>
              <a:rPr lang="en-US" sz="2000" dirty="0" smtClean="0"/>
              <a:t>Introduction Points</a:t>
            </a:r>
            <a:br>
              <a:rPr lang="en-US" sz="2000" dirty="0" smtClean="0"/>
            </a:br>
            <a:r>
              <a:rPr lang="en-US" sz="2000" dirty="0" smtClean="0"/>
              <a:t>Helpers in making connections to hidden services 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endezvous Point</a:t>
            </a:r>
            <a:br>
              <a:rPr lang="en-US" sz="2000" dirty="0" smtClean="0"/>
            </a:br>
            <a:r>
              <a:rPr lang="en-US" sz="2000" dirty="0" smtClean="0"/>
              <a:t>Used for relaying/establishing connections to hidden </a:t>
            </a:r>
            <a:r>
              <a:rPr lang="en-US" sz="2000" dirty="0"/>
              <a:t>services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8457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 to the user?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drian\Desktop\darknets\torconso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591425" cy="5381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Applications/Sites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sz="2400" dirty="0" smtClean="0"/>
              <a:t>Anonymous proxy to the normal web</a:t>
            </a:r>
            <a:br>
              <a:rPr lang="en-US" sz="2400" dirty="0" smtClean="0"/>
            </a:br>
            <a:r>
              <a:rPr lang="en-US" sz="1800" dirty="0" smtClean="0">
                <a:hlinkClick r:id="rId2"/>
              </a:rPr>
              <a:t>http://www.irongeek.com/i.php?page=videos/tor-1</a:t>
            </a:r>
            <a:endParaRPr lang="en-US" sz="2400" dirty="0" smtClean="0"/>
          </a:p>
          <a:p>
            <a:r>
              <a:rPr lang="en-US" sz="2400" dirty="0" smtClean="0"/>
              <a:t>Hidden services</a:t>
            </a:r>
            <a:br>
              <a:rPr lang="en-US" sz="2400" dirty="0" smtClean="0"/>
            </a:br>
            <a:r>
              <a:rPr lang="en-US" sz="2400" dirty="0" smtClean="0"/>
              <a:t>Normally websites, but can be just about any TCP connection</a:t>
            </a:r>
            <a:br>
              <a:rPr lang="en-US" sz="2400" dirty="0" smtClean="0"/>
            </a:br>
            <a:r>
              <a:rPr lang="en-US" sz="1800" dirty="0" smtClean="0">
                <a:hlinkClick r:id="rId3"/>
              </a:rPr>
              <a:t>http://www.irongeek.com/i.php?page=videos/tor-hidden-services</a:t>
            </a:r>
            <a:r>
              <a:rPr lang="en-US" sz="18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Tor2Web Proxy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http://tor2web.com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Tor Hidden Wiki:</a:t>
            </a:r>
            <a:br>
              <a:rPr lang="en-US" sz="2400" dirty="0" smtClean="0"/>
            </a:b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kpvz7ki2v5agwt35.onion</a:t>
            </a:r>
            <a:endParaRPr lang="en-US" sz="2400" dirty="0" smtClean="0"/>
          </a:p>
          <a:p>
            <a:r>
              <a:rPr lang="en-US" sz="2400" dirty="0" smtClean="0"/>
              <a:t>Onion Cat</a:t>
            </a:r>
            <a:br>
              <a:rPr lang="en-US" sz="2400" dirty="0" smtClean="0"/>
            </a:br>
            <a:r>
              <a:rPr lang="en-US" sz="2400" u="sng" dirty="0">
                <a:hlinkClick r:id="rId6"/>
              </a:rPr>
              <a:t>http://www.cypherpunk.at/onioncat/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Tor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125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Pros</a:t>
            </a:r>
          </a:p>
          <a:p>
            <a:r>
              <a:rPr lang="en-US" sz="2400" dirty="0" smtClean="0"/>
              <a:t>If you can tunnel it through a SOCKS proxy, you can make just about any protocol work.</a:t>
            </a:r>
          </a:p>
          <a:p>
            <a:r>
              <a:rPr lang="en-US" sz="2400" dirty="0" smtClean="0"/>
              <a:t>Three levels of proxying, each node not knowing the one before last, makes things very anonymous.</a:t>
            </a:r>
          </a:p>
          <a:p>
            <a:pPr>
              <a:buNone/>
            </a:pPr>
            <a:r>
              <a:rPr lang="en-US" sz="2400" b="1" dirty="0" smtClean="0"/>
              <a:t>Cons</a:t>
            </a:r>
          </a:p>
          <a:p>
            <a:r>
              <a:rPr lang="en-US" sz="2400" dirty="0" smtClean="0"/>
              <a:t>Slow</a:t>
            </a:r>
          </a:p>
          <a:p>
            <a:r>
              <a:rPr lang="en-US" sz="2400" dirty="0" smtClean="0"/>
              <a:t>Do you trust your exit node?</a:t>
            </a:r>
          </a:p>
          <a:p>
            <a:r>
              <a:rPr lang="en-US" sz="2400" dirty="0" smtClean="0"/>
              <a:t>Semi-fixed Infrastructure: </a:t>
            </a:r>
            <a:br>
              <a:rPr lang="en-US" sz="2400" dirty="0" smtClean="0"/>
            </a:br>
            <a:r>
              <a:rPr lang="en-US" sz="2400" dirty="0" smtClean="0"/>
              <a:t>Sept 25th 2009, Great Firewall of China blocks 80% of Tor relays listed in the Directory, but all hail bridges!!!</a:t>
            </a:r>
            <a:br>
              <a:rPr lang="en-US" sz="2400" dirty="0" smtClean="0"/>
            </a:br>
            <a:r>
              <a:rPr lang="en-US" sz="1400" dirty="0" smtClean="0">
                <a:hlinkClick r:id="rId2"/>
              </a:rPr>
              <a:t>https://blog.torproject.org/blog/tor-partially-blocked-china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>
                <a:hlinkClick r:id="rId3"/>
              </a:rPr>
              <a:t>http://yro.slashdot.org/story/09/10/15/1910229/China-Strangles-Tor-Ahead-of-National-Day</a:t>
            </a:r>
            <a:r>
              <a:rPr lang="en-US" sz="1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Fairly easy to tell someone is using it from the server side</a:t>
            </a:r>
            <a:br>
              <a:rPr lang="en-US" sz="2400" dirty="0" smtClean="0"/>
            </a:br>
            <a:r>
              <a:rPr lang="en-US" sz="1600" dirty="0" smtClean="0">
                <a:hlinkClick r:id="rId4"/>
              </a:rPr>
              <a:t>http://www.irongeek.com/i.php?page=security/detect-tor-exit-node-in-php</a:t>
            </a:r>
            <a:r>
              <a:rPr lang="en-US" sz="1600" dirty="0" smtClean="0"/>
              <a:t>   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traffic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(Keep in mind, this is just the defaults)</a:t>
            </a:r>
          </a:p>
          <a:p>
            <a:r>
              <a:rPr lang="en-US" sz="2400" dirty="0" smtClean="0"/>
              <a:t>Local</a:t>
            </a:r>
            <a:br>
              <a:rPr lang="en-US" sz="2400" dirty="0" smtClean="0"/>
            </a:br>
            <a:r>
              <a:rPr lang="en-US" sz="2400" dirty="0" smtClean="0"/>
              <a:t>9050/tcp Tor SOCKS proxy</a:t>
            </a:r>
            <a:br>
              <a:rPr lang="en-US" sz="2400" dirty="0" smtClean="0"/>
            </a:br>
            <a:r>
              <a:rPr lang="en-US" sz="2400" dirty="0" smtClean="0"/>
              <a:t>9051/tcp Tor control port</a:t>
            </a:r>
            <a:br>
              <a:rPr lang="en-US" sz="2400" dirty="0" smtClean="0"/>
            </a:br>
            <a:r>
              <a:rPr lang="en-US" sz="2400" dirty="0" smtClean="0"/>
              <a:t>8118/</a:t>
            </a:r>
            <a:r>
              <a:rPr lang="en-US" sz="2400" dirty="0" err="1" smtClean="0"/>
              <a:t>tcp</a:t>
            </a:r>
            <a:r>
              <a:rPr lang="en-US" sz="2400" dirty="0" smtClean="0"/>
              <a:t> </a:t>
            </a:r>
            <a:r>
              <a:rPr lang="en-US" sz="2400" dirty="0" err="1"/>
              <a:t>Polipo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Remote</a:t>
            </a:r>
            <a:br>
              <a:rPr lang="en-US" sz="2400" dirty="0" smtClean="0"/>
            </a:br>
            <a:r>
              <a:rPr lang="en-US" sz="2400" dirty="0" smtClean="0"/>
              <a:t>443/tcp and 80/tcp mostly</a:t>
            </a:r>
            <a:br>
              <a:rPr lang="en-US" sz="2400" dirty="0" smtClean="0"/>
            </a:br>
            <a:r>
              <a:rPr lang="en-US" sz="2400" dirty="0" smtClean="0"/>
              <a:t>Servers may also listen on port 9001/tcp, and directory information on 9030.</a:t>
            </a:r>
          </a:p>
          <a:p>
            <a:r>
              <a:rPr lang="en-US" sz="2400" dirty="0" smtClean="0"/>
              <a:t>More details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http://www.irongeek.com/i.php?page=security/detect-tor-exit-node-in-php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http://www.room362.com/tor-the-yin-or-the-yang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Tor based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239000" cy="4708525"/>
          </a:xfrm>
        </p:spPr>
        <p:txBody>
          <a:bodyPr/>
          <a:lstStyle/>
          <a:p>
            <a:r>
              <a:rPr lang="en-US" dirty="0" err="1" smtClean="0"/>
              <a:t>Ironkey’s</a:t>
            </a:r>
            <a:r>
              <a:rPr lang="en-US" dirty="0" smtClean="0"/>
              <a:t> Secure Sessions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https://www.ironkey.com/private-surfing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Much faster than the public Tor network</a:t>
            </a:r>
          </a:p>
          <a:p>
            <a:endParaRPr lang="en-US" dirty="0" smtClean="0"/>
          </a:p>
          <a:p>
            <a:r>
              <a:rPr lang="en-US" dirty="0" smtClean="0"/>
              <a:t>How much do you trust the company?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1371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Anonet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Roll your own, with OpenVPN and BGP routers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sz="2400" b="1" dirty="0" smtClean="0"/>
              <a:t>Who?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dirty="0" err="1" smtClean="0"/>
              <a:t>AnoNet</a:t>
            </a:r>
            <a:r>
              <a:rPr lang="en-US" sz="1800" dirty="0" smtClean="0"/>
              <a:t> 1/2: Good </a:t>
            </a:r>
            <a:r>
              <a:rPr lang="en-US" sz="1800" dirty="0"/>
              <a:t>question</a:t>
            </a:r>
            <a:br>
              <a:rPr lang="en-US" sz="1800" dirty="0"/>
            </a:br>
            <a:r>
              <a:rPr lang="en-US" sz="1800" dirty="0" smtClean="0"/>
              <a:t>	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www.anonet2.org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dirty="0" smtClean="0">
                <a:hlinkClick r:id="rId3"/>
              </a:rPr>
              <a:t>http://anonetnfo.brinkster.net</a:t>
            </a:r>
            <a:r>
              <a:rPr lang="en-US" sz="1800" dirty="0" smtClean="0"/>
              <a:t>   </a:t>
            </a:r>
            <a:endParaRPr lang="en-US" sz="1800" dirty="0"/>
          </a:p>
          <a:p>
            <a:r>
              <a:rPr lang="en-US" sz="2400" b="1" dirty="0" smtClean="0"/>
              <a:t>Why?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To run a separate semi-anonymous network based on normal Internet protocols. Started using 1.0.0.0/8 because it was unused at the time, </a:t>
            </a:r>
            <a:r>
              <a:rPr lang="en-US" sz="1800" dirty="0"/>
              <a:t>but that </a:t>
            </a:r>
            <a:r>
              <a:rPr lang="en-US" sz="1800" dirty="0" smtClean="0"/>
              <a:t>was </a:t>
            </a:r>
            <a:r>
              <a:rPr lang="en-US" sz="1800" dirty="0"/>
              <a:t>allocated</a:t>
            </a:r>
            <a:r>
              <a:rPr lang="en-US" sz="1800" dirty="0" smtClean="0"/>
              <a:t> </a:t>
            </a:r>
            <a:r>
              <a:rPr lang="en-US" sz="1800" dirty="0"/>
              <a:t>January 2010 </a:t>
            </a:r>
            <a:r>
              <a:rPr lang="en-US" sz="1800" dirty="0" smtClean="0"/>
              <a:t>to APNIC.</a:t>
            </a:r>
          </a:p>
          <a:p>
            <a:r>
              <a:rPr lang="en-US" sz="2400" b="1" dirty="0" smtClean="0"/>
              <a:t>What?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Other sites and services internal to the network, but gateways to the public Internet are possible.</a:t>
            </a:r>
          </a:p>
          <a:p>
            <a:r>
              <a:rPr lang="en-US" sz="2400" b="1" dirty="0" smtClean="0"/>
              <a:t>How?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dirty="0" err="1" smtClean="0"/>
              <a:t>OpenVPN</a:t>
            </a:r>
            <a:r>
              <a:rPr lang="en-US" sz="1800" dirty="0" smtClean="0"/>
              <a:t> connection to the network. Peering could be done with other VPN like </a:t>
            </a:r>
            <a:r>
              <a:rPr lang="en-US" sz="1800" dirty="0" err="1" smtClean="0"/>
              <a:t>tinc</a:t>
            </a:r>
            <a:r>
              <a:rPr lang="en-US" sz="1800" dirty="0" smtClean="0"/>
              <a:t> or </a:t>
            </a:r>
            <a:r>
              <a:rPr lang="en-US" sz="1800" dirty="0" err="1" smtClean="0"/>
              <a:t>QuickTun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peering and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dirty="0" smtClean="0"/>
              <a:t>From: </a:t>
            </a:r>
            <a:r>
              <a:rPr lang="en-US" dirty="0">
                <a:hlinkClick r:id="rId2"/>
              </a:rPr>
              <a:t>http://1.3.9.1/.</a:t>
            </a:r>
            <a:r>
              <a:rPr lang="en-US" dirty="0" smtClean="0">
                <a:hlinkClick r:id="rId2"/>
              </a:rPr>
              <a:t>stats/anonet.svg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25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background…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Darknets</a:t>
            </a:r>
          </a:p>
          <a:p>
            <a:r>
              <a:rPr lang="en-US" dirty="0" smtClean="0"/>
              <a:t>There are many definitions, but mine is “anonymizing private networks ”</a:t>
            </a:r>
          </a:p>
          <a:p>
            <a:r>
              <a:rPr lang="en-US" dirty="0" smtClean="0"/>
              <a:t>Use of encryption and proxies (some times other peers) to obfuscate who is communicating to whom</a:t>
            </a:r>
          </a:p>
          <a:p>
            <a:r>
              <a:rPr lang="en-US" dirty="0" smtClean="0"/>
              <a:t>Sometimes referred </a:t>
            </a:r>
            <a:r>
              <a:rPr lang="en-US" dirty="0"/>
              <a:t>to as </a:t>
            </a:r>
            <a:r>
              <a:rPr lang="en-US" dirty="0" err="1" smtClean="0"/>
              <a:t>Cipherspace</a:t>
            </a:r>
            <a:r>
              <a:rPr lang="en-US" dirty="0" smtClean="0"/>
              <a:t> (love that term)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68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scan using UFO client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Thanks to Alex </a:t>
            </a:r>
            <a:r>
              <a:rPr lang="en-US" sz="1600" dirty="0" err="1" smtClean="0"/>
              <a:t>Kah</a:t>
            </a:r>
            <a:r>
              <a:rPr lang="en-US" sz="1600" dirty="0" smtClean="0"/>
              <a:t> </a:t>
            </a:r>
            <a:r>
              <a:rPr lang="en-US" sz="1600" dirty="0"/>
              <a:t>of </a:t>
            </a:r>
            <a:r>
              <a:rPr lang="en-US" sz="1600" dirty="0" smtClean="0"/>
              <a:t>Question-defense.com for the render, </a:t>
            </a:r>
            <a:r>
              <a:rPr lang="en-US" sz="1600" dirty="0" smtClean="0"/>
              <a:t>my </a:t>
            </a:r>
            <a:r>
              <a:rPr lang="en-US" sz="1600" dirty="0" smtClean="0"/>
              <a:t>computer had issues. </a:t>
            </a:r>
            <a:r>
              <a:rPr lang="en-US" sz="1600" dirty="0" smtClean="0">
                <a:sym typeface="Wingdings" pitchFamily="2" charset="2"/>
              </a:rPr>
              <a:t>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99999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87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links to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125"/>
          </a:xfrm>
        </p:spPr>
        <p:txBody>
          <a:bodyPr numCol="2"/>
          <a:lstStyle/>
          <a:p>
            <a:r>
              <a:rPr lang="en-US" sz="1800" dirty="0"/>
              <a:t>Read 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http://www.anonet2.org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r>
              <a:rPr lang="en-US" sz="1800" dirty="0" smtClean="0"/>
              <a:t>Client ports</a:t>
            </a:r>
            <a:br>
              <a:rPr lang="en-US" sz="1800" dirty="0" smtClean="0"/>
            </a:br>
            <a:r>
              <a:rPr lang="en-US" sz="1800" dirty="0"/>
              <a:t>(UFO client port)</a:t>
            </a:r>
            <a:br>
              <a:rPr lang="en-US" sz="1800" dirty="0"/>
            </a:b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ix.ucis.nl/clientport.php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 smtClean="0"/>
              <a:t>OpenVPN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4"/>
              </a:rPr>
              <a:t>http://openvpn.net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VNE/</a:t>
            </a:r>
            <a:r>
              <a:rPr lang="en-US" sz="1800" dirty="0" err="1" smtClean="0"/>
              <a:t>DNRouter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wiki.ucis.nl/VNE/DNRouter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 smtClean="0"/>
              <a:t>QuickTun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wiki.qontrol.nl/QuickTun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HTTP access to the </a:t>
            </a:r>
            <a:r>
              <a:rPr lang="en-US" sz="1800" dirty="0" err="1" smtClean="0"/>
              <a:t>git</a:t>
            </a:r>
            <a:r>
              <a:rPr lang="en-US" sz="1800" dirty="0"/>
              <a:t> repository</a:t>
            </a:r>
            <a:br>
              <a:rPr lang="en-US" sz="1800" dirty="0"/>
            </a:br>
            <a:r>
              <a:rPr lang="en-US" sz="1800" dirty="0">
                <a:hlinkClick r:id="rId7"/>
              </a:rPr>
              <a:t>http://anogit.ucis.ano</a:t>
            </a:r>
            <a:r>
              <a:rPr lang="en-US" sz="1800" dirty="0" smtClean="0">
                <a:hlinkClick r:id="rId7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Outside access via Internet proxy</a:t>
            </a:r>
            <a:br>
              <a:rPr lang="en-US" sz="1800" dirty="0" smtClean="0"/>
            </a:br>
            <a:r>
              <a:rPr lang="en-US" sz="1800" u="sng" dirty="0">
                <a:hlinkClick r:id="rId8"/>
              </a:rPr>
              <a:t>http://powerfulproxy.com</a:t>
            </a:r>
            <a:r>
              <a:rPr lang="en-US" sz="1800" u="sng" dirty="0" smtClean="0">
                <a:hlinkClick r:id="rId8"/>
              </a:rPr>
              <a:t>/</a:t>
            </a:r>
            <a:endParaRPr lang="en-US" sz="1800" u="sng" dirty="0" smtClean="0"/>
          </a:p>
          <a:p>
            <a:endParaRPr lang="en-US" sz="1800" u="sng" dirty="0" smtClean="0"/>
          </a:p>
          <a:p>
            <a:r>
              <a:rPr lang="en-US" sz="1800" dirty="0" smtClean="0"/>
              <a:t>List of </a:t>
            </a:r>
            <a:r>
              <a:rPr lang="en-US" sz="1800" dirty="0"/>
              <a:t>some services</a:t>
            </a:r>
            <a:br>
              <a:rPr lang="en-US" sz="1800" dirty="0"/>
            </a:b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www.anonet2.org/services</a:t>
            </a:r>
            <a:r>
              <a:rPr lang="en-US" sz="1800" smtClean="0">
                <a:hlinkClick r:id="rId9"/>
              </a:rPr>
              <a:t>/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>
                <a:hlinkClick r:id="rId10"/>
              </a:rPr>
              <a:t>http://www.sevilnatas.ano</a:t>
            </a:r>
            <a:r>
              <a:rPr lang="en-US" sz="1800" smtClean="0">
                <a:hlinkClick r:id="rId10"/>
              </a:rPr>
              <a:t>/</a:t>
            </a:r>
            <a:r>
              <a:rPr lang="en-US" sz="180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1819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Anonet and DarkNET Conglomeration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Pros</a:t>
            </a:r>
          </a:p>
          <a:p>
            <a:r>
              <a:rPr lang="en-US" dirty="0" smtClean="0"/>
              <a:t>Fast</a:t>
            </a:r>
          </a:p>
          <a:p>
            <a:r>
              <a:rPr lang="en-US" dirty="0" smtClean="0"/>
              <a:t>Just about any IP based protocol can be used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Not as anonymous as Tor since peers “know” each other</a:t>
            </a:r>
          </a:p>
          <a:p>
            <a:r>
              <a:rPr lang="en-US" dirty="0" smtClean="0"/>
              <a:t>Not a lot of services out there (DC)</a:t>
            </a:r>
          </a:p>
          <a:p>
            <a:r>
              <a:rPr lang="en-US" dirty="0" smtClean="0"/>
              <a:t>Entry points seem to drop out of existence (AN)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traffic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(Keep in mind, this is just the defaults)</a:t>
            </a:r>
          </a:p>
          <a:p>
            <a:r>
              <a:rPr lang="en-US" sz="2400" dirty="0" smtClean="0"/>
              <a:t>Whatever the </a:t>
            </a:r>
            <a:r>
              <a:rPr lang="en-US" sz="2400" dirty="0" err="1" smtClean="0"/>
              <a:t>OpenVPN</a:t>
            </a:r>
            <a:r>
              <a:rPr lang="en-US" sz="2400" dirty="0" smtClean="0"/>
              <a:t> clients and servers are configured for. I’ve seen:</a:t>
            </a:r>
          </a:p>
          <a:p>
            <a:r>
              <a:rPr lang="en-US" sz="2400" dirty="0" smtClean="0"/>
              <a:t>AnoNet</a:t>
            </a:r>
            <a:br>
              <a:rPr lang="en-US" sz="2400" dirty="0" smtClean="0"/>
            </a:br>
            <a:r>
              <a:rPr lang="en-US" sz="2400" dirty="0" smtClean="0"/>
              <a:t>5555/</a:t>
            </a:r>
            <a:r>
              <a:rPr lang="en-US" sz="2400" dirty="0" err="1" smtClean="0"/>
              <a:t>tcp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5550/</a:t>
            </a:r>
            <a:r>
              <a:rPr lang="en-US" sz="2400" dirty="0" err="1" smtClean="0"/>
              <a:t>tvp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22/</a:t>
            </a:r>
            <a:r>
              <a:rPr lang="en-US" sz="2400" dirty="0" err="1" smtClean="0"/>
              <a:t>tcp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Darknet Conglomeration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darknet.me</a:t>
            </a:r>
            <a:r>
              <a:rPr lang="en-US" dirty="0" smtClean="0"/>
              <a:t> </a:t>
            </a:r>
          </a:p>
          <a:p>
            <a:r>
              <a:rPr lang="en-US" dirty="0"/>
              <a:t>Dn42</a:t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dn42.net</a:t>
            </a:r>
            <a:endParaRPr lang="en-US" dirty="0" smtClean="0"/>
          </a:p>
          <a:p>
            <a:r>
              <a:rPr lang="en-US" dirty="0" err="1" smtClean="0"/>
              <a:t>VAnet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www.vanet.org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ChaosVPN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wiki.hamburg.ccc.de/index.php/ChaosVPN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chaosvpn.net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www.youtube.com/watch?v=Lx2w9K6a6EE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91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Freenet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the world will be your enemy, Prince of a Thousand enemies. And when they catch you, they will kill you. But first they must catch you…</a:t>
            </a:r>
            <a:br>
              <a:rPr lang="en-US" dirty="0" smtClean="0"/>
            </a:br>
            <a:r>
              <a:rPr lang="en-US" dirty="0" smtClean="0"/>
              <a:t>~ </a:t>
            </a:r>
            <a:r>
              <a:rPr lang="en-US" dirty="0" err="1" smtClean="0"/>
              <a:t>Watership</a:t>
            </a:r>
            <a:r>
              <a:rPr lang="en-US" dirty="0" smtClean="0"/>
              <a:t> Down</a:t>
            </a:r>
            <a:endParaRPr lang="en-US" dirty="0"/>
          </a:p>
        </p:txBody>
      </p:sp>
      <p:pic>
        <p:nvPicPr>
          <p:cNvPr id="7" name="Picture 6" descr="freenet-bun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"/>
            <a:ext cx="3505200" cy="2470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b="1" dirty="0" smtClean="0"/>
              <a:t>Who?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The Freenet Project, but started by Ian Clarke.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http://freenetproject.org/</a:t>
            </a:r>
            <a:r>
              <a:rPr lang="en-US" sz="2000" dirty="0" smtClean="0"/>
              <a:t> </a:t>
            </a:r>
          </a:p>
          <a:p>
            <a:r>
              <a:rPr lang="en-US" b="1" dirty="0" smtClean="0"/>
              <a:t>Why?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“Freenet is free software which lets you anonymously share files, browse and publish "freesites" (web sites accessible only through Freenet) and chat on forums, without fear of censorship.” </a:t>
            </a:r>
          </a:p>
          <a:p>
            <a:r>
              <a:rPr lang="en-US" b="1" dirty="0" smtClean="0"/>
              <a:t>What?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Documents and Freenet Websites for the most part, but with some extensibility.  </a:t>
            </a:r>
          </a:p>
          <a:p>
            <a:r>
              <a:rPr lang="en-US" b="1" dirty="0" smtClean="0"/>
              <a:t>How?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Locally run proxy of a sort (</a:t>
            </a:r>
            <a:r>
              <a:rPr lang="en-US" sz="2000" dirty="0" err="1" smtClean="0"/>
              <a:t>FProxy</a:t>
            </a:r>
            <a:r>
              <a:rPr lang="en-US" sz="2000" smtClean="0"/>
              <a:t>) that </a:t>
            </a:r>
            <a:r>
              <a:rPr lang="en-US" sz="2000" dirty="0" smtClean="0"/>
              <a:t>you can connect to and control via a web browser.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6604084"/>
            <a:ext cx="533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Image from </a:t>
            </a:r>
            <a:r>
              <a:rPr lang="en-US" sz="1050" dirty="0" smtClean="0">
                <a:hlinkClick r:id="rId2"/>
              </a:rPr>
              <a:t>http://en.wikipedia.org/wiki/File:Freenet_Request_Sequence_ZP.svg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pic>
        <p:nvPicPr>
          <p:cNvPr id="10" name="Content Placeholder 9" descr="Freenet_Request_Sequence_Z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447800"/>
            <a:ext cx="5789879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 to the user?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drian\Desktop\darknets\freenetconso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600950" cy="5429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URI Example: </a:t>
            </a:r>
            <a:r>
              <a:rPr lang="en-US" sz="1400" dirty="0" smtClean="0"/>
              <a:t>http://127.0.0.1:8888/USK@0I8gctpUE32CM0iQhXaYpCMvtPPGfT4pjXm01oid5Zc,3dAcn4fX2LyxO6uCnWFTx-2HKZ89uruurcKwLSCxbZ4,AQACAAE/Ultimate-Freenet-Index/52/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CHK</a:t>
            </a:r>
            <a:r>
              <a:rPr lang="en-US" sz="2000" dirty="0" smtClean="0"/>
              <a:t> - Content Hash Keys</a:t>
            </a:r>
            <a:br>
              <a:rPr lang="en-US" sz="2000" dirty="0" smtClean="0"/>
            </a:br>
            <a:r>
              <a:rPr lang="en-US" sz="2000" dirty="0" smtClean="0"/>
              <a:t>These keys are for static content, and the key is a hash of the content.</a:t>
            </a:r>
          </a:p>
          <a:p>
            <a:r>
              <a:rPr lang="en-US" sz="2000" b="1" dirty="0" smtClean="0"/>
              <a:t>SSK</a:t>
            </a:r>
            <a:r>
              <a:rPr lang="en-US" sz="2000" dirty="0" smtClean="0"/>
              <a:t> - Signed Subspace Keys</a:t>
            </a:r>
            <a:br>
              <a:rPr lang="en-US" sz="2000" dirty="0" smtClean="0"/>
            </a:br>
            <a:r>
              <a:rPr lang="en-US" sz="2000" dirty="0" smtClean="0"/>
              <a:t>Used for sites that could change over time, it is signed by the publisher of the content. Largely superseded by USKs.</a:t>
            </a:r>
          </a:p>
          <a:p>
            <a:r>
              <a:rPr lang="en-US" sz="2000" b="1" dirty="0" smtClean="0"/>
              <a:t>USK</a:t>
            </a:r>
            <a:r>
              <a:rPr lang="en-US" sz="2000" dirty="0" smtClean="0"/>
              <a:t> - Updateable Subspace Keys</a:t>
            </a:r>
            <a:br>
              <a:rPr lang="en-US" sz="2000" dirty="0" smtClean="0"/>
            </a:br>
            <a:r>
              <a:rPr lang="en-US" sz="2000" dirty="0" smtClean="0"/>
              <a:t>Really just a friendly wrapper for SSKs to handle versions of a document.</a:t>
            </a:r>
          </a:p>
          <a:p>
            <a:r>
              <a:rPr lang="en-US" sz="2000" b="1" dirty="0" smtClean="0"/>
              <a:t>KSK</a:t>
            </a:r>
            <a:r>
              <a:rPr lang="en-US" sz="2000" dirty="0" smtClean="0"/>
              <a:t> - Keyword Signed Keys</a:t>
            </a:r>
            <a:br>
              <a:rPr lang="en-US" sz="2000" dirty="0" smtClean="0"/>
            </a:br>
            <a:r>
              <a:rPr lang="en-US" sz="2000" dirty="0" smtClean="0"/>
              <a:t>Easy to remember because of simple keys like “KSK@myfile.txt” but there can be name collisions.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Isn’t the Internet anonymous enough?</a:t>
            </a:r>
            <a:br>
              <a:rPr lang="en-US" dirty="0" smtClean="0"/>
            </a:br>
            <a:r>
              <a:rPr lang="en-US" dirty="0" smtClean="0"/>
              <a:t>Not really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IPs can be associated with ISPs</a:t>
            </a:r>
          </a:p>
          <a:p>
            <a:r>
              <a:rPr lang="en-US" dirty="0" smtClean="0"/>
              <a:t>Bills have to be paid</a:t>
            </a:r>
          </a:p>
          <a:p>
            <a:r>
              <a:rPr lang="en-US" dirty="0" smtClean="0"/>
              <a:t>Websites log IPs as a matter of course</a:t>
            </a:r>
          </a:p>
          <a:p>
            <a:r>
              <a:rPr lang="en-US" dirty="0" smtClean="0"/>
              <a:t>ISPs can look at their logs for who was leased an IP</a:t>
            </a:r>
          </a:p>
          <a:p>
            <a:r>
              <a:rPr lang="en-US" dirty="0" smtClean="0"/>
              <a:t>Lots of plain text protocols allow for easy sniffing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>
                <a:hlinkClick r:id="rId2"/>
              </a:rPr>
              <a:t>http://www.irongeek.com/i.php?page=security/ipinfo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http://www.irongeek.com/i.php?page=security/AQuickIntrotoSniffers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hlinkClick r:id="rId4"/>
              </a:rPr>
              <a:t>http://www.irongeek.com/i.php?page=videos/footprinting-scoping-and-recon-with-dns-google-hacking-and-metadata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Opennet</a:t>
            </a:r>
            <a:br>
              <a:rPr lang="en-US" dirty="0" smtClean="0"/>
            </a:br>
            <a:r>
              <a:rPr lang="en-US" dirty="0" smtClean="0"/>
              <a:t>Lets any one in</a:t>
            </a:r>
          </a:p>
          <a:p>
            <a:endParaRPr lang="en-US" dirty="0" smtClean="0"/>
          </a:p>
          <a:p>
            <a:r>
              <a:rPr lang="en-US" dirty="0" smtClean="0"/>
              <a:t>Darknet</a:t>
            </a:r>
            <a:br>
              <a:rPr lang="en-US" dirty="0" smtClean="0"/>
            </a:br>
            <a:r>
              <a:rPr lang="en-US" dirty="0" smtClean="0"/>
              <a:t>Manually configured “friend to friend”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jSite</a:t>
            </a:r>
            <a:br>
              <a:rPr lang="en-US" sz="2400" dirty="0" smtClean="0"/>
            </a:br>
            <a:r>
              <a:rPr lang="en-US" sz="2400" dirty="0" smtClean="0"/>
              <a:t>A tool to create your own Freenet site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smtClean="0">
                <a:hlinkClick r:id="rId3"/>
              </a:rPr>
              <a:t>http://freenetproject.org/jsite.html</a:t>
            </a:r>
            <a:endParaRPr lang="en-US" sz="2400" dirty="0" smtClean="0"/>
          </a:p>
          <a:p>
            <a:r>
              <a:rPr lang="en-US" sz="2400" dirty="0" smtClean="0"/>
              <a:t>Freemail</a:t>
            </a:r>
            <a:br>
              <a:rPr lang="en-US" sz="2400" dirty="0" smtClean="0"/>
            </a:br>
            <a:r>
              <a:rPr lang="en-US" sz="2400" dirty="0" smtClean="0"/>
              <a:t>Email system for Freenet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smtClean="0">
                <a:hlinkClick r:id="rId4"/>
              </a:rPr>
              <a:t>http://freenetproject.org/freemail.html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Frost</a:t>
            </a:r>
            <a:br>
              <a:rPr lang="en-US" sz="2400" dirty="0" smtClean="0"/>
            </a:br>
            <a:r>
              <a:rPr lang="en-US" sz="2400" dirty="0" smtClean="0"/>
              <a:t>Provides usenet/forum like functionality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://jtcfrost.sourceforge.net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Thaw</a:t>
            </a:r>
            <a:br>
              <a:rPr lang="en-US" sz="2400" dirty="0" smtClean="0"/>
            </a:br>
            <a:r>
              <a:rPr lang="en-US" sz="2400" dirty="0" smtClean="0"/>
              <a:t>For file sharing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smtClean="0">
                <a:hlinkClick r:id="rId6"/>
              </a:rPr>
              <a:t>http://freenetproject.org/thaw.html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Freenet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Pros</a:t>
            </a:r>
          </a:p>
          <a:p>
            <a:r>
              <a:rPr lang="en-US" sz="2400" dirty="0" smtClean="0"/>
              <a:t>Once you inject something into the network, it can stay there as long as it is routinely requested</a:t>
            </a:r>
          </a:p>
          <a:p>
            <a:r>
              <a:rPr lang="en-US" sz="2400" dirty="0" smtClean="0"/>
              <a:t>Does a damn good job of keeping one anonymous</a:t>
            </a:r>
          </a:p>
          <a:p>
            <a:r>
              <a:rPr lang="en-US" sz="2400" dirty="0" smtClean="0"/>
              <a:t>Awesome for publishing documents without maintaining a server</a:t>
            </a:r>
          </a:p>
          <a:p>
            <a:pPr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dirty="0" smtClean="0"/>
              <a:t>Slow</a:t>
            </a:r>
          </a:p>
          <a:p>
            <a:r>
              <a:rPr lang="en-US" sz="2400" dirty="0" smtClean="0"/>
              <a:t>Not really interactive</a:t>
            </a:r>
          </a:p>
          <a:p>
            <a:r>
              <a:rPr lang="en-US" sz="2400" dirty="0" smtClean="0"/>
              <a:t>Not used for accessing the public Internet</a:t>
            </a:r>
          </a:p>
          <a:p>
            <a:r>
              <a:rPr lang="en-US" sz="2400" dirty="0" smtClean="0"/>
              <a:t>UDP based, which may be somewhat more noticeable/NAT issues</a:t>
            </a:r>
          </a:p>
          <a:p>
            <a:r>
              <a:rPr lang="en-US" sz="2400" dirty="0" smtClean="0"/>
              <a:t>Not meant for standard IP protocols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traffic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(Keep in mind, this is just the defaults)</a:t>
            </a:r>
          </a:p>
          <a:p>
            <a:r>
              <a:rPr lang="en-US" sz="2400" dirty="0" smtClean="0"/>
              <a:t>Local</a:t>
            </a:r>
            <a:br>
              <a:rPr lang="en-US" sz="2400" dirty="0" smtClean="0"/>
            </a:br>
            <a:r>
              <a:rPr lang="en-US" sz="2400" dirty="0" smtClean="0"/>
              <a:t> FProxy: 8888/TCP (web interface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 smtClean="0"/>
              <a:t> FCP</a:t>
            </a:r>
            <a:r>
              <a:rPr lang="en-US" sz="2400" dirty="0"/>
              <a:t>: 9481</a:t>
            </a:r>
            <a:endParaRPr lang="en-US" sz="2400" dirty="0" smtClean="0"/>
          </a:p>
          <a:p>
            <a:r>
              <a:rPr lang="en-US" sz="2400" dirty="0" smtClean="0"/>
              <a:t>Remote</a:t>
            </a:r>
          </a:p>
          <a:p>
            <a:pPr marL="136525" indent="0">
              <a:buNone/>
            </a:pPr>
            <a:r>
              <a:rPr lang="en-US" sz="2400" dirty="0" smtClean="0"/>
              <a:t>	Random UDP for </a:t>
            </a:r>
            <a:r>
              <a:rPr lang="en-US" sz="2400" dirty="0" err="1" smtClean="0"/>
              <a:t>Opennet</a:t>
            </a:r>
            <a:r>
              <a:rPr lang="en-US" sz="2400" dirty="0" smtClean="0"/>
              <a:t> and Darknet modes?</a:t>
            </a:r>
            <a:br>
              <a:rPr lang="en-US" sz="2400" dirty="0" smtClean="0"/>
            </a:br>
            <a:r>
              <a:rPr lang="en-US" sz="2400" strike="sngStrike" dirty="0" smtClean="0">
                <a:solidFill>
                  <a:srgbClr val="FF0000"/>
                </a:solidFill>
              </a:rPr>
              <a:t>Darknet FNP: 37439/UDP (used to connect to trusted peers i.e. Friends; forward this port if you can)</a:t>
            </a:r>
            <a:br>
              <a:rPr lang="en-US" sz="2400" strike="sngStrike" dirty="0" smtClean="0">
                <a:solidFill>
                  <a:srgbClr val="FF0000"/>
                </a:solidFill>
              </a:rPr>
            </a:br>
            <a:r>
              <a:rPr lang="en-US" sz="2400" strike="sngStrike" dirty="0" smtClean="0">
                <a:solidFill>
                  <a:srgbClr val="FF0000"/>
                </a:solidFill>
              </a:rPr>
              <a:t>Opennet FNP: 5980/UDP (used to connect to untrusted peers i.e. Strangers; forward this port if you can)</a:t>
            </a:r>
            <a:br>
              <a:rPr lang="en-US" sz="2400" strike="sngStrike" dirty="0" smtClean="0">
                <a:solidFill>
                  <a:srgbClr val="FF0000"/>
                </a:solidFill>
              </a:rPr>
            </a:br>
            <a:r>
              <a:rPr lang="en-US" sz="2400" strike="sngStrike" dirty="0" smtClean="0">
                <a:solidFill>
                  <a:srgbClr val="FF0000"/>
                </a:solidFill>
              </a:rPr>
              <a:t>FCP: 9481/TCP (for Freenet clients such as Frost and Thaw)</a:t>
            </a:r>
            <a:endParaRPr lang="en-US" sz="2400" strike="sngStrik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I2P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Invisible Internet Project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09600"/>
            <a:ext cx="427616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91000"/>
            <a:ext cx="2381583" cy="19052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b="1" dirty="0" smtClean="0"/>
              <a:t>Who?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I2P developers, started by Jrandom.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http://www.i2p2.de/</a:t>
            </a:r>
            <a:r>
              <a:rPr lang="en-US" sz="2000" dirty="0" smtClean="0"/>
              <a:t> </a:t>
            </a:r>
          </a:p>
          <a:p>
            <a:r>
              <a:rPr lang="en-US" b="1" dirty="0" smtClean="0"/>
              <a:t>Why?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“I2P is an effort to build, deploy, and maintain a network to support secure and anonymous communication. People using I2P are in control of the tradeoffs between anonymity, reliability, bandwidth usage, and latency.” ~ from the I2p web site</a:t>
            </a:r>
          </a:p>
          <a:p>
            <a:r>
              <a:rPr lang="en-US" b="1" dirty="0" smtClean="0"/>
              <a:t>What?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Mostly other web sites on I2P (</a:t>
            </a:r>
            <a:r>
              <a:rPr lang="en-US" sz="2000" dirty="0" err="1" smtClean="0"/>
              <a:t>Eepsites</a:t>
            </a:r>
            <a:r>
              <a:rPr lang="en-US" sz="2000" dirty="0" smtClean="0"/>
              <a:t>), but the protocol allows for P2P (iMule, i2psnark), anonymous email and public Internet via out proxies. </a:t>
            </a:r>
          </a:p>
          <a:p>
            <a:r>
              <a:rPr lang="en-US" b="1" dirty="0" smtClean="0"/>
              <a:t>How?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Locally ran proxy of a sort that you can connect to and control via a web browser.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6604084"/>
            <a:ext cx="533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Image from </a:t>
            </a:r>
            <a:r>
              <a:rPr lang="en-US" sz="1050" dirty="0" smtClean="0">
                <a:hlinkClick r:id="rId2"/>
              </a:rPr>
              <a:t>http://www.i2p2.de/how_intro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pic>
        <p:nvPicPr>
          <p:cNvPr id="8" name="Picture 7" descr="n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371600"/>
            <a:ext cx="6381750" cy="4848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EIGamal</a:t>
            </a:r>
            <a:r>
              <a:rPr lang="en-US" sz="2000" dirty="0" smtClean="0"/>
              <a:t>/</a:t>
            </a:r>
            <a:r>
              <a:rPr lang="en-US" sz="2000" dirty="0" err="1" smtClean="0"/>
              <a:t>SessionTag+AES</a:t>
            </a:r>
            <a:r>
              <a:rPr lang="en-US" sz="2000" dirty="0" smtClean="0"/>
              <a:t> from A to H</a:t>
            </a:r>
          </a:p>
          <a:p>
            <a:r>
              <a:rPr lang="en-US" sz="2000" dirty="0" smtClean="0"/>
              <a:t>Private Key AES from A to D and E to H</a:t>
            </a:r>
          </a:p>
          <a:p>
            <a:r>
              <a:rPr lang="en-US" sz="2000" dirty="0" err="1" smtClean="0"/>
              <a:t>Diffie</a:t>
            </a:r>
            <a:r>
              <a:rPr lang="en-US" sz="2000" dirty="0" smtClean="0"/>
              <a:t>–Hellman/Station-To-Station protocol + AES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34" y="2895600"/>
            <a:ext cx="6160532" cy="308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9456" y="6096000"/>
            <a:ext cx="342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 from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://www.i2p2.de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C:\Users\adrian\AppData\Local\Microsoft\Windows\Temporary Internet Files\Content.IE5\8DK5E96P\MC9002461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48" y="762000"/>
            <a:ext cx="119462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1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 and 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Tunnels are not bidirectional</a:t>
            </a:r>
            <a:endParaRPr lang="en-US" dirty="0"/>
          </a:p>
        </p:txBody>
      </p:sp>
      <p:pic>
        <p:nvPicPr>
          <p:cNvPr id="4" name="Picture 3" descr="C:\Users\adrian\AppData\Local\Microsoft\Windows\Temporary Internet Files\Content.IE5\ACJ0NFSS\MC90043157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76" y="4264221"/>
            <a:ext cx="128682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84" y="280456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23" y="256155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78" y="256155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" y="4379606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04" y="356074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43" y="352924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15" y="373812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4" idx="1"/>
            <a:endCxn id="5" idx="3"/>
          </p:cNvCxnSpPr>
          <p:nvPr/>
        </p:nvCxnSpPr>
        <p:spPr>
          <a:xfrm flipH="1" flipV="1">
            <a:off x="6357234" y="3233193"/>
            <a:ext cx="463142" cy="167872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1"/>
            <a:endCxn id="6" idx="3"/>
          </p:cNvCxnSpPr>
          <p:nvPr/>
        </p:nvCxnSpPr>
        <p:spPr>
          <a:xfrm flipH="1" flipV="1">
            <a:off x="5152073" y="2990184"/>
            <a:ext cx="347911" cy="24300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19" idx="3"/>
          </p:cNvCxnSpPr>
          <p:nvPr/>
        </p:nvCxnSpPr>
        <p:spPr>
          <a:xfrm flipH="1">
            <a:off x="2924773" y="2990184"/>
            <a:ext cx="218105" cy="141933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  <a:endCxn id="7" idx="3"/>
          </p:cNvCxnSpPr>
          <p:nvPr/>
        </p:nvCxnSpPr>
        <p:spPr>
          <a:xfrm flipH="1">
            <a:off x="4000128" y="2990184"/>
            <a:ext cx="294695" cy="0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11" idx="1"/>
          </p:cNvCxnSpPr>
          <p:nvPr/>
        </p:nvCxnSpPr>
        <p:spPr>
          <a:xfrm flipV="1">
            <a:off x="1581626" y="4166752"/>
            <a:ext cx="525389" cy="64147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0" idx="1"/>
          </p:cNvCxnSpPr>
          <p:nvPr/>
        </p:nvCxnSpPr>
        <p:spPr>
          <a:xfrm flipV="1">
            <a:off x="2964265" y="3957867"/>
            <a:ext cx="332178" cy="20888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9" idx="1"/>
          </p:cNvCxnSpPr>
          <p:nvPr/>
        </p:nvCxnSpPr>
        <p:spPr>
          <a:xfrm>
            <a:off x="4153693" y="3957867"/>
            <a:ext cx="189811" cy="31500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23" y="270349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9" idx="1"/>
            <a:endCxn id="8" idx="3"/>
          </p:cNvCxnSpPr>
          <p:nvPr/>
        </p:nvCxnSpPr>
        <p:spPr>
          <a:xfrm flipH="1">
            <a:off x="1581626" y="3132117"/>
            <a:ext cx="485897" cy="1676114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37" y="373812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9" idx="3"/>
            <a:endCxn id="21" idx="1"/>
          </p:cNvCxnSpPr>
          <p:nvPr/>
        </p:nvCxnSpPr>
        <p:spPr>
          <a:xfrm>
            <a:off x="5200754" y="3989367"/>
            <a:ext cx="261883" cy="17738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3"/>
            <a:endCxn id="4" idx="1"/>
          </p:cNvCxnSpPr>
          <p:nvPr/>
        </p:nvCxnSpPr>
        <p:spPr>
          <a:xfrm>
            <a:off x="6319887" y="4166752"/>
            <a:ext cx="500489" cy="745169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2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 to the user?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2040"/>
            <a:ext cx="6896100" cy="506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15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enthusiasts and those worried about censorship</a:t>
            </a:r>
          </a:p>
          <a:p>
            <a:endParaRPr lang="en-US" dirty="0" smtClean="0"/>
          </a:p>
          <a:p>
            <a:r>
              <a:rPr lang="en-US" dirty="0" smtClean="0"/>
              <a:t>Firms worried about policy compliance and leaked data</a:t>
            </a:r>
          </a:p>
          <a:p>
            <a:endParaRPr lang="en-US" dirty="0" smtClean="0"/>
          </a:p>
          <a:p>
            <a:r>
              <a:rPr lang="en-US" dirty="0" smtClean="0"/>
              <a:t>Law enforcement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Tunnels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0"/>
            <a:ext cx="20574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133600" y="2030725"/>
            <a:ext cx="914400" cy="350519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64643"/>
            <a:ext cx="402486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565861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121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Making Tunnels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SOCKS </a:t>
            </a:r>
            <a:br>
              <a:rPr lang="en-US" dirty="0" smtClean="0"/>
            </a:br>
            <a:r>
              <a:rPr lang="en-US" dirty="0" smtClean="0"/>
              <a:t>client tunnel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1999"/>
            <a:ext cx="5145086" cy="57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842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Tunnels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SSH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4752975" cy="527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342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and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125"/>
          </a:xfrm>
        </p:spPr>
        <p:txBody>
          <a:bodyPr/>
          <a:lstStyle/>
          <a:p>
            <a:r>
              <a:rPr lang="en-US" sz="2000" dirty="0" smtClean="0"/>
              <a:t>Details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http://www.i2p2.de/naming.html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516 Character Address</a:t>
            </a:r>
            <a:br>
              <a:rPr lang="en-US" sz="2000" dirty="0" smtClean="0"/>
            </a:br>
            <a:r>
              <a:rPr lang="en-US" sz="105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KR6qyfPWXoN~F3UzzYSMIsaRy4udcRkHu2Dx9syXSzUQXQdi2Af1TV2UMH3PpPuNu-GwrqihwmLSkPFg4fv4y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QQY3E10VeQVuI67dn5vlan3NGMsjqxoXTSHHt7C3nX3szXK90JSoO~tRMDl1xyqtKm94-RpIyNcLXofd0H6b02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683CQIjb-7JiCpDD0zharm6SU54rhdisIUVXpi1xYgg2pKVpssL~KCp7RAGzpt2rSgz~RHFsecqGBeFwJdiko-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6CYW~tcBcigM8ea57LK7JjCFVhOoYTqgk95AG04-hfehnmBtuAFHWklFyFh88x6mS9sbVPvi-am4La0G0jvUJw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9a3wQ67jMr6KWQ~w~bFe~FDqoZqVXl8t88qHPIvXelvWw2Y8EMSF5PJhWw~AZfoWOA5VQVYvcmGzZIEKtFGE7b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gQf3rFtJ2FAtig9XXBsoLisHbJgeVb29Ew5E7bkwxvEe9NYkIqvrKvUAt1i55we0Nkt6xlEdhBqg6xXOyIAAAA</a:t>
            </a:r>
          </a:p>
          <a:p>
            <a:r>
              <a:rPr lang="en-US" sz="2000" dirty="0" err="1" smtClean="0"/>
              <a:t>SusiDNS</a:t>
            </a:r>
            <a:r>
              <a:rPr lang="en-US" sz="2000" dirty="0" smtClean="0"/>
              <a:t> Names</a:t>
            </a:r>
            <a:br>
              <a:rPr lang="en-US" sz="2000" dirty="0" smtClean="0"/>
            </a:br>
            <a:r>
              <a:rPr lang="en-US" sz="2000" dirty="0" smtClean="0"/>
              <a:t> 	something.i2p</a:t>
            </a:r>
          </a:p>
          <a:p>
            <a:r>
              <a:rPr lang="en-US" sz="2000" dirty="0" smtClean="0"/>
              <a:t>Hosts.txt and Jump Services </a:t>
            </a:r>
          </a:p>
          <a:p>
            <a:r>
              <a:rPr lang="en-US" sz="2000" dirty="0" smtClean="0"/>
              <a:t>Base32 Address</a:t>
            </a:r>
            <a:br>
              <a:rPr lang="en-US" sz="2000" dirty="0" smtClean="0"/>
            </a:br>
            <a:r>
              <a:rPr lang="en-US" sz="2000" dirty="0" smtClean="0"/>
              <a:t> 	{52 chars}.b32.i2p</a:t>
            </a:r>
            <a:br>
              <a:rPr lang="en-US" sz="2000" dirty="0" smtClean="0"/>
            </a:br>
            <a:r>
              <a:rPr lang="en-US" sz="2000" dirty="0"/>
              <a:t>rjxwbsw4zjhv4zsplma6jmf5nr24e4ymvvbycd3swgiinbvg7oga.b32.i2p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368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Applications/Sites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013325"/>
          </a:xfrm>
        </p:spPr>
        <p:txBody>
          <a:bodyPr numCol="2"/>
          <a:lstStyle/>
          <a:p>
            <a:pPr marL="136525" indent="0">
              <a:buNone/>
            </a:pPr>
            <a:r>
              <a:rPr lang="en-US" sz="1600" b="1" dirty="0"/>
              <a:t>Services</a:t>
            </a:r>
          </a:p>
          <a:p>
            <a:pPr marL="136525" indent="0">
              <a:buNone/>
            </a:pPr>
            <a:r>
              <a:rPr lang="en-US" sz="1600" dirty="0"/>
              <a:t>IRC on 127.0.0.1 port 6668</a:t>
            </a:r>
          </a:p>
          <a:p>
            <a:pPr marL="136525" indent="0">
              <a:buNone/>
            </a:pPr>
            <a:r>
              <a:rPr lang="en-US" sz="1600" dirty="0" err="1"/>
              <a:t>Syndie</a:t>
            </a:r>
            <a:endParaRPr lang="en-US" sz="1600" dirty="0"/>
          </a:p>
          <a:p>
            <a:pPr marL="136525" indent="0">
              <a:buNone/>
            </a:pPr>
            <a:r>
              <a:rPr lang="en-US" sz="1600" dirty="0" err="1"/>
              <a:t>Bittorent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   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127.0.0.1:7657/i2psnark</a:t>
            </a:r>
            <a:r>
              <a:rPr lang="en-US" sz="1600" dirty="0" smtClean="0"/>
              <a:t> / </a:t>
            </a:r>
            <a:endParaRPr lang="en-US" sz="1600" dirty="0"/>
          </a:p>
          <a:p>
            <a:pPr marL="136525" indent="0">
              <a:buNone/>
            </a:pPr>
            <a:r>
              <a:rPr lang="en-US" sz="1600" dirty="0" err="1"/>
              <a:t>eMule</a:t>
            </a:r>
            <a:r>
              <a:rPr lang="en-US" sz="1600" dirty="0"/>
              <a:t>/</a:t>
            </a:r>
            <a:r>
              <a:rPr lang="en-US" sz="1600" dirty="0" err="1"/>
              <a:t>iMule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    </a:t>
            </a:r>
            <a:r>
              <a:rPr lang="en-US" sz="1600" dirty="0">
                <a:hlinkClick r:id="rId3"/>
              </a:rPr>
              <a:t>http://echelon.i2p/imule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     </a:t>
            </a:r>
            <a:endParaRPr lang="en-US" sz="1600" dirty="0"/>
          </a:p>
          <a:p>
            <a:pPr marL="136525" indent="0">
              <a:buNone/>
            </a:pPr>
            <a:r>
              <a:rPr lang="en-US" sz="1600" dirty="0"/>
              <a:t>Tahoe-LAFS</a:t>
            </a:r>
          </a:p>
          <a:p>
            <a:pPr marL="136525" indent="0">
              <a:buNone/>
            </a:pPr>
            <a:r>
              <a:rPr lang="en-US" sz="1600" dirty="0"/>
              <a:t>More plugins at </a:t>
            </a:r>
            <a:br>
              <a:rPr lang="en-US" sz="1600" dirty="0"/>
            </a:br>
            <a:r>
              <a:rPr lang="en-US" sz="1600" dirty="0"/>
              <a:t>    http://i2plugins.i2p/  </a:t>
            </a:r>
            <a:r>
              <a:rPr lang="en-US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Susimail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127.0.0.1:7657/susimail</a:t>
            </a:r>
            <a:r>
              <a:rPr lang="en-US" sz="1600" dirty="0" smtClean="0"/>
              <a:t> </a:t>
            </a:r>
          </a:p>
          <a:p>
            <a:pPr marL="136525" indent="0">
              <a:buNone/>
            </a:pPr>
            <a:r>
              <a:rPr lang="en-US" sz="1600" dirty="0" smtClean="0"/>
              <a:t>Garlic Cat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    </a:t>
            </a: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://www.cypherpunk.at/onioncat/wiki/GarliCat</a:t>
            </a:r>
            <a:endParaRPr lang="en-US" sz="1400" dirty="0"/>
          </a:p>
          <a:p>
            <a:pPr marL="136525" indent="0">
              <a:buNone/>
            </a:pPr>
            <a:endParaRPr lang="en-US" sz="1600" dirty="0"/>
          </a:p>
          <a:p>
            <a:pPr marL="136525" indent="0">
              <a:buNone/>
            </a:pPr>
            <a:endParaRPr lang="en-US" sz="1600" b="1" dirty="0" smtClean="0"/>
          </a:p>
          <a:p>
            <a:pPr marL="136525" indent="0">
              <a:buNone/>
            </a:pPr>
            <a:endParaRPr lang="en-US" sz="1600" b="1" dirty="0"/>
          </a:p>
          <a:p>
            <a:pPr marL="136525" indent="0">
              <a:buNone/>
            </a:pPr>
            <a:endParaRPr lang="en-US" sz="1600" b="1" dirty="0" smtClean="0"/>
          </a:p>
          <a:p>
            <a:pPr marL="136525" indent="0">
              <a:buNone/>
            </a:pPr>
            <a:r>
              <a:rPr lang="en-US" sz="1600" b="1" dirty="0" smtClean="0"/>
              <a:t>eepSites</a:t>
            </a:r>
            <a:endParaRPr lang="en-US" sz="1600" b="1" dirty="0"/>
          </a:p>
          <a:p>
            <a:pPr marL="136525" indent="0">
              <a:buNone/>
            </a:pPr>
            <a:r>
              <a:rPr lang="en-US" sz="1600" dirty="0"/>
              <a:t>Project site</a:t>
            </a:r>
            <a:br>
              <a:rPr lang="en-US" sz="1600" dirty="0"/>
            </a:br>
            <a:r>
              <a:rPr lang="en-US" sz="1600" dirty="0"/>
              <a:t>   http://www.i2p2.i2p/ </a:t>
            </a:r>
            <a:r>
              <a:rPr lang="en-US" sz="1600" dirty="0" smtClean="0"/>
              <a:t> </a:t>
            </a:r>
            <a:endParaRPr lang="en-US" sz="1600" dirty="0"/>
          </a:p>
          <a:p>
            <a:pPr marL="136525" indent="0">
              <a:buNone/>
            </a:pPr>
            <a:r>
              <a:rPr lang="en-US" sz="1600" dirty="0"/>
              <a:t>Forums</a:t>
            </a:r>
            <a:br>
              <a:rPr lang="en-US" sz="1600" dirty="0"/>
            </a:br>
            <a:r>
              <a:rPr lang="en-US" sz="1600" dirty="0"/>
              <a:t>   </a:t>
            </a:r>
            <a:r>
              <a:rPr lang="en-US" sz="1600" dirty="0">
                <a:hlinkClick r:id="rId6"/>
              </a:rPr>
              <a:t>http://forum.i2p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 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</a:t>
            </a:r>
            <a:r>
              <a:rPr lang="en-US" sz="1600" dirty="0">
                <a:hlinkClick r:id="rId7"/>
              </a:rPr>
              <a:t>http://zzz.i2p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   </a:t>
            </a:r>
            <a:endParaRPr lang="en-US" sz="1600" dirty="0"/>
          </a:p>
          <a:p>
            <a:pPr marL="136525" indent="0">
              <a:buNone/>
            </a:pPr>
            <a:r>
              <a:rPr lang="en-US" sz="1600" dirty="0" err="1"/>
              <a:t>Ugha's</a:t>
            </a:r>
            <a:r>
              <a:rPr lang="en-US" sz="1600" dirty="0"/>
              <a:t> Wiki </a:t>
            </a:r>
            <a:br>
              <a:rPr lang="en-US" sz="1600" dirty="0"/>
            </a:br>
            <a:r>
              <a:rPr lang="en-US" sz="1600" dirty="0"/>
              <a:t>   </a:t>
            </a:r>
            <a:r>
              <a:rPr lang="en-US" sz="1600" dirty="0">
                <a:hlinkClick r:id="rId8"/>
              </a:rPr>
              <a:t>http://ugha.i2p</a:t>
            </a:r>
            <a:r>
              <a:rPr lang="en-US" sz="1600" dirty="0" smtClean="0">
                <a:hlinkClick r:id="rId8"/>
              </a:rPr>
              <a:t>/</a:t>
            </a:r>
            <a:r>
              <a:rPr lang="en-US" sz="1600" dirty="0" smtClean="0"/>
              <a:t>   </a:t>
            </a:r>
            <a:endParaRPr lang="en-US" sz="1600" dirty="0"/>
          </a:p>
          <a:p>
            <a:pPr marL="136525" indent="0">
              <a:buNone/>
            </a:pPr>
            <a:r>
              <a:rPr lang="en-US" sz="1600" dirty="0"/>
              <a:t>Search engines</a:t>
            </a:r>
            <a:br>
              <a:rPr lang="en-US" sz="1600" dirty="0"/>
            </a:br>
            <a:r>
              <a:rPr lang="en-US" sz="1600" dirty="0"/>
              <a:t>   </a:t>
            </a:r>
            <a:r>
              <a:rPr lang="en-US" sz="1600" dirty="0">
                <a:hlinkClick r:id="rId9"/>
              </a:rPr>
              <a:t>http://eepsites.i2p</a:t>
            </a:r>
            <a:r>
              <a:rPr lang="en-US" sz="1600" dirty="0" smtClean="0">
                <a:hlinkClick r:id="rId9"/>
              </a:rPr>
              <a:t>/</a:t>
            </a:r>
            <a:r>
              <a:rPr lang="en-US" sz="1600" dirty="0" smtClean="0"/>
              <a:t>  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</a:t>
            </a:r>
            <a:r>
              <a:rPr lang="en-US" sz="1600" dirty="0">
                <a:hlinkClick r:id="rId10"/>
              </a:rPr>
              <a:t>http://search.rus.i2p</a:t>
            </a:r>
            <a:r>
              <a:rPr lang="en-US" sz="1600" dirty="0" smtClean="0">
                <a:hlinkClick r:id="rId10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marL="136525" indent="0">
              <a:buNone/>
            </a:pPr>
            <a:r>
              <a:rPr lang="en-US" sz="1600" dirty="0"/>
              <a:t>General Network Stats</a:t>
            </a:r>
            <a:br>
              <a:rPr lang="en-US" sz="1600" dirty="0"/>
            </a:br>
            <a:r>
              <a:rPr lang="en-US" sz="1600" dirty="0"/>
              <a:t>   </a:t>
            </a:r>
            <a:r>
              <a:rPr lang="en-US" sz="1600" dirty="0">
                <a:hlinkClick r:id="rId11"/>
              </a:rPr>
              <a:t>http://stats.i2p</a:t>
            </a:r>
            <a:r>
              <a:rPr lang="en-US" sz="1600" dirty="0" smtClean="0">
                <a:hlinkClick r:id="rId11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marL="136525" indent="0">
              <a:buNone/>
            </a:pPr>
            <a:r>
              <a:rPr lang="en-US" sz="1600" dirty="0"/>
              <a:t>Site Lists &amp; Up/Down Stats </a:t>
            </a:r>
            <a:br>
              <a:rPr lang="en-US" sz="1600" dirty="0"/>
            </a:br>
            <a:r>
              <a:rPr lang="en-US" sz="1600" dirty="0"/>
              <a:t>   http://inproxy.tino.i2p</a:t>
            </a:r>
            <a:br>
              <a:rPr lang="en-US" sz="1600" dirty="0"/>
            </a:br>
            <a:r>
              <a:rPr lang="en-US" sz="1600" dirty="0"/>
              <a:t>   </a:t>
            </a:r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perv.i2p</a:t>
            </a:r>
            <a:r>
              <a:rPr lang="en-US" sz="1600" dirty="0" smtClean="0"/>
              <a:t>  </a:t>
            </a:r>
            <a:endParaRPr lang="en-US" sz="1600" dirty="0"/>
          </a:p>
          <a:p>
            <a:pPr marL="136525" indent="0">
              <a:buNone/>
            </a:pPr>
            <a:r>
              <a:rPr lang="en-US" sz="1600" dirty="0"/>
              <a:t>I2P.to, like Tor2Web, but for Eepsites</a:t>
            </a:r>
            <a:br>
              <a:rPr lang="en-US" sz="1600" dirty="0"/>
            </a:br>
            <a:r>
              <a:rPr lang="en-US" sz="1600" dirty="0"/>
              <a:t>    </a:t>
            </a:r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i2p.to</a:t>
            </a:r>
            <a:r>
              <a:rPr lang="en-US" sz="1600" dirty="0" smtClean="0"/>
              <a:t>    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example: eepsitename.i2p.to 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I2P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Pros</a:t>
            </a:r>
          </a:p>
          <a:p>
            <a:r>
              <a:rPr lang="en-US" sz="2400" dirty="0" smtClean="0"/>
              <a:t>Lots of supported applications</a:t>
            </a:r>
          </a:p>
          <a:p>
            <a:r>
              <a:rPr lang="en-US" sz="2400" dirty="0" smtClean="0"/>
              <a:t>Can create just about any hidden service if you use SOCKS5 as the client tunnel</a:t>
            </a:r>
          </a:p>
          <a:p>
            <a:r>
              <a:rPr lang="en-US" sz="2400" dirty="0" smtClean="0"/>
              <a:t>Eepsites somewhat faster compared to Tor Hidden Services (Subjective, I know)</a:t>
            </a:r>
          </a:p>
          <a:p>
            <a:pPr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strike="sngStrike" dirty="0" smtClean="0">
                <a:solidFill>
                  <a:srgbClr val="FF0000"/>
                </a:solidFill>
              </a:rPr>
              <a:t>UDP based, which may be somewhat more noticeable/NAT issues 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Oops, I was wrong, it can use UDP but TCP is preferred </a:t>
            </a:r>
            <a:endParaRPr lang="en-US" sz="2400" strike="sngStrike" dirty="0" smtClean="0"/>
          </a:p>
          <a:p>
            <a:r>
              <a:rPr lang="en-US" sz="2400" dirty="0" smtClean="0"/>
              <a:t>Limited out proxies</a:t>
            </a:r>
          </a:p>
          <a:p>
            <a:r>
              <a:rPr lang="en-US" sz="2400" dirty="0" smtClean="0"/>
              <a:t>Out proxies don’t handle all protocols (http/s should be good to go though)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What does the traffic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2925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These are defaults that can be changed in many cases</a:t>
            </a:r>
          </a:p>
          <a:p>
            <a:r>
              <a:rPr lang="en-US" sz="1400" dirty="0" smtClean="0"/>
              <a:t>Local</a:t>
            </a:r>
            <a:br>
              <a:rPr lang="en-US" sz="1400" dirty="0" smtClean="0"/>
            </a:br>
            <a:r>
              <a:rPr lang="en-US" sz="1400" b="1" dirty="0"/>
              <a:t>1900:</a:t>
            </a:r>
            <a:r>
              <a:rPr lang="en-US" sz="1400" dirty="0"/>
              <a:t> UPnP SSDP UDP multicast listener.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2827</a:t>
            </a:r>
            <a:r>
              <a:rPr lang="en-US" sz="1400" b="1" dirty="0"/>
              <a:t>:</a:t>
            </a:r>
            <a:r>
              <a:rPr lang="en-US" sz="1400" dirty="0"/>
              <a:t> BOB </a:t>
            </a:r>
            <a:r>
              <a:rPr lang="en-US" sz="1400" dirty="0" smtClean="0"/>
              <a:t>bridge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b="1" dirty="0" smtClean="0"/>
              <a:t>4444</a:t>
            </a:r>
            <a:r>
              <a:rPr lang="en-US" sz="1400" b="1" dirty="0"/>
              <a:t>:</a:t>
            </a:r>
            <a:r>
              <a:rPr lang="en-US" sz="1400" dirty="0"/>
              <a:t> HTTP </a:t>
            </a:r>
            <a:r>
              <a:rPr lang="en-US" sz="1400" dirty="0" smtClean="0"/>
              <a:t>proxy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b="1" dirty="0" smtClean="0"/>
              <a:t>4445</a:t>
            </a:r>
            <a:r>
              <a:rPr lang="en-US" sz="1400" b="1" dirty="0"/>
              <a:t>:</a:t>
            </a:r>
            <a:r>
              <a:rPr lang="en-US" sz="1400" dirty="0"/>
              <a:t> HTTPS proxy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6668</a:t>
            </a:r>
            <a:r>
              <a:rPr lang="en-US" sz="1400" b="1" dirty="0"/>
              <a:t>:</a:t>
            </a:r>
            <a:r>
              <a:rPr lang="en-US" sz="1400" dirty="0"/>
              <a:t> IRC proxy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7652</a:t>
            </a:r>
            <a:r>
              <a:rPr lang="en-US" sz="1400" b="1" dirty="0"/>
              <a:t>:</a:t>
            </a:r>
            <a:r>
              <a:rPr lang="en-US" sz="1400" dirty="0"/>
              <a:t> UPnP HTTP TCP event listener.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7653</a:t>
            </a:r>
            <a:r>
              <a:rPr lang="en-US" sz="1400" b="1" dirty="0"/>
              <a:t>:</a:t>
            </a:r>
            <a:r>
              <a:rPr lang="en-US" sz="1400" dirty="0"/>
              <a:t> UPnP SSDP UDP search response listener.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7654</a:t>
            </a:r>
            <a:r>
              <a:rPr lang="en-US" sz="1400" b="1" dirty="0"/>
              <a:t>:</a:t>
            </a:r>
            <a:r>
              <a:rPr lang="en-US" sz="1400" dirty="0"/>
              <a:t> I2P Client Protocol </a:t>
            </a:r>
            <a:r>
              <a:rPr lang="en-US" sz="1400" dirty="0" smtClean="0"/>
              <a:t>port</a:t>
            </a:r>
            <a:br>
              <a:rPr lang="en-US" sz="1400" dirty="0" smtClean="0"/>
            </a:br>
            <a:r>
              <a:rPr lang="en-US" sz="1400" b="1" dirty="0" smtClean="0"/>
              <a:t>7655</a:t>
            </a:r>
            <a:r>
              <a:rPr lang="en-US" sz="1400" b="1" dirty="0"/>
              <a:t>:</a:t>
            </a:r>
            <a:r>
              <a:rPr lang="en-US" sz="1400" dirty="0"/>
              <a:t> UDP for SAM </a:t>
            </a:r>
            <a:r>
              <a:rPr lang="en-US" sz="1400" dirty="0" smtClean="0"/>
              <a:t>bridge</a:t>
            </a:r>
            <a:br>
              <a:rPr lang="en-US" sz="1400" dirty="0" smtClean="0"/>
            </a:br>
            <a:r>
              <a:rPr lang="en-US" sz="1400" b="1" dirty="0" smtClean="0"/>
              <a:t>7656</a:t>
            </a:r>
            <a:r>
              <a:rPr lang="en-US" sz="1400" b="1" dirty="0"/>
              <a:t>:</a:t>
            </a:r>
            <a:r>
              <a:rPr lang="en-US" sz="1400" dirty="0"/>
              <a:t> SAM </a:t>
            </a:r>
            <a:r>
              <a:rPr lang="en-US" sz="1400" dirty="0" smtClean="0"/>
              <a:t>bridge</a:t>
            </a:r>
            <a:br>
              <a:rPr lang="en-US" sz="1400" dirty="0" smtClean="0"/>
            </a:br>
            <a:r>
              <a:rPr lang="en-US" sz="1400" b="1" dirty="0" smtClean="0"/>
              <a:t>7657</a:t>
            </a:r>
            <a:r>
              <a:rPr lang="en-US" sz="1400" b="1" dirty="0"/>
              <a:t>:</a:t>
            </a:r>
            <a:r>
              <a:rPr lang="en-US" sz="1400" dirty="0"/>
              <a:t> Your router console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7658</a:t>
            </a:r>
            <a:r>
              <a:rPr lang="en-US" sz="1400" b="1" dirty="0"/>
              <a:t>:</a:t>
            </a:r>
            <a:r>
              <a:rPr lang="en-US" sz="1400" dirty="0"/>
              <a:t> Your </a:t>
            </a:r>
            <a:r>
              <a:rPr lang="en-US" sz="1400" dirty="0" err="1"/>
              <a:t>eepsite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7659</a:t>
            </a:r>
            <a:r>
              <a:rPr lang="en-US" sz="1400" b="1" dirty="0"/>
              <a:t>:</a:t>
            </a:r>
            <a:r>
              <a:rPr lang="en-US" sz="1400" dirty="0"/>
              <a:t> Outgoing mail to smtp.postman.i2p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7660</a:t>
            </a:r>
            <a:r>
              <a:rPr lang="en-US" sz="1400" b="1" dirty="0"/>
              <a:t>:</a:t>
            </a:r>
            <a:r>
              <a:rPr lang="en-US" sz="1400" dirty="0"/>
              <a:t> Incoming mail from pop.postman.i2p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8998</a:t>
            </a:r>
            <a:r>
              <a:rPr lang="en-US" sz="1400" b="1" dirty="0"/>
              <a:t>:</a:t>
            </a:r>
            <a:r>
              <a:rPr lang="en-US" sz="1400" dirty="0"/>
              <a:t> mtn.i2p2.i2p (Monotone - disabled by default)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32000</a:t>
            </a:r>
            <a:r>
              <a:rPr lang="en-US" sz="1400" b="1" dirty="0"/>
              <a:t>:</a:t>
            </a:r>
            <a:r>
              <a:rPr lang="en-US" sz="1400" dirty="0"/>
              <a:t> local control channel for the service wrapper</a:t>
            </a:r>
          </a:p>
          <a:p>
            <a:r>
              <a:rPr lang="en-US" sz="1400" dirty="0" smtClean="0"/>
              <a:t>Remote</a:t>
            </a:r>
            <a:br>
              <a:rPr lang="en-US" sz="1400" dirty="0" smtClean="0"/>
            </a:br>
            <a:r>
              <a:rPr lang="en-US" sz="1400" dirty="0" smtClean="0"/>
              <a:t>UDP </a:t>
            </a:r>
            <a:r>
              <a:rPr lang="en-US" sz="1400" dirty="0"/>
              <a:t>from the </a:t>
            </a:r>
            <a:r>
              <a:rPr lang="en-US" sz="1400" dirty="0" smtClean="0"/>
              <a:t>random port </a:t>
            </a:r>
            <a:r>
              <a:rPr lang="en-US" sz="1400" dirty="0"/>
              <a:t>(between 9000 and </a:t>
            </a:r>
            <a:r>
              <a:rPr lang="en-US" sz="1400" dirty="0" smtClean="0"/>
              <a:t>32000) </a:t>
            </a:r>
            <a:r>
              <a:rPr lang="en-US" sz="1400" dirty="0"/>
              <a:t>noted on the configuration page to arbitrary remote UDP ports, allowing </a:t>
            </a:r>
            <a:r>
              <a:rPr lang="en-US" sz="1400" dirty="0" smtClean="0"/>
              <a:t>replies</a:t>
            </a:r>
            <a:br>
              <a:rPr lang="en-US" sz="1400" dirty="0" smtClean="0"/>
            </a:br>
            <a:r>
              <a:rPr lang="en-US" sz="1400" dirty="0" smtClean="0"/>
              <a:t>TCP </a:t>
            </a:r>
            <a:r>
              <a:rPr lang="en-US" sz="1400" dirty="0"/>
              <a:t>from random high </a:t>
            </a:r>
            <a:r>
              <a:rPr lang="en-US" sz="1400" dirty="0" smtClean="0"/>
              <a:t>ports </a:t>
            </a:r>
            <a:r>
              <a:rPr lang="en-US" sz="1400" dirty="0"/>
              <a:t>(between 9000 and 32000)</a:t>
            </a:r>
            <a:r>
              <a:rPr lang="en-US" sz="1400" dirty="0" smtClean="0"/>
              <a:t> </a:t>
            </a:r>
            <a:r>
              <a:rPr lang="en-US" sz="1400" dirty="0"/>
              <a:t>to arbitrary remote TCP </a:t>
            </a:r>
            <a:r>
              <a:rPr lang="en-US" sz="1400" dirty="0" smtClean="0"/>
              <a:t>ports</a:t>
            </a:r>
            <a:br>
              <a:rPr lang="en-US" sz="1400" dirty="0" smtClean="0"/>
            </a:br>
            <a:r>
              <a:rPr lang="en-US" sz="1400" dirty="0" smtClean="0"/>
              <a:t>UDP </a:t>
            </a:r>
            <a:r>
              <a:rPr lang="en-US" sz="1400" dirty="0"/>
              <a:t>on port </a:t>
            </a:r>
            <a:r>
              <a:rPr lang="en-US" sz="1400" dirty="0" smtClean="0"/>
              <a:t>123</a:t>
            </a:r>
          </a:p>
          <a:p>
            <a:r>
              <a:rPr lang="en-US" sz="1400" dirty="0"/>
              <a:t>As </a:t>
            </a:r>
            <a:r>
              <a:rPr lang="en-US" sz="1400" dirty="0" smtClean="0"/>
              <a:t>copied from</a:t>
            </a:r>
            <a:r>
              <a:rPr lang="en-US" sz="1400" dirty="0"/>
              <a:t>: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www.i2p2.de/faq.html#ports</a:t>
            </a:r>
            <a:r>
              <a:rPr lang="en-US" sz="1400" dirty="0" smtClean="0"/>
              <a:t> but heavily edited. Check the I2P site for more details.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common Darknet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Not all Darknets have all of these, but all of them have some of them </a:t>
            </a:r>
            <a:r>
              <a:rPr lang="en-US" sz="2000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r>
              <a:rPr lang="en-US" b="1" dirty="0" smtClean="0"/>
              <a:t>Remote:</a:t>
            </a:r>
          </a:p>
          <a:p>
            <a:r>
              <a:rPr lang="en-US" sz="2000" dirty="0" smtClean="0"/>
              <a:t>Traffic analysis</a:t>
            </a:r>
          </a:p>
          <a:p>
            <a:r>
              <a:rPr lang="en-US" sz="2000" dirty="0" smtClean="0"/>
              <a:t>DNS leaks</a:t>
            </a:r>
          </a:p>
          <a:p>
            <a:r>
              <a:rPr lang="en-US" sz="2000" dirty="0" smtClean="0"/>
              <a:t>Cookies from when not using the </a:t>
            </a:r>
            <a:r>
              <a:rPr lang="en-US" sz="2000" dirty="0" err="1" smtClean="0"/>
              <a:t>Darknet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http://www.irongeek.com/browserinfo.php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http://irongeek.com/downloads/beenherebefore.php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http://irongeek.com/downloads/beenherebefore.txt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Plug-ins giving away real </a:t>
            </a:r>
            <a:r>
              <a:rPr lang="en-US" sz="2000" dirty="0"/>
              <a:t>IP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http://decloak.net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http://ha.ckers.org/weird/tor.cgi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http://evil.hackademix.net/proxy_bypass/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>
                <a:hlinkClick r:id="rId8"/>
              </a:rPr>
              <a:t>http://www.frostjedi.com/terra/scripts/ip_unmasker.php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9"/>
              </a:rPr>
              <a:t>http://www.frostjedi.com/terra/scripts/phpbb/proxy_revealer.zip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Example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2010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common Darknet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089525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Not all Darknets have all of these, but all of them have some of them </a:t>
            </a:r>
            <a:r>
              <a:rPr lang="en-US" sz="1800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r>
              <a:rPr lang="en-US" sz="2400" b="1" dirty="0" smtClean="0"/>
              <a:t>Remote (continued):</a:t>
            </a:r>
          </a:p>
          <a:p>
            <a:r>
              <a:rPr lang="en-US" sz="1800" dirty="0" smtClean="0"/>
              <a:t>Un-trusted exit points</a:t>
            </a:r>
            <a:br>
              <a:rPr lang="en-US" sz="1800" dirty="0" smtClean="0"/>
            </a:br>
            <a:r>
              <a:rPr lang="en-US" sz="1800" dirty="0" smtClean="0"/>
              <a:t>Dan </a:t>
            </a:r>
            <a:r>
              <a:rPr lang="en-US" sz="1800" dirty="0" err="1" smtClean="0"/>
              <a:t>Egerstad</a:t>
            </a:r>
            <a:r>
              <a:rPr lang="en-US" sz="1800" dirty="0" smtClean="0"/>
              <a:t> and the "Hack of the year“</a:t>
            </a:r>
            <a:br>
              <a:rPr lang="en-US" sz="1800" dirty="0" smtClean="0"/>
            </a:br>
            <a:r>
              <a:rPr lang="en-US" sz="1400" dirty="0" smtClean="0">
                <a:hlinkClick r:id="rId2"/>
              </a:rPr>
              <a:t>http://www.schneier.com/blog/archives/2007/11/dan_egerstad_ar.html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>
                <a:hlinkClick r:id="rId3"/>
              </a:rPr>
              <a:t>http://encyclopediadramatica.com/The_Great_Em/b/assy_Security_Leak_of_2007</a:t>
            </a:r>
            <a:r>
              <a:rPr lang="en-US" sz="140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The snoopers may not know what you are sending, or to who, but they may know you are using a Darknet and that could be enough to take action.</a:t>
            </a:r>
          </a:p>
          <a:p>
            <a:r>
              <a:rPr lang="en-US" sz="1800" dirty="0"/>
              <a:t>Clock based attacks</a:t>
            </a:r>
          </a:p>
          <a:p>
            <a:r>
              <a:rPr lang="en-US" sz="1800" dirty="0" smtClean="0"/>
              <a:t>Metadata in files</a:t>
            </a:r>
            <a:endParaRPr lang="en-US" sz="1800" dirty="0"/>
          </a:p>
          <a:p>
            <a:r>
              <a:rPr lang="en-US" sz="1800" dirty="0"/>
              <a:t>Sybil/infrastructure attacks</a:t>
            </a:r>
          </a:p>
          <a:p>
            <a:r>
              <a:rPr lang="en-US" sz="1800" dirty="0"/>
              <a:t>Many more…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www.i2p2.de/how_threatmodel.html</a:t>
            </a:r>
            <a:r>
              <a:rPr lang="en-US" sz="1800" dirty="0" smtClean="0"/>
              <a:t>   </a:t>
            </a:r>
          </a:p>
          <a:p>
            <a:pPr>
              <a:buNone/>
            </a:pPr>
            <a:r>
              <a:rPr lang="en-US" sz="2400" b="1" dirty="0" smtClean="0"/>
              <a:t>Local:</a:t>
            </a:r>
          </a:p>
          <a:p>
            <a:r>
              <a:rPr lang="en-US" sz="1800" dirty="0" smtClean="0"/>
              <a:t>Cached data and URLs (Privacy mode FTW)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hlinkClick r:id="rId5"/>
              </a:rPr>
              <a:t>http://www.irongeek.com/i.php?page=videos/anti-forensics-occult-computing</a:t>
            </a:r>
            <a:r>
              <a:rPr lang="en-US" sz="16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Citizen</a:t>
            </a:r>
            <a:br>
              <a:rPr lang="en-US" dirty="0" smtClean="0"/>
            </a:br>
            <a:r>
              <a:rPr lang="en-US" dirty="0" smtClean="0"/>
              <a:t>Why do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 you want to stay anonymous?</a:t>
            </a:r>
          </a:p>
          <a:p>
            <a:r>
              <a:rPr lang="en-US" dirty="0" smtClean="0"/>
              <a:t>P2P</a:t>
            </a:r>
          </a:p>
          <a:p>
            <a:r>
              <a:rPr lang="en-US" dirty="0" smtClean="0"/>
              <a:t>Censorship</a:t>
            </a:r>
          </a:p>
          <a:p>
            <a:r>
              <a:rPr lang="en-US" dirty="0" smtClean="0"/>
              <a:t>Privacy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2098" y="3044952"/>
            <a:ext cx="3051902" cy="381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I2P Specific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Darknets and hidden servers</a:t>
            </a:r>
            <a:r>
              <a:rPr lang="en-US" dirty="0" smtClean="0"/>
              <a:t>: Identifying </a:t>
            </a:r>
            <a:r>
              <a:rPr lang="en-US" dirty="0"/>
              <a:t>the true IP/network identity of I2P service hosts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www.irongeek.com/i.php?page=security/darknets-i2p-identifying-hidden-servers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7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Things to worry about if you decide to research </a:t>
            </a:r>
            <a:r>
              <a:rPr lang="en-US" sz="2400" dirty="0" err="1" smtClean="0"/>
              <a:t>Darknets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(IANAL)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165725"/>
          </a:xfrm>
        </p:spPr>
        <p:txBody>
          <a:bodyPr/>
          <a:lstStyle/>
          <a:p>
            <a:r>
              <a:rPr lang="en-US" sz="2400" dirty="0" smtClean="0"/>
              <a:t>Opening holes into your network</a:t>
            </a:r>
          </a:p>
          <a:p>
            <a:r>
              <a:rPr lang="en-US" sz="2400" dirty="0" smtClean="0"/>
              <a:t>Encryption laws of your country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http://rechten.uvt.nl/koops/cryptolaw/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Inadvertently possessing child porn/contraband</a:t>
            </a:r>
          </a:p>
          <a:p>
            <a:pPr lvl="1"/>
            <a:r>
              <a:rPr lang="en-US" sz="2000" dirty="0" smtClean="0"/>
              <a:t>Wipe and forget?</a:t>
            </a:r>
          </a:p>
          <a:p>
            <a:pPr lvl="1"/>
            <a:r>
              <a:rPr lang="en-US" sz="2000" dirty="0" smtClean="0"/>
              <a:t>Tell the authorities?</a:t>
            </a:r>
          </a:p>
          <a:p>
            <a:pPr lvl="1"/>
            <a:r>
              <a:rPr lang="en-US" sz="2000" dirty="0" smtClean="0"/>
              <a:t>IANAL 18 </a:t>
            </a:r>
            <a:r>
              <a:rPr lang="en-US" sz="2000" dirty="0"/>
              <a:t>USC § 2252</a:t>
            </a:r>
            <a:br>
              <a:rPr lang="en-US" sz="2000" dirty="0"/>
            </a:br>
            <a:endParaRPr lang="en-US" sz="1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43000" y="4114800"/>
            <a:ext cx="670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(c) Affirmative Defense.— It shall be an affirmative defense to a charge of violating paragraph (4) of subsection (a) that the defendant</a:t>
            </a:r>
            <a:r>
              <a:rPr lang="en-US" sz="1400" dirty="0" smtClean="0"/>
              <a:t>—</a:t>
            </a:r>
          </a:p>
          <a:p>
            <a:pPr lvl="1"/>
            <a:r>
              <a:rPr lang="en-US" sz="1400" dirty="0" smtClean="0"/>
              <a:t>(</a:t>
            </a:r>
            <a:r>
              <a:rPr lang="en-US" sz="1400" dirty="0"/>
              <a:t>1) possessed less than three matters containing any visual depiction proscribed by that paragraph; and</a:t>
            </a:r>
          </a:p>
          <a:p>
            <a:pPr lvl="1"/>
            <a:r>
              <a:rPr lang="en-US" sz="1400" dirty="0"/>
              <a:t>(2) promptly and in good faith, and without retaining or allowing any person, other than a law enforcement agency, to access any visual depiction or copy thereof—</a:t>
            </a:r>
          </a:p>
          <a:p>
            <a:pPr lvl="2"/>
            <a:r>
              <a:rPr lang="en-US" sz="1400" dirty="0"/>
              <a:t>(A) took reasonable steps to destroy each such visual depiction; or</a:t>
            </a:r>
          </a:p>
          <a:p>
            <a:pPr lvl="2"/>
            <a:r>
              <a:rPr lang="en-US" sz="1400" dirty="0"/>
              <a:t>(B) reported the matter to a law enforcement agency and afforded that agency access to each such visual depiction.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check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Tor </a:t>
            </a:r>
            <a:r>
              <a:rPr lang="en-US" sz="2000" dirty="0"/>
              <a:t>Bundle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www.torproject.org/projects/torbrowser.html.en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Multiproxy</a:t>
            </a:r>
            <a:r>
              <a:rPr lang="en-US" sz="2000" dirty="0" smtClean="0"/>
              <a:t> Switch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https://addons.mozilla.org/en-US/firefox/addon/7330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Wippien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http://www.wippien.com/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err="1" smtClean="0"/>
              <a:t>Blackthrow</a:t>
            </a:r>
            <a:r>
              <a:rPr lang="en-US" sz="2000" dirty="0" smtClean="0"/>
              <a:t>/</a:t>
            </a:r>
            <a:r>
              <a:rPr lang="en-US" sz="2000" dirty="0" err="1" smtClean="0"/>
              <a:t>Svartkast</a:t>
            </a:r>
            <a:r>
              <a:rPr lang="en-US" sz="2000" dirty="0" smtClean="0"/>
              <a:t>/Pivot/</a:t>
            </a:r>
            <a:r>
              <a:rPr lang="en-US" sz="2000" dirty="0" err="1" smtClean="0"/>
              <a:t>Dropbox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cryptoanarchy.org/wiki/Svartkast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HP Veiled</a:t>
            </a:r>
            <a:br>
              <a:rPr lang="en-US" sz="2000" dirty="0"/>
            </a:br>
            <a:r>
              <a:rPr lang="en-US" sz="2000" dirty="0"/>
              <a:t>Matt Wood &amp; Billy Hoffman’s </a:t>
            </a:r>
            <a:r>
              <a:rPr lang="en-US" sz="2000" dirty="0" err="1"/>
              <a:t>Blackhat</a:t>
            </a:r>
            <a:r>
              <a:rPr lang="en-US" sz="2000" dirty="0"/>
              <a:t> Slides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http://www.blackhat.com/presentations/bh-usa-09/HOFFMAN/BHUSA09-Hoffman-VeilDarknet-SLIDES.pdf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r>
              <a:rPr lang="en-US" sz="2400" dirty="0" err="1"/>
              <a:t>DerbyCon</a:t>
            </a:r>
            <a:r>
              <a:rPr lang="en-US" sz="2400" dirty="0"/>
              <a:t> 2011, Louisville </a:t>
            </a:r>
            <a:r>
              <a:rPr lang="en-US" sz="2400" dirty="0" err="1"/>
              <a:t>Ky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Sept 30 - Oct 2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http://derbycon.com/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Louisville Infosec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http://www.louisvilleinfosec.com/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Other Cons: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://www.skydogcon.com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hlinkClick r:id="rId6"/>
              </a:rPr>
              <a:t>http</a:t>
            </a:r>
            <a:r>
              <a:rPr lang="en-US" sz="2400" dirty="0">
                <a:hlinkClick r:id="rId6"/>
              </a:rPr>
              <a:t>://www.dojocon.org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>
                <a:hlinkClick r:id="rId7"/>
              </a:rPr>
              <a:t>http://www.hack3rcon.org/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8"/>
              </a:rPr>
              <a:t>http://phreaknic.info</a:t>
            </a: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2400" dirty="0" smtClean="0">
                <a:hlinkClick r:id="rId9"/>
              </a:rPr>
              <a:t>http://notacon.org/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10"/>
              </a:rPr>
              <a:t>http://www.outerz0ne.org/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5521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Corporations</a:t>
            </a:r>
            <a:br>
              <a:rPr lang="en-US" dirty="0" smtClean="0"/>
            </a:br>
            <a:r>
              <a:rPr lang="en-US" dirty="0" smtClean="0"/>
              <a:t>Why do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782762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Is someone sneaking out private data?</a:t>
            </a:r>
          </a:p>
          <a:p>
            <a:r>
              <a:rPr lang="en-US" dirty="0" smtClean="0"/>
              <a:t>Trade secrets</a:t>
            </a:r>
          </a:p>
          <a:p>
            <a:r>
              <a:rPr lang="en-US" dirty="0" smtClean="0"/>
              <a:t>Personally identifiable information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C:\Users\adrian\AppData\Local\Microsoft\Windows\Temporary Internet Files\Content.IE5\NWYKB61V\MCFD00722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89312"/>
            <a:ext cx="3787775" cy="3468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Enforcement</a:t>
            </a:r>
            <a:br>
              <a:rPr lang="en-US" dirty="0" smtClean="0"/>
            </a:br>
            <a:r>
              <a:rPr lang="en-US" dirty="0" smtClean="0"/>
              <a:t>Why do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Contraband and bad people?</a:t>
            </a:r>
          </a:p>
          <a:p>
            <a:r>
              <a:rPr lang="en-US" dirty="0" smtClean="0"/>
              <a:t>Criminals</a:t>
            </a:r>
          </a:p>
          <a:p>
            <a:r>
              <a:rPr lang="en-US" dirty="0" smtClean="0"/>
              <a:t>Terrorists</a:t>
            </a:r>
          </a:p>
          <a:p>
            <a:r>
              <a:rPr lang="en-US" dirty="0" smtClean="0"/>
              <a:t>Pedos</a:t>
            </a:r>
          </a:p>
          <a:p>
            <a:endParaRPr lang="en-US" dirty="0" smtClean="0"/>
          </a:p>
        </p:txBody>
      </p:sp>
      <p:pic>
        <p:nvPicPr>
          <p:cNvPr id="7" name="Picture 6" descr="pedob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981200"/>
            <a:ext cx="2869260" cy="464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dirty="0" smtClean="0"/>
              <a:t>Proxy</a:t>
            </a:r>
            <a:br>
              <a:rPr lang="en-US" dirty="0" smtClean="0"/>
            </a:br>
            <a:r>
              <a:rPr lang="en-US" dirty="0" smtClean="0"/>
              <a:t>Something that does something for something else</a:t>
            </a:r>
          </a:p>
          <a:p>
            <a:r>
              <a:rPr lang="en-US" dirty="0" smtClean="0"/>
              <a:t>Encryption</a:t>
            </a:r>
            <a:br>
              <a:rPr lang="en-US" dirty="0" smtClean="0"/>
            </a:br>
            <a:r>
              <a:rPr lang="en-US" dirty="0" smtClean="0"/>
              <a:t>Obfuscating a message with an algorithm and one or more keys</a:t>
            </a:r>
          </a:p>
          <a:p>
            <a:r>
              <a:rPr lang="en-US" dirty="0" smtClean="0"/>
              <a:t>Signing</a:t>
            </a:r>
            <a:br>
              <a:rPr lang="en-US" dirty="0" smtClean="0"/>
            </a:br>
            <a:r>
              <a:rPr lang="en-US" dirty="0" smtClean="0"/>
              <a:t>Using public key cryptography, a message can be verified based on a signature that in all likelihood had to be made by a signer that had the secret key</a:t>
            </a:r>
          </a:p>
          <a:p>
            <a:r>
              <a:rPr lang="en-US" dirty="0" smtClean="0"/>
              <a:t>Small world model</a:t>
            </a:r>
            <a:br>
              <a:rPr lang="en-US" dirty="0" smtClean="0"/>
            </a:br>
            <a:r>
              <a:rPr lang="en-US" dirty="0" smtClean="0"/>
              <a:t>Ever heard of six degrees of Kevin Bacon?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3792</TotalTime>
  <Words>1110</Words>
  <Application>Microsoft Office PowerPoint</Application>
  <PresentationFormat>On-screen Show (4:3)</PresentationFormat>
  <Paragraphs>316</Paragraphs>
  <Slides>64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Apex</vt:lpstr>
      <vt:lpstr>Cipherspace/Darknets: anonymizing networks</vt:lpstr>
      <vt:lpstr>About Adrian</vt:lpstr>
      <vt:lpstr>A little background…</vt:lpstr>
      <vt:lpstr>Isn’t the Internet anonymous enough? Not really</vt:lpstr>
      <vt:lpstr>Who cares? </vt:lpstr>
      <vt:lpstr>Average Citizen Why do you care?</vt:lpstr>
      <vt:lpstr>Corporations Why do you care?</vt:lpstr>
      <vt:lpstr>Law Enforcement Why do you care?</vt:lpstr>
      <vt:lpstr>Some key terms</vt:lpstr>
      <vt:lpstr>Tor</vt:lpstr>
      <vt:lpstr>Overview</vt:lpstr>
      <vt:lpstr>Layout to connect to Internet</vt:lpstr>
      <vt:lpstr>Layout to connect to Internet</vt:lpstr>
      <vt:lpstr>Layout to connect to Internet</vt:lpstr>
      <vt:lpstr>Layout to connect to Hidden Sevice</vt:lpstr>
      <vt:lpstr>Layout to connect to Hidden Sevice</vt:lpstr>
      <vt:lpstr>Layout to connect to Hidden Sevice</vt:lpstr>
      <vt:lpstr>Layout to connect to Hidden Sevice</vt:lpstr>
      <vt:lpstr>Layout to connect to Hidden Sevice</vt:lpstr>
      <vt:lpstr>Layout to connect to Hidden Sevice</vt:lpstr>
      <vt:lpstr>Node types</vt:lpstr>
      <vt:lpstr>What does it look like to the user?</vt:lpstr>
      <vt:lpstr>Applications/Sites</vt:lpstr>
      <vt:lpstr>Tor Pros and Cons</vt:lpstr>
      <vt:lpstr>What does the traffic look like?</vt:lpstr>
      <vt:lpstr>Private Tor based network</vt:lpstr>
      <vt:lpstr>Anonet</vt:lpstr>
      <vt:lpstr>Overview</vt:lpstr>
      <vt:lpstr>BGP peering and routing</vt:lpstr>
      <vt:lpstr>Nmap scan using UFO client port</vt:lpstr>
      <vt:lpstr>Tools links to get started</vt:lpstr>
      <vt:lpstr>Anonet and DarkNET Conglomeration Pros and Cons</vt:lpstr>
      <vt:lpstr>What does the traffic look like?</vt:lpstr>
      <vt:lpstr>Similar networks</vt:lpstr>
      <vt:lpstr>Freenet</vt:lpstr>
      <vt:lpstr>Overview</vt:lpstr>
      <vt:lpstr>Layout</vt:lpstr>
      <vt:lpstr>What does it look like to the user?</vt:lpstr>
      <vt:lpstr>Key types</vt:lpstr>
      <vt:lpstr>Modes of operation</vt:lpstr>
      <vt:lpstr>Applications</vt:lpstr>
      <vt:lpstr>Freenet Pros and Cons</vt:lpstr>
      <vt:lpstr>What does the traffic look like?</vt:lpstr>
      <vt:lpstr>I2P</vt:lpstr>
      <vt:lpstr>Overview</vt:lpstr>
      <vt:lpstr>Layout</vt:lpstr>
      <vt:lpstr>Encryption Layers</vt:lpstr>
      <vt:lpstr>Ins and Outs</vt:lpstr>
      <vt:lpstr>What does it look like to the user?</vt:lpstr>
      <vt:lpstr>Making Tunnels</vt:lpstr>
      <vt:lpstr>Making Tunnels</vt:lpstr>
      <vt:lpstr>Making Tunnels</vt:lpstr>
      <vt:lpstr>Naming and Addresses</vt:lpstr>
      <vt:lpstr>Applications/Sites</vt:lpstr>
      <vt:lpstr>I2P Pros and Cons</vt:lpstr>
      <vt:lpstr>What does the traffic look like?</vt:lpstr>
      <vt:lpstr>Some common Darknet weaknesses</vt:lpstr>
      <vt:lpstr>Cookie Example</vt:lpstr>
      <vt:lpstr>Some common Darknet weaknesses</vt:lpstr>
      <vt:lpstr>I2P Specific attacks</vt:lpstr>
      <vt:lpstr>Things to worry about if you decide to research Darknets  (IANAL)</vt:lpstr>
      <vt:lpstr>Other things to check out</vt:lpstr>
      <vt:lpstr>Events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Darknets: Fun and games with anonymizing private networks</dc:title>
  <dc:creator>adrian</dc:creator>
  <cp:lastModifiedBy>adrian</cp:lastModifiedBy>
  <cp:revision>781</cp:revision>
  <dcterms:created xsi:type="dcterms:W3CDTF">2006-08-16T00:00:00Z</dcterms:created>
  <dcterms:modified xsi:type="dcterms:W3CDTF">2011-02-18T15:37:49Z</dcterms:modified>
</cp:coreProperties>
</file>