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7"/>
  </p:notesMasterIdLst>
  <p:handoutMasterIdLst>
    <p:handoutMasterId r:id="rId68"/>
  </p:handoutMasterIdLst>
  <p:sldIdLst>
    <p:sldId id="256" r:id="rId2"/>
    <p:sldId id="323" r:id="rId3"/>
    <p:sldId id="381" r:id="rId4"/>
    <p:sldId id="396" r:id="rId5"/>
    <p:sldId id="366" r:id="rId6"/>
    <p:sldId id="367" r:id="rId7"/>
    <p:sldId id="368" r:id="rId8"/>
    <p:sldId id="380" r:id="rId9"/>
    <p:sldId id="377" r:id="rId10"/>
    <p:sldId id="383" r:id="rId11"/>
    <p:sldId id="378" r:id="rId12"/>
    <p:sldId id="379" r:id="rId13"/>
    <p:sldId id="382" r:id="rId14"/>
    <p:sldId id="363" r:id="rId15"/>
    <p:sldId id="362" r:id="rId16"/>
    <p:sldId id="371" r:id="rId17"/>
    <p:sldId id="361" r:id="rId18"/>
    <p:sldId id="329" r:id="rId19"/>
    <p:sldId id="331" r:id="rId20"/>
    <p:sldId id="334" r:id="rId21"/>
    <p:sldId id="330" r:id="rId22"/>
    <p:sldId id="333" r:id="rId23"/>
    <p:sldId id="335" r:id="rId24"/>
    <p:sldId id="340" r:id="rId25"/>
    <p:sldId id="336" r:id="rId26"/>
    <p:sldId id="341" r:id="rId27"/>
    <p:sldId id="342" r:id="rId28"/>
    <p:sldId id="343" r:id="rId29"/>
    <p:sldId id="345" r:id="rId30"/>
    <p:sldId id="338" r:id="rId31"/>
    <p:sldId id="346" r:id="rId32"/>
    <p:sldId id="347" r:id="rId33"/>
    <p:sldId id="348" r:id="rId34"/>
    <p:sldId id="349" r:id="rId35"/>
    <p:sldId id="350" r:id="rId36"/>
    <p:sldId id="351" r:id="rId37"/>
    <p:sldId id="352" r:id="rId38"/>
    <p:sldId id="353" r:id="rId39"/>
    <p:sldId id="390" r:id="rId40"/>
    <p:sldId id="354" r:id="rId41"/>
    <p:sldId id="384" r:id="rId42"/>
    <p:sldId id="385" r:id="rId43"/>
    <p:sldId id="387" r:id="rId44"/>
    <p:sldId id="356" r:id="rId45"/>
    <p:sldId id="357" r:id="rId46"/>
    <p:sldId id="360" r:id="rId47"/>
    <p:sldId id="359" r:id="rId48"/>
    <p:sldId id="370" r:id="rId49"/>
    <p:sldId id="394" r:id="rId50"/>
    <p:sldId id="395" r:id="rId51"/>
    <p:sldId id="372" r:id="rId52"/>
    <p:sldId id="373" r:id="rId53"/>
    <p:sldId id="393" r:id="rId54"/>
    <p:sldId id="386" r:id="rId55"/>
    <p:sldId id="375" r:id="rId56"/>
    <p:sldId id="374" r:id="rId57"/>
    <p:sldId id="376" r:id="rId58"/>
    <p:sldId id="392" r:id="rId59"/>
    <p:sldId id="389" r:id="rId60"/>
    <p:sldId id="358" r:id="rId61"/>
    <p:sldId id="391" r:id="rId62"/>
    <p:sldId id="365" r:id="rId63"/>
    <p:sldId id="339" r:id="rId64"/>
    <p:sldId id="291" r:id="rId65"/>
    <p:sldId id="328" r:id="rId66"/>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49" autoAdjust="0"/>
  </p:normalViewPr>
  <p:slideViewPr>
    <p:cSldViewPr>
      <p:cViewPr varScale="1">
        <p:scale>
          <a:sx n="110" d="100"/>
          <a:sy n="110" d="100"/>
        </p:scale>
        <p:origin x="-1650" y="-42"/>
      </p:cViewPr>
      <p:guideLst>
        <p:guide orient="horz" pos="2160"/>
        <p:guide pos="2880"/>
      </p:guideLst>
    </p:cSldViewPr>
  </p:slideViewPr>
  <p:outlineViewPr>
    <p:cViewPr>
      <p:scale>
        <a:sx n="33" d="100"/>
        <a:sy n="33" d="100"/>
      </p:scale>
      <p:origin x="0" y="5865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3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227" tIns="46113" rIns="92227" bIns="46113"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wrap="square" lIns="92227" tIns="46113" rIns="92227" bIns="46113" numCol="1" anchor="t" anchorCtr="0" compatLnSpc="1">
            <a:prstTxWarp prst="textNoShape">
              <a:avLst/>
            </a:prstTxWarp>
          </a:bodyPr>
          <a:lstStyle>
            <a:lvl1pPr algn="r">
              <a:defRPr sz="1200">
                <a:cs typeface="Arial" pitchFamily="34" charset="0"/>
              </a:defRPr>
            </a:lvl1pPr>
          </a:lstStyle>
          <a:p>
            <a:fld id="{86FDDA3F-6D28-40F6-8381-41925BAF89DC}" type="datetimeFigureOut">
              <a:rPr lang="en-US"/>
              <a:pPr/>
              <a:t>10/20/2013</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2227" tIns="46113" rIns="92227" bIns="46113"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wrap="square" lIns="92227" tIns="46113" rIns="92227" bIns="46113" numCol="1" anchor="b" anchorCtr="0" compatLnSpc="1">
            <a:prstTxWarp prst="textNoShape">
              <a:avLst/>
            </a:prstTxWarp>
          </a:bodyPr>
          <a:lstStyle>
            <a:lvl1pPr algn="r">
              <a:defRPr sz="1200">
                <a:cs typeface="Arial" pitchFamily="34" charset="0"/>
              </a:defRPr>
            </a:lvl1pPr>
          </a:lstStyle>
          <a:p>
            <a:fld id="{3D2B7309-67B7-4AD1-938A-7D96826D8620}" type="slidenum">
              <a:rPr lang="en-US"/>
              <a:pPr/>
              <a:t>‹#›</a:t>
            </a:fld>
            <a:endParaRPr lang="en-US"/>
          </a:p>
        </p:txBody>
      </p:sp>
    </p:spTree>
    <p:extLst>
      <p:ext uri="{BB962C8B-B14F-4D97-AF65-F5344CB8AC3E}">
        <p14:creationId xmlns:p14="http://schemas.microsoft.com/office/powerpoint/2010/main" val="2072676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227" tIns="46113" rIns="92227" bIns="46113"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227" tIns="46113" rIns="92227" bIns="46113" numCol="1" anchor="t" anchorCtr="0" compatLnSpc="1">
            <a:prstTxWarp prst="textNoShape">
              <a:avLst/>
            </a:prstTxWarp>
          </a:bodyPr>
          <a:lstStyle>
            <a:lvl1pPr algn="r">
              <a:defRPr sz="1200">
                <a:cs typeface="Arial" pitchFamily="34" charset="0"/>
              </a:defRPr>
            </a:lvl1pPr>
          </a:lstStyle>
          <a:p>
            <a:fld id="{4DE24917-3B50-43DC-8CB4-87F9BD623671}" type="datetimeFigureOut">
              <a:rPr lang="en-US"/>
              <a:pPr/>
              <a:t>10/20/2013</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2227" tIns="46113" rIns="92227" bIns="46113" rtlCol="0" anchor="ctr"/>
          <a:lstStyle/>
          <a:p>
            <a:pPr lvl="0"/>
            <a:endParaRPr lang="en-US" noProof="0"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227" tIns="46113" rIns="92227" bIns="4611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lIns="92227" tIns="46113" rIns="92227" bIns="46113" rtlCol="0" anchor="b"/>
          <a:lstStyle>
            <a:lvl1pPr algn="l">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227" tIns="46113" rIns="92227" bIns="46113" numCol="1" anchor="b" anchorCtr="0" compatLnSpc="1">
            <a:prstTxWarp prst="textNoShape">
              <a:avLst/>
            </a:prstTxWarp>
          </a:bodyPr>
          <a:lstStyle>
            <a:lvl1pPr algn="r">
              <a:defRPr sz="1200">
                <a:cs typeface="Arial" pitchFamily="34" charset="0"/>
              </a:defRPr>
            </a:lvl1pPr>
          </a:lstStyle>
          <a:p>
            <a:fld id="{84831431-DD1C-47BE-8AA4-2BEF5FAC35D2}" type="slidenum">
              <a:rPr lang="en-US"/>
              <a:pPr/>
              <a:t>‹#›</a:t>
            </a:fld>
            <a:endParaRPr lang="en-US"/>
          </a:p>
        </p:txBody>
      </p:sp>
    </p:spTree>
    <p:extLst>
      <p:ext uri="{BB962C8B-B14F-4D97-AF65-F5344CB8AC3E}">
        <p14:creationId xmlns:p14="http://schemas.microsoft.com/office/powerpoint/2010/main" val="3100238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154B12A-E9A0-4905-8A20-F8222FA3C9BC}" type="slidenum">
              <a:rPr lang="en-US" sz="1200"/>
              <a:pPr eaLnBrk="1" hangingPunct="1"/>
              <a:t>1</a:t>
            </a:fld>
            <a:endParaRPr lang="en-US" sz="1200"/>
          </a:p>
        </p:txBody>
      </p:sp>
    </p:spTree>
    <p:extLst>
      <p:ext uri="{BB962C8B-B14F-4D97-AF65-F5344CB8AC3E}">
        <p14:creationId xmlns:p14="http://schemas.microsoft.com/office/powerpoint/2010/main" val="333579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Take a note from Johnny Long</a:t>
            </a:r>
            <a:r>
              <a:rPr lang="en-US" altLang="en-US" smtClean="0">
                <a:ea typeface="ＭＳ Ｐゴシック" pitchFamily="34" charset="-128"/>
              </a:rPr>
              <a:t>’</a:t>
            </a:r>
            <a:r>
              <a:rPr lang="en-US" smtClean="0">
                <a:ea typeface="ＭＳ Ｐゴシック" pitchFamily="34" charset="-128"/>
              </a:rPr>
              <a:t>s book, and Bruce Potter</a:t>
            </a:r>
            <a:r>
              <a:rPr lang="en-US" altLang="en-US" smtClean="0">
                <a:ea typeface="ＭＳ Ｐゴシック" pitchFamily="34" charset="-128"/>
              </a:rPr>
              <a:t>’</a:t>
            </a:r>
            <a:r>
              <a:rPr lang="en-US" smtClean="0">
                <a:ea typeface="ＭＳ Ｐゴシック" pitchFamily="34" charset="-128"/>
              </a:rPr>
              <a:t>s book.</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972A153-C8E1-4005-BDF1-DA48666D806D}" type="slidenum">
              <a:rPr lang="en-US" sz="1200"/>
              <a:pPr eaLnBrk="1" hangingPunct="1"/>
              <a:t>2</a:t>
            </a:fld>
            <a:endParaRPr lang="en-US" sz="1200"/>
          </a:p>
        </p:txBody>
      </p:sp>
    </p:spTree>
    <p:extLst>
      <p:ext uri="{BB962C8B-B14F-4D97-AF65-F5344CB8AC3E}">
        <p14:creationId xmlns:p14="http://schemas.microsoft.com/office/powerpoint/2010/main" val="216157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831431-DD1C-47BE-8AA4-2BEF5FAC35D2}" type="slidenum">
              <a:rPr lang="en-US" smtClean="0"/>
              <a:pPr/>
              <a:t>14</a:t>
            </a:fld>
            <a:endParaRPr lang="en-US"/>
          </a:p>
        </p:txBody>
      </p:sp>
    </p:spTree>
    <p:extLst>
      <p:ext uri="{BB962C8B-B14F-4D97-AF65-F5344CB8AC3E}">
        <p14:creationId xmlns:p14="http://schemas.microsoft.com/office/powerpoint/2010/main" val="108608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B1E5B33-CAD8-4642-A578-9AF289C39201}" type="slidenum">
              <a:rPr lang="en-US" sz="1200"/>
              <a:pPr eaLnBrk="1" hangingPunct="1"/>
              <a:t>44</a:t>
            </a:fld>
            <a:endParaRPr lang="en-US" sz="1200"/>
          </a:p>
        </p:txBody>
      </p:sp>
    </p:spTree>
    <p:extLst>
      <p:ext uri="{BB962C8B-B14F-4D97-AF65-F5344CB8AC3E}">
        <p14:creationId xmlns:p14="http://schemas.microsoft.com/office/powerpoint/2010/main" val="26915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Beg for hardware donations. </a:t>
            </a:r>
            <a:r>
              <a:rPr lang="en-US" smtClean="0">
                <a:ea typeface="ＭＳ Ｐゴシック" pitchFamily="34" charset="-128"/>
                <a:sym typeface="Wingdings" pitchFamily="2" charset="2"/>
              </a:rPr>
              <a:t></a:t>
            </a:r>
            <a:endParaRPr lang="en-US" smtClean="0">
              <a:ea typeface="ＭＳ Ｐゴシック" pitchFamily="34" charset="-128"/>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350590-2F35-48F8-888C-B0AF0EF3B607}" type="slidenum">
              <a:rPr lang="en-US" sz="1200"/>
              <a:pPr eaLnBrk="1" hangingPunct="1"/>
              <a:t>64</a:t>
            </a:fld>
            <a:endParaRPr lang="en-US" sz="1200"/>
          </a:p>
        </p:txBody>
      </p:sp>
    </p:spTree>
    <p:extLst>
      <p:ext uri="{BB962C8B-B14F-4D97-AF65-F5344CB8AC3E}">
        <p14:creationId xmlns:p14="http://schemas.microsoft.com/office/powerpoint/2010/main" val="242268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BDF673-AB4A-403E-9C0C-0B9CBB440CFA}" type="slidenum">
              <a:rPr lang="en-US" sz="1200"/>
              <a:pPr eaLnBrk="1" hangingPunct="1"/>
              <a:t>65</a:t>
            </a:fld>
            <a:endParaRPr lang="en-US" sz="1200"/>
          </a:p>
        </p:txBody>
      </p:sp>
    </p:spTree>
    <p:extLst>
      <p:ext uri="{BB962C8B-B14F-4D97-AF65-F5344CB8AC3E}">
        <p14:creationId xmlns:p14="http://schemas.microsoft.com/office/powerpoint/2010/main" val="286372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fld id="{49D955B4-86CB-438E-92AF-A8B573B7A7EC}" type="datetimeFigureOut">
              <a:rPr lang="en-US"/>
              <a:pPr/>
              <a:t>10/20/2013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Irongeek.com</a:t>
            </a:r>
          </a:p>
        </p:txBody>
      </p:sp>
      <p:sp>
        <p:nvSpPr>
          <p:cNvPr id="6" name="Slide Number Placeholder 22"/>
          <p:cNvSpPr>
            <a:spLocks noGrp="1"/>
          </p:cNvSpPr>
          <p:nvPr>
            <p:ph type="sldNum" sz="quarter" idx="12"/>
          </p:nvPr>
        </p:nvSpPr>
        <p:spPr/>
        <p:txBody>
          <a:bodyPr/>
          <a:lstStyle>
            <a:lvl1pPr>
              <a:defRPr/>
            </a:lvl1pPr>
          </a:lstStyle>
          <a:p>
            <a:fld id="{4E73DDD6-5A9D-46B3-BD33-175D65CDE2CF}" type="slidenum">
              <a:rPr lang="en-US"/>
              <a:pPr/>
              <a:t>‹#›</a:t>
            </a:fld>
            <a:endParaRPr lang="en-US"/>
          </a:p>
        </p:txBody>
      </p:sp>
    </p:spTree>
    <p:extLst>
      <p:ext uri="{BB962C8B-B14F-4D97-AF65-F5344CB8AC3E}">
        <p14:creationId xmlns:p14="http://schemas.microsoft.com/office/powerpoint/2010/main" val="28305446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4676EF-FDA0-4B76-929E-46798171CE62}"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C4B05B-91B5-4A83-99BF-8EA3B220F828}" type="slidenum">
              <a:rPr lang="en-US"/>
              <a:pPr/>
              <a:t>‹#›</a:t>
            </a:fld>
            <a:endParaRPr lang="en-US"/>
          </a:p>
        </p:txBody>
      </p:sp>
    </p:spTree>
    <p:extLst>
      <p:ext uri="{BB962C8B-B14F-4D97-AF65-F5344CB8AC3E}">
        <p14:creationId xmlns:p14="http://schemas.microsoft.com/office/powerpoint/2010/main" val="11932828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8CCD08-BEA5-45E7-B93D-F8A21009015D}"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A0B9FCE-C011-402D-AE96-BECAAEC4B730}" type="slidenum">
              <a:rPr lang="en-US"/>
              <a:pPr/>
              <a:t>‹#›</a:t>
            </a:fld>
            <a:endParaRPr lang="en-US"/>
          </a:p>
        </p:txBody>
      </p:sp>
    </p:spTree>
    <p:extLst>
      <p:ext uri="{BB962C8B-B14F-4D97-AF65-F5344CB8AC3E}">
        <p14:creationId xmlns:p14="http://schemas.microsoft.com/office/powerpoint/2010/main" val="209555600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18814613-50A0-491A-AA00-FFF6A5B329A0}"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7C9161-3D0C-405B-9FD7-86695AEAD35B}" type="slidenum">
              <a:rPr lang="en-US"/>
              <a:pPr/>
              <a:t>‹#›</a:t>
            </a:fld>
            <a:endParaRPr lang="en-US"/>
          </a:p>
        </p:txBody>
      </p:sp>
    </p:spTree>
    <p:extLst>
      <p:ext uri="{BB962C8B-B14F-4D97-AF65-F5344CB8AC3E}">
        <p14:creationId xmlns:p14="http://schemas.microsoft.com/office/powerpoint/2010/main" val="8139822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3351D0-F14B-45FB-BF0B-CE5CB77AF14C}" type="datetimeFigureOut">
              <a:rPr lang="en-US"/>
              <a:pPr/>
              <a:t>10/20/2013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A0751E-23C9-4F95-832E-2F74FC1B2159}" type="slidenum">
              <a:rPr lang="en-US"/>
              <a:pPr/>
              <a:t>‹#›</a:t>
            </a:fld>
            <a:endParaRPr lang="en-US"/>
          </a:p>
        </p:txBody>
      </p:sp>
    </p:spTree>
    <p:extLst>
      <p:ext uri="{BB962C8B-B14F-4D97-AF65-F5344CB8AC3E}">
        <p14:creationId xmlns:p14="http://schemas.microsoft.com/office/powerpoint/2010/main" val="7492168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C83CBF-CF69-4A51-8172-85EC3B1B729A}" type="datetimeFigureOut">
              <a:rPr lang="en-US"/>
              <a:pPr/>
              <a:t>10/20/2013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0E596F0-ECBA-486A-B73A-D7BEDDE2EC0A}" type="slidenum">
              <a:rPr lang="en-US"/>
              <a:pPr/>
              <a:t>‹#›</a:t>
            </a:fld>
            <a:endParaRPr lang="en-US"/>
          </a:p>
        </p:txBody>
      </p:sp>
    </p:spTree>
    <p:extLst>
      <p:ext uri="{BB962C8B-B14F-4D97-AF65-F5344CB8AC3E}">
        <p14:creationId xmlns:p14="http://schemas.microsoft.com/office/powerpoint/2010/main" val="15749525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2F9E366-5B16-4490-A0D9-72D0619C86A3}" type="datetimeFigureOut">
              <a:rPr lang="en-US"/>
              <a:pPr/>
              <a:t>10/20/2013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0CB95C4B-ADBA-494F-A4EA-F133EAE44ED4}" type="slidenum">
              <a:rPr lang="en-US"/>
              <a:pPr/>
              <a:t>‹#›</a:t>
            </a:fld>
            <a:endParaRPr lang="en-US"/>
          </a:p>
        </p:txBody>
      </p:sp>
    </p:spTree>
    <p:extLst>
      <p:ext uri="{BB962C8B-B14F-4D97-AF65-F5344CB8AC3E}">
        <p14:creationId xmlns:p14="http://schemas.microsoft.com/office/powerpoint/2010/main" val="28922047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129D6C2-4842-459E-9F64-3300E1623C1E}" type="datetimeFigureOut">
              <a:rPr lang="en-US"/>
              <a:pPr/>
              <a:t>10/20/2013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9F69A810-1F86-4371-AE96-3339E7B5E060}" type="slidenum">
              <a:rPr lang="en-US"/>
              <a:pPr/>
              <a:t>‹#›</a:t>
            </a:fld>
            <a:endParaRPr lang="en-US"/>
          </a:p>
        </p:txBody>
      </p:sp>
    </p:spTree>
    <p:extLst>
      <p:ext uri="{BB962C8B-B14F-4D97-AF65-F5344CB8AC3E}">
        <p14:creationId xmlns:p14="http://schemas.microsoft.com/office/powerpoint/2010/main" val="33093622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A96057-37D8-4F87-913E-AB4F8A449508}" type="datetimeFigureOut">
              <a:rPr lang="en-US"/>
              <a:pPr/>
              <a:t>10/20/2013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EE1F803F-8132-42CE-9F4B-AE406B155DDD}" type="slidenum">
              <a:rPr lang="en-US"/>
              <a:pPr/>
              <a:t>‹#›</a:t>
            </a:fld>
            <a:endParaRPr lang="en-US"/>
          </a:p>
        </p:txBody>
      </p:sp>
    </p:spTree>
    <p:extLst>
      <p:ext uri="{BB962C8B-B14F-4D97-AF65-F5344CB8AC3E}">
        <p14:creationId xmlns:p14="http://schemas.microsoft.com/office/powerpoint/2010/main" val="8730117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4293834-6BBB-4258-A4C0-A22B8FA4E419}" type="datetimeFigureOut">
              <a:rPr lang="en-US"/>
              <a:pPr/>
              <a:t>10/20/2013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1756B87-DFAE-4303-98B1-451F87BD42DE}" type="slidenum">
              <a:rPr lang="en-US"/>
              <a:pPr/>
              <a:t>‹#›</a:t>
            </a:fld>
            <a:endParaRPr lang="en-US"/>
          </a:p>
        </p:txBody>
      </p:sp>
    </p:spTree>
    <p:extLst>
      <p:ext uri="{BB962C8B-B14F-4D97-AF65-F5344CB8AC3E}">
        <p14:creationId xmlns:p14="http://schemas.microsoft.com/office/powerpoint/2010/main" val="623611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75A7D9-1470-4B67-8489-69E23557A488}" type="datetimeFigureOut">
              <a:rPr lang="en-US"/>
              <a:pPr/>
              <a:t>10/20/2013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C82850B-2E62-47F2-AAF2-510B21F85D3B}" type="slidenum">
              <a:rPr lang="en-US"/>
              <a:pPr/>
              <a:t>‹#›</a:t>
            </a:fld>
            <a:endParaRPr lang="en-US"/>
          </a:p>
        </p:txBody>
      </p:sp>
    </p:spTree>
    <p:extLst>
      <p:ext uri="{BB962C8B-B14F-4D97-AF65-F5344CB8AC3E}">
        <p14:creationId xmlns:p14="http://schemas.microsoft.com/office/powerpoint/2010/main" val="21804668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a:solidFill>
                  <a:srgbClr val="BCBCBC"/>
                </a:solidFill>
                <a:latin typeface="Calibri" pitchFamily="34" charset="0"/>
              </a:defRPr>
            </a:lvl1pPr>
          </a:lstStyle>
          <a:p>
            <a:fld id="{A506CB29-FBEA-4EDC-9DE2-71803D2F9413}" type="datetimeFigureOut">
              <a:rPr lang="en-US"/>
              <a:pPr/>
              <a:t>10/20/2013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2500" baseline="0">
                <a:solidFill>
                  <a:schemeClr val="tx1"/>
                </a:solidFill>
                <a:latin typeface="+mn-lt"/>
                <a:ea typeface="+mn-ea"/>
                <a:cs typeface="+mn-cs"/>
              </a:defRPr>
            </a:lvl1pPr>
          </a:lstStyle>
          <a:p>
            <a:pPr>
              <a:defRPr/>
            </a:pPr>
            <a:r>
              <a:rPr lang="en-US"/>
              <a:t>Irongeek.com</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Calibri" pitchFamily="34" charset="0"/>
              </a:defRPr>
            </a:lvl1pPr>
          </a:lstStyle>
          <a:p>
            <a:fld id="{A4A16A2D-3BA2-40AF-A1DB-457A891C8DBE}" type="slidenum">
              <a:rPr lang="en-US"/>
              <a:pPr/>
              <a:t>‹#›</a:t>
            </a:fld>
            <a:endParaRPr lang="en-US"/>
          </a:p>
        </p:txBody>
      </p:sp>
      <p:pic>
        <p:nvPicPr>
          <p:cNvPr id="1031" name="Picture 6" descr="mascot small.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80325" y="5430838"/>
            <a:ext cx="1463675"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userDrawn="1"/>
        </p:nvSpPr>
        <p:spPr bwMode="auto">
          <a:xfrm>
            <a:off x="0" y="6488113"/>
            <a:ext cx="209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smtClean="0">
                <a:latin typeface="Calibri" charset="0"/>
              </a:rPr>
              <a:t>http://Irongeek.com</a:t>
            </a:r>
          </a:p>
        </p:txBody>
      </p:sp>
    </p:spTree>
  </p:cSld>
  <p:clrMap bg1="dk1" tx1="lt1" bg2="dk2"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4100" b="1">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100" b="1">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100" b="1">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100" b="1">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100" b="1">
          <a:solidFill>
            <a:schemeClr val="tx1"/>
          </a:solidFill>
          <a:latin typeface="Calibri" pitchFamily="34" charset="0"/>
        </a:defRPr>
      </a:lvl6pPr>
      <a:lvl7pPr marL="914400" algn="ctr" rtl="0" fontAlgn="base">
        <a:spcBef>
          <a:spcPct val="0"/>
        </a:spcBef>
        <a:spcAft>
          <a:spcPct val="0"/>
        </a:spcAft>
        <a:defRPr sz="4100" b="1">
          <a:solidFill>
            <a:schemeClr val="tx1"/>
          </a:solidFill>
          <a:latin typeface="Calibri" pitchFamily="34" charset="0"/>
        </a:defRPr>
      </a:lvl7pPr>
      <a:lvl8pPr marL="1371600" algn="ctr" rtl="0" fontAlgn="base">
        <a:spcBef>
          <a:spcPct val="0"/>
        </a:spcBef>
        <a:spcAft>
          <a:spcPct val="0"/>
        </a:spcAft>
        <a:defRPr sz="4100" b="1">
          <a:solidFill>
            <a:schemeClr val="tx1"/>
          </a:solidFill>
          <a:latin typeface="Calibri" pitchFamily="34" charset="0"/>
        </a:defRPr>
      </a:lvl8pPr>
      <a:lvl9pPr marL="1828800" algn="ctr" rtl="0" fontAlgn="base">
        <a:spcBef>
          <a:spcPct val="0"/>
        </a:spcBef>
        <a:spcAft>
          <a:spcPct val="0"/>
        </a:spcAft>
        <a:defRPr sz="4100" b="1">
          <a:solidFill>
            <a:schemeClr val="tx1"/>
          </a:solidFill>
          <a:latin typeface="Calibri"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charset="0"/>
          <a:cs typeface="ＭＳ Ｐゴシック" charset="0"/>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n.wikipedia.org/wiki/UTF-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List_of_Unicode_charact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rishida.net/tools/conversion/" TargetMode="External"/><Relationship Id="rId5" Type="http://schemas.openxmlformats.org/officeDocument/2006/relationships/hyperlink" Target="http://www.fileformat.info/info/unicode/" TargetMode="External"/><Relationship Id="rId4" Type="http://schemas.openxmlformats.org/officeDocument/2006/relationships/hyperlink" Target="http://unicode-table.co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fileformat.info/tip/microsoft/enter_unicode.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xkcd.com/120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derbycon.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icrosoft.com&#8260;index.html.irongeek.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rongeek.com/homoglyph-attack-generator.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kb.mozillazine.org/Network.IDN.blacklist_cha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msdn.microsoft.com/en-us/library/bb250505(v=vs.85).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www.irongeek.com/i.php?page=security/unicode-steganography-homoglyph-encoder" TargetMode="External"/><Relationship Id="rId2" Type="http://schemas.openxmlformats.org/officeDocument/2006/relationships/hyperlink" Target="http://www.irongeek.com/i.php?page=security/steganographic-command-and-contro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irongeek.com/moc.tfosorcim/:ptth" TargetMode="External"/><Relationship Id="rId2" Type="http://schemas.openxmlformats.org/officeDocument/2006/relationships/hyperlink" Target="http://irongeek.com" TargetMode="External"/><Relationship Id="rId1" Type="http://schemas.openxmlformats.org/officeDocument/2006/relationships/slideLayout" Target="../slideLayouts/slideLayout2.xml"/><Relationship Id="rId5" Type="http://schemas.openxmlformats.org/officeDocument/2006/relationships/hyperlink" Target="http://dl.packetstormsecurity.net/papers/general/righttoleften-override.pdf" TargetMode="External"/><Relationship Id="rId4" Type="http://schemas.openxmlformats.org/officeDocument/2006/relationships/hyperlink" Target="http://digitalpbk.blogspot.com/2006/11/fun-with-unicode-and-mirroring.html"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unicode.org/reports/tr36/"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azu.jp/gallery/Test_Klingon.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w3.org/International/wiki/Case_foldin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labs.spotify.com/2013/06/18/creative-usernam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knowyourmeme.com/memes/zalgo"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marlborotech.com/Zalgo.html"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www.unicode.org/reports/tr36/#Buffer_Overflow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orelan.be/index.php/2009/11/06/exploit-writing-tutorial-part-7-unicode-from-0x00410041-to-calc/" TargetMode="External"/><Relationship Id="rId2" Type="http://schemas.openxmlformats.org/officeDocument/2006/relationships/hyperlink" Target="http://www.ngssoftware.com/papers/unicodebo.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arstechnica.com/apple/2013/08/rendering-bug-crashes-os-x-and-ios-apps-with-string-of-arabic-characters/" TargetMode="External"/><Relationship Id="rId2" Type="http://schemas.openxmlformats.org/officeDocument/2006/relationships/hyperlink" Target="http://web.lookout.net/2011/06/special-unicode-characters-for-error.html" TargetMode="External"/><Relationship Id="rId1" Type="http://schemas.openxmlformats.org/officeDocument/2006/relationships/slideLayout" Target="../slideLayouts/slideLayout2.xml"/><Relationship Id="rId4" Type="http://schemas.openxmlformats.org/officeDocument/2006/relationships/hyperlink" Target="https://twitter.com/Percent_X/status/373518496522448896"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nostarch.com/tangledweb" TargetMode="External"/><Relationship Id="rId2" Type="http://schemas.openxmlformats.org/officeDocument/2006/relationships/hyperlink" Target="http://www.casab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ww.owasp.org/index.php/XSS_Filter_Evasion_Cheat_Sheet" TargetMode="External"/><Relationship Id="rId3" Type="http://schemas.openxmlformats.org/officeDocument/2006/relationships/hyperlink" Target="http://www.unicode.org/reports/tr39/" TargetMode="External"/><Relationship Id="rId7" Type="http://schemas.openxmlformats.org/officeDocument/2006/relationships/hyperlink" Target="https://github.com/cweb/unicode-hax" TargetMode="External"/><Relationship Id="rId2" Type="http://schemas.openxmlformats.org/officeDocument/2006/relationships/hyperlink" Target="http://unicode.org/reports/tr36/" TargetMode="External"/><Relationship Id="rId1" Type="http://schemas.openxmlformats.org/officeDocument/2006/relationships/slideLayout" Target="../slideLayouts/slideLayout2.xml"/><Relationship Id="rId6" Type="http://schemas.openxmlformats.org/officeDocument/2006/relationships/hyperlink" Target="http://www.irongeek.com/homoglyph-attack-generator.php" TargetMode="External"/><Relationship Id="rId5" Type="http://schemas.openxmlformats.org/officeDocument/2006/relationships/hyperlink" Target="http://www.fileformat.info/" TargetMode="External"/><Relationship Id="rId4" Type="http://schemas.openxmlformats.org/officeDocument/2006/relationships/hyperlink" Target="http://www.rishida.net/tools/convers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txtn.us/" TargetMode="External"/><Relationship Id="rId2" Type="http://schemas.openxmlformats.org/officeDocument/2006/relationships/hyperlink" Target="http://www.panix.com/~eli/unicode/convert.cg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newthinktank.com/2010/10/cartoon-hand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msdn.microsoft.com/en-us/library/bb250505(VS.85).aspx" TargetMode="External"/><Relationship Id="rId13" Type="http://schemas.openxmlformats.org/officeDocument/2006/relationships/hyperlink" Target="http://www.irongeek.com/i.php?page=security/steganographic-command-and-control" TargetMode="External"/><Relationship Id="rId3" Type="http://schemas.openxmlformats.org/officeDocument/2006/relationships/hyperlink" Target="http://www.irongeek.com/i.php?page=videos/dojocon-2010-videos#Internationalized%20Domain%20Names%20&amp;%20Investigations%20in%20the%20Networked%20World" TargetMode="External"/><Relationship Id="rId7" Type="http://schemas.openxmlformats.org/officeDocument/2006/relationships/hyperlink" Target="http://phlymail.com/" TargetMode="External"/><Relationship Id="rId12" Type="http://schemas.openxmlformats.org/officeDocument/2006/relationships/hyperlink" Target="http://www.blackhat.com/presentations/bh-usa-09/WEBER/BHUSA09-Weber-UnicodeSecurityPreview-PAPER.pdf" TargetMode="External"/><Relationship Id="rId2" Type="http://schemas.openxmlformats.org/officeDocument/2006/relationships/hyperlink" Target="http://www.ietf.org/rfc/rfc3492.txt" TargetMode="External"/><Relationship Id="rId1" Type="http://schemas.openxmlformats.org/officeDocument/2006/relationships/slideLayout" Target="../slideLayouts/slideLayout2.xml"/><Relationship Id="rId6" Type="http://schemas.openxmlformats.org/officeDocument/2006/relationships/hyperlink" Target="http://www.irongeek.com/homoglyph-attack-generator.php" TargetMode="External"/><Relationship Id="rId11" Type="http://schemas.openxmlformats.org/officeDocument/2006/relationships/hyperlink" Target="http://www.casaba.com/files/Chris_Weber_Character%20Transformations%20v1.7_IUC33.pdf" TargetMode="External"/><Relationship Id="rId5" Type="http://schemas.openxmlformats.org/officeDocument/2006/relationships/hyperlink" Target="http://www.secmaniac.com/download/" TargetMode="External"/><Relationship Id="rId10" Type="http://schemas.openxmlformats.org/officeDocument/2006/relationships/hyperlink" Target="http://www.blackhat.com/presentations/bh-usa-09/WEBER/BHUSA09-Weber-UnicodeSecurityPreview-SLIDES.pdf" TargetMode="External"/><Relationship Id="rId4" Type="http://schemas.openxmlformats.org/officeDocument/2006/relationships/hyperlink" Target="http://www.shmoo.com/idn/" TargetMode="External"/><Relationship Id="rId9" Type="http://schemas.openxmlformats.org/officeDocument/2006/relationships/hyperlink" Target="http://www.chromium.org/developers/design-documents/idn-in-google-chrome"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hack3rcon.org/" TargetMode="External"/><Relationship Id="rId3" Type="http://schemas.openxmlformats.org/officeDocument/2006/relationships/hyperlink" Target="http://www.derbycon.com" TargetMode="External"/><Relationship Id="rId7" Type="http://schemas.openxmlformats.org/officeDocument/2006/relationships/hyperlink" Target="http://skydogcon.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louisvilleinfosec.com" TargetMode="External"/><Relationship Id="rId11" Type="http://schemas.openxmlformats.org/officeDocument/2006/relationships/hyperlink" Target="http://notacon.org" TargetMode="External"/><Relationship Id="rId5" Type="http://schemas.openxmlformats.org/officeDocument/2006/relationships/image" Target="../media/image24.jpeg"/><Relationship Id="rId10" Type="http://schemas.openxmlformats.org/officeDocument/2006/relationships/hyperlink" Target="http://phreaknic.info/" TargetMode="External"/><Relationship Id="rId4" Type="http://schemas.openxmlformats.org/officeDocument/2006/relationships/image" Target="../media/image23.png"/><Relationship Id="rId9" Type="http://schemas.openxmlformats.org/officeDocument/2006/relationships/hyperlink" Target="http://www.outerz0ne.or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464009"/>
            <a:ext cx="1438476" cy="952633"/>
          </a:xfrm>
          <a:prstGeom prst="rect">
            <a:avLst/>
          </a:prstGeom>
          <a:effectLst>
            <a:glow>
              <a:schemeClr val="accent1">
                <a:alpha val="40000"/>
              </a:schemeClr>
            </a:glow>
            <a:softEdge rad="254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692" y="4170244"/>
            <a:ext cx="933580" cy="1047896"/>
          </a:xfrm>
          <a:prstGeom prst="rect">
            <a:avLst/>
          </a:prstGeom>
          <a:effectLst>
            <a:glow>
              <a:schemeClr val="accent1">
                <a:alpha val="40000"/>
              </a:schemeClr>
            </a:glow>
            <a:softEdge rad="25400"/>
          </a:effectLst>
        </p:spPr>
      </p:pic>
      <p:sp>
        <p:nvSpPr>
          <p:cNvPr id="15362" name="Subtitle 2"/>
          <p:cNvSpPr>
            <a:spLocks noGrp="1"/>
          </p:cNvSpPr>
          <p:nvPr>
            <p:ph type="subTitle" idx="1"/>
          </p:nvPr>
        </p:nvSpPr>
        <p:spPr>
          <a:xfrm>
            <a:off x="228600" y="3332163"/>
            <a:ext cx="8763000" cy="1752600"/>
          </a:xfrm>
        </p:spPr>
        <p:txBody>
          <a:bodyPr/>
          <a:lstStyle/>
          <a:p>
            <a:pPr eaLnBrk="1" hangingPunct="1"/>
            <a:r>
              <a:rPr lang="en-US" dirty="0" smtClean="0">
                <a:ea typeface="ＭＳ Ｐゴシック" pitchFamily="34" charset="-128"/>
              </a:rPr>
              <a:t>Adrian Crenshaw</a:t>
            </a:r>
          </a:p>
          <a:p>
            <a:pPr eaLnBrk="1" hangingPunct="1"/>
            <a:endParaRPr lang="en-US" dirty="0" smtClean="0">
              <a:ea typeface="ＭＳ Ｐゴシック" pitchFamily="34" charset="-128"/>
            </a:endParaRPr>
          </a:p>
        </p:txBody>
      </p:sp>
      <p:sp>
        <p:nvSpPr>
          <p:cNvPr id="2" name="Title 1"/>
          <p:cNvSpPr>
            <a:spLocks noGrp="1"/>
          </p:cNvSpPr>
          <p:nvPr>
            <p:ph type="ctrTitle"/>
          </p:nvPr>
        </p:nvSpPr>
        <p:spPr/>
        <p:txBody>
          <a:bodyPr>
            <a:normAutofit fontScale="90000"/>
          </a:bodyPr>
          <a:lstStyle/>
          <a:p>
            <a:pPr>
              <a:defRPr/>
            </a:pPr>
            <a:r>
              <a:rPr lang="en-US" dirty="0" smtClean="0">
                <a:effectLst/>
                <a:ea typeface="+mj-ea"/>
                <a:cs typeface="+mj-cs"/>
              </a:rPr>
              <a:t>Character Assassination: </a:t>
            </a:r>
            <a:br>
              <a:rPr lang="en-US" dirty="0" smtClean="0">
                <a:effectLst/>
                <a:ea typeface="+mj-ea"/>
                <a:cs typeface="+mj-cs"/>
              </a:rPr>
            </a:br>
            <a:r>
              <a:rPr lang="en-US" dirty="0" smtClean="0">
                <a:effectLst/>
                <a:ea typeface="+mj-ea"/>
                <a:cs typeface="+mj-cs"/>
              </a:rPr>
              <a:t>Fun and games with Unicode </a:t>
            </a:r>
            <a:endParaRPr lang="en-US" dirty="0">
              <a:ea typeface="+mj-ea"/>
              <a:cs typeface="+mj-cs"/>
            </a:endParaRPr>
          </a:p>
        </p:txBody>
      </p:sp>
      <p:sp>
        <p:nvSpPr>
          <p:cNvPr id="3" name="Rectangle 2"/>
          <p:cNvSpPr/>
          <p:nvPr/>
        </p:nvSpPr>
        <p:spPr>
          <a:xfrm rot="21008271">
            <a:off x="4721390" y="3728940"/>
            <a:ext cx="1721946"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smtClean="0">
                <a:ln w="11430"/>
                <a:solidFill>
                  <a:srgbClr val="FF0000"/>
                </a:solidFill>
                <a:effectLst>
                  <a:outerShdw blurRad="50800" dist="39000" dir="5460000" algn="tl">
                    <a:srgbClr val="000000">
                      <a:alpha val="38000"/>
                    </a:srgbClr>
                  </a:outerShdw>
                </a:effectLst>
              </a:rPr>
              <a:t>A</a:t>
            </a:r>
            <a:endParaRPr lang="en-US" sz="16600" b="1" dirty="0">
              <a:ln w="11430"/>
              <a:solidFill>
                <a:srgbClr val="FF0000"/>
              </a:solidFill>
              <a:effectLst>
                <a:outerShdw blurRad="50800" dist="39000" dir="5460000" algn="tl">
                  <a:srgbClr val="000000">
                    <a:alpha val="38000"/>
                  </a:srgbClr>
                </a:outerShdw>
              </a:effectLst>
            </a:endParaRPr>
          </a:p>
        </p:txBody>
      </p:sp>
      <p:sp>
        <p:nvSpPr>
          <p:cNvPr id="5" name="Rectangle 4"/>
          <p:cNvSpPr/>
          <p:nvPr/>
        </p:nvSpPr>
        <p:spPr>
          <a:xfrm rot="1639390">
            <a:off x="2682357" y="4121650"/>
            <a:ext cx="1721946"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a:ln w="11430"/>
                <a:solidFill>
                  <a:srgbClr val="00B0F0"/>
                </a:solidFill>
                <a:effectLst>
                  <a:outerShdw blurRad="50800" dist="39000" dir="5460000" algn="tl">
                    <a:srgbClr val="000000">
                      <a:alpha val="38000"/>
                    </a:srgbClr>
                  </a:outerShdw>
                </a:effectLst>
              </a:rPr>
              <a:t>D</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561535" y="4905399"/>
            <a:ext cx="761894" cy="971686"/>
          </a:xfrm>
          <a:prstGeom prst="rect">
            <a:avLst/>
          </a:prstGeom>
          <a:effectLst>
            <a:glow>
              <a:schemeClr val="accent1">
                <a:alpha val="40000"/>
              </a:schemeClr>
            </a:glow>
            <a:softEdge rad="254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9201" y="4170244"/>
            <a:ext cx="781159" cy="676369"/>
          </a:xfrm>
          <a:prstGeom prst="rect">
            <a:avLst/>
          </a:prstGeom>
          <a:effectLst>
            <a:glow>
              <a:schemeClr val="accent1">
                <a:alpha val="40000"/>
              </a:schemeClr>
            </a:glow>
            <a:softEdge rad="254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32" presetClass="emph" presetSubtype="0" repeatCount="indefinite" fill="hold" grpId="0" nodeType="withEffect">
                                  <p:stCondLst>
                                    <p:cond delay="0"/>
                                  </p:stCondLst>
                                  <p:childTnLst>
                                    <p:animRot by="120000">
                                      <p:cBhvr>
                                        <p:cTn id="18" dur="100" fill="hold">
                                          <p:stCondLst>
                                            <p:cond delay="0"/>
                                          </p:stCondLst>
                                        </p:cTn>
                                        <p:tgtEl>
                                          <p:spTgt spid="3"/>
                                        </p:tgtEl>
                                        <p:attrNameLst>
                                          <p:attrName>r</p:attrName>
                                        </p:attrNameLst>
                                      </p:cBhvr>
                                    </p:animRot>
                                    <p:animRot by="-240000">
                                      <p:cBhvr>
                                        <p:cTn id="19" dur="200" fill="hold">
                                          <p:stCondLst>
                                            <p:cond delay="200"/>
                                          </p:stCondLst>
                                        </p:cTn>
                                        <p:tgtEl>
                                          <p:spTgt spid="3"/>
                                        </p:tgtEl>
                                        <p:attrNameLst>
                                          <p:attrName>r</p:attrName>
                                        </p:attrNameLst>
                                      </p:cBhvr>
                                    </p:animRot>
                                    <p:animRot by="240000">
                                      <p:cBhvr>
                                        <p:cTn id="20" dur="200" fill="hold">
                                          <p:stCondLst>
                                            <p:cond delay="400"/>
                                          </p:stCondLst>
                                        </p:cTn>
                                        <p:tgtEl>
                                          <p:spTgt spid="3"/>
                                        </p:tgtEl>
                                        <p:attrNameLst>
                                          <p:attrName>r</p:attrName>
                                        </p:attrNameLst>
                                      </p:cBhvr>
                                    </p:animRot>
                                    <p:animRot by="-240000">
                                      <p:cBhvr>
                                        <p:cTn id="21" dur="200" fill="hold">
                                          <p:stCondLst>
                                            <p:cond delay="600"/>
                                          </p:stCondLst>
                                        </p:cTn>
                                        <p:tgtEl>
                                          <p:spTgt spid="3"/>
                                        </p:tgtEl>
                                        <p:attrNameLst>
                                          <p:attrName>r</p:attrName>
                                        </p:attrNameLst>
                                      </p:cBhvr>
                                    </p:animRot>
                                    <p:animRot by="120000">
                                      <p:cBhvr>
                                        <p:cTn id="22" dur="200" fill="hold">
                                          <p:stCondLst>
                                            <p:cond delay="800"/>
                                          </p:stCondLst>
                                        </p:cTn>
                                        <p:tgtEl>
                                          <p:spTgt spid="3"/>
                                        </p:tgtEl>
                                        <p:attrNameLst>
                                          <p:attrName>r</p:attrName>
                                        </p:attrNameLst>
                                      </p:cBhvr>
                                    </p:animRot>
                                  </p:childTnLst>
                                </p:cTn>
                              </p:par>
                              <p:par>
                                <p:cTn id="23" presetID="42" presetClass="path" presetSubtype="0" repeatCount="indefinite" accel="20000" decel="20000" autoRev="1" fill="hold" nodeType="withEffect">
                                  <p:stCondLst>
                                    <p:cond delay="0"/>
                                  </p:stCondLst>
                                  <p:childTnLst>
                                    <p:animMotion origin="layout" path="M 0.06771 -0.05185 L 3.33333E-6 -7.40741E-7 " pathEditMode="relative" rAng="0" ptsTypes="AA">
                                      <p:cBhvr>
                                        <p:cTn id="24" dur="200" fill="hold"/>
                                        <p:tgtEl>
                                          <p:spTgt spid="8"/>
                                        </p:tgtEl>
                                        <p:attrNameLst>
                                          <p:attrName>ppt_x</p:attrName>
                                          <p:attrName>ppt_y</p:attrName>
                                        </p:attrNameLst>
                                      </p:cBhvr>
                                      <p:rCtr x="-3385" y="2593"/>
                                    </p:animMotion>
                                  </p:childTnLst>
                                </p:cTn>
                              </p:par>
                              <p:par>
                                <p:cTn id="25" presetID="32" presetClass="emph" presetSubtype="0" repeatCount="indefinite" fill="hold" grpId="0" nodeType="withEffect">
                                  <p:stCondLst>
                                    <p:cond delay="0"/>
                                  </p:stCondLst>
                                  <p:childTnLst>
                                    <p:animRot by="120000">
                                      <p:cBhvr>
                                        <p:cTn id="26" dur="100" fill="hold">
                                          <p:stCondLst>
                                            <p:cond delay="0"/>
                                          </p:stCondLst>
                                        </p:cTn>
                                        <p:tgtEl>
                                          <p:spTgt spid="5"/>
                                        </p:tgtEl>
                                        <p:attrNameLst>
                                          <p:attrName>r</p:attrName>
                                        </p:attrNameLst>
                                      </p:cBhvr>
                                    </p:animRot>
                                    <p:animRot by="-240000">
                                      <p:cBhvr>
                                        <p:cTn id="27" dur="200" fill="hold">
                                          <p:stCondLst>
                                            <p:cond delay="200"/>
                                          </p:stCondLst>
                                        </p:cTn>
                                        <p:tgtEl>
                                          <p:spTgt spid="5"/>
                                        </p:tgtEl>
                                        <p:attrNameLst>
                                          <p:attrName>r</p:attrName>
                                        </p:attrNameLst>
                                      </p:cBhvr>
                                    </p:animRot>
                                    <p:animRot by="240000">
                                      <p:cBhvr>
                                        <p:cTn id="28" dur="200" fill="hold">
                                          <p:stCondLst>
                                            <p:cond delay="400"/>
                                          </p:stCondLst>
                                        </p:cTn>
                                        <p:tgtEl>
                                          <p:spTgt spid="5"/>
                                        </p:tgtEl>
                                        <p:attrNameLst>
                                          <p:attrName>r</p:attrName>
                                        </p:attrNameLst>
                                      </p:cBhvr>
                                    </p:animRot>
                                    <p:animRot by="-240000">
                                      <p:cBhvr>
                                        <p:cTn id="29" dur="200" fill="hold">
                                          <p:stCondLst>
                                            <p:cond delay="600"/>
                                          </p:stCondLst>
                                        </p:cTn>
                                        <p:tgtEl>
                                          <p:spTgt spid="5"/>
                                        </p:tgtEl>
                                        <p:attrNameLst>
                                          <p:attrName>r</p:attrName>
                                        </p:attrNameLst>
                                      </p:cBhvr>
                                    </p:animRot>
                                    <p:animRot by="120000">
                                      <p:cBhvr>
                                        <p:cTn id="3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hate Smart Quotes!</a:t>
            </a:r>
            <a:endParaRPr lang="en-US" dirty="0"/>
          </a:p>
        </p:txBody>
      </p:sp>
      <p:sp>
        <p:nvSpPr>
          <p:cNvPr id="3" name="Content Placeholder 2"/>
          <p:cNvSpPr>
            <a:spLocks noGrp="1"/>
          </p:cNvSpPr>
          <p:nvPr>
            <p:ph idx="1"/>
          </p:nvPr>
        </p:nvSpPr>
        <p:spPr/>
        <p:txBody>
          <a:bodyPr/>
          <a:lstStyle/>
          <a:p>
            <a:r>
              <a:rPr lang="en-US" sz="3200" dirty="0" smtClean="0"/>
              <a:t>“</a:t>
            </a:r>
            <a:r>
              <a:rPr lang="en-US" sz="2400" dirty="0" smtClean="0"/>
              <a:t>Smart</a:t>
            </a:r>
            <a:r>
              <a:rPr lang="en-US" sz="3200" dirty="0"/>
              <a:t>”</a:t>
            </a:r>
            <a:r>
              <a:rPr lang="en-US" sz="2400" dirty="0"/>
              <a:t> </a:t>
            </a:r>
            <a:r>
              <a:rPr lang="en-US" sz="3200" dirty="0"/>
              <a:t>"</a:t>
            </a:r>
            <a:r>
              <a:rPr lang="en-US" sz="2400" dirty="0"/>
              <a:t>Not so </a:t>
            </a:r>
            <a:r>
              <a:rPr lang="en-US" sz="2400" dirty="0" smtClean="0"/>
              <a:t>smart</a:t>
            </a:r>
            <a:r>
              <a:rPr lang="en-US" sz="3200" dirty="0"/>
              <a:t>"</a:t>
            </a:r>
            <a:r>
              <a:rPr lang="en-US" sz="2400" dirty="0"/>
              <a:t> �Smart </a:t>
            </a:r>
            <a:r>
              <a:rPr lang="en-US" sz="2400" dirty="0" smtClean="0"/>
              <a:t>when dumb� Why?</a:t>
            </a:r>
          </a:p>
          <a:p>
            <a:r>
              <a:rPr lang="en-US" sz="2400" dirty="0"/>
              <a:t>Microsoft extended ISO </a:t>
            </a:r>
            <a:r>
              <a:rPr lang="en-US" sz="2400" dirty="0" smtClean="0"/>
              <a:t>8859-1, making some control </a:t>
            </a:r>
            <a:r>
              <a:rPr lang="en-US" sz="2400" dirty="0"/>
              <a:t>characters in 80 to 9F printable for Windows-1252</a:t>
            </a:r>
            <a:endParaRPr lang="en-US" sz="2400" dirty="0" smtClean="0"/>
          </a:p>
          <a:p>
            <a:r>
              <a:rPr lang="en-US" sz="3200" dirty="0" smtClean="0">
                <a:solidFill>
                  <a:srgbClr val="FF0000"/>
                </a:solidFill>
                <a:latin typeface="Cordia New" pitchFamily="34" charset="-34"/>
                <a:cs typeface="Cordia New" pitchFamily="34" charset="-34"/>
              </a:rPr>
              <a:t>“</a:t>
            </a:r>
            <a:r>
              <a:rPr lang="en-US" sz="3200" dirty="0" smtClean="0">
                <a:latin typeface="Cordia New" pitchFamily="34" charset="-34"/>
                <a:cs typeface="Cordia New" pitchFamily="34" charset="-34"/>
              </a:rPr>
              <a:t>  </a:t>
            </a:r>
            <a:r>
              <a:rPr lang="en-US" sz="3200" dirty="0" smtClean="0">
                <a:solidFill>
                  <a:srgbClr val="FFC000"/>
                </a:solidFill>
                <a:latin typeface="Cordia New" pitchFamily="34" charset="-34"/>
                <a:cs typeface="Cordia New" pitchFamily="34" charset="-34"/>
              </a:rPr>
              <a:t> ”    </a:t>
            </a:r>
            <a:r>
              <a:rPr lang="en-US" sz="3200" dirty="0" smtClean="0">
                <a:solidFill>
                  <a:srgbClr val="00B050"/>
                </a:solidFill>
                <a:latin typeface="Cordia New" pitchFamily="34" charset="-34"/>
                <a:cs typeface="Cordia New" pitchFamily="34" charset="-34"/>
              </a:rPr>
              <a:t>‚</a:t>
            </a:r>
            <a:r>
              <a:rPr lang="en-US" sz="3200" dirty="0" smtClean="0">
                <a:latin typeface="Cordia New" pitchFamily="34" charset="-34"/>
                <a:cs typeface="Cordia New" pitchFamily="34" charset="-34"/>
              </a:rPr>
              <a:t>     </a:t>
            </a:r>
            <a:r>
              <a:rPr lang="en-US" sz="3200" dirty="0" smtClean="0">
                <a:solidFill>
                  <a:srgbClr val="00B0F0"/>
                </a:solidFill>
                <a:latin typeface="Cordia New" pitchFamily="34" charset="-34"/>
                <a:cs typeface="Cordia New" pitchFamily="34" charset="-34"/>
              </a:rPr>
              <a:t>‘</a:t>
            </a:r>
            <a:r>
              <a:rPr lang="en-US" sz="3200" dirty="0" smtClean="0">
                <a:latin typeface="Cordia New" pitchFamily="34" charset="-34"/>
                <a:cs typeface="Cordia New" pitchFamily="34" charset="-34"/>
              </a:rPr>
              <a:t>    </a:t>
            </a:r>
            <a:r>
              <a:rPr lang="en-US" sz="3200" dirty="0" smtClean="0">
                <a:solidFill>
                  <a:srgbClr val="7030A0"/>
                </a:solidFill>
                <a:latin typeface="Cordia New" pitchFamily="34" charset="-34"/>
                <a:cs typeface="Cordia New" pitchFamily="34" charset="-34"/>
              </a:rPr>
              <a:t>’ </a:t>
            </a:r>
            <a:r>
              <a:rPr lang="en-US" sz="3200" dirty="0" smtClean="0">
                <a:latin typeface="Cordia New" pitchFamily="34" charset="-34"/>
                <a:cs typeface="Cordia New" pitchFamily="34" charset="-34"/>
              </a:rPr>
              <a:t>   —</a:t>
            </a:r>
            <a:r>
              <a:rPr lang="en-US" sz="3200" dirty="0">
                <a:latin typeface="Cordia New" pitchFamily="34" charset="-34"/>
                <a:cs typeface="Cordia New" pitchFamily="34" charset="-34"/>
              </a:rPr>
              <a:t/>
            </a:r>
            <a:br>
              <a:rPr lang="en-US" sz="3200" dirty="0">
                <a:latin typeface="Cordia New" pitchFamily="34" charset="-34"/>
                <a:cs typeface="Cordia New" pitchFamily="34" charset="-34"/>
              </a:rPr>
            </a:br>
            <a:r>
              <a:rPr lang="en-US" sz="3200" dirty="0">
                <a:solidFill>
                  <a:srgbClr val="FF0000"/>
                </a:solidFill>
                <a:latin typeface="Cordia New" pitchFamily="34" charset="-34"/>
                <a:cs typeface="Cordia New" pitchFamily="34" charset="-34"/>
              </a:rPr>
              <a:t>93</a:t>
            </a:r>
            <a:r>
              <a:rPr lang="en-US" sz="3200" dirty="0">
                <a:latin typeface="Cordia New" pitchFamily="34" charset="-34"/>
                <a:cs typeface="Cordia New" pitchFamily="34" charset="-34"/>
              </a:rPr>
              <a:t> </a:t>
            </a:r>
            <a:r>
              <a:rPr lang="en-US" sz="3200" dirty="0">
                <a:solidFill>
                  <a:srgbClr val="FFC000"/>
                </a:solidFill>
                <a:latin typeface="Cordia New" pitchFamily="34" charset="-34"/>
                <a:cs typeface="Cordia New" pitchFamily="34" charset="-34"/>
              </a:rPr>
              <a:t>94</a:t>
            </a:r>
            <a:r>
              <a:rPr lang="en-US" sz="3200" dirty="0">
                <a:latin typeface="Cordia New" pitchFamily="34" charset="-34"/>
                <a:cs typeface="Cordia New" pitchFamily="34" charset="-34"/>
              </a:rPr>
              <a:t> </a:t>
            </a:r>
            <a:r>
              <a:rPr lang="en-US" sz="3200" dirty="0">
                <a:solidFill>
                  <a:srgbClr val="00B050"/>
                </a:solidFill>
                <a:latin typeface="Cordia New" pitchFamily="34" charset="-34"/>
                <a:cs typeface="Cordia New" pitchFamily="34" charset="-34"/>
              </a:rPr>
              <a:t>82</a:t>
            </a:r>
            <a:r>
              <a:rPr lang="en-US" sz="3200" dirty="0">
                <a:latin typeface="Cordia New" pitchFamily="34" charset="-34"/>
                <a:cs typeface="Cordia New" pitchFamily="34" charset="-34"/>
              </a:rPr>
              <a:t> </a:t>
            </a:r>
            <a:r>
              <a:rPr lang="en-US" sz="3200" dirty="0">
                <a:solidFill>
                  <a:srgbClr val="00B0F0"/>
                </a:solidFill>
                <a:latin typeface="Cordia New" pitchFamily="34" charset="-34"/>
                <a:cs typeface="Cordia New" pitchFamily="34" charset="-34"/>
              </a:rPr>
              <a:t>91</a:t>
            </a:r>
            <a:r>
              <a:rPr lang="en-US" sz="3200" dirty="0">
                <a:latin typeface="Cordia New" pitchFamily="34" charset="-34"/>
                <a:cs typeface="Cordia New" pitchFamily="34" charset="-34"/>
              </a:rPr>
              <a:t> </a:t>
            </a:r>
            <a:r>
              <a:rPr lang="en-US" sz="3200" dirty="0">
                <a:solidFill>
                  <a:srgbClr val="7030A0"/>
                </a:solidFill>
                <a:latin typeface="Cordia New" pitchFamily="34" charset="-34"/>
                <a:cs typeface="Cordia New" pitchFamily="34" charset="-34"/>
              </a:rPr>
              <a:t>92</a:t>
            </a:r>
            <a:r>
              <a:rPr lang="en-US" sz="3200" dirty="0">
                <a:latin typeface="Cordia New" pitchFamily="34" charset="-34"/>
                <a:cs typeface="Cordia New" pitchFamily="34" charset="-34"/>
              </a:rPr>
              <a:t> </a:t>
            </a:r>
            <a:r>
              <a:rPr lang="en-US" sz="3200" dirty="0" smtClean="0">
                <a:latin typeface="Cordia New" pitchFamily="34" charset="-34"/>
                <a:cs typeface="Cordia New" pitchFamily="34" charset="-34"/>
              </a:rPr>
              <a:t>97</a:t>
            </a:r>
          </a:p>
          <a:p>
            <a:r>
              <a:rPr lang="en-US" sz="2400" dirty="0"/>
              <a:t>If </a:t>
            </a:r>
            <a:r>
              <a:rPr lang="en-US" sz="2400" dirty="0" smtClean="0"/>
              <a:t>Windows-1252 is confused for </a:t>
            </a:r>
            <a:r>
              <a:rPr lang="en-US" sz="2400" dirty="0"/>
              <a:t>ISO </a:t>
            </a:r>
            <a:r>
              <a:rPr lang="en-US" sz="2400" dirty="0" smtClean="0"/>
              <a:t>8859-1, you get � for these characters</a:t>
            </a:r>
          </a:p>
          <a:p>
            <a:r>
              <a:rPr lang="en-US" sz="2400" dirty="0" smtClean="0"/>
              <a:t>Makes copying and pasting command in tutorials a pain!</a:t>
            </a:r>
          </a:p>
          <a:p>
            <a:r>
              <a:rPr lang="en-US" sz="2400" dirty="0" smtClean="0"/>
              <a:t>Related</a:t>
            </a:r>
            <a:r>
              <a:rPr lang="en-US" sz="2400" dirty="0"/>
              <a:t>: </a:t>
            </a:r>
            <a:r>
              <a:rPr lang="en-US" sz="2400" dirty="0" smtClean="0"/>
              <a:t/>
            </a:r>
            <a:br>
              <a:rPr lang="en-US" sz="2400" dirty="0" smtClean="0"/>
            </a:br>
            <a:r>
              <a:rPr lang="en-US" sz="2400" dirty="0" smtClean="0"/>
              <a:t>Some Email </a:t>
            </a:r>
            <a:r>
              <a:rPr lang="en-US" sz="2400" dirty="0" smtClean="0">
                <a:sym typeface="Wingdings" pitchFamily="2" charset="2"/>
              </a:rPr>
              <a:t></a:t>
            </a:r>
            <a:br>
              <a:rPr lang="en-US" sz="2400" dirty="0" smtClean="0">
                <a:sym typeface="Wingdings" pitchFamily="2" charset="2"/>
              </a:rPr>
            </a:br>
            <a:r>
              <a:rPr lang="en-US" sz="2400" dirty="0" smtClean="0">
                <a:sym typeface="Wingdings" pitchFamily="2" charset="2"/>
              </a:rPr>
              <a:t>Some Email</a:t>
            </a:r>
            <a:r>
              <a:rPr lang="en-US" sz="2400" dirty="0" smtClean="0"/>
              <a:t> J</a:t>
            </a:r>
          </a:p>
          <a:p>
            <a:endParaRPr lang="en-US" sz="2400" dirty="0"/>
          </a:p>
        </p:txBody>
      </p:sp>
    </p:spTree>
    <p:extLst>
      <p:ext uri="{BB962C8B-B14F-4D97-AF65-F5344CB8AC3E}">
        <p14:creationId xmlns:p14="http://schemas.microsoft.com/office/powerpoint/2010/main" val="14659510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UTF-8 Encoding</a:t>
            </a:r>
            <a:endParaRPr lang="en-US" dirty="0"/>
          </a:p>
        </p:txBody>
      </p:sp>
      <p:sp>
        <p:nvSpPr>
          <p:cNvPr id="3" name="Content Placeholder 2"/>
          <p:cNvSpPr>
            <a:spLocks noGrp="1"/>
          </p:cNvSpPr>
          <p:nvPr>
            <p:ph idx="1"/>
          </p:nvPr>
        </p:nvSpPr>
        <p:spPr>
          <a:xfrm>
            <a:off x="457200" y="1143000"/>
            <a:ext cx="8229600" cy="5165725"/>
          </a:xfrm>
        </p:spPr>
        <p:txBody>
          <a:bodyPr/>
          <a:lstStyle/>
          <a:p>
            <a:r>
              <a:rPr lang="en-US" sz="2400" dirty="0"/>
              <a:t>Lower ASCII is the same in UTF-8, Higher uses continuation </a:t>
            </a:r>
            <a:r>
              <a:rPr lang="en-US" sz="2400" dirty="0" smtClean="0"/>
              <a:t>bytes (table </a:t>
            </a:r>
            <a:r>
              <a:rPr lang="en-US" sz="2400" dirty="0" err="1" smtClean="0"/>
              <a:t>bogarded</a:t>
            </a:r>
            <a:r>
              <a:rPr lang="en-US" sz="2400" dirty="0" smtClean="0"/>
              <a:t> from Wikipedia)</a:t>
            </a:r>
          </a:p>
          <a:p>
            <a:endParaRPr lang="en-US"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08859257"/>
              </p:ext>
            </p:extLst>
          </p:nvPr>
        </p:nvGraphicFramePr>
        <p:xfrm>
          <a:off x="381000" y="1988068"/>
          <a:ext cx="8238260" cy="4412732"/>
        </p:xfrm>
        <a:graphic>
          <a:graphicData uri="http://schemas.openxmlformats.org/drawingml/2006/table">
            <a:tbl>
              <a:tblPr/>
              <a:tblGrid>
                <a:gridCol w="823826"/>
                <a:gridCol w="928774"/>
                <a:gridCol w="990600"/>
                <a:gridCol w="552104"/>
                <a:gridCol w="823826"/>
                <a:gridCol w="823826"/>
                <a:gridCol w="823826"/>
                <a:gridCol w="823826"/>
                <a:gridCol w="823826"/>
                <a:gridCol w="823826"/>
              </a:tblGrid>
              <a:tr h="685800">
                <a:tc>
                  <a:txBody>
                    <a:bodyPr/>
                    <a:lstStyle/>
                    <a:p>
                      <a:r>
                        <a:rPr lang="en-US" sz="1200" dirty="0"/>
                        <a:t>Bits of</a:t>
                      </a:r>
                      <a:br>
                        <a:rPr lang="en-US" sz="1200" dirty="0"/>
                      </a:br>
                      <a:r>
                        <a:rPr lang="en-US" sz="1200" dirty="0"/>
                        <a:t>code point</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First</a:t>
                      </a:r>
                      <a:br>
                        <a:rPr lang="en-US" sz="1200"/>
                      </a:br>
                      <a:r>
                        <a:rPr lang="en-US" sz="1200"/>
                        <a:t>code point</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Last</a:t>
                      </a:r>
                      <a:br>
                        <a:rPr lang="en-US" sz="1200"/>
                      </a:br>
                      <a:r>
                        <a:rPr lang="en-US" sz="1200"/>
                        <a:t>code point</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Bytes in</a:t>
                      </a:r>
                      <a:br>
                        <a:rPr lang="en-US" sz="1200"/>
                      </a:br>
                      <a:r>
                        <a:rPr lang="en-US" sz="1200"/>
                        <a:t>sequence</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Byte 1</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Byte 2</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Byte 3</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Byte 4</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Byte 5</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a:t>Byte 6</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9267">
                <a:tc>
                  <a:txBody>
                    <a:bodyPr/>
                    <a:lstStyle/>
                    <a:p>
                      <a:r>
                        <a:rPr lang="en-US" sz="1200"/>
                        <a:t>  7</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U+0000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U+007F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1</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0xxxxxxx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599267">
                <a:tc>
                  <a:txBody>
                    <a:bodyPr/>
                    <a:lstStyle/>
                    <a:p>
                      <a:r>
                        <a:rPr lang="en-US" sz="1200"/>
                        <a:t>11</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U+0080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U+07FF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2</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110xxxxx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599267">
                <a:tc>
                  <a:txBody>
                    <a:bodyPr/>
                    <a:lstStyle/>
                    <a:p>
                      <a:r>
                        <a:rPr lang="en-US" sz="1200" dirty="0"/>
                        <a:t>16</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U+0800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U+FFFF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3</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1110xxxx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599267">
                <a:tc>
                  <a:txBody>
                    <a:bodyPr/>
                    <a:lstStyle/>
                    <a:p>
                      <a:r>
                        <a:rPr lang="en-US" sz="1200"/>
                        <a:t>21</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U+10000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U+1FFFFF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4</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dirty="0"/>
                        <a:t>11110xxx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599267">
                <a:tc>
                  <a:txBody>
                    <a:bodyPr/>
                    <a:lstStyle/>
                    <a:p>
                      <a:r>
                        <a:rPr lang="en-US" sz="1200"/>
                        <a:t>26</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U+200000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U+3FFFFFF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5</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111110xx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en-US" sz="1200" dirty="0"/>
                    </a:p>
                  </a:txBody>
                  <a:tcPr marL="85610" marR="85610" marT="42805" marB="428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r h="599267">
                <a:tc>
                  <a:txBody>
                    <a:bodyPr/>
                    <a:lstStyle/>
                    <a:p>
                      <a:r>
                        <a:rPr lang="en-US" sz="1200"/>
                        <a:t>31</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U+4000000</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U+7FFFFFFF</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lang="en-US" sz="1200">
                          <a:effectLst/>
                        </a:rPr>
                        <a:t>6</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1111110x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dirty="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dirty="0"/>
                        <a:t>10xxxxxx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r>
                        <a:rPr lang="en-US" sz="1200" dirty="0"/>
                        <a:t>10xxxxx</a:t>
                      </a:r>
                    </a:p>
                  </a:txBody>
                  <a:tcPr marL="85610" marR="85610" marT="42805" marB="428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bl>
          </a:graphicData>
        </a:graphic>
      </p:graphicFrame>
    </p:spTree>
    <p:extLst>
      <p:ext uri="{BB962C8B-B14F-4D97-AF65-F5344CB8AC3E}">
        <p14:creationId xmlns:p14="http://schemas.microsoft.com/office/powerpoint/2010/main" val="15856288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UTF-16 Encoding</a:t>
            </a:r>
            <a:endParaRPr lang="en-US" dirty="0"/>
          </a:p>
        </p:txBody>
      </p:sp>
      <p:sp>
        <p:nvSpPr>
          <p:cNvPr id="3" name="Content Placeholder 2"/>
          <p:cNvSpPr>
            <a:spLocks noGrp="1"/>
          </p:cNvSpPr>
          <p:nvPr>
            <p:ph idx="1"/>
          </p:nvPr>
        </p:nvSpPr>
        <p:spPr/>
        <p:txBody>
          <a:bodyPr/>
          <a:lstStyle/>
          <a:p>
            <a:r>
              <a:rPr lang="en-US" dirty="0"/>
              <a:t>In UTF-16 </a:t>
            </a:r>
            <a:r>
              <a:rPr lang="pl-PL" dirty="0"/>
              <a:t>U+10000 to U+10FFFF </a:t>
            </a:r>
            <a:r>
              <a:rPr lang="en-US" dirty="0"/>
              <a:t>use </a:t>
            </a:r>
            <a:r>
              <a:rPr lang="pl-PL" dirty="0"/>
              <a:t>surrogate pair</a:t>
            </a:r>
            <a:r>
              <a:rPr lang="en-US" dirty="0"/>
              <a:t>s in range </a:t>
            </a:r>
            <a:r>
              <a:rPr lang="en-US" dirty="0">
                <a:solidFill>
                  <a:srgbClr val="00B0F0"/>
                </a:solidFill>
              </a:rPr>
              <a:t>0xD800 to </a:t>
            </a:r>
            <a:r>
              <a:rPr lang="en-US" dirty="0" smtClean="0">
                <a:solidFill>
                  <a:srgbClr val="00B0F0"/>
                </a:solidFill>
              </a:rPr>
              <a:t>0xD8FF</a:t>
            </a:r>
          </a:p>
          <a:p>
            <a:r>
              <a:rPr lang="en-US" dirty="0" smtClean="0"/>
              <a:t>Steps</a:t>
            </a:r>
            <a:br>
              <a:rPr lang="en-US" dirty="0" smtClean="0"/>
            </a:br>
            <a:r>
              <a:rPr lang="en-US" sz="1800" dirty="0"/>
              <a:t>based </a:t>
            </a:r>
            <a:r>
              <a:rPr lang="en-US" sz="1800" dirty="0" smtClean="0"/>
              <a:t>on: </a:t>
            </a:r>
            <a:r>
              <a:rPr lang="en-US" sz="1800" dirty="0" smtClean="0">
                <a:hlinkClick r:id="rId2"/>
              </a:rPr>
              <a:t>http</a:t>
            </a:r>
            <a:r>
              <a:rPr lang="en-US" sz="1800" dirty="0">
                <a:hlinkClick r:id="rId2"/>
              </a:rPr>
              <a:t>://</a:t>
            </a:r>
            <a:r>
              <a:rPr lang="en-US" sz="1800" dirty="0" smtClean="0">
                <a:hlinkClick r:id="rId2"/>
              </a:rPr>
              <a:t>en.wikipedia.org/wiki/UTF-16</a:t>
            </a:r>
            <a:r>
              <a:rPr lang="en-US" sz="1800" dirty="0" smtClean="0"/>
              <a:t> </a:t>
            </a:r>
          </a:p>
          <a:p>
            <a:pPr marL="1042988" lvl="1" indent="-457200">
              <a:buFont typeface="+mj-lt"/>
              <a:buAutoNum type="arabicPeriod"/>
            </a:pPr>
            <a:r>
              <a:rPr lang="en-US" sz="2000" dirty="0" smtClean="0"/>
              <a:t>0x10000 </a:t>
            </a:r>
            <a:r>
              <a:rPr lang="en-US" sz="2000" dirty="0"/>
              <a:t>is subtracted from the code point, leaving a 20 bit number in the range 0..0xFFFFF.</a:t>
            </a:r>
          </a:p>
          <a:p>
            <a:pPr marL="1042988" lvl="1" indent="-457200">
              <a:buFont typeface="+mj-lt"/>
              <a:buAutoNum type="arabicPeriod"/>
            </a:pPr>
            <a:r>
              <a:rPr lang="en-US" sz="2000" dirty="0" smtClean="0"/>
              <a:t>The </a:t>
            </a:r>
            <a:r>
              <a:rPr lang="en-US" sz="2000" dirty="0"/>
              <a:t>top ten bits (a number in the range 0..0x3FF) are added to 0xD800 to give the first code unit or lead surrogate, which will be in the range 0xD800..</a:t>
            </a:r>
            <a:r>
              <a:rPr lang="en-US" sz="2000" dirty="0" smtClean="0"/>
              <a:t>0xDBFF.</a:t>
            </a:r>
            <a:endParaRPr lang="en-US" sz="2000" dirty="0"/>
          </a:p>
          <a:p>
            <a:pPr marL="1042988" lvl="1" indent="-457200">
              <a:buFont typeface="+mj-lt"/>
              <a:buAutoNum type="arabicPeriod"/>
            </a:pPr>
            <a:r>
              <a:rPr lang="en-US" sz="2000" dirty="0" smtClean="0"/>
              <a:t>The </a:t>
            </a:r>
            <a:r>
              <a:rPr lang="en-US" sz="2000" dirty="0"/>
              <a:t>low ten bits (also in the range 0..0x3FF) are added to 0xDC00 to give the second code unit or trail surrogate, which will be in the range 0xDC00..0xDFFF (previous versions of the Unicode Standard referred to these as low surrogates).</a:t>
            </a:r>
          </a:p>
          <a:p>
            <a:pPr marL="1042988" lvl="1" indent="-457200">
              <a:buFont typeface="+mj-lt"/>
              <a:buAutoNum type="arabicPeriod"/>
            </a:pPr>
            <a:endParaRPr lang="en-US" dirty="0"/>
          </a:p>
        </p:txBody>
      </p:sp>
    </p:spTree>
    <p:extLst>
      <p:ext uri="{BB962C8B-B14F-4D97-AF65-F5344CB8AC3E}">
        <p14:creationId xmlns:p14="http://schemas.microsoft.com/office/powerpoint/2010/main" val="41685139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Mojibake</a:t>
            </a:r>
            <a:r>
              <a:rPr lang="en-US" dirty="0" smtClean="0"/>
              <a:t>!</a:t>
            </a:r>
            <a:endParaRPr lang="en-US" dirty="0"/>
          </a:p>
        </p:txBody>
      </p:sp>
      <p:sp>
        <p:nvSpPr>
          <p:cNvPr id="3" name="Content Placeholder 2"/>
          <p:cNvSpPr>
            <a:spLocks noGrp="1"/>
          </p:cNvSpPr>
          <p:nvPr>
            <p:ph idx="1"/>
          </p:nvPr>
        </p:nvSpPr>
        <p:spPr/>
        <p:txBody>
          <a:bodyPr/>
          <a:lstStyle/>
          <a:p>
            <a:r>
              <a:rPr lang="en-US" dirty="0" err="1" smtClean="0"/>
              <a:t>Mojibake</a:t>
            </a:r>
            <a:r>
              <a:rPr lang="en-US" dirty="0" smtClean="0"/>
              <a:t> = "character</a:t>
            </a:r>
            <a:r>
              <a:rPr lang="en-US" dirty="0"/>
              <a:t>" "</a:t>
            </a:r>
            <a:r>
              <a:rPr lang="en-US" dirty="0" smtClean="0"/>
              <a:t>transform“</a:t>
            </a:r>
          </a:p>
          <a:p>
            <a:r>
              <a:rPr lang="en-US" dirty="0" smtClean="0">
                <a:solidFill>
                  <a:srgbClr val="FF0000"/>
                </a:solidFill>
              </a:rPr>
              <a:t>A</a:t>
            </a:r>
            <a:r>
              <a:rPr lang="el-GR" dirty="0">
                <a:solidFill>
                  <a:srgbClr val="FFC000"/>
                </a:solidFill>
              </a:rPr>
              <a:t>Ω</a:t>
            </a:r>
            <a:r>
              <a:rPr lang="en-US" dirty="0">
                <a:solidFill>
                  <a:srgbClr val="FFFF00"/>
                </a:solidFill>
              </a:rPr>
              <a:t>B</a:t>
            </a:r>
            <a:r>
              <a:rPr lang="en-US" dirty="0">
                <a:solidFill>
                  <a:srgbClr val="92D050"/>
                </a:solidFill>
              </a:rPr>
              <a:t>✌</a:t>
            </a:r>
            <a:r>
              <a:rPr lang="en-US" dirty="0" smtClean="0">
                <a:solidFill>
                  <a:srgbClr val="00B0F0"/>
                </a:solidFill>
              </a:rPr>
              <a:t>C</a:t>
            </a:r>
          </a:p>
          <a:p>
            <a:r>
              <a:rPr lang="en-US" dirty="0"/>
              <a:t>Code </a:t>
            </a:r>
            <a:r>
              <a:rPr lang="en-US" dirty="0" smtClean="0"/>
              <a:t>Points:</a:t>
            </a:r>
          </a:p>
          <a:p>
            <a:pPr lvl="1"/>
            <a:r>
              <a:rPr lang="en-US" dirty="0" smtClean="0">
                <a:solidFill>
                  <a:srgbClr val="FF0000"/>
                </a:solidFill>
              </a:rPr>
              <a:t>U+0041</a:t>
            </a:r>
            <a:r>
              <a:rPr lang="en-US" dirty="0" smtClean="0">
                <a:solidFill>
                  <a:srgbClr val="FFC000"/>
                </a:solidFill>
              </a:rPr>
              <a:t> U+03a9 </a:t>
            </a:r>
            <a:r>
              <a:rPr lang="en-US" dirty="0" smtClean="0">
                <a:solidFill>
                  <a:srgbClr val="FFFF00"/>
                </a:solidFill>
              </a:rPr>
              <a:t>U+0042</a:t>
            </a:r>
            <a:r>
              <a:rPr lang="en-US" dirty="0" smtClean="0">
                <a:solidFill>
                  <a:srgbClr val="92D050"/>
                </a:solidFill>
              </a:rPr>
              <a:t> U+270C </a:t>
            </a:r>
            <a:r>
              <a:rPr lang="en-US" dirty="0" smtClean="0">
                <a:solidFill>
                  <a:srgbClr val="00B0F0"/>
                </a:solidFill>
              </a:rPr>
              <a:t>U+0043</a:t>
            </a:r>
          </a:p>
          <a:p>
            <a:r>
              <a:rPr lang="en-US" dirty="0" smtClean="0"/>
              <a:t>UTF-8 bye string:</a:t>
            </a:r>
          </a:p>
          <a:p>
            <a:pPr lvl="1"/>
            <a:r>
              <a:rPr lang="en-US" dirty="0" smtClean="0"/>
              <a:t>EF BB BF </a:t>
            </a:r>
            <a:r>
              <a:rPr lang="en-US" dirty="0">
                <a:solidFill>
                  <a:srgbClr val="FF0000"/>
                </a:solidFill>
              </a:rPr>
              <a:t>41</a:t>
            </a:r>
            <a:r>
              <a:rPr lang="en-US" dirty="0"/>
              <a:t> </a:t>
            </a:r>
            <a:r>
              <a:rPr lang="en-US" dirty="0" smtClean="0">
                <a:solidFill>
                  <a:srgbClr val="FFC000"/>
                </a:solidFill>
              </a:rPr>
              <a:t>CE A9 </a:t>
            </a:r>
            <a:r>
              <a:rPr lang="en-US" dirty="0">
                <a:solidFill>
                  <a:srgbClr val="FFFF00"/>
                </a:solidFill>
              </a:rPr>
              <a:t>42 </a:t>
            </a:r>
            <a:r>
              <a:rPr lang="en-US" dirty="0" smtClean="0">
                <a:solidFill>
                  <a:srgbClr val="92D050"/>
                </a:solidFill>
              </a:rPr>
              <a:t>E2 9C 8C </a:t>
            </a:r>
            <a:r>
              <a:rPr lang="en-US" dirty="0">
                <a:solidFill>
                  <a:srgbClr val="00B0F0"/>
                </a:solidFill>
              </a:rPr>
              <a:t>43</a:t>
            </a:r>
            <a:endParaRPr lang="en-US" dirty="0" smtClean="0">
              <a:solidFill>
                <a:srgbClr val="00B0F0"/>
              </a:solidFill>
            </a:endParaRPr>
          </a:p>
          <a:p>
            <a:r>
              <a:rPr lang="en-US" dirty="0" smtClean="0"/>
              <a:t>Mangled by reading as just </a:t>
            </a:r>
            <a:r>
              <a:rPr lang="en-US" dirty="0"/>
              <a:t>ISO </a:t>
            </a:r>
            <a:r>
              <a:rPr lang="en-US" dirty="0" smtClean="0"/>
              <a:t>8859-1 bytes</a:t>
            </a:r>
            <a:r>
              <a:rPr lang="en-US" dirty="0"/>
              <a:t>:</a:t>
            </a:r>
            <a:endParaRPr lang="en-US" dirty="0" smtClean="0"/>
          </a:p>
          <a:p>
            <a:pPr lvl="1"/>
            <a:r>
              <a:rPr lang="en-US" dirty="0"/>
              <a:t>ï»¿</a:t>
            </a:r>
            <a:r>
              <a:rPr lang="en-US" dirty="0" err="1"/>
              <a:t>AÎ©BâœŒC</a:t>
            </a:r>
            <a:endParaRPr lang="en-US" dirty="0" smtClean="0"/>
          </a:p>
          <a:p>
            <a:endParaRPr lang="en-US" dirty="0"/>
          </a:p>
        </p:txBody>
      </p:sp>
    </p:spTree>
    <p:extLst>
      <p:ext uri="{BB962C8B-B14F-4D97-AF65-F5344CB8AC3E}">
        <p14:creationId xmlns:p14="http://schemas.microsoft.com/office/powerpoint/2010/main" val="11195799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Character</a:t>
            </a:r>
            <a:endParaRPr lang="en-US" dirty="0"/>
          </a:p>
        </p:txBody>
      </p:sp>
      <p:sp>
        <p:nvSpPr>
          <p:cNvPr id="3" name="Content Placeholder 2"/>
          <p:cNvSpPr>
            <a:spLocks noGrp="1"/>
          </p:cNvSpPr>
          <p:nvPr>
            <p:ph idx="1"/>
          </p:nvPr>
        </p:nvSpPr>
        <p:spPr/>
        <p:txBody>
          <a:bodyPr/>
          <a:lstStyle/>
          <a:p>
            <a:r>
              <a:rPr lang="en-US" dirty="0" smtClean="0"/>
              <a:t>Wikipedia List</a:t>
            </a:r>
            <a:r>
              <a:rPr lang="en-US" dirty="0"/>
              <a:t/>
            </a:r>
            <a:br>
              <a:rPr lang="en-US" dirty="0"/>
            </a:br>
            <a:r>
              <a:rPr lang="en-US" dirty="0" smtClean="0">
                <a:hlinkClick r:id="rId3"/>
              </a:rPr>
              <a:t>https</a:t>
            </a:r>
            <a:r>
              <a:rPr lang="en-US" dirty="0">
                <a:hlinkClick r:id="rId3"/>
              </a:rPr>
              <a:t>://</a:t>
            </a:r>
            <a:r>
              <a:rPr lang="en-US" dirty="0" smtClean="0">
                <a:hlinkClick r:id="rId3"/>
              </a:rPr>
              <a:t>en.wikipedia.org/wiki/List_of_Unicode_characters</a:t>
            </a:r>
            <a:r>
              <a:rPr lang="en-US" dirty="0" smtClean="0"/>
              <a:t> </a:t>
            </a:r>
            <a:endParaRPr lang="en-US" dirty="0"/>
          </a:p>
          <a:p>
            <a:r>
              <a:rPr lang="en-US" dirty="0" smtClean="0"/>
              <a:t>Unicode Table</a:t>
            </a:r>
            <a:br>
              <a:rPr lang="en-US" dirty="0" smtClean="0"/>
            </a:br>
            <a:r>
              <a:rPr lang="en-US" dirty="0" smtClean="0">
                <a:hlinkClick r:id="rId4"/>
              </a:rPr>
              <a:t>http://unicode-table.com/</a:t>
            </a:r>
            <a:endParaRPr lang="en-US" dirty="0" smtClean="0"/>
          </a:p>
          <a:p>
            <a:r>
              <a:rPr lang="en-US" dirty="0" smtClean="0"/>
              <a:t>File Format</a:t>
            </a:r>
            <a:br>
              <a:rPr lang="en-US" dirty="0" smtClean="0"/>
            </a:br>
            <a:r>
              <a:rPr lang="en-US" dirty="0" smtClean="0">
                <a:hlinkClick r:id="rId5"/>
              </a:rPr>
              <a:t>http://www.fileformat.info/info/unicode/</a:t>
            </a:r>
            <a:endParaRPr lang="en-US" dirty="0" smtClean="0"/>
          </a:p>
          <a:p>
            <a:r>
              <a:rPr lang="en-US" dirty="0" smtClean="0"/>
              <a:t>Unicode Code Converter v7.05</a:t>
            </a:r>
            <a:br>
              <a:rPr lang="en-US" dirty="0" smtClean="0"/>
            </a:br>
            <a:r>
              <a:rPr lang="en-US" dirty="0" smtClean="0">
                <a:hlinkClick r:id="rId6"/>
              </a:rPr>
              <a:t>http://rishida.net/tools/conversion/</a:t>
            </a:r>
            <a:endParaRPr lang="en-US" dirty="0" smtClean="0"/>
          </a:p>
          <a:p>
            <a:endParaRPr lang="en-US" dirty="0"/>
          </a:p>
        </p:txBody>
      </p:sp>
    </p:spTree>
    <p:extLst>
      <p:ext uri="{BB962C8B-B14F-4D97-AF65-F5344CB8AC3E}">
        <p14:creationId xmlns:p14="http://schemas.microsoft.com/office/powerpoint/2010/main" val="23129008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Unicode</a:t>
            </a:r>
            <a:endParaRPr lang="en-US" dirty="0"/>
          </a:p>
        </p:txBody>
      </p:sp>
      <p:sp>
        <p:nvSpPr>
          <p:cNvPr id="3" name="Content Placeholder 2"/>
          <p:cNvSpPr>
            <a:spLocks noGrp="1"/>
          </p:cNvSpPr>
          <p:nvPr>
            <p:ph idx="1"/>
          </p:nvPr>
        </p:nvSpPr>
        <p:spPr/>
        <p:txBody>
          <a:bodyPr/>
          <a:lstStyle/>
          <a:p>
            <a:r>
              <a:rPr lang="en-US" dirty="0" smtClean="0"/>
              <a:t>Windows:</a:t>
            </a:r>
          </a:p>
          <a:p>
            <a:pPr lvl="1"/>
            <a:r>
              <a:rPr lang="en-US" dirty="0" smtClean="0"/>
              <a:t>Alt, + key on keypad, type hex number</a:t>
            </a:r>
          </a:p>
          <a:p>
            <a:pPr lvl="1"/>
            <a:r>
              <a:rPr lang="en-US" dirty="0" smtClean="0"/>
              <a:t>May have to edit </a:t>
            </a:r>
            <a:r>
              <a:rPr lang="en-US" dirty="0" err="1" smtClean="0"/>
              <a:t>HKEY_Current_User</a:t>
            </a:r>
            <a:r>
              <a:rPr lang="en-US" dirty="0" smtClean="0"/>
              <a:t>/Control Panel/Input Method and set </a:t>
            </a:r>
            <a:r>
              <a:rPr lang="en-US" dirty="0" err="1" smtClean="0"/>
              <a:t>EnableHexNumpad</a:t>
            </a:r>
            <a:r>
              <a:rPr lang="en-US" dirty="0" smtClean="0"/>
              <a:t> to "1“.</a:t>
            </a:r>
            <a:br>
              <a:rPr lang="en-US" dirty="0" smtClean="0"/>
            </a:br>
            <a:r>
              <a:rPr lang="en-US" sz="1600" dirty="0" smtClean="0"/>
              <a:t>Help from </a:t>
            </a:r>
            <a:r>
              <a:rPr lang="en-US" sz="1600" dirty="0" smtClean="0">
                <a:hlinkClick r:id="rId2"/>
              </a:rPr>
              <a:t>http://www.fileformat.info/tip/microsoft/enter_unicode.htm</a:t>
            </a:r>
            <a:r>
              <a:rPr lang="en-US" sz="1600" dirty="0" smtClean="0"/>
              <a:t> </a:t>
            </a:r>
          </a:p>
          <a:p>
            <a:r>
              <a:rPr lang="en-US" dirty="0" smtClean="0"/>
              <a:t>OS X</a:t>
            </a:r>
          </a:p>
          <a:p>
            <a:pPr lvl="1"/>
            <a:r>
              <a:rPr lang="en-US" dirty="0" err="1" smtClean="0"/>
              <a:t>Option+Command+t</a:t>
            </a:r>
            <a:r>
              <a:rPr lang="en-US" dirty="0" smtClean="0"/>
              <a:t> will let you select some</a:t>
            </a:r>
          </a:p>
          <a:p>
            <a:pPr lvl="1"/>
            <a:r>
              <a:rPr lang="en-US" dirty="0" smtClean="0"/>
              <a:t>System Preferences -&gt;Language &amp; Text-&gt;Input Sources</a:t>
            </a:r>
          </a:p>
          <a:p>
            <a:pPr lvl="1"/>
            <a:r>
              <a:rPr lang="en-US" dirty="0" smtClean="0"/>
              <a:t>Enable “Unicode Hex Input”</a:t>
            </a:r>
          </a:p>
          <a:p>
            <a:pPr lvl="1"/>
            <a:r>
              <a:rPr lang="en-US" dirty="0" smtClean="0"/>
              <a:t>Select U+ from the menu bar</a:t>
            </a:r>
          </a:p>
          <a:p>
            <a:pPr lvl="1"/>
            <a:r>
              <a:rPr lang="en-US" dirty="0" smtClean="0"/>
              <a:t>Hold Option Key, type in Hex code</a:t>
            </a:r>
            <a:endParaRPr lang="en-US" dirty="0"/>
          </a:p>
        </p:txBody>
      </p:sp>
    </p:spTree>
    <p:extLst>
      <p:ext uri="{BB962C8B-B14F-4D97-AF65-F5344CB8AC3E}">
        <p14:creationId xmlns:p14="http://schemas.microsoft.com/office/powerpoint/2010/main" val="566124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Obligatory XKCD Slide</a:t>
            </a:r>
            <a:endParaRPr lang="en-US" dirty="0"/>
          </a:p>
        </p:txBody>
      </p:sp>
      <p:sp>
        <p:nvSpPr>
          <p:cNvPr id="3" name="Content Placeholder 2"/>
          <p:cNvSpPr>
            <a:spLocks noGrp="1"/>
          </p:cNvSpPr>
          <p:nvPr>
            <p:ph idx="1"/>
          </p:nvPr>
        </p:nvSpPr>
        <p:spPr>
          <a:xfrm>
            <a:off x="457200" y="5791200"/>
            <a:ext cx="8229600" cy="517525"/>
          </a:xfrm>
        </p:spPr>
        <p:txBody>
          <a:bodyPr/>
          <a:lstStyle/>
          <a:p>
            <a:pPr marL="136525" indent="0">
              <a:buNone/>
            </a:pPr>
            <a:r>
              <a:rPr lang="en-US" dirty="0">
                <a:hlinkClick r:id="rId2"/>
              </a:rPr>
              <a:t>http://xkcd.com/1209</a:t>
            </a:r>
            <a:r>
              <a:rPr lang="en-US" dirty="0" smtClean="0">
                <a:hlinkClick r:id="rId2"/>
              </a:rPr>
              <a:t>/</a:t>
            </a:r>
            <a:r>
              <a:rPr lang="en-US" dirty="0" smtClean="0"/>
              <a:t> </a:t>
            </a:r>
            <a:endParaRPr lang="en-US" dirty="0"/>
          </a:p>
        </p:txBody>
      </p:sp>
      <p:pic>
        <p:nvPicPr>
          <p:cNvPr id="1026" name="Picture 2" descr="Enc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19200"/>
            <a:ext cx="3109595" cy="4512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910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err="1" smtClean="0">
                <a:effectLst/>
              </a:rPr>
              <a:t>Homoglyph</a:t>
            </a:r>
            <a:r>
              <a:rPr lang="en-US" dirty="0" smtClean="0">
                <a:effectLst/>
              </a:rPr>
              <a:t>/Visual Attacks</a:t>
            </a:r>
            <a:endParaRPr lang="en-US" dirty="0"/>
          </a:p>
        </p:txBody>
      </p:sp>
      <p:sp>
        <p:nvSpPr>
          <p:cNvPr id="5" name="Subtitle 4"/>
          <p:cNvSpPr>
            <a:spLocks noGrp="1"/>
          </p:cNvSpPr>
          <p:nvPr>
            <p:ph type="subTitle" idx="1"/>
          </p:nvPr>
        </p:nvSpPr>
        <p:spPr/>
        <p:txBody>
          <a:bodyPr/>
          <a:lstStyle/>
          <a:p>
            <a:r>
              <a:rPr lang="en-US" dirty="0" err="1" smtClean="0"/>
              <a:t>Confusables</a:t>
            </a:r>
            <a:r>
              <a:rPr lang="en-US" dirty="0" smtClean="0"/>
              <a:t> and Look-a-likes</a:t>
            </a:r>
            <a:endParaRPr lang="en-US" dirty="0"/>
          </a:p>
        </p:txBody>
      </p:sp>
    </p:spTree>
    <p:extLst>
      <p:ext uri="{BB962C8B-B14F-4D97-AF65-F5344CB8AC3E}">
        <p14:creationId xmlns:p14="http://schemas.microsoft.com/office/powerpoint/2010/main" val="163714062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Classic Phishing Obfuscations</a:t>
            </a:r>
            <a:endParaRPr lang="en-US" dirty="0">
              <a:ea typeface="+mj-ea"/>
              <a:cs typeface="+mj-cs"/>
            </a:endParaRPr>
          </a:p>
        </p:txBody>
      </p:sp>
      <p:sp>
        <p:nvSpPr>
          <p:cNvPr id="19458" name="Content Placeholder 2"/>
          <p:cNvSpPr>
            <a:spLocks noGrp="1"/>
          </p:cNvSpPr>
          <p:nvPr>
            <p:ph idx="1"/>
          </p:nvPr>
        </p:nvSpPr>
        <p:spPr/>
        <p:txBody>
          <a:bodyPr/>
          <a:lstStyle/>
          <a:p>
            <a:r>
              <a:rPr lang="en-US" dirty="0" smtClean="0">
                <a:ea typeface="ＭＳ Ｐゴシック" pitchFamily="34" charset="-128"/>
              </a:rPr>
              <a:t>Would you follow a link in email to AdriansHouseOfPwnage.com?</a:t>
            </a:r>
          </a:p>
          <a:p>
            <a:r>
              <a:rPr lang="en-US" dirty="0" smtClean="0">
                <a:ea typeface="ＭＳ Ｐゴシック" pitchFamily="34" charset="-128"/>
              </a:rPr>
              <a:t>Text says one thing, link says another:</a:t>
            </a:r>
            <a:br>
              <a:rPr lang="en-US" dirty="0" smtClean="0">
                <a:ea typeface="ＭＳ Ｐゴシック" pitchFamily="34" charset="-128"/>
              </a:rPr>
            </a:br>
            <a:r>
              <a:rPr lang="en-US" sz="2000" dirty="0" smtClean="0">
                <a:ea typeface="ＭＳ Ｐゴシック" pitchFamily="34" charset="-128"/>
              </a:rPr>
              <a:t>&lt;a </a:t>
            </a:r>
            <a:r>
              <a:rPr lang="en-US" sz="2000" dirty="0" err="1" smtClean="0">
                <a:ea typeface="ＭＳ Ｐゴシック" pitchFamily="34" charset="-128"/>
              </a:rPr>
              <a:t>href</a:t>
            </a:r>
            <a:r>
              <a:rPr lang="en-US" sz="2000" dirty="0" smtClean="0">
                <a:ea typeface="ＭＳ Ｐゴシック" pitchFamily="34" charset="-128"/>
              </a:rPr>
              <a:t>=</a:t>
            </a:r>
            <a:r>
              <a:rPr lang="en-US" altLang="en-US" sz="2000" dirty="0" smtClean="0">
                <a:ea typeface="ＭＳ Ｐゴシック" pitchFamily="34" charset="-128"/>
              </a:rPr>
              <a:t>”</a:t>
            </a:r>
            <a:r>
              <a:rPr lang="en-US" sz="2000" dirty="0" smtClean="0">
                <a:ea typeface="ＭＳ Ｐゴシック" pitchFamily="34" charset="-128"/>
              </a:rPr>
              <a:t>http://irongeek.com</a:t>
            </a:r>
            <a:r>
              <a:rPr lang="en-US" altLang="en-US" sz="2000" dirty="0" smtClean="0">
                <a:ea typeface="ＭＳ Ｐゴシック" pitchFamily="34" charset="-128"/>
              </a:rPr>
              <a:t>”</a:t>
            </a:r>
            <a:r>
              <a:rPr lang="en-US" sz="2000" dirty="0" smtClean="0">
                <a:ea typeface="ＭＳ Ｐゴシック" pitchFamily="34" charset="-128"/>
              </a:rPr>
              <a:t>&gt;http://www.microsoft.com&lt;/a&gt;</a:t>
            </a:r>
          </a:p>
          <a:p>
            <a:r>
              <a:rPr lang="en-US" dirty="0" smtClean="0">
                <a:ea typeface="ＭＳ Ｐゴシック" pitchFamily="34" charset="-128"/>
              </a:rPr>
              <a:t>Confuse user with credentials section of a URL:</a:t>
            </a:r>
            <a:br>
              <a:rPr lang="en-US" dirty="0" smtClean="0">
                <a:ea typeface="ＭＳ Ｐゴシック" pitchFamily="34" charset="-128"/>
              </a:rPr>
            </a:br>
            <a:r>
              <a:rPr lang="en-US" dirty="0" smtClean="0">
                <a:ea typeface="ＭＳ Ｐゴシック" pitchFamily="34" charset="-128"/>
              </a:rPr>
              <a:t>http://www.microsoft.com@irongeek.com</a:t>
            </a:r>
          </a:p>
          <a:p>
            <a:pPr lvl="1"/>
            <a:r>
              <a:rPr lang="en-US" dirty="0" smtClean="0">
                <a:ea typeface="ＭＳ Ｐゴシック" pitchFamily="34" charset="-128"/>
              </a:rPr>
              <a:t>Firefox pops up a warning</a:t>
            </a:r>
          </a:p>
          <a:p>
            <a:pPr lvl="1"/>
            <a:r>
              <a:rPr lang="en-US" dirty="0" smtClean="0">
                <a:ea typeface="ＭＳ Ｐゴシック" pitchFamily="34" charset="-128"/>
              </a:rPr>
              <a:t>IE just refuses to connect</a:t>
            </a:r>
          </a:p>
          <a:p>
            <a:r>
              <a:rPr lang="en-US" dirty="0" smtClean="0">
                <a:ea typeface="ＭＳ Ｐゴシック" pitchFamily="34" charset="-128"/>
              </a:rPr>
              <a:t>Other ideas?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Homographs</a:t>
            </a:r>
            <a:endParaRPr lang="en-US" dirty="0">
              <a:ea typeface="+mj-ea"/>
              <a:cs typeface="+mj-cs"/>
            </a:endParaRPr>
          </a:p>
        </p:txBody>
      </p:sp>
      <p:sp>
        <p:nvSpPr>
          <p:cNvPr id="20482" name="Content Placeholder 2"/>
          <p:cNvSpPr>
            <a:spLocks noGrp="1"/>
          </p:cNvSpPr>
          <p:nvPr>
            <p:ph idx="1"/>
          </p:nvPr>
        </p:nvSpPr>
        <p:spPr/>
        <p:txBody>
          <a:bodyPr/>
          <a:lstStyle/>
          <a:p>
            <a:r>
              <a:rPr lang="en-US" dirty="0" smtClean="0">
                <a:ea typeface="ＭＳ Ｐゴシック" pitchFamily="34" charset="-128"/>
              </a:rPr>
              <a:t>Homographs = words that looks the same</a:t>
            </a:r>
          </a:p>
          <a:p>
            <a:r>
              <a:rPr lang="en-US" dirty="0" err="1" smtClean="0">
                <a:ea typeface="ＭＳ Ｐゴシック" pitchFamily="34" charset="-128"/>
              </a:rPr>
              <a:t>Homoglyphs</a:t>
            </a:r>
            <a:r>
              <a:rPr lang="en-US" dirty="0" smtClean="0">
                <a:ea typeface="ＭＳ Ｐゴシック" pitchFamily="34" charset="-128"/>
              </a:rPr>
              <a:t> = characters that look the same</a:t>
            </a:r>
          </a:p>
          <a:p>
            <a:r>
              <a:rPr lang="en-US" dirty="0" smtClean="0">
                <a:ea typeface="ＭＳ Ｐゴシック" pitchFamily="34" charset="-128"/>
              </a:rPr>
              <a:t>Examples:</a:t>
            </a:r>
          </a:p>
          <a:p>
            <a:pPr lvl="1"/>
            <a:r>
              <a:rPr lang="en-US" dirty="0" smtClean="0">
                <a:ea typeface="ＭＳ Ｐゴシック" pitchFamily="34" charset="-128"/>
              </a:rPr>
              <a:t>rnicrosoft.com vs. microsoft.com</a:t>
            </a:r>
          </a:p>
          <a:p>
            <a:pPr lvl="1"/>
            <a:r>
              <a:rPr lang="en-US" dirty="0" smtClean="0">
                <a:ea typeface="ＭＳ Ｐゴシック" pitchFamily="34" charset="-128"/>
              </a:rPr>
              <a:t>paypa1.com vs. paypal.com</a:t>
            </a:r>
          </a:p>
          <a:p>
            <a:pPr lvl="1"/>
            <a:r>
              <a:rPr lang="en-US" dirty="0" smtClean="0">
                <a:ea typeface="ＭＳ Ｐゴシック" pitchFamily="34" charset="-128"/>
              </a:rPr>
              <a:t>IR0NGEEK.COM vs. IRONGEEK.COM</a:t>
            </a:r>
          </a:p>
          <a:p>
            <a:r>
              <a:rPr lang="en-US" dirty="0" smtClean="0">
                <a:ea typeface="ＭＳ Ｐゴシック" pitchFamily="34" charset="-128"/>
              </a:rPr>
              <a:t>Now, what about Unicode?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6248400" y="1524000"/>
            <a:ext cx="2590800" cy="3890091"/>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457200" y="0"/>
            <a:ext cx="8229600" cy="838200"/>
          </a:xfrm>
        </p:spPr>
        <p:txBody>
          <a:bodyPr/>
          <a:lstStyle/>
          <a:p>
            <a:pPr>
              <a:defRPr/>
            </a:pPr>
            <a:r>
              <a:rPr lang="en-US" dirty="0" smtClean="0">
                <a:ea typeface="+mj-ea"/>
                <a:cs typeface="+mj-cs"/>
              </a:rPr>
              <a:t>About Adrian</a:t>
            </a:r>
            <a:endParaRPr lang="en-US" dirty="0">
              <a:ea typeface="+mj-ea"/>
              <a:cs typeface="+mj-cs"/>
            </a:endParaRPr>
          </a:p>
        </p:txBody>
      </p:sp>
      <p:sp>
        <p:nvSpPr>
          <p:cNvPr id="3" name="Content Placeholder 2"/>
          <p:cNvSpPr>
            <a:spLocks noGrp="1"/>
          </p:cNvSpPr>
          <p:nvPr>
            <p:ph idx="1"/>
          </p:nvPr>
        </p:nvSpPr>
        <p:spPr>
          <a:xfrm>
            <a:off x="381000" y="762000"/>
            <a:ext cx="5867400" cy="5546725"/>
          </a:xfrm>
        </p:spPr>
        <p:txBody>
          <a:bodyPr/>
          <a:lstStyle/>
          <a:p>
            <a:r>
              <a:rPr lang="en-US" dirty="0" smtClean="0">
                <a:ea typeface="ＭＳ Ｐゴシック" pitchFamily="34" charset="-128"/>
              </a:rPr>
              <a:t>I run Irongeek.com</a:t>
            </a:r>
          </a:p>
          <a:p>
            <a:r>
              <a:rPr lang="en-US" dirty="0" smtClean="0">
                <a:ea typeface="ＭＳ Ｐゴシック" pitchFamily="34" charset="-128"/>
              </a:rPr>
              <a:t>I have an interest in InfoSec education</a:t>
            </a:r>
          </a:p>
          <a:p>
            <a:r>
              <a:rPr lang="en-US" dirty="0" smtClean="0">
                <a:ea typeface="ＭＳ Ｐゴシック" pitchFamily="34" charset="-128"/>
              </a:rPr>
              <a:t>I don</a:t>
            </a:r>
            <a:r>
              <a:rPr lang="en-US" altLang="en-US" dirty="0" smtClean="0">
                <a:ea typeface="ＭＳ Ｐゴシック" pitchFamily="34" charset="-128"/>
              </a:rPr>
              <a:t>’</a:t>
            </a:r>
            <a:r>
              <a:rPr lang="en-US" dirty="0" smtClean="0">
                <a:ea typeface="ＭＳ Ｐゴシック" pitchFamily="34" charset="-128"/>
              </a:rPr>
              <a:t>t know everything - I</a:t>
            </a:r>
            <a:r>
              <a:rPr lang="en-US" altLang="en-US" dirty="0" smtClean="0">
                <a:ea typeface="ＭＳ Ｐゴシック" pitchFamily="34" charset="-128"/>
              </a:rPr>
              <a:t>’</a:t>
            </a:r>
            <a:r>
              <a:rPr lang="en-US" dirty="0" smtClean="0">
                <a:ea typeface="ＭＳ Ｐゴシック" pitchFamily="34" charset="-128"/>
              </a:rPr>
              <a:t>m just a geek with time on my hands</a:t>
            </a:r>
          </a:p>
          <a:p>
            <a:r>
              <a:rPr lang="en-US" dirty="0" smtClean="0">
                <a:ea typeface="ＭＳ Ｐゴシック" pitchFamily="34" charset="-128"/>
              </a:rPr>
              <a:t>Sr. Information Security Engineer at a Fortune 1000</a:t>
            </a:r>
          </a:p>
          <a:p>
            <a:r>
              <a:rPr lang="en-US" dirty="0" smtClean="0">
                <a:ea typeface="ＭＳ Ｐゴシック" pitchFamily="34" charset="-128"/>
              </a:rPr>
              <a:t>Co-Founder of </a:t>
            </a:r>
            <a:r>
              <a:rPr lang="en-US" dirty="0" err="1" smtClean="0">
                <a:ea typeface="ＭＳ Ｐゴシック" pitchFamily="34" charset="-128"/>
              </a:rPr>
              <a:t>Derbycon</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hlinkClick r:id="rId4"/>
              </a:rPr>
              <a:t>http://www.derbycon.com</a:t>
            </a:r>
            <a:r>
              <a:rPr lang="en-US" dirty="0" smtClean="0">
                <a:ea typeface="ＭＳ Ｐゴシック" pitchFamily="34" charset="-128"/>
              </a:rPr>
              <a:t>  </a:t>
            </a:r>
          </a:p>
          <a:p>
            <a:endParaRPr lang="en-US" dirty="0" smtClean="0">
              <a:ea typeface="ＭＳ Ｐゴシック" pitchFamily="34" charset="-128"/>
            </a:endParaRPr>
          </a:p>
        </p:txBody>
      </p:sp>
      <p:sp>
        <p:nvSpPr>
          <p:cNvPr id="17412" name="Rectangle 4"/>
          <p:cNvSpPr>
            <a:spLocks noChangeArrowheads="1"/>
          </p:cNvSpPr>
          <p:nvPr/>
        </p:nvSpPr>
        <p:spPr bwMode="auto">
          <a:xfrm>
            <a:off x="6324600" y="1143000"/>
            <a:ext cx="274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Twitter: @Irongeek_ADC</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1752600"/>
            <a:ext cx="825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257800"/>
            <a:ext cx="825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Problem: DNS is ASCII</a:t>
            </a:r>
            <a:endParaRPr lang="en-US" dirty="0">
              <a:ea typeface="+mj-ea"/>
              <a:cs typeface="+mj-cs"/>
            </a:endParaRPr>
          </a:p>
        </p:txBody>
      </p:sp>
      <p:sp>
        <p:nvSpPr>
          <p:cNvPr id="22530" name="Content Placeholder 2"/>
          <p:cNvSpPr>
            <a:spLocks noGrp="1"/>
          </p:cNvSpPr>
          <p:nvPr>
            <p:ph idx="1"/>
          </p:nvPr>
        </p:nvSpPr>
        <p:spPr/>
        <p:txBody>
          <a:bodyPr/>
          <a:lstStyle/>
          <a:p>
            <a:r>
              <a:rPr lang="en-US" dirty="0" smtClean="0">
                <a:ea typeface="ＭＳ Ｐゴシック" pitchFamily="34" charset="-128"/>
              </a:rPr>
              <a:t>DNS labels (the parts separated by dots) follow the LDH rule:</a:t>
            </a:r>
          </a:p>
          <a:p>
            <a:pPr lvl="1"/>
            <a:r>
              <a:rPr lang="en-US" dirty="0" smtClean="0">
                <a:ea typeface="ＭＳ Ｐゴシック" pitchFamily="34" charset="-128"/>
              </a:rPr>
              <a:t>Letters</a:t>
            </a:r>
          </a:p>
          <a:p>
            <a:pPr lvl="1"/>
            <a:r>
              <a:rPr lang="en-US" dirty="0" smtClean="0">
                <a:ea typeface="ＭＳ Ｐゴシック" pitchFamily="34" charset="-128"/>
              </a:rPr>
              <a:t>Digits </a:t>
            </a:r>
          </a:p>
          <a:p>
            <a:pPr lvl="1"/>
            <a:r>
              <a:rPr lang="en-US" dirty="0" smtClean="0">
                <a:ea typeface="ＭＳ Ｐゴシック" pitchFamily="34" charset="-128"/>
              </a:rPr>
              <a:t>Hyphen</a:t>
            </a:r>
          </a:p>
          <a:p>
            <a:r>
              <a:rPr lang="en-US" dirty="0" smtClean="0">
                <a:ea typeface="ＭＳ Ｐゴシック" pitchFamily="34" charset="-128"/>
              </a:rPr>
              <a:t>This would not allow for international characters in DNS labels </a:t>
            </a:r>
          </a:p>
          <a:p>
            <a:r>
              <a:rPr lang="en-US" dirty="0" smtClean="0">
                <a:ea typeface="ＭＳ Ｐゴシック" pitchFamily="34" charset="-128"/>
              </a:rPr>
              <a:t>Enter </a:t>
            </a:r>
            <a:r>
              <a:rPr lang="en-US" dirty="0" err="1" smtClean="0">
                <a:ea typeface="ＭＳ Ｐゴシック" pitchFamily="34" charset="-128"/>
              </a:rPr>
              <a:t>Punycode</a:t>
            </a:r>
            <a:r>
              <a:rPr lang="en-US" dirty="0" smtClean="0">
                <a:ea typeface="ＭＳ Ｐゴシック" pitchFamily="34" charset="-128"/>
              </a:rPr>
              <a:t> and IDNA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IDNA</a:t>
            </a:r>
            <a:endParaRPr lang="en-US" dirty="0">
              <a:ea typeface="+mj-ea"/>
              <a:cs typeface="+mj-cs"/>
            </a:endParaRPr>
          </a:p>
        </p:txBody>
      </p:sp>
      <p:sp>
        <p:nvSpPr>
          <p:cNvPr id="23554" name="Content Placeholder 2"/>
          <p:cNvSpPr>
            <a:spLocks noGrp="1"/>
          </p:cNvSpPr>
          <p:nvPr>
            <p:ph idx="1"/>
          </p:nvPr>
        </p:nvSpPr>
        <p:spPr/>
        <p:txBody>
          <a:bodyPr/>
          <a:lstStyle/>
          <a:p>
            <a:r>
              <a:rPr lang="en-US" sz="2400" dirty="0" smtClean="0">
                <a:ea typeface="ＭＳ Ｐゴシック" pitchFamily="34" charset="-128"/>
              </a:rPr>
              <a:t>Internationalized Domain Names in Applications (IDNA) allows non-ASCII characters in the host section of a URL to map to DNS host names</a:t>
            </a:r>
            <a:br>
              <a:rPr lang="en-US" sz="2400" dirty="0" smtClean="0">
                <a:ea typeface="ＭＳ Ｐゴシック" pitchFamily="34" charset="-128"/>
              </a:rPr>
            </a:br>
            <a:r>
              <a:rPr lang="en-US" sz="2400" dirty="0" smtClean="0">
                <a:ea typeface="ＭＳ Ｐゴシック" pitchFamily="34" charset="-128"/>
              </a:rPr>
              <a:t/>
            </a:r>
            <a:br>
              <a:rPr lang="en-US" sz="2400" dirty="0" smtClean="0">
                <a:ea typeface="ＭＳ Ｐゴシック" pitchFamily="34" charset="-128"/>
              </a:rPr>
            </a:br>
            <a:r>
              <a:rPr lang="en-US" sz="2400" dirty="0" smtClean="0">
                <a:solidFill>
                  <a:srgbClr val="FF0000"/>
                </a:solidFill>
                <a:ea typeface="ＭＳ Ｐゴシック" pitchFamily="34" charset="-128"/>
              </a:rPr>
              <a:t>café.com</a:t>
            </a:r>
            <a:r>
              <a:rPr lang="en-US" sz="2400" dirty="0" smtClean="0">
                <a:ea typeface="ＭＳ Ｐゴシック" pitchFamily="34" charset="-128"/>
              </a:rPr>
              <a:t> = </a:t>
            </a:r>
            <a:r>
              <a:rPr lang="en-US" sz="2400" dirty="0" smtClean="0">
                <a:solidFill>
                  <a:srgbClr val="00B0F0"/>
                </a:solidFill>
                <a:ea typeface="ＭＳ Ｐゴシック" pitchFamily="34" charset="-128"/>
              </a:rPr>
              <a:t>xn--caf-dma.com</a:t>
            </a:r>
            <a:r>
              <a:rPr lang="en-US" sz="2400" dirty="0" smtClean="0">
                <a:ea typeface="ＭＳ Ｐゴシック" pitchFamily="34" charset="-128"/>
              </a:rPr>
              <a:t/>
            </a:r>
            <a:br>
              <a:rPr lang="en-US" sz="2400" dirty="0" smtClean="0">
                <a:ea typeface="ＭＳ Ｐゴシック" pitchFamily="34" charset="-128"/>
              </a:rPr>
            </a:br>
            <a:r>
              <a:rPr lang="en-US" sz="2400" dirty="0" smtClean="0">
                <a:ea typeface="ＭＳ Ｐゴシック" pitchFamily="34" charset="-128"/>
              </a:rPr>
              <a:t/>
            </a:r>
            <a:br>
              <a:rPr lang="en-US" sz="2400" dirty="0" smtClean="0">
                <a:ea typeface="ＭＳ Ｐゴシック" pitchFamily="34" charset="-128"/>
              </a:rPr>
            </a:br>
            <a:r>
              <a:rPr lang="en-US" altLang="en-US" sz="2400" dirty="0" err="1" smtClean="0">
                <a:solidFill>
                  <a:srgbClr val="FF0000"/>
                </a:solidFill>
                <a:ea typeface="ＭＳ Ｐゴシック" pitchFamily="34" charset="-128"/>
              </a:rPr>
              <a:t>北京大学</a:t>
            </a:r>
            <a:r>
              <a:rPr lang="en-US" altLang="ja-JP" sz="2400" dirty="0" err="1" smtClean="0">
                <a:solidFill>
                  <a:srgbClr val="FF0000"/>
                </a:solidFill>
                <a:ea typeface="ＭＳ Ｐゴシック" pitchFamily="34" charset="-128"/>
              </a:rPr>
              <a:t>.</a:t>
            </a:r>
            <a:r>
              <a:rPr lang="en-US" altLang="en-US" sz="2400" dirty="0" err="1" smtClean="0">
                <a:solidFill>
                  <a:srgbClr val="FF0000"/>
                </a:solidFill>
                <a:ea typeface="ＭＳ Ｐゴシック" pitchFamily="34" charset="-128"/>
              </a:rPr>
              <a:t>中國</a:t>
            </a:r>
            <a:r>
              <a:rPr lang="en-US" altLang="ja-JP" sz="2400" dirty="0" smtClean="0">
                <a:solidFill>
                  <a:srgbClr val="FF0000"/>
                </a:solidFill>
                <a:ea typeface="ＭＳ Ｐゴシック" pitchFamily="34" charset="-128"/>
              </a:rPr>
              <a:t> </a:t>
            </a:r>
            <a:r>
              <a:rPr lang="en-US" altLang="ja-JP" sz="2400" dirty="0" smtClean="0">
                <a:ea typeface="ＭＳ Ｐゴシック" pitchFamily="34" charset="-128"/>
              </a:rPr>
              <a:t>= </a:t>
            </a:r>
            <a:r>
              <a:rPr lang="en-US" altLang="ja-JP" sz="2400" dirty="0" err="1" smtClean="0">
                <a:solidFill>
                  <a:srgbClr val="00B0F0"/>
                </a:solidFill>
                <a:ea typeface="ＭＳ Ｐゴシック" pitchFamily="34" charset="-128"/>
              </a:rPr>
              <a:t>xn</a:t>
            </a:r>
            <a:r>
              <a:rPr lang="en-US" altLang="ja-JP" sz="2400" dirty="0" smtClean="0">
                <a:solidFill>
                  <a:srgbClr val="00B0F0"/>
                </a:solidFill>
                <a:ea typeface="ＭＳ Ｐゴシック" pitchFamily="34" charset="-128"/>
              </a:rPr>
              <a:t>--1lq90ic7fzpc.xn--fiqz9s</a:t>
            </a:r>
            <a:r>
              <a:rPr lang="en-US" altLang="ja-JP" sz="2400" dirty="0" smtClean="0">
                <a:ea typeface="ＭＳ Ｐゴシック" pitchFamily="34" charset="-128"/>
              </a:rPr>
              <a:t> </a:t>
            </a:r>
            <a:endParaRPr lang="en-US" sz="24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smtClean="0">
                <a:ea typeface="+mj-ea"/>
                <a:cs typeface="+mj-cs"/>
              </a:rPr>
              <a:t>What about Homoglyphs in Unicode?</a:t>
            </a:r>
            <a:endParaRPr lang="en-US" dirty="0">
              <a:ea typeface="+mj-ea"/>
              <a:cs typeface="+mj-cs"/>
            </a:endParaRPr>
          </a:p>
        </p:txBody>
      </p:sp>
      <p:sp>
        <p:nvSpPr>
          <p:cNvPr id="24578" name="Content Placeholder 2"/>
          <p:cNvSpPr>
            <a:spLocks noGrp="1"/>
          </p:cNvSpPr>
          <p:nvPr>
            <p:ph idx="1"/>
          </p:nvPr>
        </p:nvSpPr>
        <p:spPr/>
        <p:txBody>
          <a:bodyPr/>
          <a:lstStyle/>
          <a:p>
            <a:pPr marL="136525" indent="0">
              <a:buFont typeface="Wingdings 2" pitchFamily="18" charset="2"/>
              <a:buNone/>
            </a:pPr>
            <a:r>
              <a:rPr lang="en-US" sz="2400" dirty="0" smtClean="0">
                <a:ea typeface="ＭＳ Ｐゴシック" pitchFamily="34" charset="-128"/>
              </a:rPr>
              <a:t>There are </a:t>
            </a:r>
            <a:r>
              <a:rPr lang="en-US" sz="2400" dirty="0" err="1" smtClean="0">
                <a:ea typeface="ＭＳ Ｐゴシック" pitchFamily="34" charset="-128"/>
              </a:rPr>
              <a:t>homoglyphs</a:t>
            </a:r>
            <a:r>
              <a:rPr lang="en-US" sz="2400" dirty="0" smtClean="0">
                <a:ea typeface="ＭＳ Ｐゴシック" pitchFamily="34" charset="-128"/>
              </a:rPr>
              <a:t> in Unicode that look the same as normal Latin characters, and these could be used for spoofing names, examples:</a:t>
            </a:r>
          </a:p>
          <a:p>
            <a:pPr marL="457200" lvl="1" indent="0">
              <a:buFont typeface="Wingdings 2" pitchFamily="18" charset="2"/>
              <a:buNone/>
            </a:pPr>
            <a:r>
              <a:rPr lang="en-US" dirty="0" err="1" smtClean="0">
                <a:solidFill>
                  <a:srgbClr val="FF0000"/>
                </a:solidFill>
                <a:ea typeface="ＭＳ Ｐゴシック" pitchFamily="34" charset="-128"/>
              </a:rPr>
              <a:t>googl</a:t>
            </a:r>
            <a:r>
              <a:rPr lang="az-Cyrl-AZ" dirty="0" smtClean="0">
                <a:solidFill>
                  <a:srgbClr val="FF0000"/>
                </a:solidFill>
                <a:ea typeface="ＭＳ Ｐゴシック" pitchFamily="34" charset="-128"/>
              </a:rPr>
              <a:t>е.</a:t>
            </a:r>
            <a:r>
              <a:rPr lang="en-US" dirty="0" smtClean="0">
                <a:solidFill>
                  <a:srgbClr val="FF0000"/>
                </a:solidFill>
                <a:ea typeface="ＭＳ Ｐゴシック" pitchFamily="34" charset="-128"/>
              </a:rPr>
              <a:t>com </a:t>
            </a:r>
            <a:r>
              <a:rPr lang="en-US" dirty="0" smtClean="0">
                <a:ea typeface="ＭＳ Ｐゴシック" pitchFamily="34" charset="-128"/>
              </a:rPr>
              <a:t>= </a:t>
            </a:r>
            <a:r>
              <a:rPr lang="en-US" dirty="0" smtClean="0">
                <a:solidFill>
                  <a:srgbClr val="00B0F0"/>
                </a:solidFill>
                <a:ea typeface="ＭＳ Ｐゴシック" pitchFamily="34" charset="-128"/>
              </a:rPr>
              <a:t>xn--googl-3we.com</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a:t>
            </a:r>
            <a:r>
              <a:rPr lang="az-Cyrl-AZ" dirty="0" smtClean="0">
                <a:ea typeface="ＭＳ Ｐゴシック" pitchFamily="34" charset="-128"/>
              </a:rPr>
              <a:t>е </a:t>
            </a:r>
            <a:r>
              <a:rPr lang="en-US" dirty="0" smtClean="0">
                <a:ea typeface="ＭＳ Ｐゴシック" pitchFamily="34" charset="-128"/>
              </a:rPr>
              <a:t>is a Cyrillic small letter </a:t>
            </a:r>
            <a:r>
              <a:rPr lang="en-US" dirty="0" err="1" smtClean="0">
                <a:ea typeface="ＭＳ Ｐゴシック" pitchFamily="34" charset="-128"/>
              </a:rPr>
              <a:t>ie</a:t>
            </a:r>
            <a:r>
              <a:rPr lang="en-US" dirty="0" smtClean="0">
                <a:ea typeface="ＭＳ Ｐゴシック" pitchFamily="34" charset="-128"/>
              </a:rPr>
              <a:t> U+0435)</a:t>
            </a:r>
          </a:p>
          <a:p>
            <a:pPr marL="457200" lvl="1" indent="0">
              <a:buFont typeface="Wingdings 2" pitchFamily="18" charset="2"/>
              <a:buNone/>
            </a:pPr>
            <a:r>
              <a:rPr lang="az-Cyrl-AZ" dirty="0" smtClean="0">
                <a:solidFill>
                  <a:srgbClr val="FF0000"/>
                </a:solidFill>
                <a:ea typeface="ＭＳ Ｐゴシック" pitchFamily="34" charset="-128"/>
              </a:rPr>
              <a:t>і</a:t>
            </a:r>
            <a:r>
              <a:rPr lang="en-US" dirty="0" smtClean="0">
                <a:solidFill>
                  <a:srgbClr val="FF0000"/>
                </a:solidFill>
                <a:ea typeface="ＭＳ Ｐゴシック" pitchFamily="34" charset="-128"/>
              </a:rPr>
              <a:t>ucu.org  </a:t>
            </a:r>
            <a:r>
              <a:rPr lang="en-US" dirty="0" smtClean="0">
                <a:ea typeface="ＭＳ Ｐゴシック" pitchFamily="34" charset="-128"/>
              </a:rPr>
              <a:t>= </a:t>
            </a:r>
            <a:r>
              <a:rPr lang="en-US" dirty="0" smtClean="0">
                <a:solidFill>
                  <a:srgbClr val="00B0F0"/>
                </a:solidFill>
                <a:ea typeface="ＭＳ Ｐゴシック" pitchFamily="34" charset="-128"/>
              </a:rPr>
              <a:t>xn--ucU+ihd.org</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a:t>
            </a:r>
            <a:r>
              <a:rPr lang="az-Cyrl-AZ" dirty="0" smtClean="0">
                <a:ea typeface="ＭＳ Ｐゴシック" pitchFamily="34" charset="-128"/>
              </a:rPr>
              <a:t>і </a:t>
            </a:r>
            <a:r>
              <a:rPr lang="en-US" dirty="0" smtClean="0">
                <a:ea typeface="ＭＳ Ｐゴシック" pitchFamily="34" charset="-128"/>
              </a:rPr>
              <a:t>is a Cyrillic small letter Byelorussian-Ukrainian </a:t>
            </a:r>
            <a:r>
              <a:rPr lang="az-Cyrl-AZ" dirty="0" smtClean="0">
                <a:ea typeface="ＭＳ Ｐゴシック" pitchFamily="34" charset="-128"/>
              </a:rPr>
              <a:t>і </a:t>
            </a:r>
            <a:r>
              <a:rPr lang="en-US" dirty="0" smtClean="0">
                <a:ea typeface="ＭＳ Ｐゴシック" pitchFamily="34" charset="-128"/>
              </a:rPr>
              <a:t>U+0456)</a:t>
            </a:r>
          </a:p>
          <a:p>
            <a:pPr marL="457200" lvl="1" indent="0">
              <a:buFont typeface="Wingdings 2" pitchFamily="18" charset="2"/>
              <a:buNone/>
            </a:pPr>
            <a:r>
              <a:rPr lang="en-US" dirty="0" smtClean="0">
                <a:solidFill>
                  <a:srgbClr val="FF0000"/>
                </a:solidFill>
                <a:ea typeface="ＭＳ Ｐゴシック" pitchFamily="34" charset="-128"/>
              </a:rPr>
              <a:t>p</a:t>
            </a:r>
            <a:r>
              <a:rPr lang="az-Cyrl-AZ" dirty="0" smtClean="0">
                <a:solidFill>
                  <a:srgbClr val="FF0000"/>
                </a:solidFill>
                <a:ea typeface="ＭＳ Ｐゴシック" pitchFamily="34" charset="-128"/>
              </a:rPr>
              <a:t>а</a:t>
            </a:r>
            <a:r>
              <a:rPr lang="en-US" dirty="0" smtClean="0">
                <a:solidFill>
                  <a:srgbClr val="FF0000"/>
                </a:solidFill>
                <a:ea typeface="ＭＳ Ｐゴシック" pitchFamily="34" charset="-128"/>
              </a:rPr>
              <a:t>ypal.com  </a:t>
            </a:r>
            <a:r>
              <a:rPr lang="en-US" dirty="0" smtClean="0">
                <a:ea typeface="ＭＳ Ｐゴシック" pitchFamily="34" charset="-128"/>
              </a:rPr>
              <a:t>= </a:t>
            </a:r>
            <a:r>
              <a:rPr lang="en-US" dirty="0" smtClean="0">
                <a:solidFill>
                  <a:srgbClr val="00B0F0"/>
                </a:solidFill>
                <a:ea typeface="ＭＳ Ｐゴシック" pitchFamily="34" charset="-128"/>
              </a:rPr>
              <a:t>xn--pypal-4ve.com</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(2</a:t>
            </a:r>
            <a:r>
              <a:rPr lang="en-US" baseline="30000" dirty="0" smtClean="0">
                <a:ea typeface="ＭＳ Ｐゴシック" pitchFamily="34" charset="-128"/>
              </a:rPr>
              <a:t>nd</a:t>
            </a:r>
            <a:r>
              <a:rPr lang="en-US" dirty="0" smtClean="0">
                <a:ea typeface="ＭＳ Ｐゴシック" pitchFamily="34" charset="-128"/>
              </a:rPr>
              <a:t> </a:t>
            </a:r>
            <a:r>
              <a:rPr lang="az-Cyrl-AZ" dirty="0" smtClean="0">
                <a:ea typeface="ＭＳ Ｐゴシック" pitchFamily="34" charset="-128"/>
              </a:rPr>
              <a:t>а</a:t>
            </a:r>
            <a:r>
              <a:rPr lang="en-US" dirty="0" smtClean="0">
                <a:ea typeface="ＭＳ Ｐゴシック" pitchFamily="34" charset="-128"/>
              </a:rPr>
              <a:t> is Cyrillic small letter a U+0430)</a:t>
            </a:r>
          </a:p>
          <a:p>
            <a:pPr marL="136525" indent="0">
              <a:buFont typeface="Wingdings 2" pitchFamily="18" charset="2"/>
              <a:buNone/>
            </a:pP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Likely Sources for Homoglyphs</a:t>
            </a:r>
            <a:endParaRPr lang="en-US" dirty="0">
              <a:ea typeface="+mj-ea"/>
              <a:cs typeface="+mj-cs"/>
            </a:endParaRPr>
          </a:p>
        </p:txBody>
      </p:sp>
      <p:sp>
        <p:nvSpPr>
          <p:cNvPr id="25602" name="Content Placeholder 2"/>
          <p:cNvSpPr>
            <a:spLocks noGrp="1"/>
          </p:cNvSpPr>
          <p:nvPr>
            <p:ph idx="1"/>
          </p:nvPr>
        </p:nvSpPr>
        <p:spPr/>
        <p:txBody>
          <a:bodyPr/>
          <a:lstStyle/>
          <a:p>
            <a:r>
              <a:rPr lang="en-US" dirty="0" smtClean="0">
                <a:ea typeface="ＭＳ Ｐゴシック" pitchFamily="34" charset="-128"/>
              </a:rPr>
              <a:t>Cyrillic script: a, c, e, o, p, x and y</a:t>
            </a:r>
          </a:p>
          <a:p>
            <a:r>
              <a:rPr lang="en-US" dirty="0" smtClean="0">
                <a:ea typeface="ＭＳ Ｐゴシック" pitchFamily="34" charset="-128"/>
              </a:rPr>
              <a:t>Latin alphabet appears twice, U+0021-007E (Basic Latin) &amp; U+FF01-FF5E (Full width Latin):</a:t>
            </a:r>
            <a:br>
              <a:rPr lang="en-US" dirty="0" smtClean="0">
                <a:ea typeface="ＭＳ Ｐゴシック" pitchFamily="34" charset="-128"/>
              </a:rPr>
            </a:br>
            <a:r>
              <a:rPr lang="en-US" dirty="0" smtClean="0">
                <a:ea typeface="ＭＳ Ｐゴシック" pitchFamily="34" charset="-128"/>
              </a:rPr>
              <a:t>!"$%&amp;'()*+,-./0123456789:;&lt;=&gt;?@ABCDEFGHIJKLMNOPQRSTUVWXYZ[\]^_`</a:t>
            </a:r>
            <a:r>
              <a:rPr lang="en-US" dirty="0" err="1" smtClean="0">
                <a:ea typeface="ＭＳ Ｐゴシック" pitchFamily="34" charset="-128"/>
              </a:rPr>
              <a:t>abcdefghijklmnopqrstuvwxyz</a:t>
            </a:r>
            <a:r>
              <a:rPr lang="en-US" dirty="0" smtClean="0">
                <a:ea typeface="ＭＳ Ｐゴシック" pitchFamily="34" charset="-128"/>
              </a:rPr>
              <a:t>{|}~</a:t>
            </a:r>
          </a:p>
          <a:p>
            <a:r>
              <a:rPr lang="en-US" dirty="0" smtClean="0">
                <a:ea typeface="ＭＳ Ｐゴシック" pitchFamily="34" charset="-128"/>
              </a:rPr>
              <a:t>Even some slashes</a:t>
            </a:r>
            <a:br>
              <a:rPr lang="en-US" dirty="0" smtClean="0">
                <a:ea typeface="ＭＳ Ｐゴシック" pitchFamily="34" charset="-128"/>
              </a:rPr>
            </a:br>
            <a:r>
              <a:rPr lang="pl-PL" dirty="0" smtClean="0">
                <a:ea typeface="ＭＳ Ｐゴシック" pitchFamily="34" charset="-128"/>
              </a:rPr>
              <a:t>/(U+002f),</a:t>
            </a:r>
            <a:r>
              <a:rPr lang="en-US" dirty="0" smtClean="0">
                <a:ea typeface="ＭＳ Ｐゴシック" pitchFamily="34" charset="-128"/>
              </a:rPr>
              <a:t> </a:t>
            </a:r>
            <a:r>
              <a:rPr lang="pl-PL" dirty="0" smtClean="0">
                <a:ea typeface="ＭＳ Ｐゴシック" pitchFamily="34" charset="-128"/>
              </a:rPr>
              <a:t> ̸</a:t>
            </a:r>
            <a:r>
              <a:rPr lang="en-US" dirty="0" smtClean="0">
                <a:ea typeface="ＭＳ Ｐゴシック" pitchFamily="34" charset="-128"/>
              </a:rPr>
              <a:t> </a:t>
            </a:r>
            <a:r>
              <a:rPr lang="pl-PL" dirty="0" smtClean="0">
                <a:ea typeface="ＭＳ Ｐゴシック" pitchFamily="34" charset="-128"/>
              </a:rPr>
              <a:t>(U+0338), ⁄ (U+2044), ∕(U+2215),</a:t>
            </a:r>
            <a:r>
              <a:rPr lang="en-US" dirty="0" smtClean="0">
                <a:ea typeface="ＭＳ Ｐゴシック" pitchFamily="34" charset="-128"/>
              </a:rPr>
              <a:t> </a:t>
            </a:r>
            <a:br>
              <a:rPr lang="en-US" dirty="0" smtClean="0">
                <a:ea typeface="ＭＳ Ｐゴシック" pitchFamily="34" charset="-128"/>
              </a:rPr>
            </a:br>
            <a:r>
              <a:rPr lang="pl-PL" dirty="0" smtClean="0">
                <a:ea typeface="ＭＳ Ｐゴシック" pitchFamily="34" charset="-128"/>
              </a:rPr>
              <a:t>╱ (U+2571), </a:t>
            </a:r>
            <a:r>
              <a:rPr lang="pl-PL" altLang="en-US" dirty="0" smtClean="0">
                <a:ea typeface="ＭＳ Ｐゴシック" pitchFamily="34" charset="-128"/>
              </a:rPr>
              <a:t>／</a:t>
            </a:r>
            <a:r>
              <a:rPr lang="pl-PL" dirty="0" smtClean="0">
                <a:ea typeface="ＭＳ Ｐゴシック" pitchFamily="34" charset="-128"/>
              </a:rPr>
              <a:t> (U+ff0f)</a:t>
            </a:r>
            <a:r>
              <a:rPr lang="en-US" dirty="0" smtClean="0">
                <a:ea typeface="ＭＳ Ｐゴシック" pitchFamily="34" charset="-128"/>
              </a:rPr>
              <a:t>, </a:t>
            </a:r>
            <a:r>
              <a:rPr lang="pl-PL" altLang="en-US" dirty="0" smtClean="0">
                <a:ea typeface="ＭＳ Ｐゴシック" pitchFamily="34" charset="-128"/>
              </a:rPr>
              <a:t>ﾉ</a:t>
            </a:r>
            <a:r>
              <a:rPr lang="en-US" altLang="en-US" dirty="0">
                <a:ea typeface="ＭＳ Ｐゴシック" pitchFamily="34" charset="-128"/>
              </a:rPr>
              <a:t> </a:t>
            </a:r>
            <a:r>
              <a:rPr lang="pl-PL" dirty="0" smtClean="0">
                <a:ea typeface="ＭＳ Ｐゴシック" pitchFamily="34" charset="-128"/>
              </a:rPr>
              <a:t>(U+ff89)</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Slashes?</a:t>
            </a:r>
            <a:endParaRPr lang="en-US" dirty="0">
              <a:ea typeface="+mj-ea"/>
              <a:cs typeface="+mj-cs"/>
            </a:endParaRPr>
          </a:p>
        </p:txBody>
      </p:sp>
      <p:sp>
        <p:nvSpPr>
          <p:cNvPr id="26626" name="Content Placeholder 2"/>
          <p:cNvSpPr>
            <a:spLocks noGrp="1"/>
          </p:cNvSpPr>
          <p:nvPr>
            <p:ph idx="1"/>
          </p:nvPr>
        </p:nvSpPr>
        <p:spPr/>
        <p:txBody>
          <a:bodyPr/>
          <a:lstStyle/>
          <a:p>
            <a:r>
              <a:rPr lang="en-US" dirty="0" smtClean="0">
                <a:ea typeface="ＭＳ Ｐゴシック" pitchFamily="34" charset="-128"/>
              </a:rPr>
              <a:t>Can other domains be used?</a:t>
            </a:r>
          </a:p>
          <a:p>
            <a:r>
              <a:rPr lang="en-US" dirty="0" smtClean="0">
                <a:ea typeface="ＭＳ Ｐゴシック" pitchFamily="34" charset="-128"/>
                <a:hlinkClick r:id="rId2"/>
              </a:rPr>
              <a:t>www.microsoft.com⁄index.html.irongeek.com</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Slash is U+2044</a:t>
            </a:r>
          </a:p>
          <a:p>
            <a:r>
              <a:rPr lang="en-US" dirty="0" smtClean="0">
                <a:ea typeface="ＭＳ Ｐゴシック" pitchFamily="34" charset="-128"/>
              </a:rPr>
              <a:t>Mouse over it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ea typeface="+mj-ea"/>
                <a:cs typeface="+mj-cs"/>
              </a:rPr>
              <a:t>Homoglyph Attack Generator</a:t>
            </a:r>
            <a:br>
              <a:rPr lang="en-US" dirty="0">
                <a:ea typeface="+mj-ea"/>
                <a:cs typeface="+mj-cs"/>
              </a:rPr>
            </a:br>
            <a:r>
              <a:rPr lang="en-US" dirty="0" smtClean="0">
                <a:ea typeface="+mj-ea"/>
                <a:cs typeface="+mj-cs"/>
              </a:rPr>
              <a:t>Demo</a:t>
            </a:r>
            <a:endParaRPr lang="en-US" dirty="0">
              <a:ea typeface="+mj-ea"/>
              <a:cs typeface="+mj-cs"/>
            </a:endParaRPr>
          </a:p>
        </p:txBody>
      </p:sp>
      <p:sp>
        <p:nvSpPr>
          <p:cNvPr id="27650" name="Content Placeholder 2"/>
          <p:cNvSpPr>
            <a:spLocks noGrp="1"/>
          </p:cNvSpPr>
          <p:nvPr>
            <p:ph idx="1"/>
          </p:nvPr>
        </p:nvSpPr>
        <p:spPr/>
        <p:txBody>
          <a:bodyPr/>
          <a:lstStyle/>
          <a:p>
            <a:pPr marL="136525" indent="0">
              <a:buFont typeface="Wingdings 2" pitchFamily="18" charset="2"/>
              <a:buNone/>
            </a:pPr>
            <a:endParaRPr lang="en-US" dirty="0" smtClean="0">
              <a:ea typeface="ＭＳ Ｐゴシック" pitchFamily="34" charset="-128"/>
            </a:endParaRPr>
          </a:p>
          <a:p>
            <a:pPr marL="136525" indent="0">
              <a:buFont typeface="Wingdings 2" pitchFamily="18" charset="2"/>
              <a:buNone/>
            </a:pPr>
            <a:endParaRPr lang="en-US" dirty="0" smtClean="0">
              <a:ea typeface="ＭＳ Ｐゴシック" pitchFamily="34" charset="-128"/>
            </a:endParaRPr>
          </a:p>
          <a:p>
            <a:pPr marL="136525" indent="0">
              <a:buFont typeface="Wingdings 2" pitchFamily="18" charset="2"/>
              <a:buNone/>
            </a:pPr>
            <a:r>
              <a:rPr lang="en-US" sz="2400" dirty="0" smtClean="0">
                <a:ea typeface="ＭＳ Ｐゴシック" pitchFamily="34" charset="-128"/>
                <a:hlinkClick r:id="rId2"/>
              </a:rPr>
              <a:t>http://www.irongeek.com/homoglyph-attack-generator.php</a:t>
            </a:r>
            <a:r>
              <a:rPr lang="en-US" sz="2400" dirty="0" smtClean="0">
                <a:ea typeface="ＭＳ Ｐゴシック" pitchFamily="34" charset="-128"/>
              </a:rPr>
              <a:t> </a:t>
            </a:r>
          </a:p>
          <a:p>
            <a:pPr marL="136525" indent="0">
              <a:buFont typeface="Wingdings 2" pitchFamily="18" charset="2"/>
              <a:buNone/>
            </a:pPr>
            <a:endParaRPr lang="en-US" sz="2400" dirty="0" smtClean="0">
              <a:ea typeface="ＭＳ Ｐゴシック" pitchFamily="34" charset="-128"/>
            </a:endParaRPr>
          </a:p>
          <a:p>
            <a:pPr marL="136525" indent="0">
              <a:buFont typeface="Wingdings 2" pitchFamily="18" charset="2"/>
              <a:buNone/>
            </a:pPr>
            <a:r>
              <a:rPr lang="en-US" sz="2400" dirty="0" smtClean="0">
                <a:ea typeface="ＭＳ Ｐゴシック" pitchFamily="34" charset="-128"/>
              </a:rPr>
              <a:t>Combination of JavaScript and PHP libraries created by </a:t>
            </a:r>
            <a:r>
              <a:rPr lang="en-US" sz="2400" dirty="0" err="1" smtClean="0">
                <a:ea typeface="ＭＳ Ｐゴシック" pitchFamily="34" charset="-128"/>
              </a:rPr>
              <a:t>phlyLabs</a:t>
            </a:r>
            <a:r>
              <a:rPr lang="en-US" sz="2400" dirty="0" smtClean="0">
                <a:ea typeface="ＭＳ Ｐゴシック" pitchFamily="34" charset="-128"/>
              </a:rPr>
              <a:t> as part of </a:t>
            </a:r>
            <a:r>
              <a:rPr lang="en-US" sz="2400" dirty="0" err="1" smtClean="0">
                <a:ea typeface="ＭＳ Ｐゴシック" pitchFamily="34" charset="-128"/>
              </a:rPr>
              <a:t>phlyMail</a:t>
            </a:r>
            <a:endParaRPr lang="en-US" sz="24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ea typeface="+mj-ea"/>
                <a:cs typeface="+mj-cs"/>
              </a:rPr>
              <a:t>Protections Implemented by Browsers</a:t>
            </a:r>
            <a:endParaRPr lang="en-US" dirty="0">
              <a:ea typeface="+mj-ea"/>
              <a:cs typeface="+mj-cs"/>
            </a:endParaRPr>
          </a:p>
        </p:txBody>
      </p:sp>
      <p:sp>
        <p:nvSpPr>
          <p:cNvPr id="28674" name="Content Placeholder 2"/>
          <p:cNvSpPr>
            <a:spLocks noGrp="1"/>
          </p:cNvSpPr>
          <p:nvPr>
            <p:ph idx="1"/>
          </p:nvPr>
        </p:nvSpPr>
        <p:spPr/>
        <p:txBody>
          <a:bodyPr/>
          <a:lstStyle/>
          <a:p>
            <a:pPr marL="136525" indent="0">
              <a:buFont typeface="Wingdings 2" pitchFamily="18" charset="2"/>
              <a:buNone/>
            </a:pPr>
            <a:r>
              <a:rPr lang="en-US" sz="2400" dirty="0" smtClean="0">
                <a:ea typeface="ＭＳ Ｐゴシック" pitchFamily="34" charset="-128"/>
              </a:rPr>
              <a:t>Firefox shows </a:t>
            </a:r>
            <a:r>
              <a:rPr lang="en-US" sz="2400" dirty="0" err="1" smtClean="0">
                <a:ea typeface="ＭＳ Ｐゴシック" pitchFamily="34" charset="-128"/>
              </a:rPr>
              <a:t>Punycode</a:t>
            </a:r>
            <a:r>
              <a:rPr lang="en-US" sz="2400" dirty="0" smtClean="0">
                <a:ea typeface="ＭＳ Ｐゴシック" pitchFamily="34" charset="-128"/>
              </a:rPr>
              <a:t> if</a:t>
            </a:r>
          </a:p>
          <a:p>
            <a:r>
              <a:rPr lang="en-US" sz="2000" dirty="0" smtClean="0">
                <a:ea typeface="ＭＳ Ｐゴシック" pitchFamily="34" charset="-128"/>
              </a:rPr>
              <a:t>Not in TLD White List (</a:t>
            </a:r>
            <a:r>
              <a:rPr lang="en-US" sz="2000" dirty="0" err="1" smtClean="0">
                <a:ea typeface="ＭＳ Ｐゴシック" pitchFamily="34" charset="-128"/>
              </a:rPr>
              <a:t>about:config→network.IDN.whitelist</a:t>
            </a:r>
            <a:r>
              <a:rPr lang="en-US" sz="2000" dirty="0" smtClean="0">
                <a:ea typeface="ＭＳ Ｐゴシック" pitchFamily="34" charset="-128"/>
              </a:rPr>
              <a:t>)</a:t>
            </a:r>
            <a:br>
              <a:rPr lang="en-US" sz="2000" dirty="0" smtClean="0">
                <a:ea typeface="ＭＳ Ｐゴシック" pitchFamily="34" charset="-128"/>
              </a:rPr>
            </a:br>
            <a:r>
              <a:rPr lang="en-US" sz="1400" dirty="0" smtClean="0">
                <a:ea typeface="ＭＳ Ｐゴシック" pitchFamily="34" charset="-128"/>
              </a:rPr>
              <a:t>.ac, .</a:t>
            </a:r>
            <a:r>
              <a:rPr lang="en-US" sz="1400" dirty="0" err="1" smtClean="0">
                <a:ea typeface="ＭＳ Ｐゴシック" pitchFamily="34" charset="-128"/>
              </a:rPr>
              <a:t>ar</a:t>
            </a:r>
            <a:r>
              <a:rPr lang="en-US" sz="1400" dirty="0" smtClean="0">
                <a:ea typeface="ＭＳ Ｐゴシック" pitchFamily="34" charset="-128"/>
              </a:rPr>
              <a:t>, .</a:t>
            </a:r>
            <a:r>
              <a:rPr lang="en-US" sz="1400" dirty="0" err="1" smtClean="0">
                <a:ea typeface="ＭＳ Ｐゴシック" pitchFamily="34" charset="-128"/>
              </a:rPr>
              <a:t>asia</a:t>
            </a:r>
            <a:r>
              <a:rPr lang="en-US" sz="1400" dirty="0" smtClean="0">
                <a:ea typeface="ＭＳ Ｐゴシック" pitchFamily="34" charset="-128"/>
              </a:rPr>
              <a:t>, .at, .biz, .</a:t>
            </a:r>
            <a:r>
              <a:rPr lang="en-US" sz="1400" dirty="0" err="1" smtClean="0">
                <a:ea typeface="ＭＳ Ｐゴシック" pitchFamily="34" charset="-128"/>
              </a:rPr>
              <a:t>br</a:t>
            </a:r>
            <a:r>
              <a:rPr lang="en-US" sz="1400" dirty="0" smtClean="0">
                <a:ea typeface="ＭＳ Ｐゴシック" pitchFamily="34" charset="-128"/>
              </a:rPr>
              <a:t>, .cat, .</a:t>
            </a:r>
            <a:r>
              <a:rPr lang="en-US" sz="1400" dirty="0" err="1" smtClean="0">
                <a:ea typeface="ＭＳ Ｐゴシック" pitchFamily="34" charset="-128"/>
              </a:rPr>
              <a:t>ch</a:t>
            </a:r>
            <a:r>
              <a:rPr lang="en-US" sz="1400" dirty="0" smtClean="0">
                <a:ea typeface="ＭＳ Ｐゴシック" pitchFamily="34" charset="-128"/>
              </a:rPr>
              <a:t>, .cl, .</a:t>
            </a:r>
            <a:r>
              <a:rPr lang="en-US" sz="1400" dirty="0" err="1" smtClean="0">
                <a:ea typeface="ＭＳ Ｐゴシック" pitchFamily="34" charset="-128"/>
              </a:rPr>
              <a:t>cn</a:t>
            </a:r>
            <a:r>
              <a:rPr lang="en-US" sz="1400" dirty="0" smtClean="0">
                <a:ea typeface="ＭＳ Ｐゴシック" pitchFamily="34" charset="-128"/>
              </a:rPr>
              <a:t>, .de, .</a:t>
            </a:r>
            <a:r>
              <a:rPr lang="en-US" sz="1400" dirty="0" err="1" smtClean="0">
                <a:ea typeface="ＭＳ Ｐゴシック" pitchFamily="34" charset="-128"/>
              </a:rPr>
              <a:t>dk</a:t>
            </a:r>
            <a:r>
              <a:rPr lang="en-US" sz="1400" dirty="0" smtClean="0">
                <a:ea typeface="ＭＳ Ｐゴシック" pitchFamily="34" charset="-128"/>
              </a:rPr>
              <a:t>, .</a:t>
            </a:r>
            <a:r>
              <a:rPr lang="en-US" sz="1400" dirty="0" err="1" smtClean="0">
                <a:ea typeface="ＭＳ Ｐゴシック" pitchFamily="34" charset="-128"/>
              </a:rPr>
              <a:t>ee</a:t>
            </a:r>
            <a:r>
              <a:rPr lang="en-US" sz="1400" dirty="0" smtClean="0">
                <a:ea typeface="ＭＳ Ｐゴシック" pitchFamily="34" charset="-128"/>
              </a:rPr>
              <a:t>, .</a:t>
            </a:r>
            <a:r>
              <a:rPr lang="en-US" sz="1400" dirty="0" err="1" smtClean="0">
                <a:ea typeface="ＭＳ Ｐゴシック" pitchFamily="34" charset="-128"/>
              </a:rPr>
              <a:t>es</a:t>
            </a:r>
            <a:r>
              <a:rPr lang="en-US" sz="1400" dirty="0" smtClean="0">
                <a:ea typeface="ＭＳ Ｐゴシック" pitchFamily="34" charset="-128"/>
              </a:rPr>
              <a:t>, .fi, .gr, .</a:t>
            </a:r>
            <a:r>
              <a:rPr lang="en-US" sz="1400" dirty="0" err="1" smtClean="0">
                <a:ea typeface="ＭＳ Ｐゴシック" pitchFamily="34" charset="-128"/>
              </a:rPr>
              <a:t>hu</a:t>
            </a:r>
            <a:r>
              <a:rPr lang="en-US" sz="1400" dirty="0" smtClean="0">
                <a:ea typeface="ＭＳ Ｐゴシック" pitchFamily="34" charset="-128"/>
              </a:rPr>
              <a:t>, .</a:t>
            </a:r>
            <a:r>
              <a:rPr lang="en-US" sz="1400" dirty="0" err="1" smtClean="0">
                <a:ea typeface="ＭＳ Ｐゴシック" pitchFamily="34" charset="-128"/>
              </a:rPr>
              <a:t>il</a:t>
            </a:r>
            <a:r>
              <a:rPr lang="en-US" sz="1400" dirty="0" smtClean="0">
                <a:ea typeface="ＭＳ Ｐゴシック" pitchFamily="34" charset="-128"/>
              </a:rPr>
              <a:t>, .info, .</a:t>
            </a:r>
            <a:r>
              <a:rPr lang="en-US" sz="1400" dirty="0" err="1" smtClean="0">
                <a:ea typeface="ＭＳ Ｐゴシック" pitchFamily="34" charset="-128"/>
              </a:rPr>
              <a:t>io</a:t>
            </a:r>
            <a:r>
              <a:rPr lang="en-US" sz="1400" dirty="0" smtClean="0">
                <a:ea typeface="ＭＳ Ｐゴシック" pitchFamily="34" charset="-128"/>
              </a:rPr>
              <a:t>, .</a:t>
            </a:r>
            <a:r>
              <a:rPr lang="en-US" sz="1400" dirty="0" err="1" smtClean="0">
                <a:ea typeface="ＭＳ Ｐゴシック" pitchFamily="34" charset="-128"/>
              </a:rPr>
              <a:t>ir</a:t>
            </a:r>
            <a:r>
              <a:rPr lang="en-US" sz="1400" dirty="0" smtClean="0">
                <a:ea typeface="ＭＳ Ｐゴシック" pitchFamily="34" charset="-128"/>
              </a:rPr>
              <a:t>, .is, .</a:t>
            </a:r>
            <a:r>
              <a:rPr lang="en-US" sz="1400" dirty="0" err="1" smtClean="0">
                <a:ea typeface="ＭＳ Ｐゴシック" pitchFamily="34" charset="-128"/>
              </a:rPr>
              <a:t>jp</a:t>
            </a:r>
            <a:r>
              <a:rPr lang="en-US" sz="1400" dirty="0" smtClean="0">
                <a:ea typeface="ＭＳ Ｐゴシック" pitchFamily="34" charset="-128"/>
              </a:rPr>
              <a:t>, .</a:t>
            </a:r>
            <a:r>
              <a:rPr lang="en-US" sz="1400" dirty="0" err="1" smtClean="0">
                <a:ea typeface="ＭＳ Ｐゴシック" pitchFamily="34" charset="-128"/>
              </a:rPr>
              <a:t>kr</a:t>
            </a:r>
            <a:r>
              <a:rPr lang="en-US" sz="1400" dirty="0" smtClean="0">
                <a:ea typeface="ＭＳ Ｐゴシック" pitchFamily="34" charset="-128"/>
              </a:rPr>
              <a:t>, .li, .</a:t>
            </a:r>
            <a:r>
              <a:rPr lang="en-US" sz="1400" dirty="0" err="1" smtClean="0">
                <a:ea typeface="ＭＳ Ｐゴシック" pitchFamily="34" charset="-128"/>
              </a:rPr>
              <a:t>lt</a:t>
            </a:r>
            <a:r>
              <a:rPr lang="en-US" sz="1400" dirty="0" smtClean="0">
                <a:ea typeface="ＭＳ Ｐゴシック" pitchFamily="34" charset="-128"/>
              </a:rPr>
              <a:t>, .</a:t>
            </a:r>
            <a:r>
              <a:rPr lang="en-US" sz="1400" dirty="0" err="1" smtClean="0">
                <a:ea typeface="ＭＳ Ｐゴシック" pitchFamily="34" charset="-128"/>
              </a:rPr>
              <a:t>lu</a:t>
            </a:r>
            <a:r>
              <a:rPr lang="en-US" sz="1400" dirty="0" smtClean="0">
                <a:ea typeface="ＭＳ Ｐゴシック" pitchFamily="34" charset="-128"/>
              </a:rPr>
              <a:t>, .lv, .museum, .no, .nu, .</a:t>
            </a:r>
            <a:r>
              <a:rPr lang="en-US" sz="1400" dirty="0" err="1" smtClean="0">
                <a:ea typeface="ＭＳ Ｐゴシック" pitchFamily="34" charset="-128"/>
              </a:rPr>
              <a:t>nz</a:t>
            </a:r>
            <a:r>
              <a:rPr lang="en-US" sz="1400" dirty="0" smtClean="0">
                <a:ea typeface="ＭＳ Ｐゴシック" pitchFamily="34" charset="-128"/>
              </a:rPr>
              <a:t>, .org, .</a:t>
            </a:r>
            <a:r>
              <a:rPr lang="en-US" sz="1400" dirty="0" err="1" smtClean="0">
                <a:ea typeface="ＭＳ Ｐゴシック" pitchFamily="34" charset="-128"/>
              </a:rPr>
              <a:t>pl</a:t>
            </a:r>
            <a:r>
              <a:rPr lang="en-US" sz="1400" dirty="0" smtClean="0">
                <a:ea typeface="ＭＳ Ｐゴシック" pitchFamily="34" charset="-128"/>
              </a:rPr>
              <a:t>, .</a:t>
            </a:r>
            <a:r>
              <a:rPr lang="en-US" sz="1400" dirty="0" err="1" smtClean="0">
                <a:ea typeface="ＭＳ Ｐゴシック" pitchFamily="34" charset="-128"/>
              </a:rPr>
              <a:t>pr</a:t>
            </a:r>
            <a:r>
              <a:rPr lang="en-US" sz="1400" dirty="0" smtClean="0">
                <a:ea typeface="ＭＳ Ｐゴシック" pitchFamily="34" charset="-128"/>
              </a:rPr>
              <a:t>, .se, .</a:t>
            </a:r>
            <a:r>
              <a:rPr lang="en-US" sz="1400" dirty="0" err="1" smtClean="0">
                <a:ea typeface="ＭＳ Ｐゴシック" pitchFamily="34" charset="-128"/>
              </a:rPr>
              <a:t>sh</a:t>
            </a:r>
            <a:r>
              <a:rPr lang="en-US" sz="1400" dirty="0" smtClean="0">
                <a:ea typeface="ＭＳ Ｐゴシック" pitchFamily="34" charset="-128"/>
              </a:rPr>
              <a:t>, .</a:t>
            </a:r>
            <a:r>
              <a:rPr lang="en-US" sz="1400" dirty="0" err="1" smtClean="0">
                <a:ea typeface="ＭＳ Ｐゴシック" pitchFamily="34" charset="-128"/>
              </a:rPr>
              <a:t>si</a:t>
            </a:r>
            <a:r>
              <a:rPr lang="en-US" sz="1400" dirty="0" smtClean="0">
                <a:ea typeface="ＭＳ Ｐゴシック" pitchFamily="34" charset="-128"/>
              </a:rPr>
              <a:t>, .</a:t>
            </a:r>
            <a:r>
              <a:rPr lang="en-US" sz="1400" dirty="0" err="1" smtClean="0">
                <a:ea typeface="ＭＳ Ｐゴシック" pitchFamily="34" charset="-128"/>
              </a:rPr>
              <a:t>tel</a:t>
            </a:r>
            <a:r>
              <a:rPr lang="en-US" sz="1400" dirty="0" smtClean="0">
                <a:ea typeface="ＭＳ Ｐゴシック" pitchFamily="34" charset="-128"/>
              </a:rPr>
              <a:t>, .</a:t>
            </a:r>
            <a:r>
              <a:rPr lang="en-US" sz="1400" dirty="0" err="1" smtClean="0">
                <a:ea typeface="ＭＳ Ｐゴシック" pitchFamily="34" charset="-128"/>
              </a:rPr>
              <a:t>th</a:t>
            </a:r>
            <a:r>
              <a:rPr lang="en-US" sz="1400" dirty="0" smtClean="0">
                <a:ea typeface="ＭＳ Ｐゴシック" pitchFamily="34" charset="-128"/>
              </a:rPr>
              <a:t>, .tm, .</a:t>
            </a:r>
            <a:r>
              <a:rPr lang="en-US" sz="1400" dirty="0" err="1" smtClean="0">
                <a:ea typeface="ＭＳ Ｐゴシック" pitchFamily="34" charset="-128"/>
              </a:rPr>
              <a:t>tw</a:t>
            </a:r>
            <a:r>
              <a:rPr lang="en-US" sz="1400" dirty="0" smtClean="0">
                <a:ea typeface="ＭＳ Ｐゴシック" pitchFamily="34" charset="-128"/>
              </a:rPr>
              <a:t>, .</a:t>
            </a:r>
            <a:r>
              <a:rPr lang="en-US" sz="1400" dirty="0" err="1" smtClean="0">
                <a:ea typeface="ＭＳ Ｐゴシック" pitchFamily="34" charset="-128"/>
              </a:rPr>
              <a:t>ua</a:t>
            </a:r>
            <a:r>
              <a:rPr lang="en-US" sz="1400" dirty="0" smtClean="0">
                <a:ea typeface="ＭＳ Ｐゴシック" pitchFamily="34" charset="-128"/>
              </a:rPr>
              <a:t>, .</a:t>
            </a:r>
            <a:r>
              <a:rPr lang="en-US" sz="1400" dirty="0" err="1" smtClean="0">
                <a:ea typeface="ＭＳ Ｐゴシック" pitchFamily="34" charset="-128"/>
              </a:rPr>
              <a:t>vn</a:t>
            </a:r>
            <a:r>
              <a:rPr lang="en-US" sz="1400" dirty="0" smtClean="0">
                <a:ea typeface="ＭＳ Ｐゴシック" pitchFamily="34" charset="-128"/>
              </a:rPr>
              <a:t>, .</a:t>
            </a:r>
            <a:r>
              <a:rPr lang="en-US" sz="1400" dirty="0" err="1" smtClean="0">
                <a:ea typeface="ＭＳ Ｐゴシック" pitchFamily="34" charset="-128"/>
              </a:rPr>
              <a:t>xn</a:t>
            </a:r>
            <a:r>
              <a:rPr lang="en-US" sz="1400" dirty="0" smtClean="0">
                <a:ea typeface="ＭＳ Ｐゴシック" pitchFamily="34" charset="-128"/>
              </a:rPr>
              <a:t>--0zwm56d, .</a:t>
            </a:r>
            <a:r>
              <a:rPr lang="en-US" sz="1400" dirty="0" err="1" smtClean="0">
                <a:ea typeface="ＭＳ Ｐゴシック" pitchFamily="34" charset="-128"/>
              </a:rPr>
              <a:t>xn</a:t>
            </a:r>
            <a:r>
              <a:rPr lang="en-US" sz="1400" dirty="0" smtClean="0">
                <a:ea typeface="ＭＳ Ｐゴシック" pitchFamily="34" charset="-128"/>
              </a:rPr>
              <a:t>--11b5bs3a9aj6g, .</a:t>
            </a:r>
            <a:r>
              <a:rPr lang="en-US" sz="1400" dirty="0" err="1" smtClean="0">
                <a:ea typeface="ＭＳ Ｐゴシック" pitchFamily="34" charset="-128"/>
              </a:rPr>
              <a:t>xn</a:t>
            </a:r>
            <a:r>
              <a:rPr lang="en-US" sz="1400" dirty="0" smtClean="0">
                <a:ea typeface="ＭＳ Ｐゴシック" pitchFamily="34" charset="-128"/>
              </a:rPr>
              <a:t>--80akhbyknj4f, .</a:t>
            </a:r>
            <a:r>
              <a:rPr lang="en-US" sz="1400" dirty="0" err="1" smtClean="0">
                <a:ea typeface="ＭＳ Ｐゴシック" pitchFamily="34" charset="-128"/>
              </a:rPr>
              <a:t>xn</a:t>
            </a:r>
            <a:r>
              <a:rPr lang="en-US" sz="1400" dirty="0" smtClean="0">
                <a:ea typeface="ＭＳ Ｐゴシック" pitchFamily="34" charset="-128"/>
              </a:rPr>
              <a:t>--90a3ac, .</a:t>
            </a:r>
            <a:r>
              <a:rPr lang="en-US" sz="1400" dirty="0" err="1" smtClean="0">
                <a:ea typeface="ＭＳ Ｐゴシック" pitchFamily="34" charset="-128"/>
              </a:rPr>
              <a:t>xn</a:t>
            </a:r>
            <a:r>
              <a:rPr lang="en-US" sz="1400" dirty="0" smtClean="0">
                <a:ea typeface="ＭＳ Ｐゴシック" pitchFamily="34" charset="-128"/>
              </a:rPr>
              <a:t>--9t4b11yi5a, .</a:t>
            </a:r>
            <a:r>
              <a:rPr lang="en-US" sz="1400" dirty="0" err="1" smtClean="0">
                <a:ea typeface="ＭＳ Ｐゴシック" pitchFamily="34" charset="-128"/>
              </a:rPr>
              <a:t>xn</a:t>
            </a:r>
            <a:r>
              <a:rPr lang="en-US" sz="1400" dirty="0" smtClean="0">
                <a:ea typeface="ＭＳ Ｐゴシック" pitchFamily="34" charset="-128"/>
              </a:rPr>
              <a:t>--deba0ad, .</a:t>
            </a:r>
            <a:r>
              <a:rPr lang="en-US" sz="1400" dirty="0" err="1" smtClean="0">
                <a:ea typeface="ＭＳ Ｐゴシック" pitchFamily="34" charset="-128"/>
              </a:rPr>
              <a:t>xn</a:t>
            </a:r>
            <a:r>
              <a:rPr lang="en-US" sz="1400" dirty="0" smtClean="0">
                <a:ea typeface="ＭＳ Ｐゴシック" pitchFamily="34" charset="-128"/>
              </a:rPr>
              <a:t>--fiqs8s, .</a:t>
            </a:r>
            <a:r>
              <a:rPr lang="en-US" sz="1400" dirty="0" err="1" smtClean="0">
                <a:ea typeface="ＭＳ Ｐゴシック" pitchFamily="34" charset="-128"/>
              </a:rPr>
              <a:t>xn</a:t>
            </a:r>
            <a:r>
              <a:rPr lang="en-US" sz="1400" dirty="0" smtClean="0">
                <a:ea typeface="ＭＳ Ｐゴシック" pitchFamily="34" charset="-128"/>
              </a:rPr>
              <a:t>--fiqz9s, .</a:t>
            </a:r>
            <a:r>
              <a:rPr lang="en-US" sz="1400" dirty="0" err="1" smtClean="0">
                <a:ea typeface="ＭＳ Ｐゴシック" pitchFamily="34" charset="-128"/>
              </a:rPr>
              <a:t>xn</a:t>
            </a:r>
            <a:r>
              <a:rPr lang="en-US" sz="1400" dirty="0" smtClean="0">
                <a:ea typeface="ＭＳ Ｐゴシック" pitchFamily="34" charset="-128"/>
              </a:rPr>
              <a:t>--fzc2c9e2c, .</a:t>
            </a:r>
            <a:r>
              <a:rPr lang="en-US" sz="1400" dirty="0" err="1" smtClean="0">
                <a:ea typeface="ＭＳ Ｐゴシック" pitchFamily="34" charset="-128"/>
              </a:rPr>
              <a:t>xn</a:t>
            </a:r>
            <a:r>
              <a:rPr lang="en-US" sz="1400" dirty="0" smtClean="0">
                <a:ea typeface="ＭＳ Ｐゴシック" pitchFamily="34" charset="-128"/>
              </a:rPr>
              <a:t>--g6w251d, .</a:t>
            </a:r>
            <a:r>
              <a:rPr lang="en-US" sz="1400" dirty="0" err="1" smtClean="0">
                <a:ea typeface="ＭＳ Ｐゴシック" pitchFamily="34" charset="-128"/>
              </a:rPr>
              <a:t>xn</a:t>
            </a:r>
            <a:r>
              <a:rPr lang="en-US" sz="1400" dirty="0" smtClean="0">
                <a:ea typeface="ＭＳ Ｐゴシック" pitchFamily="34" charset="-128"/>
              </a:rPr>
              <a:t>--hgbk6aj7f53bba, .</a:t>
            </a:r>
            <a:r>
              <a:rPr lang="en-US" sz="1400" dirty="0" err="1" smtClean="0">
                <a:ea typeface="ＭＳ Ｐゴシック" pitchFamily="34" charset="-128"/>
              </a:rPr>
              <a:t>xn</a:t>
            </a:r>
            <a:r>
              <a:rPr lang="en-US" sz="1400" dirty="0" smtClean="0">
                <a:ea typeface="ＭＳ Ｐゴシック" pitchFamily="34" charset="-128"/>
              </a:rPr>
              <a:t>--hlcj6aya9esc7a, .</a:t>
            </a:r>
            <a:r>
              <a:rPr lang="en-US" sz="1400" dirty="0" err="1" smtClean="0">
                <a:ea typeface="ＭＳ Ｐゴシック" pitchFamily="34" charset="-128"/>
              </a:rPr>
              <a:t>xn</a:t>
            </a:r>
            <a:r>
              <a:rPr lang="en-US" sz="1400" dirty="0" smtClean="0">
                <a:ea typeface="ＭＳ Ｐゴシック" pitchFamily="34" charset="-128"/>
              </a:rPr>
              <a:t>--j6w193g, .</a:t>
            </a:r>
            <a:r>
              <a:rPr lang="en-US" sz="1400" dirty="0" err="1" smtClean="0">
                <a:ea typeface="ＭＳ Ｐゴシック" pitchFamily="34" charset="-128"/>
              </a:rPr>
              <a:t>xn</a:t>
            </a:r>
            <a:r>
              <a:rPr lang="en-US" sz="1400" dirty="0" smtClean="0">
                <a:ea typeface="ＭＳ Ｐゴシック" pitchFamily="34" charset="-128"/>
              </a:rPr>
              <a:t>--</a:t>
            </a:r>
            <a:r>
              <a:rPr lang="en-US" sz="1400" dirty="0" err="1" smtClean="0">
                <a:ea typeface="ＭＳ Ｐゴシック" pitchFamily="34" charset="-128"/>
              </a:rPr>
              <a:t>jxalpdlp</a:t>
            </a:r>
            <a:r>
              <a:rPr lang="en-US" sz="1400" dirty="0" smtClean="0">
                <a:ea typeface="ＭＳ Ｐゴシック" pitchFamily="34" charset="-128"/>
              </a:rPr>
              <a:t>, .</a:t>
            </a:r>
            <a:r>
              <a:rPr lang="en-US" sz="1400" dirty="0" err="1" smtClean="0">
                <a:ea typeface="ＭＳ Ｐゴシック" pitchFamily="34" charset="-128"/>
              </a:rPr>
              <a:t>xn</a:t>
            </a:r>
            <a:r>
              <a:rPr lang="en-US" sz="1400" dirty="0" smtClean="0">
                <a:ea typeface="ＭＳ Ｐゴシック" pitchFamily="34" charset="-128"/>
              </a:rPr>
              <a:t>--</a:t>
            </a:r>
            <a:r>
              <a:rPr lang="en-US" sz="1400" dirty="0" err="1" smtClean="0">
                <a:ea typeface="ＭＳ Ｐゴシック" pitchFamily="34" charset="-128"/>
              </a:rPr>
              <a:t>kgbechtv</a:t>
            </a:r>
            <a:r>
              <a:rPr lang="en-US" sz="1400" dirty="0" smtClean="0">
                <a:ea typeface="ＭＳ Ｐゴシック" pitchFamily="34" charset="-128"/>
              </a:rPr>
              <a:t>, .</a:t>
            </a:r>
            <a:r>
              <a:rPr lang="en-US" sz="1400" dirty="0" err="1" smtClean="0">
                <a:ea typeface="ＭＳ Ｐゴシック" pitchFamily="34" charset="-128"/>
              </a:rPr>
              <a:t>xn</a:t>
            </a:r>
            <a:r>
              <a:rPr lang="en-US" sz="1400" dirty="0" smtClean="0">
                <a:ea typeface="ＭＳ Ｐゴシック" pitchFamily="34" charset="-128"/>
              </a:rPr>
              <a:t>--kprw13d, .</a:t>
            </a:r>
            <a:r>
              <a:rPr lang="en-US" sz="1400" dirty="0" err="1" smtClean="0">
                <a:ea typeface="ＭＳ Ｐゴシック" pitchFamily="34" charset="-128"/>
              </a:rPr>
              <a:t>xn</a:t>
            </a:r>
            <a:r>
              <a:rPr lang="en-US" sz="1400" dirty="0" smtClean="0">
                <a:ea typeface="ＭＳ Ｐゴシック" pitchFamily="34" charset="-128"/>
              </a:rPr>
              <a:t>--kpry57d, .</a:t>
            </a:r>
            <a:r>
              <a:rPr lang="en-US" sz="1400" dirty="0" err="1" smtClean="0">
                <a:ea typeface="ＭＳ Ｐゴシック" pitchFamily="34" charset="-128"/>
              </a:rPr>
              <a:t>xn</a:t>
            </a:r>
            <a:r>
              <a:rPr lang="en-US" sz="1400" dirty="0" smtClean="0">
                <a:ea typeface="ＭＳ Ｐゴシック" pitchFamily="34" charset="-128"/>
              </a:rPr>
              <a:t>--mgba3a4f16a, .</a:t>
            </a:r>
            <a:r>
              <a:rPr lang="en-US" sz="1400" dirty="0" err="1" smtClean="0">
                <a:ea typeface="ＭＳ Ｐゴシック" pitchFamily="34" charset="-128"/>
              </a:rPr>
              <a:t>xn</a:t>
            </a:r>
            <a:r>
              <a:rPr lang="en-US" sz="1400" dirty="0" smtClean="0">
                <a:ea typeface="ＭＳ Ｐゴシック" pitchFamily="34" charset="-128"/>
              </a:rPr>
              <a:t>--mgba3a4fra, .</a:t>
            </a:r>
            <a:r>
              <a:rPr lang="en-US" sz="1400" dirty="0" err="1" smtClean="0">
                <a:ea typeface="ＭＳ Ｐゴシック" pitchFamily="34" charset="-128"/>
              </a:rPr>
              <a:t>xn</a:t>
            </a:r>
            <a:r>
              <a:rPr lang="en-US" sz="1400" dirty="0" smtClean="0">
                <a:ea typeface="ＭＳ Ｐゴシック" pitchFamily="34" charset="-128"/>
              </a:rPr>
              <a:t>--mgbaam7a8h, .</a:t>
            </a:r>
            <a:r>
              <a:rPr lang="en-US" sz="1400" dirty="0" err="1" smtClean="0">
                <a:ea typeface="ＭＳ Ｐゴシック" pitchFamily="34" charset="-128"/>
              </a:rPr>
              <a:t>xn</a:t>
            </a:r>
            <a:r>
              <a:rPr lang="en-US" sz="1400" dirty="0" smtClean="0">
                <a:ea typeface="ＭＳ Ｐゴシック" pitchFamily="34" charset="-128"/>
              </a:rPr>
              <a:t>--mgbayh7gpa, .</a:t>
            </a:r>
            <a:r>
              <a:rPr lang="en-US" sz="1400" dirty="0" err="1" smtClean="0">
                <a:ea typeface="ＭＳ Ｐゴシック" pitchFamily="34" charset="-128"/>
              </a:rPr>
              <a:t>xn</a:t>
            </a:r>
            <a:r>
              <a:rPr lang="en-US" sz="1400" dirty="0" smtClean="0">
                <a:ea typeface="ＭＳ Ｐゴシック" pitchFamily="34" charset="-128"/>
              </a:rPr>
              <a:t>--mgberp4a5d4a87g, .</a:t>
            </a:r>
            <a:r>
              <a:rPr lang="en-US" sz="1400" dirty="0" err="1" smtClean="0">
                <a:ea typeface="ＭＳ Ｐゴシック" pitchFamily="34" charset="-128"/>
              </a:rPr>
              <a:t>xn</a:t>
            </a:r>
            <a:r>
              <a:rPr lang="en-US" sz="1400" dirty="0" smtClean="0">
                <a:ea typeface="ＭＳ Ｐゴシック" pitchFamily="34" charset="-128"/>
              </a:rPr>
              <a:t>--mgberp4a5d4ar, .</a:t>
            </a:r>
            <a:r>
              <a:rPr lang="en-US" sz="1400" dirty="0" err="1" smtClean="0">
                <a:ea typeface="ＭＳ Ｐゴシック" pitchFamily="34" charset="-128"/>
              </a:rPr>
              <a:t>xn</a:t>
            </a:r>
            <a:r>
              <a:rPr lang="en-US" sz="1400" dirty="0" smtClean="0">
                <a:ea typeface="ＭＳ Ｐゴシック" pitchFamily="34" charset="-128"/>
              </a:rPr>
              <a:t>--mgbqly7c0a67fbc, .</a:t>
            </a:r>
            <a:r>
              <a:rPr lang="en-US" sz="1400" dirty="0" err="1" smtClean="0">
                <a:ea typeface="ＭＳ Ｐゴシック" pitchFamily="34" charset="-128"/>
              </a:rPr>
              <a:t>xn</a:t>
            </a:r>
            <a:r>
              <a:rPr lang="en-US" sz="1400" dirty="0" smtClean="0">
                <a:ea typeface="ＭＳ Ｐゴシック" pitchFamily="34" charset="-128"/>
              </a:rPr>
              <a:t>--mgbqly7cvafr, .</a:t>
            </a:r>
            <a:r>
              <a:rPr lang="en-US" sz="1400" dirty="0" err="1" smtClean="0">
                <a:ea typeface="ＭＳ Ｐゴシック" pitchFamily="34" charset="-128"/>
              </a:rPr>
              <a:t>xn</a:t>
            </a:r>
            <a:r>
              <a:rPr lang="en-US" sz="1400" dirty="0" smtClean="0">
                <a:ea typeface="ＭＳ Ｐゴシック" pitchFamily="34" charset="-128"/>
              </a:rPr>
              <a:t>--o3cw4h, .</a:t>
            </a:r>
            <a:r>
              <a:rPr lang="en-US" sz="1400" dirty="0" err="1" smtClean="0">
                <a:ea typeface="ＭＳ Ｐゴシック" pitchFamily="34" charset="-128"/>
              </a:rPr>
              <a:t>xn</a:t>
            </a:r>
            <a:r>
              <a:rPr lang="en-US" sz="1400" dirty="0" smtClean="0">
                <a:ea typeface="ＭＳ Ｐゴシック" pitchFamily="34" charset="-128"/>
              </a:rPr>
              <a:t>--ogbpf8fl, .</a:t>
            </a:r>
            <a:r>
              <a:rPr lang="en-US" sz="1400" dirty="0" err="1" smtClean="0">
                <a:ea typeface="ＭＳ Ｐゴシック" pitchFamily="34" charset="-128"/>
              </a:rPr>
              <a:t>xn</a:t>
            </a:r>
            <a:r>
              <a:rPr lang="en-US" sz="1400" dirty="0" smtClean="0">
                <a:ea typeface="ＭＳ Ｐゴシック" pitchFamily="34" charset="-128"/>
              </a:rPr>
              <a:t>--p1ai, .</a:t>
            </a:r>
            <a:r>
              <a:rPr lang="en-US" sz="1400" dirty="0" err="1" smtClean="0">
                <a:ea typeface="ＭＳ Ｐゴシック" pitchFamily="34" charset="-128"/>
              </a:rPr>
              <a:t>xn</a:t>
            </a:r>
            <a:r>
              <a:rPr lang="en-US" sz="1400" dirty="0" smtClean="0">
                <a:ea typeface="ＭＳ Ｐゴシック" pitchFamily="34" charset="-128"/>
              </a:rPr>
              <a:t>--wgbh1c, .</a:t>
            </a:r>
            <a:r>
              <a:rPr lang="en-US" sz="1400" dirty="0" err="1" smtClean="0">
                <a:ea typeface="ＭＳ Ｐゴシック" pitchFamily="34" charset="-128"/>
              </a:rPr>
              <a:t>xn</a:t>
            </a:r>
            <a:r>
              <a:rPr lang="en-US" sz="1400" dirty="0" smtClean="0">
                <a:ea typeface="ＭＳ Ｐゴシック" pitchFamily="34" charset="-128"/>
              </a:rPr>
              <a:t>--wgbl6a, .</a:t>
            </a:r>
            <a:r>
              <a:rPr lang="en-US" sz="1400" dirty="0" err="1" smtClean="0">
                <a:ea typeface="ＭＳ Ｐゴシック" pitchFamily="34" charset="-128"/>
              </a:rPr>
              <a:t>xn</a:t>
            </a:r>
            <a:r>
              <a:rPr lang="en-US" sz="1400" dirty="0" smtClean="0">
                <a:ea typeface="ＭＳ Ｐゴシック" pitchFamily="34" charset="-128"/>
              </a:rPr>
              <a:t>--xkc2al3hye2a, .</a:t>
            </a:r>
            <a:r>
              <a:rPr lang="en-US" sz="1400" dirty="0" err="1" smtClean="0">
                <a:ea typeface="ＭＳ Ｐゴシック" pitchFamily="34" charset="-128"/>
              </a:rPr>
              <a:t>xn</a:t>
            </a:r>
            <a:r>
              <a:rPr lang="en-US" sz="1400" dirty="0" smtClean="0">
                <a:ea typeface="ＭＳ Ｐゴシック" pitchFamily="34" charset="-128"/>
              </a:rPr>
              <a:t>—</a:t>
            </a:r>
            <a:r>
              <a:rPr lang="en-US" sz="1400" dirty="0" err="1" smtClean="0">
                <a:ea typeface="ＭＳ Ｐゴシック" pitchFamily="34" charset="-128"/>
              </a:rPr>
              <a:t>zckzah</a:t>
            </a:r>
            <a:endParaRPr lang="en-US" sz="1400" dirty="0">
              <a:ea typeface="ＭＳ Ｐゴシック" pitchFamily="34" charset="-128"/>
            </a:endParaRPr>
          </a:p>
          <a:p>
            <a:r>
              <a:rPr lang="en-US" sz="2000" dirty="0" err="1" smtClean="0">
                <a:ea typeface="ＭＳ Ｐゴシック" pitchFamily="34" charset="-128"/>
              </a:rPr>
              <a:t>network.IDN_show_punycode</a:t>
            </a:r>
            <a:r>
              <a:rPr lang="en-US" sz="2000" dirty="0" smtClean="0">
                <a:ea typeface="ＭＳ Ｐゴシック" pitchFamily="34" charset="-128"/>
              </a:rPr>
              <a:t> set to true (default false)</a:t>
            </a:r>
          </a:p>
          <a:p>
            <a:r>
              <a:rPr lang="en-US" sz="2000" dirty="0" smtClean="0">
                <a:ea typeface="ＭＳ Ｐゴシック" pitchFamily="34" charset="-128"/>
              </a:rPr>
              <a:t>Any of these blacklisted characters appear:</a:t>
            </a:r>
            <a:br>
              <a:rPr lang="en-US" sz="2000" dirty="0" smtClean="0">
                <a:ea typeface="ＭＳ Ｐゴシック" pitchFamily="34" charset="-128"/>
              </a:rPr>
            </a:br>
            <a:r>
              <a:rPr lang="en-US" sz="1600" dirty="0" smtClean="0">
                <a:ea typeface="ＭＳ Ｐゴシック" pitchFamily="34" charset="-128"/>
              </a:rPr>
              <a:t> ¼½¾ǃː̷̸։</a:t>
            </a:r>
            <a:r>
              <a:rPr lang="he-IL" sz="1600" dirty="0" smtClean="0">
                <a:ea typeface="ＭＳ Ｐゴシック" pitchFamily="34" charset="-128"/>
                <a:cs typeface="Arial" pitchFamily="34" charset="0"/>
              </a:rPr>
              <a:t>׃״</a:t>
            </a:r>
            <a:r>
              <a:rPr lang="ar-SA" sz="1600" dirty="0" smtClean="0">
                <a:ea typeface="ＭＳ Ｐゴシック" pitchFamily="34" charset="-128"/>
                <a:cs typeface="Arial" pitchFamily="34" charset="0"/>
              </a:rPr>
              <a:t>؉؊٪۔</a:t>
            </a:r>
            <a:r>
              <a:rPr lang="en-US" sz="1600" dirty="0" smtClean="0">
                <a:ea typeface="ＭＳ Ｐゴシック" pitchFamily="34" charset="-128"/>
                <a:cs typeface="Arial" pitchFamily="34" charset="0"/>
              </a:rPr>
              <a:t>܁܂܃܄</a:t>
            </a:r>
            <a:r>
              <a:rPr lang="en-US" sz="1600" dirty="0" err="1" smtClean="0">
                <a:ea typeface="ＭＳ Ｐゴシック" pitchFamily="34" charset="-128"/>
              </a:rPr>
              <a:t>ᅟᅠ</a:t>
            </a:r>
            <a:r>
              <a:rPr lang="en-US" sz="1600" dirty="0" smtClean="0">
                <a:ea typeface="ＭＳ Ｐゴシック" pitchFamily="34" charset="-128"/>
              </a:rPr>
              <a:t>᜵           ​․‧   ‹›⁁⁄⁒ ⅓⅔⅕⅖⅗⅘⅙⅚⅛⅜⅝⅞⅟∕∶⎮╱⧶⧸⫻⫽⿰⿱⿲⿳⿴⿵⿶⿷⿸⿹⿺⿻</a:t>
            </a:r>
            <a:r>
              <a:rPr lang="en-US" altLang="en-US" sz="1600" dirty="0" smtClean="0">
                <a:ea typeface="ＭＳ Ｐゴシック" pitchFamily="34" charset="-128"/>
              </a:rPr>
              <a:t>　。</a:t>
            </a:r>
            <a:r>
              <a:rPr lang="en-US" sz="1600" dirty="0" smtClean="0">
                <a:ea typeface="ＭＳ Ｐゴシック" pitchFamily="34" charset="-128"/>
              </a:rPr>
              <a:t>〔〕</a:t>
            </a:r>
            <a:r>
              <a:rPr lang="en-US" altLang="en-US" sz="1600" dirty="0" smtClean="0">
                <a:ea typeface="ＭＳ Ｐゴシック" pitchFamily="34" charset="-128"/>
              </a:rPr>
              <a:t>〳ㅤ</a:t>
            </a:r>
            <a:r>
              <a:rPr lang="en-US" sz="1600" dirty="0" smtClean="0">
                <a:ea typeface="ＭＳ Ｐゴシック" pitchFamily="34" charset="-128"/>
              </a:rPr>
              <a:t>㈝㈞㎮㎯㏆㏟꞉︔︕︿﹝﹞﻿</a:t>
            </a:r>
            <a:r>
              <a:rPr lang="en-US" altLang="en-US" sz="1600" dirty="0" smtClean="0">
                <a:ea typeface="ＭＳ Ｐゴシック" pitchFamily="34" charset="-128"/>
              </a:rPr>
              <a:t>．／</a:t>
            </a:r>
            <a:r>
              <a:rPr lang="en-US" sz="1600" dirty="0" smtClean="0">
                <a:ea typeface="ＭＳ Ｐゴシック" pitchFamily="34" charset="-128"/>
              </a:rPr>
              <a:t>｡ﾠ￹￺￻￼�</a:t>
            </a:r>
          </a:p>
          <a:p>
            <a:r>
              <a:rPr lang="en-US" sz="2000" dirty="0" smtClean="0">
                <a:ea typeface="ＭＳ Ｐゴシック" pitchFamily="34" charset="-128"/>
              </a:rPr>
              <a:t>Updated </a:t>
            </a:r>
            <a:r>
              <a:rPr lang="en-US" sz="2000" dirty="0">
                <a:ea typeface="ＭＳ Ｐゴシック" pitchFamily="34" charset="-128"/>
              </a:rPr>
              <a:t>at </a:t>
            </a:r>
            <a:r>
              <a:rPr lang="en-US" sz="2000" dirty="0" smtClean="0">
                <a:ea typeface="ＭＳ Ｐゴシック" pitchFamily="34" charset="-128"/>
              </a:rPr>
              <a:t/>
            </a:r>
            <a:br>
              <a:rPr lang="en-US" sz="2000" dirty="0" smtClean="0">
                <a:ea typeface="ＭＳ Ｐゴシック" pitchFamily="34" charset="-128"/>
              </a:rPr>
            </a:br>
            <a:r>
              <a:rPr lang="en-US" sz="2000" dirty="0" smtClean="0">
                <a:ea typeface="ＭＳ Ｐゴシック" pitchFamily="34" charset="-128"/>
                <a:hlinkClick r:id="rId2"/>
              </a:rPr>
              <a:t>http</a:t>
            </a:r>
            <a:r>
              <a:rPr lang="en-US" sz="2000" dirty="0">
                <a:ea typeface="ＭＳ Ｐゴシック" pitchFamily="34" charset="-128"/>
                <a:hlinkClick r:id="rId2"/>
              </a:rPr>
              <a:t>://</a:t>
            </a:r>
            <a:r>
              <a:rPr lang="en-US" sz="2000" dirty="0" smtClean="0">
                <a:ea typeface="ＭＳ Ｐゴシック" pitchFamily="34" charset="-128"/>
                <a:hlinkClick r:id="rId2"/>
              </a:rPr>
              <a:t>kb.mozillazine.org/Network.IDN.blacklist_chars</a:t>
            </a:r>
            <a:r>
              <a:rPr lang="en-US" sz="2000" dirty="0" smtClean="0">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ea typeface="+mj-ea"/>
                <a:cs typeface="+mj-cs"/>
              </a:rPr>
              <a:t>Protections Implemented by Browsers</a:t>
            </a:r>
          </a:p>
        </p:txBody>
      </p:sp>
      <p:sp>
        <p:nvSpPr>
          <p:cNvPr id="3" name="Content Placeholder 2"/>
          <p:cNvSpPr>
            <a:spLocks noGrp="1"/>
          </p:cNvSpPr>
          <p:nvPr>
            <p:ph idx="1"/>
          </p:nvPr>
        </p:nvSpPr>
        <p:spPr/>
        <p:txBody>
          <a:bodyPr/>
          <a:lstStyle/>
          <a:p>
            <a:pPr marL="136525" indent="0">
              <a:buFont typeface="Wingdings 2" pitchFamily="18" charset="2"/>
              <a:buNone/>
              <a:defRPr/>
            </a:pPr>
            <a:r>
              <a:rPr lang="en-US" dirty="0" smtClean="0">
                <a:ea typeface="+mn-ea"/>
                <a:cs typeface="+mn-cs"/>
              </a:rPr>
              <a:t>IE 9, and I assume 10 shows </a:t>
            </a:r>
            <a:r>
              <a:rPr lang="en-US" dirty="0">
                <a:ea typeface="+mn-ea"/>
                <a:cs typeface="+mn-cs"/>
              </a:rPr>
              <a:t>Punycode if</a:t>
            </a:r>
          </a:p>
          <a:p>
            <a:pPr>
              <a:defRPr/>
            </a:pPr>
            <a:r>
              <a:rPr lang="en-US" sz="2400" dirty="0">
                <a:ea typeface="+mn-ea"/>
                <a:cs typeface="+mn-cs"/>
              </a:rPr>
              <a:t>If there is a mismatch between the characters used in the URL and the language expectation </a:t>
            </a:r>
            <a:r>
              <a:rPr lang="en-US" sz="2400" dirty="0" smtClean="0">
                <a:ea typeface="+mn-ea"/>
                <a:cs typeface="+mn-cs"/>
              </a:rPr>
              <a:t/>
            </a:r>
            <a:br>
              <a:rPr lang="en-US" sz="2400" dirty="0" smtClean="0">
                <a:ea typeface="+mn-ea"/>
                <a:cs typeface="+mn-cs"/>
              </a:rPr>
            </a:br>
            <a:endParaRPr lang="en-US" sz="2400" dirty="0" smtClean="0">
              <a:ea typeface="+mn-ea"/>
              <a:cs typeface="+mn-cs"/>
            </a:endParaRPr>
          </a:p>
          <a:p>
            <a:pPr>
              <a:defRPr/>
            </a:pPr>
            <a:endParaRPr lang="en-US" sz="2400" dirty="0" smtClean="0">
              <a:ea typeface="+mn-ea"/>
              <a:cs typeface="+mn-cs"/>
            </a:endParaRPr>
          </a:p>
          <a:p>
            <a:pPr>
              <a:defRPr/>
            </a:pPr>
            <a:endParaRPr lang="en-US" sz="2400" dirty="0" smtClean="0">
              <a:ea typeface="+mn-ea"/>
              <a:cs typeface="+mn-cs"/>
            </a:endParaRPr>
          </a:p>
          <a:p>
            <a:pPr>
              <a:defRPr/>
            </a:pPr>
            <a:r>
              <a:rPr lang="en-US" sz="2400" dirty="0" smtClean="0">
                <a:ea typeface="+mn-ea"/>
                <a:cs typeface="+mn-cs"/>
              </a:rPr>
              <a:t>If character is not used in any language</a:t>
            </a:r>
          </a:p>
          <a:p>
            <a:pPr>
              <a:defRPr/>
            </a:pPr>
            <a:r>
              <a:rPr lang="en-US" sz="2400" dirty="0" smtClean="0">
                <a:ea typeface="+mn-ea"/>
                <a:cs typeface="+mn-cs"/>
              </a:rPr>
              <a:t>Mixed </a:t>
            </a:r>
            <a:r>
              <a:rPr lang="en-US" sz="2400" dirty="0">
                <a:ea typeface="+mn-ea"/>
                <a:cs typeface="+mn-cs"/>
              </a:rPr>
              <a:t>set of scripts that do not </a:t>
            </a:r>
            <a:r>
              <a:rPr lang="en-US" sz="2400" dirty="0" smtClean="0">
                <a:ea typeface="+mn-ea"/>
                <a:cs typeface="+mn-cs"/>
              </a:rPr>
              <a:t>belong together</a:t>
            </a:r>
          </a:p>
          <a:p>
            <a:pPr>
              <a:defRPr/>
            </a:pPr>
            <a:r>
              <a:rPr lang="en-US" sz="2400" dirty="0" smtClean="0">
                <a:ea typeface="+mn-ea"/>
                <a:cs typeface="+mn-cs"/>
              </a:rPr>
              <a:t>Info may be out of date</a:t>
            </a:r>
            <a:r>
              <a:rPr lang="en-US" sz="2400" dirty="0">
                <a:ea typeface="+mn-ea"/>
                <a:cs typeface="+mn-cs"/>
              </a:rPr>
              <a:t>, most material references IE 7</a:t>
            </a:r>
            <a:br>
              <a:rPr lang="en-US" sz="2400" dirty="0">
                <a:ea typeface="+mn-ea"/>
                <a:cs typeface="+mn-cs"/>
              </a:rPr>
            </a:br>
            <a:r>
              <a:rPr lang="en-US" sz="2400" dirty="0">
                <a:ea typeface="+mn-ea"/>
                <a:cs typeface="+mn-cs"/>
                <a:hlinkClick r:id="rId2"/>
              </a:rPr>
              <a:t>http://</a:t>
            </a:r>
            <a:r>
              <a:rPr lang="en-US" sz="2400" dirty="0" smtClean="0">
                <a:ea typeface="+mn-ea"/>
                <a:cs typeface="+mn-cs"/>
                <a:hlinkClick r:id="rId2"/>
              </a:rPr>
              <a:t>msdn.microsoft.com/en-us/library/bb250505%28v=vs.85%29.aspx</a:t>
            </a:r>
            <a:r>
              <a:rPr lang="en-US" sz="2400" dirty="0" smtClean="0">
                <a:ea typeface="+mn-ea"/>
                <a:cs typeface="+mn-cs"/>
              </a:rPr>
              <a:t>  </a:t>
            </a:r>
            <a:endParaRPr lang="en-US" sz="2400" dirty="0">
              <a:ea typeface="+mn-ea"/>
              <a:cs typeface="+mn-cs"/>
            </a:endParaRP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825817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ea typeface="+mj-ea"/>
                <a:cs typeface="+mj-cs"/>
              </a:rPr>
              <a:t>Protections Implemented by Browsers</a:t>
            </a:r>
          </a:p>
        </p:txBody>
      </p:sp>
      <p:sp>
        <p:nvSpPr>
          <p:cNvPr id="30722" name="Content Placeholder 2"/>
          <p:cNvSpPr>
            <a:spLocks noGrp="1"/>
          </p:cNvSpPr>
          <p:nvPr>
            <p:ph idx="1"/>
          </p:nvPr>
        </p:nvSpPr>
        <p:spPr/>
        <p:txBody>
          <a:bodyPr/>
          <a:lstStyle/>
          <a:p>
            <a:pPr marL="136525" indent="0">
              <a:buFont typeface="Wingdings 2" pitchFamily="18" charset="2"/>
              <a:buNone/>
            </a:pPr>
            <a:r>
              <a:rPr lang="en-US" dirty="0" smtClean="0">
                <a:ea typeface="ＭＳ Ｐゴシック" pitchFamily="34" charset="-128"/>
              </a:rPr>
              <a:t>Chrome shows </a:t>
            </a:r>
            <a:r>
              <a:rPr lang="en-US" dirty="0" err="1" smtClean="0">
                <a:ea typeface="ＭＳ Ｐゴシック" pitchFamily="34" charset="-128"/>
              </a:rPr>
              <a:t>Punycode</a:t>
            </a:r>
            <a:r>
              <a:rPr lang="en-US" dirty="0" smtClean="0">
                <a:ea typeface="ＭＳ Ｐゴシック" pitchFamily="34" charset="-128"/>
              </a:rPr>
              <a:t> if </a:t>
            </a:r>
          </a:p>
          <a:p>
            <a:pPr marL="136525" indent="0"/>
            <a:r>
              <a:rPr lang="en-US" dirty="0" smtClean="0">
                <a:ea typeface="ＭＳ Ｐゴシック" pitchFamily="34" charset="-128"/>
              </a:rPr>
              <a:t> Configured language of the browser (configured in the </a:t>
            </a:r>
            <a:r>
              <a:rPr lang="en-US" altLang="en-US" dirty="0" smtClean="0">
                <a:ea typeface="ＭＳ Ｐゴシック" pitchFamily="34" charset="-128"/>
              </a:rPr>
              <a:t>“</a:t>
            </a:r>
            <a:r>
              <a:rPr lang="en-US" dirty="0" smtClean="0">
                <a:ea typeface="ＭＳ Ｐゴシック" pitchFamily="34" charset="-128"/>
              </a:rPr>
              <a:t>Fonts and Languages</a:t>
            </a:r>
            <a:r>
              <a:rPr lang="en-US" altLang="en-US" dirty="0" smtClean="0">
                <a:ea typeface="ＭＳ Ｐゴシック" pitchFamily="34" charset="-128"/>
              </a:rPr>
              <a:t>”</a:t>
            </a:r>
            <a:r>
              <a:rPr lang="en-US" dirty="0" smtClean="0">
                <a:ea typeface="ＭＳ Ｐゴシック" pitchFamily="34" charset="-128"/>
              </a:rPr>
              <a:t> options) does not match</a:t>
            </a:r>
          </a:p>
          <a:p>
            <a:pPr marL="136525" indent="0"/>
            <a:r>
              <a:rPr lang="en-US" dirty="0" smtClean="0">
                <a:ea typeface="ＭＳ Ｐゴシック" pitchFamily="34" charset="-128"/>
              </a:rPr>
              <a:t> Incompatible set of scripts that do not belong</a:t>
            </a:r>
          </a:p>
          <a:p>
            <a:pPr lvl="1"/>
            <a:r>
              <a:rPr lang="en-US" dirty="0" smtClean="0">
                <a:ea typeface="ＭＳ Ｐゴシック" pitchFamily="34" charset="-128"/>
              </a:rPr>
              <a:t>But there is a whitelist, so hard to confuse scripts like Latin with Chinese can be used</a:t>
            </a:r>
          </a:p>
          <a:p>
            <a:pPr marL="136525" indent="0"/>
            <a:r>
              <a:rPr lang="en-US" dirty="0" smtClean="0">
                <a:ea typeface="ＭＳ Ｐゴシック" pitchFamily="34" charset="-128"/>
              </a:rPr>
              <a:t> Characters in a black list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Defenses by Registrar</a:t>
            </a:r>
            <a:endParaRPr lang="en-US" dirty="0">
              <a:ea typeface="+mj-ea"/>
              <a:cs typeface="+mj-cs"/>
            </a:endParaRPr>
          </a:p>
        </p:txBody>
      </p:sp>
      <p:sp>
        <p:nvSpPr>
          <p:cNvPr id="31746" name="Content Placeholder 2"/>
          <p:cNvSpPr>
            <a:spLocks noGrp="1"/>
          </p:cNvSpPr>
          <p:nvPr>
            <p:ph idx="1"/>
          </p:nvPr>
        </p:nvSpPr>
        <p:spPr/>
        <p:txBody>
          <a:bodyPr/>
          <a:lstStyle/>
          <a:p>
            <a:r>
              <a:rPr lang="en-US" sz="2400" dirty="0" smtClean="0">
                <a:ea typeface="ＭＳ Ｐゴシック" pitchFamily="34" charset="-128"/>
              </a:rPr>
              <a:t>Registrars may not allow the character </a:t>
            </a:r>
          </a:p>
          <a:p>
            <a:r>
              <a:rPr lang="en-US" sz="2400" dirty="0" smtClean="0">
                <a:ea typeface="ＭＳ Ｐゴシック" pitchFamily="34" charset="-128"/>
              </a:rPr>
              <a:t>For example, one registrar gave the following error when an attempt was made to register іucu.org (Cyrillic small letter Byelorussian-Ukrainian </a:t>
            </a:r>
            <a:r>
              <a:rPr lang="en-US" sz="2400" dirty="0" err="1" smtClean="0">
                <a:ea typeface="ＭＳ Ｐゴシック" pitchFamily="34" charset="-128"/>
              </a:rPr>
              <a:t>i</a:t>
            </a:r>
            <a:r>
              <a:rPr lang="en-US" sz="2400" dirty="0" smtClean="0">
                <a:ea typeface="ＭＳ Ｐゴシック" pitchFamily="34" charset="-128"/>
              </a:rPr>
              <a:t> U+0456):  </a:t>
            </a:r>
            <a:br>
              <a:rPr lang="en-US" sz="2400" dirty="0" smtClean="0">
                <a:ea typeface="ＭＳ Ｐゴシック" pitchFamily="34" charset="-128"/>
              </a:rPr>
            </a:br>
            <a:r>
              <a:rPr lang="en-US" altLang="en-US" sz="2400" dirty="0" smtClean="0">
                <a:solidFill>
                  <a:srgbClr val="FF0000"/>
                </a:solidFill>
                <a:ea typeface="ＭＳ Ｐゴシック" pitchFamily="34" charset="-128"/>
              </a:rPr>
              <a:t>“</a:t>
            </a:r>
            <a:r>
              <a:rPr lang="en-US" altLang="ja-JP" sz="2400" dirty="0" smtClean="0">
                <a:solidFill>
                  <a:srgbClr val="FF0000"/>
                </a:solidFill>
                <a:ea typeface="ＭＳ Ｐゴシック" pitchFamily="34" charset="-128"/>
              </a:rPr>
              <a:t>Error: You used an invalid international character! Please note that for some reason .org and .info only support Danish, German, Hungarian, Icelandic, Korean, Latvian, Lithuanian, Polish, Spanish, and Swedish international characters.</a:t>
            </a:r>
            <a:r>
              <a:rPr lang="en-US" altLang="en-US" sz="2400" dirty="0" smtClean="0">
                <a:solidFill>
                  <a:srgbClr val="FF0000"/>
                </a:solidFill>
                <a:ea typeface="ＭＳ Ｐゴシック" pitchFamily="34" charset="-128"/>
              </a:rPr>
              <a:t>”</a:t>
            </a:r>
            <a:endParaRPr lang="en-US" altLang="ja-JP" sz="2400" dirty="0" smtClean="0">
              <a:solidFill>
                <a:srgbClr val="FF0000"/>
              </a:solidFill>
              <a:ea typeface="ＭＳ Ｐゴシック" pitchFamily="34" charset="-128"/>
            </a:endParaRPr>
          </a:p>
          <a:p>
            <a:r>
              <a:rPr lang="en-US" sz="2400" dirty="0" smtClean="0">
                <a:ea typeface="ＭＳ Ｐゴシック" pitchFamily="34" charset="-128"/>
              </a:rPr>
              <a:t>May be gotten around by / </a:t>
            </a:r>
            <a:r>
              <a:rPr lang="en-US" sz="2400" dirty="0" err="1" smtClean="0">
                <a:ea typeface="ＭＳ Ｐゴシック" pitchFamily="34" charset="-128"/>
              </a:rPr>
              <a:t>homoglyphs</a:t>
            </a:r>
            <a:r>
              <a:rPr lang="en-US" sz="2400" dirty="0" smtClean="0">
                <a:ea typeface="ＭＳ Ｐゴシック" pitchFamily="34" charset="-128"/>
              </a:rPr>
              <a:t>, </a:t>
            </a:r>
            <a:r>
              <a:rPr lang="ja-JP" altLang="en-US" sz="2400" dirty="0" smtClean="0">
                <a:ea typeface="ＭＳ Ｐゴシック" pitchFamily="34" charset="-128"/>
              </a:rPr>
              <a:t>ノ </a:t>
            </a:r>
            <a:r>
              <a:rPr lang="en-US" sz="2400" dirty="0" smtClean="0">
                <a:ea typeface="ＭＳ Ｐゴシック" pitchFamily="34" charset="-128"/>
              </a:rPr>
              <a:t>Katakana Letter No (U+30ce) seems to work best and a domain you already own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098040"/>
            <a:ext cx="2743200" cy="259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To be clear concerning what this talk is about</a:t>
            </a:r>
            <a:endParaRPr lang="en-US" dirty="0"/>
          </a:p>
        </p:txBody>
      </p:sp>
      <p:pic>
        <p:nvPicPr>
          <p:cNvPr id="2052" name="Picture 4" descr="http://mkamilmm.files.wordpress.com/2012/12/180px-unicode_logo-svg.png?w=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0" y="3429000"/>
            <a:ext cx="1031051" cy="646331"/>
          </a:xfrm>
          <a:prstGeom prst="rect">
            <a:avLst/>
          </a:prstGeom>
          <a:noFill/>
        </p:spPr>
        <p:txBody>
          <a:bodyPr wrap="none" rtlCol="0">
            <a:spAutoFit/>
          </a:bodyPr>
          <a:lstStyle/>
          <a:p>
            <a:r>
              <a:rPr lang="en-US" sz="3600" dirty="0" smtClean="0"/>
              <a:t>Not!</a:t>
            </a:r>
            <a:endParaRPr lang="en-US"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523998"/>
            <a:ext cx="2743200" cy="4105275"/>
          </a:xfrm>
          <a:prstGeom prst="rect">
            <a:avLst/>
          </a:prstGeom>
        </p:spPr>
      </p:pic>
    </p:spTree>
    <p:extLst>
      <p:ext uri="{BB962C8B-B14F-4D97-AF65-F5344CB8AC3E}">
        <p14:creationId xmlns:p14="http://schemas.microsoft.com/office/powerpoint/2010/main" val="3993190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ea typeface="+mj-ea"/>
                <a:cs typeface="+mj-cs"/>
              </a:rPr>
              <a:t>Approach</a:t>
            </a:r>
          </a:p>
        </p:txBody>
      </p:sp>
      <p:sp>
        <p:nvSpPr>
          <p:cNvPr id="3" name="Content Placeholder 2"/>
          <p:cNvSpPr>
            <a:spLocks noGrp="1"/>
          </p:cNvSpPr>
          <p:nvPr>
            <p:ph idx="1"/>
          </p:nvPr>
        </p:nvSpPr>
        <p:spPr/>
        <p:txBody>
          <a:bodyPr/>
          <a:lstStyle/>
          <a:p>
            <a:pPr marL="650875" indent="-514350">
              <a:buFont typeface="+mj-lt"/>
              <a:buAutoNum type="arabicPeriod"/>
              <a:defRPr/>
            </a:pPr>
            <a:r>
              <a:rPr lang="en-US" dirty="0">
                <a:ea typeface="+mn-ea"/>
                <a:cs typeface="+mn-cs"/>
              </a:rPr>
              <a:t>How different browsers show the Punycode in the URL </a:t>
            </a:r>
            <a:r>
              <a:rPr lang="en-US" dirty="0" smtClean="0">
                <a:ea typeface="+mn-ea"/>
                <a:cs typeface="+mn-cs"/>
              </a:rPr>
              <a:t>bar.</a:t>
            </a:r>
          </a:p>
          <a:p>
            <a:pPr marL="650875" indent="-514350">
              <a:buFont typeface="+mj-lt"/>
              <a:buAutoNum type="arabicPeriod"/>
              <a:defRPr/>
            </a:pPr>
            <a:r>
              <a:rPr lang="en-US" dirty="0" smtClean="0">
                <a:ea typeface="+mn-ea"/>
                <a:cs typeface="+mn-cs"/>
              </a:rPr>
              <a:t>How </a:t>
            </a:r>
            <a:r>
              <a:rPr lang="en-US" dirty="0">
                <a:ea typeface="+mn-ea"/>
                <a:cs typeface="+mn-cs"/>
              </a:rPr>
              <a:t>different mail systems show the URL when email is </a:t>
            </a:r>
            <a:r>
              <a:rPr lang="en-US" dirty="0" smtClean="0">
                <a:ea typeface="+mn-ea"/>
                <a:cs typeface="+mn-cs"/>
              </a:rPr>
              <a:t>displayed.</a:t>
            </a:r>
          </a:p>
          <a:p>
            <a:pPr marL="650875" indent="-514350">
              <a:buFont typeface="+mj-lt"/>
              <a:buAutoNum type="arabicPeriod"/>
              <a:defRPr/>
            </a:pPr>
            <a:r>
              <a:rPr lang="en-US" dirty="0" smtClean="0">
                <a:ea typeface="+mn-ea"/>
                <a:cs typeface="+mn-cs"/>
              </a:rPr>
              <a:t>How </a:t>
            </a:r>
            <a:r>
              <a:rPr lang="en-US" dirty="0">
                <a:ea typeface="+mn-ea"/>
                <a:cs typeface="+mn-cs"/>
              </a:rPr>
              <a:t>social networks render the URL</a:t>
            </a:r>
            <a:r>
              <a:rPr lang="en-US" dirty="0" smtClean="0">
                <a:ea typeface="+mn-ea"/>
                <a:cs typeface="+mn-cs"/>
              </a:rPr>
              <a:t>.</a:t>
            </a:r>
            <a:endParaRPr lang="en-US" dirty="0">
              <a:ea typeface="+mn-ea"/>
              <a:cs typeface="+mn-cs"/>
            </a:endParaRPr>
          </a:p>
          <a:p>
            <a:pPr>
              <a:defRPr/>
            </a:pPr>
            <a:r>
              <a:rPr lang="en-US" dirty="0" smtClean="0">
                <a:ea typeface="+mn-ea"/>
                <a:cs typeface="+mn-cs"/>
              </a:rPr>
              <a:t>Used domain we control, and Local Hosts file to map the DNS entries</a:t>
            </a:r>
          </a:p>
          <a:p>
            <a:pPr>
              <a:defRPr/>
            </a:pPr>
            <a:r>
              <a:rPr lang="de-DE" dirty="0">
                <a:ea typeface="+mn-ea"/>
                <a:cs typeface="+mn-cs"/>
              </a:rPr>
              <a:t>IE 10.0.8</a:t>
            </a:r>
          </a:p>
          <a:p>
            <a:pPr>
              <a:defRPr/>
            </a:pPr>
            <a:r>
              <a:rPr lang="de-DE" dirty="0" smtClean="0">
                <a:ea typeface="+mn-ea"/>
                <a:cs typeface="+mn-cs"/>
              </a:rPr>
              <a:t>FireFox </a:t>
            </a:r>
            <a:r>
              <a:rPr lang="de-DE" dirty="0">
                <a:ea typeface="+mn-ea"/>
                <a:cs typeface="+mn-cs"/>
              </a:rPr>
              <a:t>23.0.1</a:t>
            </a:r>
          </a:p>
          <a:p>
            <a:pPr>
              <a:defRPr/>
            </a:pPr>
            <a:r>
              <a:rPr lang="de-DE" dirty="0" smtClean="0">
                <a:ea typeface="+mn-ea"/>
                <a:cs typeface="+mn-cs"/>
              </a:rPr>
              <a:t>Chrome </a:t>
            </a:r>
            <a:r>
              <a:rPr lang="de-DE" dirty="0">
                <a:ea typeface="+mn-ea"/>
                <a:cs typeface="+mn-cs"/>
              </a:rPr>
              <a:t>28.0.1500.95 mg</a:t>
            </a:r>
          </a:p>
          <a:p>
            <a:pPr>
              <a:defRPr/>
            </a:pPr>
            <a:endParaRPr lang="en-US" dirty="0">
              <a:ea typeface="+mn-ea"/>
              <a:cs typeface="+mn-cs"/>
            </a:endParaRPr>
          </a:p>
          <a:p>
            <a:pPr marL="136525" indent="0">
              <a:buFont typeface="Wingdings 2" pitchFamily="18" charset="2"/>
              <a:buNone/>
              <a:defRPr/>
            </a:pPr>
            <a:endParaRPr lang="en-US" dirty="0">
              <a:ea typeface="+mn-ea"/>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Some Results</a:t>
            </a:r>
            <a:endParaRPr lang="en-US" dirty="0">
              <a:ea typeface="+mj-ea"/>
              <a:cs typeface="+mj-cs"/>
            </a:endParaRPr>
          </a:p>
        </p:txBody>
      </p:sp>
      <p:graphicFrame>
        <p:nvGraphicFramePr>
          <p:cNvPr id="4" name="Table 3"/>
          <p:cNvGraphicFramePr>
            <a:graphicFrameLocks noGrp="1"/>
          </p:cNvGraphicFramePr>
          <p:nvPr>
            <p:extLst>
              <p:ext uri="{D42A27DB-BD31-4B8C-83A1-F6EECF244321}">
                <p14:modId xmlns:p14="http://schemas.microsoft.com/office/powerpoint/2010/main" val="943484186"/>
              </p:ext>
            </p:extLst>
          </p:nvPr>
        </p:nvGraphicFramePr>
        <p:xfrm>
          <a:off x="304800" y="1219200"/>
          <a:ext cx="8534400" cy="5526720"/>
        </p:xfrm>
        <a:graphic>
          <a:graphicData uri="http://schemas.openxmlformats.org/drawingml/2006/table">
            <a:tbl>
              <a:tblPr firstRow="1" bandRow="1">
                <a:tableStyleId>{775DCB02-9BB8-47FD-8907-85C794F793BA}</a:tableStyleId>
              </a:tblPr>
              <a:tblGrid>
                <a:gridCol w="2133600"/>
                <a:gridCol w="2133600"/>
                <a:gridCol w="2133600"/>
                <a:gridCol w="2133600"/>
              </a:tblGrid>
              <a:tr h="360000">
                <a:tc>
                  <a:txBody>
                    <a:bodyPr/>
                    <a:lstStyle/>
                    <a:p>
                      <a:r>
                        <a:rPr lang="en-US" sz="1400" dirty="0" smtClean="0"/>
                        <a:t>URL</a:t>
                      </a:r>
                      <a:endParaRPr lang="en-US" sz="1400" dirty="0"/>
                    </a:p>
                  </a:txBody>
                  <a:tcPr/>
                </a:tc>
                <a:tc>
                  <a:txBody>
                    <a:bodyPr/>
                    <a:lstStyle/>
                    <a:p>
                      <a:r>
                        <a:rPr lang="en-US" sz="1400" dirty="0" smtClean="0"/>
                        <a:t>Firefox 11</a:t>
                      </a:r>
                      <a:endParaRPr lang="en-US" sz="1400" dirty="0"/>
                    </a:p>
                  </a:txBody>
                  <a:tcPr/>
                </a:tc>
                <a:tc>
                  <a:txBody>
                    <a:bodyPr/>
                    <a:lstStyle/>
                    <a:p>
                      <a:r>
                        <a:rPr lang="en-US" sz="1400" dirty="0" smtClean="0"/>
                        <a:t>IE 9</a:t>
                      </a:r>
                      <a:endParaRPr lang="en-US" sz="1400" dirty="0"/>
                    </a:p>
                  </a:txBody>
                  <a:tcPr/>
                </a:tc>
                <a:tc>
                  <a:txBody>
                    <a:bodyPr/>
                    <a:lstStyle/>
                    <a:p>
                      <a:r>
                        <a:rPr lang="en-US" sz="1400" dirty="0" smtClean="0"/>
                        <a:t>Chrome </a:t>
                      </a:r>
                      <a:r>
                        <a:rPr kumimoji="0" lang="en-US" sz="1400" b="1" kern="1200" dirty="0" smtClean="0">
                          <a:solidFill>
                            <a:schemeClr val="lt1"/>
                          </a:solidFill>
                          <a:effectLst/>
                          <a:latin typeface="+mn-lt"/>
                          <a:ea typeface="+mn-ea"/>
                          <a:cs typeface="+mn-cs"/>
                        </a:rPr>
                        <a:t>18.0.1025.142</a:t>
                      </a:r>
                      <a:endParaRPr lang="en-US" sz="1400" dirty="0"/>
                    </a:p>
                  </a:txBody>
                  <a:tcPr/>
                </a:tc>
              </a:tr>
              <a:tr h="691200">
                <a:tc>
                  <a:txBody>
                    <a:bodyPr/>
                    <a:lstStyle/>
                    <a:p>
                      <a:r>
                        <a:rPr kumimoji="0" lang="en-US" sz="1400" kern="1200" dirty="0" smtClean="0">
                          <a:solidFill>
                            <a:schemeClr val="dk1"/>
                          </a:solidFill>
                          <a:effectLst/>
                          <a:latin typeface="+mn-lt"/>
                          <a:ea typeface="+mn-ea"/>
                          <a:cs typeface="+mn-cs"/>
                        </a:rPr>
                        <a:t>U+03A9</a:t>
                      </a:r>
                      <a:br>
                        <a:rPr kumimoji="0" lang="en-US" sz="1400" kern="1200" dirty="0" smtClean="0">
                          <a:solidFill>
                            <a:schemeClr val="dk1"/>
                          </a:solidFill>
                          <a:effectLst/>
                          <a:latin typeface="+mn-lt"/>
                          <a:ea typeface="+mn-ea"/>
                          <a:cs typeface="+mn-cs"/>
                        </a:rPr>
                      </a:br>
                      <a:r>
                        <a:rPr kumimoji="0" lang="en-US" sz="1400" u="sng" kern="1200" dirty="0" smtClean="0">
                          <a:solidFill>
                            <a:schemeClr val="dk1"/>
                          </a:solidFill>
                          <a:effectLst/>
                          <a:latin typeface="+mn-lt"/>
                          <a:ea typeface="+mn-ea"/>
                          <a:cs typeface="+mn-cs"/>
                        </a:rPr>
                        <a:t>Ω.com</a:t>
                      </a:r>
                      <a:r>
                        <a:rPr kumimoji="0" lang="en-US" sz="1400" kern="1200" dirty="0" smtClean="0">
                          <a:solidFill>
                            <a:schemeClr val="dk1"/>
                          </a:solidFill>
                          <a:effectLst/>
                          <a:latin typeface="+mn-lt"/>
                          <a:ea typeface="+mn-ea"/>
                          <a:cs typeface="+mn-cs"/>
                        </a:rPr>
                        <a:t>  </a:t>
                      </a:r>
                      <a:endParaRPr lang="en-US" sz="1400" dirty="0"/>
                    </a:p>
                  </a:txBody>
                  <a:tcPr/>
                </a:tc>
                <a:tc>
                  <a:txBody>
                    <a:bodyPr/>
                    <a:lstStyle/>
                    <a:p>
                      <a:r>
                        <a:rPr lang="en-US" sz="1400" dirty="0" smtClean="0"/>
                        <a:t>ω.com </a:t>
                      </a:r>
                      <a:br>
                        <a:rPr lang="en-US" sz="1400" dirty="0" smtClean="0"/>
                      </a:br>
                      <a:r>
                        <a:rPr lang="en-US" sz="1400" dirty="0" smtClean="0"/>
                        <a:t>used to show</a:t>
                      </a:r>
                    </a:p>
                    <a:p>
                      <a:r>
                        <a:rPr lang="en-US" sz="1400" dirty="0" smtClean="0"/>
                        <a:t>xn--bya.com</a:t>
                      </a:r>
                    </a:p>
                  </a:txBody>
                  <a:tcPr/>
                </a:tc>
                <a:tc>
                  <a:txBody>
                    <a:bodyPr/>
                    <a:lstStyle/>
                    <a:p>
                      <a:r>
                        <a:rPr kumimoji="0" lang="en-US" sz="1400" u="sng" kern="1200" dirty="0" smtClean="0">
                          <a:solidFill>
                            <a:schemeClr val="dk1"/>
                          </a:solidFill>
                          <a:effectLst/>
                          <a:latin typeface="+mn-lt"/>
                          <a:ea typeface="+mn-ea"/>
                          <a:cs typeface="+mn-cs"/>
                        </a:rPr>
                        <a:t>xn--bya.com</a:t>
                      </a:r>
                      <a:endParaRPr lang="en-US" sz="1400" dirty="0"/>
                    </a:p>
                  </a:txBody>
                  <a:tcPr/>
                </a:tc>
                <a:tc>
                  <a:txBody>
                    <a:bodyPr/>
                    <a:lstStyle/>
                    <a:p>
                      <a:r>
                        <a:rPr kumimoji="0" lang="en-US" sz="1400" u="sng" kern="1200" dirty="0" smtClean="0">
                          <a:solidFill>
                            <a:schemeClr val="dk1"/>
                          </a:solidFill>
                          <a:effectLst/>
                          <a:latin typeface="+mn-lt"/>
                          <a:ea typeface="+mn-ea"/>
                          <a:cs typeface="+mn-cs"/>
                        </a:rPr>
                        <a:t>xn--bya.com</a:t>
                      </a:r>
                      <a:endParaRPr lang="en-US" sz="1400" dirty="0"/>
                    </a:p>
                  </a:txBody>
                  <a:tcPr/>
                </a:tc>
              </a:tr>
              <a:tr h="547200">
                <a:tc>
                  <a:txBody>
                    <a:bodyPr/>
                    <a:lstStyle/>
                    <a:p>
                      <a:r>
                        <a:rPr kumimoji="0" lang="en-US" sz="1400" kern="1200" dirty="0" smtClean="0">
                          <a:solidFill>
                            <a:schemeClr val="dk1"/>
                          </a:solidFill>
                          <a:effectLst/>
                          <a:latin typeface="+mn-lt"/>
                          <a:ea typeface="+mn-ea"/>
                          <a:cs typeface="+mn-cs"/>
                        </a:rPr>
                        <a:t>Ω U+03A9</a:t>
                      </a:r>
                      <a:br>
                        <a:rPr kumimoji="0" lang="en-US" sz="1400" kern="1200" dirty="0" smtClean="0">
                          <a:solidFill>
                            <a:schemeClr val="dk1"/>
                          </a:solidFill>
                          <a:effectLst/>
                          <a:latin typeface="+mn-lt"/>
                          <a:ea typeface="+mn-ea"/>
                          <a:cs typeface="+mn-cs"/>
                        </a:rPr>
                      </a:br>
                      <a:r>
                        <a:rPr kumimoji="0" lang="en-US" sz="1400" u="sng" kern="1200" dirty="0" smtClean="0">
                          <a:solidFill>
                            <a:schemeClr val="dk1"/>
                          </a:solidFill>
                          <a:effectLst/>
                          <a:latin typeface="+mn-lt"/>
                          <a:ea typeface="+mn-ea"/>
                          <a:cs typeface="+mn-cs"/>
                        </a:rPr>
                        <a:t>Ω.org</a:t>
                      </a:r>
                      <a:r>
                        <a:rPr kumimoji="0" lang="en-US" sz="1400" kern="1200" dirty="0" smtClean="0">
                          <a:solidFill>
                            <a:schemeClr val="dk1"/>
                          </a:solidFill>
                          <a:effectLst/>
                          <a:latin typeface="+mn-lt"/>
                          <a:ea typeface="+mn-ea"/>
                          <a:cs typeface="+mn-cs"/>
                        </a:rPr>
                        <a:t>   </a:t>
                      </a:r>
                      <a:endParaRPr lang="en-US" sz="1400" dirty="0"/>
                    </a:p>
                  </a:txBody>
                  <a:tcPr/>
                </a:tc>
                <a:tc>
                  <a:txBody>
                    <a:bodyPr/>
                    <a:lstStyle/>
                    <a:p>
                      <a:r>
                        <a:rPr kumimoji="0" lang="en-US" sz="1400" u="sng" kern="1200" dirty="0" smtClean="0">
                          <a:solidFill>
                            <a:schemeClr val="dk1"/>
                          </a:solidFill>
                          <a:effectLst/>
                          <a:latin typeface="+mn-lt"/>
                          <a:ea typeface="+mn-ea"/>
                          <a:cs typeface="+mn-cs"/>
                        </a:rPr>
                        <a:t>Ω.org</a:t>
                      </a:r>
                      <a:r>
                        <a:rPr kumimoji="0" lang="en-US" sz="1400" kern="1200" dirty="0" smtClean="0">
                          <a:solidFill>
                            <a:schemeClr val="dk1"/>
                          </a:solidFill>
                          <a:effectLst/>
                          <a:latin typeface="+mn-lt"/>
                          <a:ea typeface="+mn-ea"/>
                          <a:cs typeface="+mn-cs"/>
                        </a:rPr>
                        <a:t>   </a:t>
                      </a:r>
                      <a:endParaRPr lang="en-US" sz="1400" dirty="0"/>
                    </a:p>
                  </a:txBody>
                  <a:tcPr/>
                </a:tc>
                <a:tc>
                  <a:txBody>
                    <a:bodyPr/>
                    <a:lstStyle/>
                    <a:p>
                      <a:r>
                        <a:rPr kumimoji="0" lang="en-US" sz="1400" u="sng" kern="1200" dirty="0" smtClean="0">
                          <a:solidFill>
                            <a:schemeClr val="dk1"/>
                          </a:solidFill>
                          <a:effectLst/>
                          <a:latin typeface="+mn-lt"/>
                          <a:ea typeface="+mn-ea"/>
                          <a:cs typeface="+mn-cs"/>
                        </a:rPr>
                        <a:t>xn--exa.org</a:t>
                      </a:r>
                      <a:r>
                        <a:rPr kumimoji="0" lang="en-US" sz="1400" kern="1200" dirty="0" smtClean="0">
                          <a:solidFill>
                            <a:schemeClr val="dk1"/>
                          </a:solidFill>
                          <a:effectLst/>
                          <a:latin typeface="+mn-lt"/>
                          <a:ea typeface="+mn-ea"/>
                          <a:cs typeface="+mn-cs"/>
                        </a:rPr>
                        <a:t>  </a:t>
                      </a:r>
                      <a:endParaRPr lang="en-US" sz="1400" dirty="0"/>
                    </a:p>
                  </a:txBody>
                  <a:tcPr/>
                </a:tc>
                <a:tc>
                  <a:txBody>
                    <a:bodyPr/>
                    <a:lstStyle/>
                    <a:p>
                      <a:r>
                        <a:rPr kumimoji="0" lang="en-US" sz="1400" u="sng" kern="1200" dirty="0" smtClean="0">
                          <a:solidFill>
                            <a:schemeClr val="dk1"/>
                          </a:solidFill>
                          <a:effectLst/>
                          <a:latin typeface="+mn-lt"/>
                          <a:ea typeface="+mn-ea"/>
                          <a:cs typeface="+mn-cs"/>
                        </a:rPr>
                        <a:t>xn--exa.org</a:t>
                      </a:r>
                      <a:r>
                        <a:rPr kumimoji="0" lang="en-US" sz="1400" kern="1200" dirty="0" smtClean="0">
                          <a:solidFill>
                            <a:schemeClr val="dk1"/>
                          </a:solidFill>
                          <a:effectLst/>
                          <a:latin typeface="+mn-lt"/>
                          <a:ea typeface="+mn-ea"/>
                          <a:cs typeface="+mn-cs"/>
                        </a:rPr>
                        <a:t>  </a:t>
                      </a:r>
                      <a:endParaRPr lang="en-US" sz="1400" dirty="0"/>
                    </a:p>
                  </a:txBody>
                  <a:tcPr/>
                </a:tc>
              </a:tr>
              <a:tr h="547200">
                <a:tc>
                  <a:txBody>
                    <a:bodyPr/>
                    <a:lstStyle/>
                    <a:p>
                      <a:r>
                        <a:rPr lang="en-US" sz="1400" dirty="0" smtClean="0">
                          <a:solidFill>
                            <a:schemeClr val="bg1"/>
                          </a:solidFill>
                        </a:rPr>
                        <a:t>http://</a:t>
                      </a:r>
                      <a:r>
                        <a:rPr lang="ja-JP" altLang="en-US" sz="1400" dirty="0" smtClean="0">
                          <a:solidFill>
                            <a:schemeClr val="bg1"/>
                          </a:solidFill>
                        </a:rPr>
                        <a:t>北京大学</a:t>
                      </a:r>
                      <a:r>
                        <a:rPr lang="en-US" altLang="ja-JP" sz="1400" dirty="0" smtClean="0">
                          <a:solidFill>
                            <a:schemeClr val="bg1"/>
                          </a:solidFill>
                        </a:rPr>
                        <a:t>.</a:t>
                      </a:r>
                      <a:r>
                        <a:rPr lang="ja-JP" altLang="en-US" sz="1400" dirty="0" smtClean="0">
                          <a:solidFill>
                            <a:schemeClr val="bg1"/>
                          </a:solidFill>
                        </a:rPr>
                        <a:t>中國    </a:t>
                      </a:r>
                      <a:endParaRPr lang="en-US" sz="1400" dirty="0">
                        <a:solidFill>
                          <a:schemeClr val="bg1"/>
                        </a:solidFill>
                      </a:endParaRPr>
                    </a:p>
                  </a:txBody>
                  <a:tcPr/>
                </a:tc>
                <a:tc>
                  <a:txBody>
                    <a:bodyPr/>
                    <a:lstStyle/>
                    <a:p>
                      <a:r>
                        <a:rPr lang="en-US" sz="1400" dirty="0" smtClean="0">
                          <a:solidFill>
                            <a:schemeClr val="bg1"/>
                          </a:solidFill>
                        </a:rPr>
                        <a:t>http://</a:t>
                      </a:r>
                      <a:r>
                        <a:rPr lang="ja-JP" altLang="en-US" sz="1400" dirty="0" smtClean="0">
                          <a:solidFill>
                            <a:schemeClr val="bg1"/>
                          </a:solidFill>
                        </a:rPr>
                        <a:t>北京大学</a:t>
                      </a:r>
                      <a:r>
                        <a:rPr lang="en-US" altLang="ja-JP" sz="1400" dirty="0" smtClean="0">
                          <a:solidFill>
                            <a:schemeClr val="bg1"/>
                          </a:solidFill>
                        </a:rPr>
                        <a:t>.</a:t>
                      </a:r>
                      <a:r>
                        <a:rPr lang="ja-JP" altLang="en-US" sz="1400" dirty="0" smtClean="0">
                          <a:solidFill>
                            <a:schemeClr val="bg1"/>
                          </a:solidFill>
                        </a:rPr>
                        <a:t>中國</a:t>
                      </a:r>
                      <a:endParaRPr lang="en-US" sz="1400" u="sng" dirty="0">
                        <a:solidFill>
                          <a:schemeClr val="bg1"/>
                        </a:solidFill>
                      </a:endParaRPr>
                    </a:p>
                  </a:txBody>
                  <a:tcPr/>
                </a:tc>
                <a:tc>
                  <a:txBody>
                    <a:bodyPr/>
                    <a:lstStyle/>
                    <a:p>
                      <a:r>
                        <a:rPr lang="en-US" sz="1400" u="sng" dirty="0" smtClean="0"/>
                        <a:t>http://xn--1lq90ic7fzpc.xn--fiqz9s/</a:t>
                      </a:r>
                      <a:endParaRPr lang="en-US" sz="1400" u="sng" dirty="0"/>
                    </a:p>
                  </a:txBody>
                  <a:tcPr/>
                </a:tc>
                <a:tc>
                  <a:txBody>
                    <a:bodyPr/>
                    <a:lstStyle/>
                    <a:p>
                      <a:r>
                        <a:rPr lang="en-US" sz="1400" u="sng" dirty="0" smtClean="0"/>
                        <a:t>http://xn--1lq90ic7fzpc.xn--fiqz9s/</a:t>
                      </a:r>
                      <a:endParaRPr lang="en-US" sz="1400" u="sng" dirty="0"/>
                    </a:p>
                  </a:txBody>
                  <a:tcPr/>
                </a:tc>
              </a:tr>
              <a:tr h="547200">
                <a:tc>
                  <a:txBody>
                    <a:bodyPr/>
                    <a:lstStyle/>
                    <a:p>
                      <a:r>
                        <a:rPr kumimoji="0" lang="en-US" sz="1400" kern="1200" dirty="0" smtClean="0">
                          <a:solidFill>
                            <a:schemeClr val="dk1"/>
                          </a:solidFill>
                          <a:effectLst/>
                          <a:latin typeface="+mn-lt"/>
                          <a:ea typeface="+mn-ea"/>
                          <a:cs typeface="+mn-cs"/>
                        </a:rPr>
                        <a:t>ɡ U+0261</a:t>
                      </a:r>
                      <a:br>
                        <a:rPr kumimoji="0" lang="en-US" sz="1400" kern="1200" dirty="0" smtClean="0">
                          <a:solidFill>
                            <a:schemeClr val="dk1"/>
                          </a:solidFill>
                          <a:effectLst/>
                          <a:latin typeface="+mn-lt"/>
                          <a:ea typeface="+mn-ea"/>
                          <a:cs typeface="+mn-cs"/>
                        </a:rPr>
                      </a:br>
                      <a:r>
                        <a:rPr kumimoji="0" lang="en-US" sz="1400" u="sng" kern="1200" dirty="0" smtClean="0">
                          <a:solidFill>
                            <a:schemeClr val="dk1"/>
                          </a:solidFill>
                          <a:effectLst/>
                          <a:latin typeface="+mn-lt"/>
                          <a:ea typeface="+mn-ea"/>
                          <a:cs typeface="+mn-cs"/>
                        </a:rPr>
                        <a:t>ɡoogle.com</a:t>
                      </a:r>
                      <a:r>
                        <a:rPr kumimoji="0" lang="en-US" sz="1400" kern="1200" dirty="0" smtClean="0">
                          <a:solidFill>
                            <a:schemeClr val="dk1"/>
                          </a:solidFill>
                          <a:effectLst/>
                          <a:latin typeface="+mn-lt"/>
                          <a:ea typeface="+mn-ea"/>
                          <a:cs typeface="+mn-cs"/>
                        </a:rPr>
                        <a:t> </a:t>
                      </a:r>
                      <a:endParaRPr lang="en-US" sz="1400" dirty="0"/>
                    </a:p>
                  </a:txBody>
                  <a:tcPr/>
                </a:tc>
                <a:tc>
                  <a:txBody>
                    <a:bodyPr/>
                    <a:lstStyle/>
                    <a:p>
                      <a:r>
                        <a:rPr kumimoji="0" lang="en-US" sz="1400" u="sng" kern="1200" dirty="0" smtClean="0">
                          <a:solidFill>
                            <a:schemeClr val="dk1"/>
                          </a:solidFill>
                          <a:effectLst/>
                          <a:latin typeface="+mn-lt"/>
                          <a:ea typeface="+mn-ea"/>
                          <a:cs typeface="+mn-cs"/>
                        </a:rPr>
                        <a:t>xn--oogle-qmc.com  z </a:t>
                      </a:r>
                      <a:endParaRPr lang="en-US" sz="1400" u="sng" dirty="0"/>
                    </a:p>
                  </a:txBody>
                  <a:tcPr/>
                </a:tc>
                <a:tc>
                  <a:txBody>
                    <a:bodyPr/>
                    <a:lstStyle/>
                    <a:p>
                      <a:r>
                        <a:rPr kumimoji="0" lang="en-US" sz="1400" u="sng" kern="1200" dirty="0" smtClean="0">
                          <a:solidFill>
                            <a:schemeClr val="dk1"/>
                          </a:solidFill>
                          <a:effectLst/>
                          <a:latin typeface="+mn-lt"/>
                          <a:ea typeface="+mn-ea"/>
                          <a:cs typeface="+mn-cs"/>
                        </a:rPr>
                        <a:t>xn--oogle-qmc.com </a:t>
                      </a:r>
                      <a:endParaRPr lang="en-US" sz="1400" u="sng" dirty="0"/>
                    </a:p>
                  </a:txBody>
                  <a:tcPr/>
                </a:tc>
                <a:tc>
                  <a:txBody>
                    <a:bodyPr/>
                    <a:lstStyle/>
                    <a:p>
                      <a:r>
                        <a:rPr kumimoji="0" lang="en-US" sz="1400" u="sng" kern="1200" dirty="0" smtClean="0">
                          <a:solidFill>
                            <a:schemeClr val="dk1"/>
                          </a:solidFill>
                          <a:effectLst/>
                          <a:latin typeface="+mn-lt"/>
                          <a:ea typeface="+mn-ea"/>
                          <a:cs typeface="+mn-cs"/>
                        </a:rPr>
                        <a:t>xn--oogle-qmc.com </a:t>
                      </a:r>
                      <a:endParaRPr lang="en-US" sz="1400" u="sng" dirty="0"/>
                    </a:p>
                  </a:txBody>
                  <a:tcPr/>
                </a:tc>
              </a:tr>
              <a:tr h="777600">
                <a:tc>
                  <a:txBody>
                    <a:bodyPr/>
                    <a:lstStyle/>
                    <a:p>
                      <a:r>
                        <a:rPr kumimoji="0" lang="en-US" sz="1400" kern="1200" dirty="0" smtClean="0">
                          <a:solidFill>
                            <a:schemeClr val="dk1"/>
                          </a:solidFill>
                          <a:effectLst/>
                          <a:latin typeface="+mn-lt"/>
                          <a:ea typeface="+mn-ea"/>
                          <a:cs typeface="+mn-cs"/>
                        </a:rPr>
                        <a:t>і U+0456</a:t>
                      </a:r>
                      <a:br>
                        <a:rPr kumimoji="0" lang="en-US" sz="1400" kern="1200" dirty="0" smtClean="0">
                          <a:solidFill>
                            <a:schemeClr val="dk1"/>
                          </a:solidFill>
                          <a:effectLst/>
                          <a:latin typeface="+mn-lt"/>
                          <a:ea typeface="+mn-ea"/>
                          <a:cs typeface="+mn-cs"/>
                        </a:rPr>
                      </a:br>
                      <a:r>
                        <a:rPr kumimoji="0" lang="en-US" sz="1400" u="sng" kern="1200" dirty="0" smtClean="0">
                          <a:solidFill>
                            <a:schemeClr val="dk1"/>
                          </a:solidFill>
                          <a:effectLst/>
                          <a:latin typeface="+mn-lt"/>
                          <a:ea typeface="+mn-ea"/>
                          <a:cs typeface="+mn-cs"/>
                        </a:rPr>
                        <a:t>іucu.org</a:t>
                      </a:r>
                      <a:r>
                        <a:rPr kumimoji="0" lang="en-US" sz="1400" kern="1200" dirty="0" smtClean="0">
                          <a:solidFill>
                            <a:schemeClr val="dk1"/>
                          </a:solidFill>
                          <a:effectLst/>
                          <a:latin typeface="+mn-lt"/>
                          <a:ea typeface="+mn-ea"/>
                          <a:cs typeface="+mn-cs"/>
                        </a:rPr>
                        <a:t> </a:t>
                      </a:r>
                      <a:br>
                        <a:rPr kumimoji="0" lang="en-US" sz="1400" kern="1200" dirty="0" smtClean="0">
                          <a:solidFill>
                            <a:schemeClr val="dk1"/>
                          </a:solidFill>
                          <a:effectLst/>
                          <a:latin typeface="+mn-lt"/>
                          <a:ea typeface="+mn-ea"/>
                          <a:cs typeface="+mn-cs"/>
                        </a:rPr>
                      </a:b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sng" kern="1200" dirty="0" smtClean="0">
                          <a:solidFill>
                            <a:schemeClr val="dk1"/>
                          </a:solidFill>
                          <a:effectLst/>
                          <a:latin typeface="+mn-lt"/>
                          <a:ea typeface="+mn-ea"/>
                          <a:cs typeface="+mn-cs"/>
                        </a:rPr>
                        <a:t>іucu.org  </a:t>
                      </a:r>
                      <a:endParaRPr lang="en-US" sz="1400"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sng" kern="1200" dirty="0" smtClean="0">
                          <a:solidFill>
                            <a:schemeClr val="dk1"/>
                          </a:solidFill>
                          <a:effectLst/>
                          <a:latin typeface="+mn-lt"/>
                          <a:ea typeface="+mn-ea"/>
                          <a:cs typeface="+mn-cs"/>
                        </a:rPr>
                        <a:t>xn--ucU+ihd.org</a:t>
                      </a:r>
                      <a:endParaRPr lang="en-US" sz="1400" u="sng" dirty="0" smtClean="0"/>
                    </a:p>
                    <a:p>
                      <a:endParaRPr lang="en-US" sz="1400" u="sn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sng" kern="1200" dirty="0" smtClean="0">
                          <a:solidFill>
                            <a:schemeClr val="dk1"/>
                          </a:solidFill>
                          <a:effectLst/>
                          <a:latin typeface="+mn-lt"/>
                          <a:ea typeface="+mn-ea"/>
                          <a:cs typeface="+mn-cs"/>
                        </a:rPr>
                        <a:t>xn--ucU+ihd.org</a:t>
                      </a:r>
                      <a:endParaRPr lang="en-US" sz="1400" u="sng" dirty="0" smtClean="0"/>
                    </a:p>
                    <a:p>
                      <a:endParaRPr lang="en-US" sz="1400" u="sng" dirty="0"/>
                    </a:p>
                  </a:txBody>
                  <a:tcPr/>
                </a:tc>
              </a:tr>
              <a:tr h="1008000">
                <a:tc>
                  <a:txBody>
                    <a:bodyPr/>
                    <a:lstStyle/>
                    <a:p>
                      <a:r>
                        <a:rPr kumimoji="0" lang="en-US" sz="1400" kern="1200" dirty="0" smtClean="0">
                          <a:solidFill>
                            <a:schemeClr val="dk1"/>
                          </a:solidFill>
                          <a:effectLst/>
                          <a:latin typeface="+mn-lt"/>
                          <a:ea typeface="+mn-ea"/>
                          <a:cs typeface="+mn-cs"/>
                        </a:rPr>
                        <a:t>ｇU+FF47 ｏU+FF4F </a:t>
                      </a:r>
                      <a:r>
                        <a:rPr kumimoji="0" lang="en-US" sz="1400" kern="1200" dirty="0" err="1" smtClean="0">
                          <a:solidFill>
                            <a:schemeClr val="dk1"/>
                          </a:solidFill>
                          <a:effectLst/>
                          <a:latin typeface="+mn-lt"/>
                          <a:ea typeface="+mn-ea"/>
                          <a:cs typeface="+mn-cs"/>
                        </a:rPr>
                        <a:t>ｏU+FF4F</a:t>
                      </a:r>
                      <a:r>
                        <a:rPr kumimoji="0" lang="en-US" sz="1400" kern="1200" dirty="0" smtClean="0">
                          <a:solidFill>
                            <a:schemeClr val="dk1"/>
                          </a:solidFill>
                          <a:effectLst/>
                          <a:latin typeface="+mn-lt"/>
                          <a:ea typeface="+mn-ea"/>
                          <a:cs typeface="+mn-cs"/>
                        </a:rPr>
                        <a:t> ｇU+FF47 ｌU+FF4C ｅU+FF45 </a:t>
                      </a:r>
                      <a:br>
                        <a:rPr kumimoji="0" lang="en-US" sz="1400" kern="1200" dirty="0" smtClean="0">
                          <a:solidFill>
                            <a:schemeClr val="dk1"/>
                          </a:solidFill>
                          <a:effectLst/>
                          <a:latin typeface="+mn-lt"/>
                          <a:ea typeface="+mn-ea"/>
                          <a:cs typeface="+mn-cs"/>
                        </a:rPr>
                      </a:br>
                      <a:r>
                        <a:rPr kumimoji="0" lang="en-US" sz="1400" kern="1200" dirty="0" smtClean="0">
                          <a:solidFill>
                            <a:schemeClr val="dk1"/>
                          </a:solidFill>
                          <a:effectLst/>
                          <a:latin typeface="+mn-lt"/>
                          <a:ea typeface="+mn-ea"/>
                          <a:cs typeface="+mn-cs"/>
                        </a:rPr>
                        <a:t>ｇｏｏｇｌｅ.com </a:t>
                      </a:r>
                      <a:endParaRPr lang="en-US" sz="1400" dirty="0"/>
                    </a:p>
                  </a:txBody>
                  <a:tcPr/>
                </a:tc>
                <a:tc>
                  <a:txBody>
                    <a:bodyPr/>
                    <a:lstStyle/>
                    <a:p>
                      <a:r>
                        <a:rPr kumimoji="0" lang="en-US" sz="1400" kern="1200" dirty="0" smtClean="0">
                          <a:solidFill>
                            <a:schemeClr val="dk1"/>
                          </a:solidFill>
                          <a:effectLst/>
                          <a:latin typeface="+mn-lt"/>
                          <a:ea typeface="+mn-ea"/>
                          <a:cs typeface="+mn-cs"/>
                        </a:rPr>
                        <a:t>Normalized to standard Latin</a:t>
                      </a:r>
                      <a:endParaRPr lang="en-US" sz="1400" dirty="0"/>
                    </a:p>
                  </a:txBody>
                  <a:tcPr/>
                </a:tc>
                <a:tc>
                  <a:txBody>
                    <a:bodyPr/>
                    <a:lstStyle/>
                    <a:p>
                      <a:r>
                        <a:rPr kumimoji="0" lang="en-US" sz="1400" kern="1200" dirty="0" smtClean="0">
                          <a:solidFill>
                            <a:schemeClr val="dk1"/>
                          </a:solidFill>
                          <a:effectLst/>
                          <a:latin typeface="+mn-lt"/>
                          <a:ea typeface="+mn-ea"/>
                          <a:cs typeface="+mn-cs"/>
                        </a:rPr>
                        <a:t>Normalized to standard Latin</a:t>
                      </a:r>
                      <a:endParaRPr lang="en-US" sz="1400" dirty="0"/>
                    </a:p>
                  </a:txBody>
                  <a:tcPr/>
                </a:tc>
                <a:tc>
                  <a:txBody>
                    <a:bodyPr/>
                    <a:lstStyle/>
                    <a:p>
                      <a:r>
                        <a:rPr kumimoji="0" lang="en-US" sz="1400" kern="1200" dirty="0" smtClean="0">
                          <a:solidFill>
                            <a:schemeClr val="dk1"/>
                          </a:solidFill>
                          <a:effectLst/>
                          <a:latin typeface="+mn-lt"/>
                          <a:ea typeface="+mn-ea"/>
                          <a:cs typeface="+mn-cs"/>
                        </a:rPr>
                        <a:t>Normalized to standard Latin</a:t>
                      </a:r>
                      <a:endParaRPr lang="en-US" sz="1400" dirty="0"/>
                    </a:p>
                  </a:txBody>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effectLst/>
                          <a:latin typeface="+mn-lt"/>
                          <a:ea typeface="+mn-ea"/>
                          <a:cs typeface="+mn-cs"/>
                        </a:rPr>
                        <a:t>⁄  U+204</a:t>
                      </a:r>
                      <a:endParaRPr kumimoji="0" lang="en-US" sz="1400" u="sng"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sng" kern="1200" dirty="0" smtClean="0">
                          <a:solidFill>
                            <a:schemeClr val="dk1"/>
                          </a:solidFill>
                          <a:effectLst/>
                          <a:latin typeface="+mn-lt"/>
                          <a:ea typeface="+mn-ea"/>
                          <a:cs typeface="+mn-cs"/>
                        </a:rPr>
                        <a:t>www.microsoft.com⁄index.html.irongeek.org</a:t>
                      </a:r>
                    </a:p>
                    <a:p>
                      <a:endParaRPr lang="en-US" sz="1400" u="sng" dirty="0"/>
                    </a:p>
                  </a:txBody>
                  <a:tcPr/>
                </a:tc>
                <a:tc>
                  <a:txBody>
                    <a:bodyPr/>
                    <a:lstStyle/>
                    <a:p>
                      <a:r>
                        <a:rPr kumimoji="0" lang="en-US" sz="1400" u="sng" kern="1200" dirty="0" smtClean="0">
                          <a:solidFill>
                            <a:schemeClr val="dk1"/>
                          </a:solidFill>
                          <a:effectLst/>
                          <a:latin typeface="+mn-lt"/>
                          <a:ea typeface="+mn-ea"/>
                          <a:cs typeface="+mn-cs"/>
                        </a:rPr>
                        <a:t>www.microsoft.xn--comindex-g03d.html.irongeek.org</a:t>
                      </a:r>
                      <a:endParaRPr lang="en-US" sz="1400" u="sng" dirty="0"/>
                    </a:p>
                  </a:txBody>
                  <a:tcPr/>
                </a:tc>
                <a:tc>
                  <a:txBody>
                    <a:bodyPr/>
                    <a:lstStyle/>
                    <a:p>
                      <a:r>
                        <a:rPr kumimoji="0" lang="en-US" sz="1400" u="sng" kern="1200" dirty="0" smtClean="0">
                          <a:solidFill>
                            <a:schemeClr val="dk1"/>
                          </a:solidFill>
                          <a:effectLst/>
                          <a:latin typeface="+mn-lt"/>
                          <a:ea typeface="+mn-ea"/>
                          <a:cs typeface="+mn-cs"/>
                        </a:rPr>
                        <a:t>www.microsoft.xn--comindex-g03d.html.irongeek.org</a:t>
                      </a:r>
                      <a:endParaRPr lang="en-US" sz="1400" u="sng" dirty="0"/>
                    </a:p>
                  </a:txBody>
                  <a:tcPr/>
                </a:tc>
                <a:tc>
                  <a:txBody>
                    <a:bodyPr/>
                    <a:lstStyle/>
                    <a:p>
                      <a:r>
                        <a:rPr kumimoji="0" lang="en-US" sz="1400" u="sng" kern="1200" dirty="0" smtClean="0">
                          <a:solidFill>
                            <a:schemeClr val="dk1"/>
                          </a:solidFill>
                          <a:effectLst/>
                          <a:latin typeface="+mn-lt"/>
                          <a:ea typeface="+mn-ea"/>
                          <a:cs typeface="+mn-cs"/>
                        </a:rPr>
                        <a:t>www.microsoft.xn--comindex-g03d.html.irongeek.org</a:t>
                      </a:r>
                      <a:endParaRPr lang="en-US" sz="1400" u="sng" dirty="0"/>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Other odd balls</a:t>
            </a:r>
            <a:endParaRPr lang="en-US" dirty="0">
              <a:ea typeface="+mj-ea"/>
              <a:cs typeface="+mj-cs"/>
            </a:endParaRPr>
          </a:p>
        </p:txBody>
      </p:sp>
      <p:sp>
        <p:nvSpPr>
          <p:cNvPr id="34818" name="Content Placeholder 2"/>
          <p:cNvSpPr>
            <a:spLocks noGrp="1"/>
          </p:cNvSpPr>
          <p:nvPr>
            <p:ph idx="1"/>
          </p:nvPr>
        </p:nvSpPr>
        <p:spPr/>
        <p:txBody>
          <a:bodyPr/>
          <a:lstStyle/>
          <a:p>
            <a:r>
              <a:rPr lang="az-Cyrl-AZ" sz="2400" u="sng" dirty="0" smtClean="0">
                <a:ea typeface="ＭＳ Ｐゴシック" pitchFamily="34" charset="-128"/>
              </a:rPr>
              <a:t>і</a:t>
            </a:r>
            <a:r>
              <a:rPr lang="en-US" sz="2400" u="sng" dirty="0" smtClean="0">
                <a:ea typeface="ＭＳ Ｐゴシック" pitchFamily="34" charset="-128"/>
              </a:rPr>
              <a:t>ucu.org</a:t>
            </a:r>
            <a:r>
              <a:rPr lang="en-US" sz="2400" dirty="0">
                <a:ea typeface="ＭＳ Ｐゴシック" pitchFamily="34" charset="-128"/>
              </a:rPr>
              <a:t> </a:t>
            </a:r>
            <a:r>
              <a:rPr lang="en-US" sz="2400" dirty="0" smtClean="0">
                <a:ea typeface="ＭＳ Ｐゴシック" pitchFamily="34" charset="-128"/>
              </a:rPr>
              <a:t>[</a:t>
            </a:r>
            <a:r>
              <a:rPr lang="en-US" sz="2400" dirty="0" err="1" smtClean="0">
                <a:ea typeface="ＭＳ Ｐゴシック" pitchFamily="34" charset="-128"/>
              </a:rPr>
              <a:t>xn</a:t>
            </a:r>
            <a:r>
              <a:rPr lang="en-US" sz="2400" dirty="0" smtClean="0">
                <a:ea typeface="ＭＳ Ｐゴシック" pitchFamily="34" charset="-128"/>
              </a:rPr>
              <a:t>-</a:t>
            </a:r>
            <a:r>
              <a:rPr lang="en-US" sz="2400" dirty="0">
                <a:ea typeface="ＭＳ Ｐゴシック" pitchFamily="34" charset="-128"/>
              </a:rPr>
              <a:t>-</a:t>
            </a:r>
            <a:r>
              <a:rPr lang="en-US" sz="2400" dirty="0" smtClean="0">
                <a:ea typeface="ＭＳ Ｐゴシック" pitchFamily="34" charset="-128"/>
              </a:rPr>
              <a:t>ucu-ihd.org](</a:t>
            </a:r>
            <a:r>
              <a:rPr lang="az-Cyrl-AZ" sz="2400" dirty="0" smtClean="0">
                <a:ea typeface="ＭＳ Ｐゴシック" pitchFamily="34" charset="-128"/>
              </a:rPr>
              <a:t>і </a:t>
            </a:r>
            <a:r>
              <a:rPr lang="en-US" sz="2400" dirty="0" smtClean="0">
                <a:ea typeface="ＭＳ Ｐゴシック" pitchFamily="34" charset="-128"/>
              </a:rPr>
              <a:t>U+0456 ) could not be registered</a:t>
            </a:r>
          </a:p>
          <a:p>
            <a:endParaRPr lang="en-US" sz="2400" dirty="0">
              <a:ea typeface="ＭＳ Ｐゴシック" pitchFamily="34" charset="-128"/>
            </a:endParaRPr>
          </a:p>
          <a:p>
            <a:r>
              <a:rPr lang="en-US" sz="2400" dirty="0" smtClean="0">
                <a:ea typeface="ＭＳ Ｐゴシック" pitchFamily="34" charset="-128"/>
              </a:rPr>
              <a:t>These seemed to pass Registrar</a:t>
            </a:r>
            <a:r>
              <a:rPr lang="en-US" altLang="en-US" sz="2400" dirty="0" smtClean="0">
                <a:ea typeface="ＭＳ Ｐゴシック" pitchFamily="34" charset="-128"/>
              </a:rPr>
              <a:t>’</a:t>
            </a:r>
            <a:r>
              <a:rPr lang="en-US" sz="2400" dirty="0" smtClean="0">
                <a:ea typeface="ＭＳ Ｐゴシック" pitchFamily="34" charset="-128"/>
              </a:rPr>
              <a:t>s tests</a:t>
            </a:r>
            <a:br>
              <a:rPr lang="en-US" sz="2400" dirty="0" smtClean="0">
                <a:ea typeface="ＭＳ Ｐゴシック" pitchFamily="34" charset="-128"/>
              </a:rPr>
            </a:br>
            <a:r>
              <a:rPr lang="en-US" sz="2000" u="sng" dirty="0" smtClean="0">
                <a:ea typeface="ＭＳ Ｐゴシック" pitchFamily="34" charset="-128"/>
              </a:rPr>
              <a:t>Íucu.org</a:t>
            </a:r>
            <a:r>
              <a:rPr lang="en-US" sz="2000" dirty="0" smtClean="0">
                <a:ea typeface="ＭＳ Ｐゴシック" pitchFamily="34" charset="-128"/>
              </a:rPr>
              <a:t> [</a:t>
            </a:r>
            <a:r>
              <a:rPr lang="en-US" sz="2000" dirty="0" err="1" smtClean="0">
                <a:ea typeface="ＭＳ Ｐゴシック" pitchFamily="34" charset="-128"/>
              </a:rPr>
              <a:t>xn</a:t>
            </a:r>
            <a:r>
              <a:rPr lang="en-US" sz="2000" dirty="0" smtClean="0">
                <a:ea typeface="ＭＳ Ｐゴシック" pitchFamily="34" charset="-128"/>
              </a:rPr>
              <a:t>--ucU-2ia.org](Latin capital letter </a:t>
            </a:r>
            <a:r>
              <a:rPr lang="en-US" sz="2000" dirty="0" err="1" smtClean="0">
                <a:ea typeface="ＭＳ Ｐゴシック" pitchFamily="34" charset="-128"/>
              </a:rPr>
              <a:t>i</a:t>
            </a:r>
            <a:r>
              <a:rPr lang="en-US" sz="2000" dirty="0" smtClean="0">
                <a:ea typeface="ＭＳ Ｐゴシック" pitchFamily="34" charset="-128"/>
              </a:rPr>
              <a:t> with acute Í U+0456)</a:t>
            </a:r>
            <a:br>
              <a:rPr lang="en-US" sz="2000" dirty="0" smtClean="0">
                <a:ea typeface="ＭＳ Ｐゴシック" pitchFamily="34" charset="-128"/>
              </a:rPr>
            </a:br>
            <a:r>
              <a:rPr lang="en-US" sz="2000" u="sng" dirty="0" smtClean="0">
                <a:ea typeface="ＭＳ Ｐゴシック" pitchFamily="34" charset="-128"/>
              </a:rPr>
              <a:t>íucu.org</a:t>
            </a:r>
            <a:r>
              <a:rPr lang="en-US" sz="2000" dirty="0" smtClean="0">
                <a:ea typeface="ＭＳ Ｐゴシック" pitchFamily="34" charset="-128"/>
              </a:rPr>
              <a:t> [</a:t>
            </a:r>
            <a:r>
              <a:rPr lang="en-US" sz="2000" dirty="0" err="1" smtClean="0">
                <a:ea typeface="ＭＳ Ｐゴシック" pitchFamily="34" charset="-128"/>
              </a:rPr>
              <a:t>xn</a:t>
            </a:r>
            <a:r>
              <a:rPr lang="en-US" sz="2000" dirty="0" smtClean="0">
                <a:ea typeface="ＭＳ Ｐゴシック" pitchFamily="34" charset="-128"/>
              </a:rPr>
              <a:t>--ucU-qma.org](Latin small letter </a:t>
            </a:r>
            <a:r>
              <a:rPr lang="en-US" sz="2000" dirty="0" err="1" smtClean="0">
                <a:ea typeface="ＭＳ Ｐゴシック" pitchFamily="34" charset="-128"/>
              </a:rPr>
              <a:t>i</a:t>
            </a:r>
            <a:r>
              <a:rPr lang="en-US" sz="2000" dirty="0" smtClean="0">
                <a:ea typeface="ＭＳ Ｐゴシック" pitchFamily="34" charset="-128"/>
              </a:rPr>
              <a:t> with acute í U+00ED)</a:t>
            </a:r>
            <a:br>
              <a:rPr lang="en-US" sz="2000" dirty="0" smtClean="0">
                <a:ea typeface="ＭＳ Ｐゴシック" pitchFamily="34" charset="-128"/>
              </a:rPr>
            </a:br>
            <a:r>
              <a:rPr lang="en-US" sz="2000" u="sng" dirty="0" smtClean="0">
                <a:ea typeface="ＭＳ Ｐゴシック" pitchFamily="34" charset="-128"/>
              </a:rPr>
              <a:t>įucu.org</a:t>
            </a:r>
            <a:r>
              <a:rPr lang="en-US" sz="2000" dirty="0" smtClean="0">
                <a:ea typeface="ＭＳ Ｐゴシック" pitchFamily="34" charset="-128"/>
              </a:rPr>
              <a:t> [</a:t>
            </a:r>
            <a:r>
              <a:rPr lang="en-US" sz="2000" dirty="0" err="1" smtClean="0">
                <a:ea typeface="ＭＳ Ｐゴシック" pitchFamily="34" charset="-128"/>
              </a:rPr>
              <a:t>xn</a:t>
            </a:r>
            <a:r>
              <a:rPr lang="en-US" sz="2000" dirty="0" smtClean="0">
                <a:ea typeface="ＭＳ Ｐゴシック" pitchFamily="34" charset="-128"/>
              </a:rPr>
              <a:t>--ucU-9ta.org](Latin small letter </a:t>
            </a:r>
            <a:r>
              <a:rPr lang="en-US" sz="2000" dirty="0" err="1" smtClean="0">
                <a:ea typeface="ＭＳ Ｐゴシック" pitchFamily="34" charset="-128"/>
              </a:rPr>
              <a:t>i</a:t>
            </a:r>
            <a:r>
              <a:rPr lang="en-US" sz="2000" dirty="0" smtClean="0">
                <a:ea typeface="ＭＳ Ｐゴシック" pitchFamily="34" charset="-128"/>
              </a:rPr>
              <a:t> with </a:t>
            </a:r>
            <a:r>
              <a:rPr lang="en-US" sz="2000" dirty="0" err="1" smtClean="0">
                <a:ea typeface="ＭＳ Ｐゴシック" pitchFamily="34" charset="-128"/>
              </a:rPr>
              <a:t>ogonek</a:t>
            </a:r>
            <a:r>
              <a:rPr lang="en-US" sz="2000" dirty="0" smtClean="0">
                <a:ea typeface="ＭＳ Ｐゴシック" pitchFamily="34" charset="-128"/>
              </a:rPr>
              <a:t> į U+00ED)</a:t>
            </a:r>
          </a:p>
          <a:p>
            <a:endParaRPr lang="en-US" altLang="ja-JP" sz="2400" dirty="0" smtClean="0">
              <a:ea typeface="ＭＳ Ｐゴシック" pitchFamily="34" charset="-128"/>
            </a:endParaRPr>
          </a:p>
          <a:p>
            <a:r>
              <a:rPr lang="ja-JP" altLang="en-US" sz="2400" dirty="0" smtClean="0">
                <a:ea typeface="ＭＳ Ｐゴシック" pitchFamily="34" charset="-128"/>
              </a:rPr>
              <a:t>ノ </a:t>
            </a:r>
            <a:r>
              <a:rPr lang="en-US" sz="2400" dirty="0" smtClean="0">
                <a:ea typeface="ＭＳ Ｐゴシック" pitchFamily="34" charset="-128"/>
              </a:rPr>
              <a:t>Katakana Letter No (U+30ce) seems to work in Firefox for subdomain trick, but not in Chrome or IE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effectLst/>
                <a:ea typeface="+mj-ea"/>
                <a:cs typeface="+mj-cs"/>
              </a:rPr>
              <a:t>Display of IDNA in Web </a:t>
            </a:r>
            <a:r>
              <a:rPr lang="en-US" dirty="0" smtClean="0">
                <a:effectLst/>
                <a:ea typeface="+mj-ea"/>
                <a:cs typeface="+mj-cs"/>
              </a:rPr>
              <a:t>Apps</a:t>
            </a:r>
            <a:endParaRPr lang="en-US" dirty="0">
              <a:ea typeface="+mj-ea"/>
              <a:cs typeface="+mj-cs"/>
            </a:endParaRPr>
          </a:p>
        </p:txBody>
      </p:sp>
      <p:sp>
        <p:nvSpPr>
          <p:cNvPr id="35842" name="Content Placeholder 5"/>
          <p:cNvSpPr>
            <a:spLocks noGrp="1"/>
          </p:cNvSpPr>
          <p:nvPr>
            <p:ph idx="1"/>
          </p:nvPr>
        </p:nvSpPr>
        <p:spPr/>
        <p:txBody>
          <a:bodyPr/>
          <a:lstStyle/>
          <a:p>
            <a:r>
              <a:rPr lang="en-US" dirty="0" smtClean="0">
                <a:ea typeface="ＭＳ Ｐゴシック" pitchFamily="34" charset="-128"/>
              </a:rPr>
              <a:t>What does the </a:t>
            </a:r>
            <a:r>
              <a:rPr lang="en-US" dirty="0" err="1" smtClean="0">
                <a:ea typeface="ＭＳ Ｐゴシック" pitchFamily="34" charset="-128"/>
              </a:rPr>
              <a:t>webapp</a:t>
            </a:r>
            <a:r>
              <a:rPr lang="en-US" dirty="0" smtClean="0">
                <a:ea typeface="ＭＳ Ｐゴシック" pitchFamily="34" charset="-128"/>
              </a:rPr>
              <a:t> display?</a:t>
            </a:r>
          </a:p>
          <a:p>
            <a:r>
              <a:rPr lang="en-US" dirty="0" smtClean="0">
                <a:ea typeface="ＭＳ Ｐゴシック" pitchFamily="34" charset="-128"/>
              </a:rPr>
              <a:t>How does it parse links?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Test Strings</a:t>
            </a:r>
            <a:endParaRPr lang="en-US" dirty="0">
              <a:ea typeface="+mj-ea"/>
              <a:cs typeface="+mj-cs"/>
            </a:endParaRPr>
          </a:p>
        </p:txBody>
      </p:sp>
      <p:sp>
        <p:nvSpPr>
          <p:cNvPr id="36866" name="Content Placeholder 2"/>
          <p:cNvSpPr>
            <a:spLocks noGrp="1"/>
          </p:cNvSpPr>
          <p:nvPr>
            <p:ph idx="1"/>
          </p:nvPr>
        </p:nvSpPr>
        <p:spPr/>
        <p:txBody>
          <a:bodyPr/>
          <a:lstStyle/>
          <a:p>
            <a:pPr marL="136525" indent="0">
              <a:buFont typeface="Wingdings 2" pitchFamily="18" charset="2"/>
              <a:buNone/>
            </a:pPr>
            <a:r>
              <a:rPr lang="en-US" sz="2400" dirty="0" smtClean="0">
                <a:ea typeface="ＭＳ Ｐゴシック" pitchFamily="34" charset="-128"/>
              </a:rPr>
              <a:t>Ω U+03A9 </a:t>
            </a:r>
            <a:br>
              <a:rPr lang="en-US" sz="2400" dirty="0" smtClean="0">
                <a:ea typeface="ＭＳ Ｐゴシック" pitchFamily="34" charset="-128"/>
              </a:rPr>
            </a:br>
            <a:r>
              <a:rPr lang="en-US" sz="2400" dirty="0" smtClean="0">
                <a:ea typeface="ＭＳ Ｐゴシック" pitchFamily="34" charset="-128"/>
              </a:rPr>
              <a:t>http://Ω.com </a:t>
            </a:r>
            <a:br>
              <a:rPr lang="en-US" sz="2400" dirty="0" smtClean="0">
                <a:ea typeface="ＭＳ Ｐゴシック" pitchFamily="34" charset="-128"/>
              </a:rPr>
            </a:br>
            <a:r>
              <a:rPr lang="en-US" sz="2400" dirty="0" smtClean="0">
                <a:ea typeface="ＭＳ Ｐゴシック" pitchFamily="34" charset="-128"/>
              </a:rPr>
              <a:t>ɡ U+0261</a:t>
            </a:r>
            <a:br>
              <a:rPr lang="en-US" sz="2400" dirty="0" smtClean="0">
                <a:ea typeface="ＭＳ Ｐゴシック" pitchFamily="34" charset="-128"/>
              </a:rPr>
            </a:br>
            <a:r>
              <a:rPr lang="en-US" sz="2400" dirty="0" smtClean="0">
                <a:ea typeface="ＭＳ Ｐゴシック" pitchFamily="34" charset="-128"/>
              </a:rPr>
              <a:t>http://ɡoogle.com </a:t>
            </a:r>
            <a:br>
              <a:rPr lang="en-US" sz="2400" dirty="0" smtClean="0">
                <a:ea typeface="ＭＳ Ｐゴシック" pitchFamily="34" charset="-128"/>
              </a:rPr>
            </a:br>
            <a:r>
              <a:rPr lang="en-US" sz="2400" dirty="0" smtClean="0">
                <a:ea typeface="ＭＳ Ｐゴシック" pitchFamily="34" charset="-128"/>
              </a:rPr>
              <a:t>http://ɡoogle.org</a:t>
            </a:r>
            <a:br>
              <a:rPr lang="en-US" sz="2400" dirty="0" smtClean="0">
                <a:ea typeface="ＭＳ Ｐゴシック" pitchFamily="34" charset="-128"/>
              </a:rPr>
            </a:br>
            <a:r>
              <a:rPr lang="en-US" sz="2400" dirty="0" smtClean="0">
                <a:ea typeface="ＭＳ Ｐゴシック" pitchFamily="34" charset="-128"/>
              </a:rPr>
              <a:t>і U+0456</a:t>
            </a:r>
            <a:br>
              <a:rPr lang="en-US" sz="2400" dirty="0" smtClean="0">
                <a:ea typeface="ＭＳ Ｐゴシック" pitchFamily="34" charset="-128"/>
              </a:rPr>
            </a:br>
            <a:r>
              <a:rPr lang="en-US" sz="2400" dirty="0" smtClean="0">
                <a:ea typeface="ＭＳ Ｐゴシック" pitchFamily="34" charset="-128"/>
              </a:rPr>
              <a:t>іucu.org </a:t>
            </a:r>
            <a:br>
              <a:rPr lang="en-US" sz="2400" dirty="0" smtClean="0">
                <a:ea typeface="ＭＳ Ｐゴシック" pitchFamily="34" charset="-128"/>
              </a:rPr>
            </a:br>
            <a:r>
              <a:rPr lang="en-US" sz="2400" dirty="0" smtClean="0">
                <a:ea typeface="ＭＳ Ｐゴシック" pitchFamily="34" charset="-128"/>
              </a:rPr>
              <a:t>http://іucu.org </a:t>
            </a:r>
            <a:br>
              <a:rPr lang="en-US" sz="2400" dirty="0" smtClean="0">
                <a:ea typeface="ＭＳ Ｐゴシック" pitchFamily="34" charset="-128"/>
              </a:rPr>
            </a:br>
            <a:r>
              <a:rPr lang="en-US" sz="2400" dirty="0" smtClean="0">
                <a:ea typeface="ＭＳ Ｐゴシック" pitchFamily="34" charset="-128"/>
              </a:rPr>
              <a:t>⁄ U+2044</a:t>
            </a:r>
            <a:br>
              <a:rPr lang="en-US" sz="2400" dirty="0" smtClean="0">
                <a:ea typeface="ＭＳ Ｐゴシック" pitchFamily="34" charset="-128"/>
              </a:rPr>
            </a:br>
            <a:r>
              <a:rPr lang="en-US" sz="2400" dirty="0" smtClean="0">
                <a:ea typeface="ＭＳ Ｐゴシック" pitchFamily="34" charset="-128"/>
              </a:rPr>
              <a:t>http://www.microsoft.com⁄index.html.irongeek.com</a:t>
            </a:r>
            <a:br>
              <a:rPr lang="en-US" sz="2400" dirty="0" smtClean="0">
                <a:ea typeface="ＭＳ Ｐゴシック" pitchFamily="34" charset="-128"/>
              </a:rPr>
            </a:br>
            <a:r>
              <a:rPr lang="en-US" sz="2400" dirty="0" smtClean="0">
                <a:ea typeface="ＭＳ Ｐゴシック" pitchFamily="34" charset="-128"/>
              </a:rPr>
              <a:t>http://www.microsoft.com⁄index.html.irongeek.org</a:t>
            </a:r>
          </a:p>
          <a:p>
            <a:pPr marL="136525" indent="0">
              <a:buFont typeface="Wingdings 2" pitchFamily="18" charset="2"/>
              <a:buNone/>
            </a:pPr>
            <a:endParaRPr lang="en-US" sz="24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Outlook 2010</a:t>
            </a:r>
            <a:endParaRPr lang="en-US" dirty="0">
              <a:ea typeface="+mj-ea"/>
              <a:cs typeface="+mj-cs"/>
            </a:endParaRPr>
          </a:p>
        </p:txBody>
      </p:sp>
      <p:sp>
        <p:nvSpPr>
          <p:cNvPr id="3" name="Content Placeholder 2"/>
          <p:cNvSpPr>
            <a:spLocks noGrp="1"/>
          </p:cNvSpPr>
          <p:nvPr>
            <p:ph idx="1"/>
          </p:nvPr>
        </p:nvSpPr>
        <p:spPr>
          <a:xfrm>
            <a:off x="457200" y="1600200"/>
            <a:ext cx="3124200" cy="4708525"/>
          </a:xfrm>
        </p:spPr>
        <p:txBody>
          <a:bodyPr/>
          <a:lstStyle/>
          <a:p>
            <a:pPr>
              <a:defRPr/>
            </a:pPr>
            <a:r>
              <a:rPr lang="en-US" sz="2400" dirty="0" smtClean="0">
                <a:ea typeface="+mn-ea"/>
                <a:cs typeface="+mn-cs"/>
              </a:rPr>
              <a:t>Sent from Gmail to campus mail</a:t>
            </a:r>
          </a:p>
          <a:p>
            <a:pPr>
              <a:defRPr/>
            </a:pPr>
            <a:r>
              <a:rPr lang="en-US" sz="2400" dirty="0" smtClean="0">
                <a:ea typeface="+mn-ea"/>
                <a:cs typeface="+mn-cs"/>
              </a:rPr>
              <a:t>Pink phishing warning that must be clicked past to use links</a:t>
            </a:r>
          </a:p>
          <a:p>
            <a:pPr>
              <a:defRPr/>
            </a:pPr>
            <a:r>
              <a:rPr lang="en-US" sz="2400" dirty="0" smtClean="0">
                <a:ea typeface="+mn-ea"/>
                <a:cs typeface="+mn-cs"/>
              </a:rPr>
              <a:t>4</a:t>
            </a:r>
            <a:r>
              <a:rPr lang="en-US" sz="2400" baseline="30000" dirty="0" smtClean="0">
                <a:ea typeface="+mn-ea"/>
                <a:cs typeface="+mn-cs"/>
              </a:rPr>
              <a:t>th</a:t>
            </a:r>
            <a:r>
              <a:rPr lang="en-US" sz="2400" dirty="0" smtClean="0">
                <a:ea typeface="+mn-ea"/>
                <a:cs typeface="+mn-cs"/>
              </a:rPr>
              <a:t>, 7</a:t>
            </a:r>
            <a:r>
              <a:rPr lang="en-US" sz="2400" baseline="30000" dirty="0" smtClean="0">
                <a:ea typeface="+mn-ea"/>
                <a:cs typeface="+mn-cs"/>
              </a:rPr>
              <a:t>th</a:t>
            </a:r>
            <a:r>
              <a:rPr lang="en-US" sz="2400" dirty="0" smtClean="0">
                <a:ea typeface="+mn-ea"/>
                <a:cs typeface="+mn-cs"/>
              </a:rPr>
              <a:t> and 8</a:t>
            </a:r>
            <a:r>
              <a:rPr lang="en-US" sz="2400" baseline="30000" dirty="0" smtClean="0">
                <a:ea typeface="+mn-ea"/>
                <a:cs typeface="+mn-cs"/>
              </a:rPr>
              <a:t>th</a:t>
            </a:r>
            <a:r>
              <a:rPr lang="en-US" sz="2400" dirty="0" smtClean="0">
                <a:ea typeface="+mn-ea"/>
                <a:cs typeface="+mn-cs"/>
              </a:rPr>
              <a:t> link had parse errors</a:t>
            </a:r>
          </a:p>
          <a:p>
            <a:pPr>
              <a:defRPr/>
            </a:pPr>
            <a:endParaRPr lang="en-US" sz="2400" dirty="0">
              <a:ea typeface="+mn-ea"/>
              <a:cs typeface="+mn-cs"/>
            </a:endParaRPr>
          </a:p>
        </p:txBody>
      </p:sp>
      <p:pic>
        <p:nvPicPr>
          <p:cNvPr id="37891" name="Picture 3" descr="C:\Users\adrian\Dropbox\class\Info433\paper\outloo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0"/>
            <a:ext cx="5486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Gmail</a:t>
            </a:r>
            <a:endParaRPr lang="en-US" dirty="0">
              <a:ea typeface="+mj-ea"/>
              <a:cs typeface="+mj-cs"/>
            </a:endParaRPr>
          </a:p>
        </p:txBody>
      </p:sp>
      <p:sp>
        <p:nvSpPr>
          <p:cNvPr id="38914" name="Content Placeholder 2"/>
          <p:cNvSpPr>
            <a:spLocks noGrp="1"/>
          </p:cNvSpPr>
          <p:nvPr>
            <p:ph idx="1"/>
          </p:nvPr>
        </p:nvSpPr>
        <p:spPr>
          <a:xfrm>
            <a:off x="457200" y="1600200"/>
            <a:ext cx="3124200" cy="4708525"/>
          </a:xfrm>
        </p:spPr>
        <p:txBody>
          <a:bodyPr/>
          <a:lstStyle/>
          <a:p>
            <a:r>
              <a:rPr lang="en-US" sz="2000" dirty="0" smtClean="0">
                <a:ea typeface="ＭＳ Ｐゴシック" pitchFamily="34" charset="-128"/>
              </a:rPr>
              <a:t>Sent from Outlook mail to Gmail</a:t>
            </a:r>
          </a:p>
          <a:p>
            <a:r>
              <a:rPr lang="en-US" sz="2000" dirty="0" smtClean="0">
                <a:ea typeface="ＭＳ Ｐゴシック" pitchFamily="34" charset="-128"/>
              </a:rPr>
              <a:t>2</a:t>
            </a:r>
            <a:r>
              <a:rPr lang="en-US" sz="2000" baseline="30000" dirty="0" smtClean="0">
                <a:ea typeface="ＭＳ Ｐゴシック" pitchFamily="34" charset="-128"/>
              </a:rPr>
              <a:t>nd</a:t>
            </a:r>
            <a:r>
              <a:rPr lang="en-US" sz="2000" dirty="0" smtClean="0">
                <a:ea typeface="ＭＳ Ｐゴシック" pitchFamily="34" charset="-128"/>
              </a:rPr>
              <a:t> and 3</a:t>
            </a:r>
            <a:r>
              <a:rPr lang="en-US" sz="2000" baseline="30000" dirty="0" smtClean="0">
                <a:ea typeface="ＭＳ Ｐゴシック" pitchFamily="34" charset="-128"/>
              </a:rPr>
              <a:t>rd</a:t>
            </a:r>
            <a:r>
              <a:rPr lang="en-US" sz="2000" dirty="0" smtClean="0">
                <a:ea typeface="ＭＳ Ｐゴシック" pitchFamily="34" charset="-128"/>
              </a:rPr>
              <a:t> links used to have problem with ɡ (Latin small letter script G U+0261) but now work </a:t>
            </a:r>
          </a:p>
          <a:p>
            <a:r>
              <a:rPr lang="en-US" sz="2000" dirty="0" smtClean="0">
                <a:ea typeface="ＭＳ Ｐゴシック" pitchFamily="34" charset="-128"/>
              </a:rPr>
              <a:t>4</a:t>
            </a:r>
            <a:r>
              <a:rPr lang="en-US" sz="2000" baseline="30000" dirty="0" smtClean="0">
                <a:ea typeface="ＭＳ Ｐゴシック" pitchFamily="34" charset="-128"/>
              </a:rPr>
              <a:t>th</a:t>
            </a:r>
            <a:r>
              <a:rPr lang="en-US" sz="2000" dirty="0" smtClean="0">
                <a:ea typeface="ＭＳ Ｐゴシック" pitchFamily="34" charset="-128"/>
              </a:rPr>
              <a:t> link had problems with Cyrillic і (U+0456) if no http:// in front </a:t>
            </a:r>
          </a:p>
          <a:p>
            <a:r>
              <a:rPr lang="en-US" sz="2000" dirty="0" smtClean="0">
                <a:ea typeface="ＭＳ Ｐゴシック" pitchFamily="34" charset="-128"/>
              </a:rPr>
              <a:t>7</a:t>
            </a:r>
            <a:r>
              <a:rPr lang="en-US" sz="2000" baseline="30000" dirty="0" smtClean="0">
                <a:ea typeface="ＭＳ Ｐゴシック" pitchFamily="34" charset="-128"/>
              </a:rPr>
              <a:t>th</a:t>
            </a:r>
            <a:r>
              <a:rPr lang="en-US" sz="2000" dirty="0" smtClean="0">
                <a:ea typeface="ＭＳ Ｐゴシック" pitchFamily="34" charset="-128"/>
              </a:rPr>
              <a:t> and 8</a:t>
            </a:r>
            <a:r>
              <a:rPr lang="en-US" sz="2000" baseline="30000" dirty="0" smtClean="0">
                <a:ea typeface="ＭＳ Ｐゴシック" pitchFamily="34" charset="-128"/>
              </a:rPr>
              <a:t>th</a:t>
            </a:r>
            <a:r>
              <a:rPr lang="en-US" sz="2000" dirty="0" smtClean="0">
                <a:ea typeface="ＭＳ Ｐゴシック" pitchFamily="34" charset="-128"/>
              </a:rPr>
              <a:t> link had parse errors because of ⁄ (fraction slash U+2044)  and were split in two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748118"/>
            <a:ext cx="5506828" cy="297685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Facebook</a:t>
            </a:r>
            <a:endParaRPr lang="en-US" dirty="0">
              <a:ea typeface="+mj-ea"/>
              <a:cs typeface="+mj-cs"/>
            </a:endParaRPr>
          </a:p>
        </p:txBody>
      </p:sp>
      <p:sp>
        <p:nvSpPr>
          <p:cNvPr id="39938" name="Content Placeholder 2"/>
          <p:cNvSpPr>
            <a:spLocks noGrp="1"/>
          </p:cNvSpPr>
          <p:nvPr>
            <p:ph idx="1"/>
          </p:nvPr>
        </p:nvSpPr>
        <p:spPr>
          <a:xfrm>
            <a:off x="-152400" y="1600200"/>
            <a:ext cx="3200400" cy="4708525"/>
          </a:xfrm>
        </p:spPr>
        <p:txBody>
          <a:bodyPr/>
          <a:lstStyle/>
          <a:p>
            <a:r>
              <a:rPr lang="en-US" sz="2000" dirty="0" smtClean="0">
                <a:ea typeface="ＭＳ Ｐゴシック" pitchFamily="34" charset="-128"/>
              </a:rPr>
              <a:t>Seemed to render all but the fourth link as it was inputted </a:t>
            </a:r>
            <a:r>
              <a:rPr lang="en-US" sz="2000" dirty="0" err="1" smtClean="0">
                <a:ea typeface="ＭＳ Ｐゴシック" pitchFamily="34" charset="-128"/>
              </a:rPr>
              <a:t>Punycode</a:t>
            </a:r>
            <a:r>
              <a:rPr lang="en-US" sz="2000" dirty="0" smtClean="0">
                <a:ea typeface="ＭＳ Ｐゴシック" pitchFamily="34" charset="-128"/>
              </a:rPr>
              <a:t> versions show</a:t>
            </a:r>
          </a:p>
          <a:p>
            <a:r>
              <a:rPr lang="en-US" sz="2000" dirty="0" smtClean="0">
                <a:ea typeface="ＭＳ Ｐゴシック" pitchFamily="34" charset="-128"/>
              </a:rPr>
              <a:t>іucu.org without the preceding http:// gave issues. Cyrillic і (U+0456) seemed to confuse the parser</a:t>
            </a:r>
          </a:p>
          <a:p>
            <a:r>
              <a:rPr lang="en-US" sz="2000" dirty="0" smtClean="0">
                <a:ea typeface="ＭＳ Ｐゴシック" pitchFamily="34" charset="-128"/>
              </a:rPr>
              <a:t>The ⁄ (fraction slash U+2044) in the last two links seems to also cause no oddities</a:t>
            </a:r>
          </a:p>
          <a:p>
            <a:endParaRPr lang="en-US" sz="2000" dirty="0" smtClean="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786" y="1676400"/>
            <a:ext cx="59340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Twitter</a:t>
            </a:r>
            <a:endParaRPr lang="en-US" dirty="0">
              <a:ea typeface="+mj-ea"/>
              <a:cs typeface="+mj-cs"/>
            </a:endParaRPr>
          </a:p>
        </p:txBody>
      </p:sp>
      <p:sp>
        <p:nvSpPr>
          <p:cNvPr id="40962" name="Content Placeholder 2"/>
          <p:cNvSpPr>
            <a:spLocks noGrp="1"/>
          </p:cNvSpPr>
          <p:nvPr>
            <p:ph idx="1"/>
          </p:nvPr>
        </p:nvSpPr>
        <p:spPr>
          <a:xfrm>
            <a:off x="152400" y="1219200"/>
            <a:ext cx="3352800" cy="5089525"/>
          </a:xfrm>
        </p:spPr>
        <p:txBody>
          <a:bodyPr/>
          <a:lstStyle/>
          <a:p>
            <a:r>
              <a:rPr lang="en-US" sz="2000" dirty="0" smtClean="0">
                <a:ea typeface="ＭＳ Ｐゴシック" pitchFamily="34" charset="-128"/>
              </a:rPr>
              <a:t>Twitter had the effect of rendering all of the URLs as a truncated, URL shortened (using t.co), </a:t>
            </a:r>
            <a:r>
              <a:rPr lang="en-US" sz="2000" dirty="0" err="1" smtClean="0">
                <a:ea typeface="ＭＳ Ｐゴシック" pitchFamily="34" charset="-128"/>
              </a:rPr>
              <a:t>Punycode</a:t>
            </a:r>
            <a:r>
              <a:rPr lang="en-US" sz="2000" dirty="0" smtClean="0">
                <a:ea typeface="ＭＳ Ｐゴシック" pitchFamily="34" charset="-128"/>
              </a:rPr>
              <a:t> version</a:t>
            </a:r>
          </a:p>
          <a:p>
            <a:r>
              <a:rPr lang="en-US" sz="2000" dirty="0" smtClean="0">
                <a:ea typeface="ＭＳ Ｐゴシック" pitchFamily="34" charset="-128"/>
              </a:rPr>
              <a:t>Except іucu.org without the preceding http://. Again, the soft-dotted Cyrillic і (U+0456) seemed to confuse the parser</a:t>
            </a:r>
          </a:p>
          <a:p>
            <a:r>
              <a:rPr lang="en-US" sz="2000" dirty="0" smtClean="0">
                <a:ea typeface="ＭＳ Ｐゴシック" pitchFamily="34" charset="-128"/>
              </a:rPr>
              <a:t>Twitter makes it pretty obvious that there is something funny about the URLs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447800"/>
            <a:ext cx="4867275"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Fonts Matter</a:t>
            </a:r>
            <a:endParaRPr lang="en-US" dirty="0"/>
          </a:p>
        </p:txBody>
      </p:sp>
      <p:sp>
        <p:nvSpPr>
          <p:cNvPr id="3" name="Content Placeholder 2"/>
          <p:cNvSpPr>
            <a:spLocks noGrp="1"/>
          </p:cNvSpPr>
          <p:nvPr>
            <p:ph idx="1"/>
          </p:nvPr>
        </p:nvSpPr>
        <p:spPr>
          <a:xfrm>
            <a:off x="33528" y="1524000"/>
            <a:ext cx="9067800" cy="3657600"/>
          </a:xfrm>
        </p:spPr>
        <p:txBody>
          <a:bodyPr numCol="2"/>
          <a:lstStyle/>
          <a:p>
            <a:r>
              <a:rPr lang="en-US" dirty="0" smtClean="0"/>
              <a:t>Calibri: </a:t>
            </a:r>
            <a:br>
              <a:rPr lang="en-US" dirty="0" smtClean="0"/>
            </a:br>
            <a:r>
              <a:rPr lang="en-US" dirty="0" smtClean="0"/>
              <a:t>@dave_rel1k</a:t>
            </a:r>
            <a:br>
              <a:rPr lang="en-US" dirty="0" smtClean="0"/>
            </a:br>
            <a:r>
              <a:rPr lang="en-US" dirty="0" smtClean="0"/>
              <a:t>@dave_reI1k</a:t>
            </a:r>
            <a:br>
              <a:rPr lang="en-US" dirty="0" smtClean="0"/>
            </a:br>
            <a:r>
              <a:rPr lang="en-US" dirty="0" smtClean="0"/>
              <a:t>A</a:t>
            </a:r>
            <a:r>
              <a:rPr lang="el-GR" dirty="0" smtClean="0"/>
              <a:t>Α</a:t>
            </a:r>
            <a:r>
              <a:rPr lang="x-none" dirty="0" smtClean="0"/>
              <a:t>Ꭺ</a:t>
            </a:r>
            <a:r>
              <a:rPr lang="en-US" dirty="0" err="1" smtClean="0"/>
              <a:t>Ａa</a:t>
            </a:r>
            <a:r>
              <a:rPr lang="az-Cyrl-AZ" dirty="0" smtClean="0"/>
              <a:t>а</a:t>
            </a:r>
            <a:r>
              <a:rPr lang="en-US" dirty="0" err="1" smtClean="0"/>
              <a:t>ａ</a:t>
            </a:r>
            <a:r>
              <a:rPr lang="en-US" dirty="0" err="1"/>
              <a:t>ɑ</a:t>
            </a:r>
            <a:r>
              <a:rPr lang="el-GR" dirty="0" smtClean="0"/>
              <a:t>α</a:t>
            </a:r>
            <a:r>
              <a:rPr lang="en-US" dirty="0" smtClean="0"/>
              <a:t> </a:t>
            </a:r>
            <a:br>
              <a:rPr lang="en-US" dirty="0" smtClean="0"/>
            </a:br>
            <a:r>
              <a:rPr lang="en-US" dirty="0" smtClean="0"/>
              <a:t>B</a:t>
            </a:r>
            <a:r>
              <a:rPr lang="el-GR" dirty="0" smtClean="0"/>
              <a:t>Β</a:t>
            </a:r>
            <a:r>
              <a:rPr lang="az-Cyrl-AZ" dirty="0" smtClean="0"/>
              <a:t>В</a:t>
            </a:r>
            <a:r>
              <a:rPr lang="x-none" dirty="0" smtClean="0"/>
              <a:t>Ᏼ</a:t>
            </a:r>
            <a:r>
              <a:rPr lang="en-US" dirty="0" err="1" smtClean="0"/>
              <a:t>ᛒＢｂb</a:t>
            </a:r>
            <a:r>
              <a:rPr lang="az-Cyrl-AZ" dirty="0"/>
              <a:t>Ь</a:t>
            </a:r>
            <a:r>
              <a:rPr lang="en-US" dirty="0" err="1" smtClean="0"/>
              <a:t>ßʙ</a:t>
            </a:r>
            <a:r>
              <a:rPr lang="el-GR" dirty="0" smtClean="0"/>
              <a:t>β</a:t>
            </a:r>
            <a:r>
              <a:rPr lang="en-US" dirty="0"/>
              <a:t> </a:t>
            </a:r>
            <a:r>
              <a:rPr lang="en-US" dirty="0" smtClean="0"/>
              <a:t/>
            </a:r>
            <a:br>
              <a:rPr lang="en-US" dirty="0" smtClean="0"/>
            </a:br>
            <a:r>
              <a:rPr lang="en-US" dirty="0" smtClean="0"/>
              <a:t>C</a:t>
            </a:r>
            <a:r>
              <a:rPr lang="el-GR" dirty="0" smtClean="0"/>
              <a:t>Ϲ</a:t>
            </a:r>
            <a:r>
              <a:rPr lang="az-Cyrl-AZ" dirty="0" smtClean="0"/>
              <a:t>С</a:t>
            </a:r>
            <a:r>
              <a:rPr lang="x-none" dirty="0" smtClean="0"/>
              <a:t>ᏟⅭ</a:t>
            </a:r>
            <a:r>
              <a:rPr lang="en-US" dirty="0" smtClean="0"/>
              <a:t>Ｃ</a:t>
            </a:r>
            <a:r>
              <a:rPr lang="en-US" dirty="0"/>
              <a:t>𐒨</a:t>
            </a:r>
            <a:r>
              <a:rPr lang="az-Cyrl-AZ" dirty="0" smtClean="0"/>
              <a:t>с</a:t>
            </a:r>
            <a:r>
              <a:rPr lang="en-US" dirty="0"/>
              <a:t>c</a:t>
            </a:r>
            <a:r>
              <a:rPr lang="el-GR" dirty="0" smtClean="0"/>
              <a:t>ϲ</a:t>
            </a:r>
            <a:r>
              <a:rPr lang="x-none" dirty="0" smtClean="0"/>
              <a:t>ⅽ</a:t>
            </a:r>
            <a:r>
              <a:rPr lang="en-US" dirty="0" smtClean="0"/>
              <a:t>ｃ</a:t>
            </a:r>
          </a:p>
          <a:p>
            <a:endParaRPr lang="en-US" dirty="0" smtClean="0">
              <a:latin typeface="Baskerville Old Face" panose="02020602080505020303" pitchFamily="18" charset="0"/>
            </a:endParaRPr>
          </a:p>
          <a:p>
            <a:endParaRPr lang="en-US" dirty="0">
              <a:latin typeface="Baskerville Old Face" panose="02020602080505020303" pitchFamily="18" charset="0"/>
            </a:endParaRPr>
          </a:p>
          <a:p>
            <a:r>
              <a:rPr lang="en-US" dirty="0">
                <a:latin typeface="Courier New" panose="02070309020205020404" pitchFamily="49" charset="0"/>
                <a:cs typeface="Courier New" panose="02070309020205020404" pitchFamily="49" charset="0"/>
              </a:rPr>
              <a:t>Courier New: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dave_rel1k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dave_reI1k</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A</a:t>
            </a:r>
            <a:r>
              <a:rPr lang="el-GR" dirty="0">
                <a:latin typeface="Courier New" panose="02070309020205020404" pitchFamily="49" charset="0"/>
                <a:cs typeface="Courier New" panose="02070309020205020404" pitchFamily="49" charset="0"/>
              </a:rPr>
              <a:t>Α</a:t>
            </a:r>
            <a:r>
              <a:rPr lang="x-none" dirty="0">
                <a:cs typeface="Courier New" panose="02070309020205020404" pitchFamily="49" charset="0"/>
              </a:rPr>
              <a:t>Ꭺ</a:t>
            </a:r>
            <a:r>
              <a:rPr lang="en-US" dirty="0" err="1">
                <a:latin typeface="Courier New" panose="02070309020205020404" pitchFamily="49" charset="0"/>
                <a:cs typeface="Courier New" panose="02070309020205020404" pitchFamily="49" charset="0"/>
              </a:rPr>
              <a:t>Ａa</a:t>
            </a:r>
            <a:r>
              <a:rPr lang="az-Cyrl-AZ" dirty="0">
                <a:latin typeface="Courier New" panose="02070309020205020404" pitchFamily="49" charset="0"/>
                <a:cs typeface="Courier New" panose="02070309020205020404" pitchFamily="49" charset="0"/>
              </a:rPr>
              <a:t>а</a:t>
            </a:r>
            <a:r>
              <a:rPr lang="en-US" dirty="0" err="1">
                <a:latin typeface="Courier New" panose="02070309020205020404" pitchFamily="49" charset="0"/>
                <a:cs typeface="Courier New" panose="02070309020205020404" pitchFamily="49" charset="0"/>
              </a:rPr>
              <a:t>ａɑ</a:t>
            </a:r>
            <a:r>
              <a:rPr lang="el-GR" dirty="0">
                <a:latin typeface="Courier New" panose="02070309020205020404" pitchFamily="49" charset="0"/>
                <a:cs typeface="Courier New" panose="02070309020205020404" pitchFamily="49" charset="0"/>
              </a:rPr>
              <a:t>α</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B</a:t>
            </a:r>
            <a:r>
              <a:rPr lang="el-GR" dirty="0">
                <a:latin typeface="Courier New" panose="02070309020205020404" pitchFamily="49" charset="0"/>
                <a:cs typeface="Courier New" panose="02070309020205020404" pitchFamily="49" charset="0"/>
              </a:rPr>
              <a:t>Β</a:t>
            </a:r>
            <a:r>
              <a:rPr lang="az-Cyrl-AZ" dirty="0">
                <a:latin typeface="Courier New" panose="02070309020205020404" pitchFamily="49" charset="0"/>
                <a:cs typeface="Courier New" panose="02070309020205020404" pitchFamily="49" charset="0"/>
              </a:rPr>
              <a:t>В</a:t>
            </a:r>
            <a:r>
              <a:rPr lang="x-none" dirty="0">
                <a:cs typeface="Courier New" panose="02070309020205020404" pitchFamily="49" charset="0"/>
              </a:rPr>
              <a:t>Ᏼ</a:t>
            </a:r>
            <a:r>
              <a:rPr lang="en-US" dirty="0" err="1">
                <a:latin typeface="Courier New" panose="02070309020205020404" pitchFamily="49" charset="0"/>
                <a:cs typeface="Courier New" panose="02070309020205020404" pitchFamily="49" charset="0"/>
              </a:rPr>
              <a:t>ᛒＢｂb</a:t>
            </a:r>
            <a:r>
              <a:rPr lang="az-Cyrl-AZ" dirty="0">
                <a:latin typeface="Courier New" panose="02070309020205020404" pitchFamily="49" charset="0"/>
                <a:cs typeface="Courier New" panose="02070309020205020404" pitchFamily="49" charset="0"/>
              </a:rPr>
              <a:t>Ь</a:t>
            </a:r>
            <a:r>
              <a:rPr lang="en-US" dirty="0" err="1">
                <a:latin typeface="Courier New" panose="02070309020205020404" pitchFamily="49" charset="0"/>
                <a:cs typeface="Courier New" panose="02070309020205020404" pitchFamily="49" charset="0"/>
              </a:rPr>
              <a:t>ßʙ</a:t>
            </a:r>
            <a:r>
              <a:rPr lang="el-GR" dirty="0">
                <a:latin typeface="Courier New" panose="02070309020205020404" pitchFamily="49" charset="0"/>
                <a:cs typeface="Courier New" panose="02070309020205020404" pitchFamily="49" charset="0"/>
              </a:rPr>
              <a:t>β</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C</a:t>
            </a:r>
            <a:r>
              <a:rPr lang="el-GR" dirty="0">
                <a:latin typeface="Courier New" panose="02070309020205020404" pitchFamily="49" charset="0"/>
                <a:cs typeface="Courier New" panose="02070309020205020404" pitchFamily="49" charset="0"/>
              </a:rPr>
              <a:t>Ϲ</a:t>
            </a:r>
            <a:r>
              <a:rPr lang="az-Cyrl-AZ" dirty="0">
                <a:latin typeface="Courier New" panose="02070309020205020404" pitchFamily="49" charset="0"/>
                <a:cs typeface="Courier New" panose="02070309020205020404" pitchFamily="49" charset="0"/>
              </a:rPr>
              <a:t>С</a:t>
            </a:r>
            <a:r>
              <a:rPr lang="x-none" dirty="0">
                <a:cs typeface="Courier New" panose="02070309020205020404" pitchFamily="49" charset="0"/>
              </a:rPr>
              <a:t>ᏟⅭ</a:t>
            </a:r>
            <a:r>
              <a:rPr lang="en-US" dirty="0">
                <a:latin typeface="Courier New" panose="02070309020205020404" pitchFamily="49" charset="0"/>
                <a:cs typeface="Courier New" panose="02070309020205020404" pitchFamily="49" charset="0"/>
              </a:rPr>
              <a:t>Ｃ𐒨</a:t>
            </a:r>
            <a:r>
              <a:rPr lang="az-Cyrl-AZ" dirty="0">
                <a:latin typeface="Courier New" panose="02070309020205020404" pitchFamily="49" charset="0"/>
                <a:cs typeface="Courier New" panose="02070309020205020404" pitchFamily="49" charset="0"/>
              </a:rPr>
              <a:t>с</a:t>
            </a:r>
            <a:r>
              <a:rPr lang="en-US" dirty="0">
                <a:latin typeface="Courier New" panose="02070309020205020404" pitchFamily="49" charset="0"/>
                <a:cs typeface="Courier New" panose="02070309020205020404" pitchFamily="49" charset="0"/>
              </a:rPr>
              <a:t>c</a:t>
            </a:r>
            <a:r>
              <a:rPr lang="el-GR" dirty="0">
                <a:latin typeface="Courier New" panose="02070309020205020404" pitchFamily="49" charset="0"/>
                <a:cs typeface="Courier New" panose="02070309020205020404" pitchFamily="49" charset="0"/>
              </a:rPr>
              <a:t>ϲ</a:t>
            </a:r>
            <a:r>
              <a:rPr lang="x-none" dirty="0">
                <a:cs typeface="Courier New" panose="02070309020205020404" pitchFamily="49" charset="0"/>
              </a:rPr>
              <a:t>ⅽ</a:t>
            </a:r>
            <a:r>
              <a:rPr lang="en-US" dirty="0">
                <a:latin typeface="Courier New" panose="02070309020205020404" pitchFamily="49" charset="0"/>
                <a:cs typeface="Courier New" panose="02070309020205020404" pitchFamily="49" charset="0"/>
              </a:rPr>
              <a:t>ｃ</a:t>
            </a:r>
          </a:p>
          <a:p>
            <a:pPr marL="136525" indent="0">
              <a:buNone/>
            </a:pPr>
            <a:endParaRPr lang="en-US" dirty="0"/>
          </a:p>
          <a:p>
            <a:endParaRPr lang="en-US" dirty="0"/>
          </a:p>
        </p:txBody>
      </p:sp>
    </p:spTree>
    <p:extLst>
      <p:ext uri="{BB962C8B-B14F-4D97-AF65-F5344CB8AC3E}">
        <p14:creationId xmlns:p14="http://schemas.microsoft.com/office/powerpoint/2010/main" val="39568767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subject?</a:t>
            </a:r>
            <a:endParaRPr lang="en-US" dirty="0"/>
          </a:p>
        </p:txBody>
      </p:sp>
      <p:sp>
        <p:nvSpPr>
          <p:cNvPr id="3" name="Content Placeholder 2"/>
          <p:cNvSpPr>
            <a:spLocks noGrp="1"/>
          </p:cNvSpPr>
          <p:nvPr>
            <p:ph idx="1"/>
          </p:nvPr>
        </p:nvSpPr>
        <p:spPr/>
        <p:txBody>
          <a:bodyPr/>
          <a:lstStyle/>
          <a:p>
            <a:r>
              <a:rPr lang="en-US" dirty="0" smtClean="0"/>
              <a:t>Lot’s of research has been done, but not many people talk about it</a:t>
            </a:r>
          </a:p>
          <a:p>
            <a:r>
              <a:rPr lang="en-US" dirty="0" smtClean="0"/>
              <a:t>Complexity is </a:t>
            </a:r>
            <a:r>
              <a:rPr lang="en-US" dirty="0"/>
              <a:t>the damnable enemy </a:t>
            </a:r>
            <a:r>
              <a:rPr lang="en-US" dirty="0" smtClean="0"/>
              <a:t>of security, but human language is complex so what can you do?</a:t>
            </a:r>
          </a:p>
          <a:p>
            <a:r>
              <a:rPr lang="en-US" dirty="0" smtClean="0"/>
              <a:t>Act as a setup for future research</a:t>
            </a:r>
          </a:p>
          <a:p>
            <a:r>
              <a:rPr lang="en-US" dirty="0" smtClean="0"/>
              <a:t>To encourage others who are better at exploit development than me to look into it</a:t>
            </a:r>
          </a:p>
          <a:p>
            <a:r>
              <a:rPr lang="en-US" dirty="0" smtClean="0"/>
              <a:t>Because I wanted to make an animation with cartoon letters stabbing each other</a:t>
            </a:r>
            <a:endParaRPr lang="en-US" dirty="0"/>
          </a:p>
        </p:txBody>
      </p:sp>
    </p:spTree>
    <p:extLst>
      <p:ext uri="{BB962C8B-B14F-4D97-AF65-F5344CB8AC3E}">
        <p14:creationId xmlns:p14="http://schemas.microsoft.com/office/powerpoint/2010/main" val="3128076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smtClean="0"/>
              <a:t>Ok, besides </a:t>
            </a:r>
            <a:r>
              <a:rPr lang="en-US" dirty="0" err="1" smtClean="0"/>
              <a:t>Homoglyphs</a:t>
            </a:r>
            <a:r>
              <a:rPr lang="en-US" dirty="0" smtClean="0"/>
              <a:t>?</a:t>
            </a:r>
            <a:endParaRPr lang="en-US" dirty="0"/>
          </a:p>
        </p:txBody>
      </p:sp>
      <p:sp>
        <p:nvSpPr>
          <p:cNvPr id="41986" name="Subtitle 4"/>
          <p:cNvSpPr>
            <a:spLocks noGrp="1"/>
          </p:cNvSpPr>
          <p:nvPr>
            <p:ph type="subTitle" idx="1"/>
          </p:nvPr>
        </p:nvSpPr>
        <p:spPr>
          <a:xfrm>
            <a:off x="1371600" y="3332163"/>
            <a:ext cx="6400800" cy="1752600"/>
          </a:xfrm>
        </p:spPr>
        <p:txBody>
          <a:bodyPr/>
          <a:lstStyle/>
          <a:p>
            <a:endParaRPr lang="en-U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Steganography</a:t>
            </a:r>
          </a:p>
        </p:txBody>
      </p:sp>
      <p:sp>
        <p:nvSpPr>
          <p:cNvPr id="3" name="Content Placeholder 2"/>
          <p:cNvSpPr>
            <a:spLocks noGrp="1"/>
          </p:cNvSpPr>
          <p:nvPr>
            <p:ph idx="1"/>
          </p:nvPr>
        </p:nvSpPr>
        <p:spPr/>
        <p:txBody>
          <a:bodyPr/>
          <a:lstStyle/>
          <a:p>
            <a:r>
              <a:rPr lang="en-US" sz="2400" dirty="0" smtClean="0"/>
              <a:t>“Covered Writing”</a:t>
            </a:r>
          </a:p>
          <a:p>
            <a:r>
              <a:rPr lang="en-US" sz="2400" dirty="0" smtClean="0"/>
              <a:t>Hide Text in text</a:t>
            </a:r>
          </a:p>
          <a:p>
            <a:r>
              <a:rPr lang="en-US" sz="2400" dirty="0" smtClean="0"/>
              <a:t>Easy to detect by looking at the bytes, but may fool the human eye</a:t>
            </a:r>
          </a:p>
          <a:p>
            <a:r>
              <a:rPr lang="en-US" sz="2400" dirty="0" smtClean="0"/>
              <a:t>Some examples looks better than others, Unicode support varying.</a:t>
            </a:r>
          </a:p>
          <a:p>
            <a:r>
              <a:rPr lang="en-US" sz="2400" dirty="0" smtClean="0"/>
              <a:t>Can be used </a:t>
            </a:r>
            <a:r>
              <a:rPr lang="en-US" sz="2400" dirty="0"/>
              <a:t>in Botnets:</a:t>
            </a:r>
            <a:br>
              <a:rPr lang="en-US" sz="2400" dirty="0"/>
            </a:br>
            <a:r>
              <a:rPr lang="en-US" sz="1600" dirty="0">
                <a:hlinkClick r:id="rId2"/>
              </a:rPr>
              <a:t>http://</a:t>
            </a:r>
            <a:r>
              <a:rPr lang="en-US" sz="1600" dirty="0" smtClean="0">
                <a:hlinkClick r:id="rId2"/>
              </a:rPr>
              <a:t>www.irongeek.com/i.php?page=security/steganographic-command-and-control</a:t>
            </a:r>
            <a:endParaRPr lang="en-US" sz="1600" dirty="0" smtClean="0"/>
          </a:p>
          <a:p>
            <a:r>
              <a:rPr lang="en-US" sz="2400" dirty="0" smtClean="0"/>
              <a:t>Play </a:t>
            </a:r>
            <a:r>
              <a:rPr lang="en-US" sz="2400" dirty="0"/>
              <a:t>with it here:</a:t>
            </a:r>
            <a:br>
              <a:rPr lang="en-US" sz="2400" dirty="0"/>
            </a:br>
            <a:r>
              <a:rPr lang="en-US" sz="1400" dirty="0">
                <a:hlinkClick r:id="rId3"/>
              </a:rPr>
              <a:t>http://</a:t>
            </a:r>
            <a:r>
              <a:rPr lang="en-US" sz="1400" dirty="0" smtClean="0">
                <a:hlinkClick r:id="rId3"/>
              </a:rPr>
              <a:t>www.irongeek.com/i.php?page=security/unicode-steganography-homoglyph-encoder</a:t>
            </a:r>
            <a:r>
              <a:rPr lang="en-US" sz="1400" dirty="0" smtClean="0"/>
              <a:t> </a:t>
            </a:r>
            <a:endParaRPr lang="en-US" sz="2000" dirty="0" smtClean="0"/>
          </a:p>
        </p:txBody>
      </p:sp>
    </p:spTree>
    <p:extLst>
      <p:ext uri="{BB962C8B-B14F-4D97-AF65-F5344CB8AC3E}">
        <p14:creationId xmlns:p14="http://schemas.microsoft.com/office/powerpoint/2010/main" val="319708552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Stego</a:t>
            </a:r>
            <a:r>
              <a:rPr lang="en-US" dirty="0" smtClean="0"/>
              <a:t> Examples</a:t>
            </a:r>
            <a:endParaRPr lang="en-US" dirty="0"/>
          </a:p>
        </p:txBody>
      </p:sp>
      <p:sp>
        <p:nvSpPr>
          <p:cNvPr id="3" name="Content Placeholder 2"/>
          <p:cNvSpPr>
            <a:spLocks noGrp="1"/>
          </p:cNvSpPr>
          <p:nvPr>
            <p:ph idx="1"/>
          </p:nvPr>
        </p:nvSpPr>
        <p:spPr/>
        <p:txBody>
          <a:bodyPr/>
          <a:lstStyle/>
          <a:p>
            <a:r>
              <a:rPr lang="en-US" sz="2000" dirty="0" smtClean="0"/>
              <a:t>Alternate between Latin and Full-width Latin, easy, </a:t>
            </a:r>
            <a:r>
              <a:rPr lang="en-US" sz="2000" dirty="0"/>
              <a:t>just add/subtract </a:t>
            </a:r>
            <a:r>
              <a:rPr lang="en-US" sz="2000" dirty="0" smtClean="0"/>
              <a:t>65248 decimal. </a:t>
            </a:r>
            <a:r>
              <a:rPr lang="en-US" sz="2000" dirty="0"/>
              <a:t>Use </a:t>
            </a:r>
            <a:r>
              <a:rPr lang="en-US" sz="2000" dirty="0" smtClean="0"/>
              <a:t>U+205F as space</a:t>
            </a:r>
            <a:br>
              <a:rPr lang="en-US" sz="2000" dirty="0" smtClean="0"/>
            </a:br>
            <a:r>
              <a:rPr lang="en-US" sz="2000" dirty="0" err="1" smtClean="0">
                <a:solidFill>
                  <a:srgbClr val="FF0000"/>
                </a:solidFill>
              </a:rPr>
              <a:t>Ｔ</a:t>
            </a:r>
            <a:r>
              <a:rPr lang="en-US" sz="2000" dirty="0" err="1">
                <a:solidFill>
                  <a:srgbClr val="FF0000"/>
                </a:solidFill>
              </a:rPr>
              <a:t>hiｓ</a:t>
            </a:r>
            <a:r>
              <a:rPr lang="en-US" sz="2000" dirty="0">
                <a:solidFill>
                  <a:srgbClr val="FF0000"/>
                </a:solidFill>
              </a:rPr>
              <a:t> </a:t>
            </a:r>
            <a:r>
              <a:rPr lang="en-US" sz="2000" dirty="0" err="1">
                <a:solidFill>
                  <a:srgbClr val="FF0000"/>
                </a:solidFill>
              </a:rPr>
              <a:t>iｓ ｍｙ</a:t>
            </a:r>
            <a:r>
              <a:rPr lang="en-US" sz="2000" dirty="0">
                <a:solidFill>
                  <a:srgbClr val="FF0000"/>
                </a:solidFill>
              </a:rPr>
              <a:t> </a:t>
            </a:r>
            <a:r>
              <a:rPr lang="en-US" sz="2000" dirty="0" err="1">
                <a:solidFill>
                  <a:srgbClr val="FF0000"/>
                </a:solidFill>
              </a:rPr>
              <a:t>ｃoveｒ</a:t>
            </a:r>
            <a:r>
              <a:rPr lang="en-US" sz="2000" dirty="0">
                <a:solidFill>
                  <a:srgbClr val="FF0000"/>
                </a:solidFill>
              </a:rPr>
              <a:t> </a:t>
            </a:r>
            <a:r>
              <a:rPr lang="en-US" sz="2000" dirty="0" err="1">
                <a:solidFill>
                  <a:srgbClr val="FF0000"/>
                </a:solidFill>
              </a:rPr>
              <a:t>text ｔｏ</a:t>
            </a:r>
            <a:r>
              <a:rPr lang="en-US" sz="2000" dirty="0">
                <a:solidFill>
                  <a:srgbClr val="FF0000"/>
                </a:solidFill>
              </a:rPr>
              <a:t> </a:t>
            </a:r>
            <a:r>
              <a:rPr lang="en-US" sz="2000" dirty="0" err="1">
                <a:solidFill>
                  <a:srgbClr val="FF0000"/>
                </a:solidFill>
              </a:rPr>
              <a:t>ｕｓｅ</a:t>
            </a:r>
            <a:r>
              <a:rPr lang="en-US" sz="2000" dirty="0">
                <a:solidFill>
                  <a:srgbClr val="FF0000"/>
                </a:solidFill>
              </a:rPr>
              <a:t>． </a:t>
            </a:r>
            <a:r>
              <a:rPr lang="en-US" sz="2000" dirty="0" err="1">
                <a:solidFill>
                  <a:srgbClr val="FF0000"/>
                </a:solidFill>
              </a:rPr>
              <a:t>Dｏ ｙｏｕ ｔhiｎk ｉt wｉｌｌ woｒk</a:t>
            </a:r>
            <a:r>
              <a:rPr lang="en-US" sz="2000" dirty="0">
                <a:solidFill>
                  <a:srgbClr val="FF0000"/>
                </a:solidFill>
              </a:rPr>
              <a:t>？ Ｉ </a:t>
            </a:r>
            <a:r>
              <a:rPr lang="en-US" sz="2000" dirty="0" err="1">
                <a:solidFill>
                  <a:srgbClr val="FF0000"/>
                </a:solidFill>
              </a:rPr>
              <a:t>hｏpe</a:t>
            </a:r>
            <a:r>
              <a:rPr lang="en-US" sz="2000" dirty="0">
                <a:solidFill>
                  <a:srgbClr val="FF0000"/>
                </a:solidFill>
              </a:rPr>
              <a:t> </a:t>
            </a:r>
            <a:r>
              <a:rPr lang="en-US" sz="2000" dirty="0" err="1">
                <a:solidFill>
                  <a:srgbClr val="FF0000"/>
                </a:solidFill>
              </a:rPr>
              <a:t>ｔｈａｔ ｉt</a:t>
            </a:r>
            <a:r>
              <a:rPr lang="en-US" sz="2000" dirty="0">
                <a:solidFill>
                  <a:srgbClr val="FF0000"/>
                </a:solidFill>
              </a:rPr>
              <a:t> will</a:t>
            </a:r>
            <a:r>
              <a:rPr lang="en-US" sz="2000" dirty="0" smtClean="0">
                <a:solidFill>
                  <a:srgbClr val="FF0000"/>
                </a:solidFill>
              </a:rPr>
              <a:t>.</a:t>
            </a:r>
          </a:p>
          <a:p>
            <a:r>
              <a:rPr lang="en-US" sz="2000" dirty="0" smtClean="0"/>
              <a:t>Use very close </a:t>
            </a:r>
            <a:r>
              <a:rPr lang="en-US" sz="2000" dirty="0" err="1" smtClean="0"/>
              <a:t>homoglyphs</a:t>
            </a:r>
            <a:r>
              <a:rPr lang="en-US" sz="2000" dirty="0" smtClean="0"/>
              <a:t> to encode single bits, skip if there are no close </a:t>
            </a:r>
            <a:r>
              <a:rPr lang="en-US" sz="2000" dirty="0" err="1" smtClean="0"/>
              <a:t>homoglyphs</a:t>
            </a:r>
            <a:r>
              <a:rPr lang="en-US" sz="2000" dirty="0" smtClean="0"/>
              <a:t>, use 8 types of space like characters (</a:t>
            </a:r>
            <a:r>
              <a:rPr lang="pl-PL" sz="2000" dirty="0" smtClean="0"/>
              <a:t>U+0020</a:t>
            </a:r>
            <a:r>
              <a:rPr lang="en-US" sz="2000" dirty="0" smtClean="0"/>
              <a:t>,</a:t>
            </a:r>
            <a:r>
              <a:rPr lang="pl-PL" sz="2000" dirty="0" smtClean="0"/>
              <a:t> U+2004</a:t>
            </a:r>
            <a:r>
              <a:rPr lang="en-US" sz="2000" dirty="0" smtClean="0"/>
              <a:t>,</a:t>
            </a:r>
            <a:r>
              <a:rPr lang="pl-PL" sz="2000" dirty="0" smtClean="0"/>
              <a:t> U+2005</a:t>
            </a:r>
            <a:r>
              <a:rPr lang="en-US" sz="2000" dirty="0" smtClean="0"/>
              <a:t>,</a:t>
            </a:r>
            <a:r>
              <a:rPr lang="pl-PL" sz="2000" dirty="0" smtClean="0"/>
              <a:t> U+2006</a:t>
            </a:r>
            <a:r>
              <a:rPr lang="en-US" sz="2000" dirty="0" smtClean="0"/>
              <a:t>,</a:t>
            </a:r>
            <a:r>
              <a:rPr lang="pl-PL" sz="2000" dirty="0" smtClean="0"/>
              <a:t> U+2008</a:t>
            </a:r>
            <a:r>
              <a:rPr lang="en-US" sz="2000" dirty="0" smtClean="0"/>
              <a:t>,</a:t>
            </a:r>
            <a:r>
              <a:rPr lang="pl-PL" sz="2000" dirty="0" smtClean="0"/>
              <a:t> U+2009</a:t>
            </a:r>
            <a:r>
              <a:rPr lang="en-US" sz="2000" dirty="0" smtClean="0"/>
              <a:t>,</a:t>
            </a:r>
            <a:r>
              <a:rPr lang="pl-PL" sz="2000" dirty="0" smtClean="0"/>
              <a:t> U+202F</a:t>
            </a:r>
            <a:r>
              <a:rPr lang="en-US" sz="2000" dirty="0" smtClean="0"/>
              <a:t>,</a:t>
            </a:r>
            <a:r>
              <a:rPr lang="pl-PL" sz="2000" dirty="0" smtClean="0"/>
              <a:t> </a:t>
            </a:r>
            <a:r>
              <a:rPr lang="pl-PL" sz="2000" dirty="0"/>
              <a:t>U+205F</a:t>
            </a:r>
            <a:r>
              <a:rPr lang="en-US" sz="2000" dirty="0" smtClean="0"/>
              <a:t>) to encode 3 bits each (000,001,010,011,100,101,110,111) </a:t>
            </a:r>
            <a:br>
              <a:rPr lang="en-US" sz="2000" dirty="0" smtClean="0"/>
            </a:br>
            <a:r>
              <a:rPr lang="el-GR" sz="2000" dirty="0" smtClean="0">
                <a:solidFill>
                  <a:srgbClr val="FF0000"/>
                </a:solidFill>
              </a:rPr>
              <a:t>Τ</a:t>
            </a:r>
            <a:r>
              <a:rPr lang="en-US" sz="2000" dirty="0">
                <a:solidFill>
                  <a:srgbClr val="FF0000"/>
                </a:solidFill>
              </a:rPr>
              <a:t>hi</a:t>
            </a:r>
            <a:r>
              <a:rPr lang="az-Cyrl-AZ" sz="2000" dirty="0">
                <a:solidFill>
                  <a:srgbClr val="FF0000"/>
                </a:solidFill>
              </a:rPr>
              <a:t>ѕ іѕ </a:t>
            </a:r>
            <a:r>
              <a:rPr lang="en-US" sz="2000" dirty="0">
                <a:solidFill>
                  <a:srgbClr val="FF0000"/>
                </a:solidFill>
              </a:rPr>
              <a:t>my cover t</a:t>
            </a:r>
            <a:r>
              <a:rPr lang="az-Cyrl-AZ" sz="2000" dirty="0">
                <a:solidFill>
                  <a:srgbClr val="FF0000"/>
                </a:solidFill>
              </a:rPr>
              <a:t>ех</a:t>
            </a:r>
            <a:r>
              <a:rPr lang="en-US" sz="2000" dirty="0">
                <a:solidFill>
                  <a:srgbClr val="FF0000"/>
                </a:solidFill>
              </a:rPr>
              <a:t>t </a:t>
            </a:r>
            <a:r>
              <a:rPr lang="en-US" sz="2000" dirty="0" err="1">
                <a:solidFill>
                  <a:srgbClr val="FF0000"/>
                </a:solidFill>
              </a:rPr>
              <a:t>t</a:t>
            </a:r>
            <a:r>
              <a:rPr lang="el-GR" sz="2000" dirty="0">
                <a:solidFill>
                  <a:srgbClr val="FF0000"/>
                </a:solidFill>
              </a:rPr>
              <a:t>ο </a:t>
            </a:r>
            <a:r>
              <a:rPr lang="en-US" sz="2000" dirty="0">
                <a:solidFill>
                  <a:srgbClr val="FF0000"/>
                </a:solidFill>
              </a:rPr>
              <a:t>us</a:t>
            </a:r>
            <a:r>
              <a:rPr lang="az-Cyrl-AZ" sz="2000" dirty="0">
                <a:solidFill>
                  <a:srgbClr val="FF0000"/>
                </a:solidFill>
              </a:rPr>
              <a:t>е. </a:t>
            </a:r>
            <a:r>
              <a:rPr lang="en-US" sz="2000" dirty="0">
                <a:solidFill>
                  <a:srgbClr val="FF0000"/>
                </a:solidFill>
              </a:rPr>
              <a:t>D</a:t>
            </a:r>
            <a:r>
              <a:rPr lang="el-GR" sz="2000" dirty="0">
                <a:solidFill>
                  <a:srgbClr val="FF0000"/>
                </a:solidFill>
              </a:rPr>
              <a:t>ο </a:t>
            </a:r>
            <a:r>
              <a:rPr lang="en-US" sz="2000" dirty="0">
                <a:solidFill>
                  <a:srgbClr val="FF0000"/>
                </a:solidFill>
              </a:rPr>
              <a:t>y</a:t>
            </a:r>
            <a:r>
              <a:rPr lang="el-GR" sz="2000" dirty="0">
                <a:solidFill>
                  <a:srgbClr val="FF0000"/>
                </a:solidFill>
              </a:rPr>
              <a:t>ο</a:t>
            </a:r>
            <a:r>
              <a:rPr lang="en-US" sz="2000" dirty="0">
                <a:solidFill>
                  <a:srgbClr val="FF0000"/>
                </a:solidFill>
              </a:rPr>
              <a:t>u </a:t>
            </a:r>
            <a:r>
              <a:rPr lang="en-US" sz="2000" dirty="0" err="1">
                <a:solidFill>
                  <a:srgbClr val="FF0000"/>
                </a:solidFill>
              </a:rPr>
              <a:t>th</a:t>
            </a:r>
            <a:r>
              <a:rPr lang="az-Cyrl-AZ" sz="2000" dirty="0">
                <a:solidFill>
                  <a:srgbClr val="FF0000"/>
                </a:solidFill>
              </a:rPr>
              <a:t>і</a:t>
            </a:r>
            <a:r>
              <a:rPr lang="en-US" sz="2000" dirty="0" err="1">
                <a:solidFill>
                  <a:srgbClr val="FF0000"/>
                </a:solidFill>
              </a:rPr>
              <a:t>nk</a:t>
            </a:r>
            <a:r>
              <a:rPr lang="en-US" sz="2000" dirty="0">
                <a:solidFill>
                  <a:srgbClr val="FF0000"/>
                </a:solidFill>
              </a:rPr>
              <a:t> </a:t>
            </a:r>
            <a:r>
              <a:rPr lang="az-Cyrl-AZ" sz="2000" dirty="0">
                <a:solidFill>
                  <a:srgbClr val="FF0000"/>
                </a:solidFill>
              </a:rPr>
              <a:t>і</a:t>
            </a:r>
            <a:r>
              <a:rPr lang="en-US" sz="2000" dirty="0">
                <a:solidFill>
                  <a:srgbClr val="FF0000"/>
                </a:solidFill>
              </a:rPr>
              <a:t>t w</a:t>
            </a:r>
            <a:r>
              <a:rPr lang="az-Cyrl-AZ" sz="2000" dirty="0">
                <a:solidFill>
                  <a:srgbClr val="FF0000"/>
                </a:solidFill>
              </a:rPr>
              <a:t>і</a:t>
            </a:r>
            <a:r>
              <a:rPr lang="en-US" sz="2000" dirty="0" err="1">
                <a:solidFill>
                  <a:srgbClr val="FF0000"/>
                </a:solidFill>
              </a:rPr>
              <a:t>ll</a:t>
            </a:r>
            <a:r>
              <a:rPr lang="en-US" sz="2000" dirty="0">
                <a:solidFill>
                  <a:srgbClr val="FF0000"/>
                </a:solidFill>
              </a:rPr>
              <a:t> w</a:t>
            </a:r>
            <a:r>
              <a:rPr lang="el-GR" sz="2000" dirty="0">
                <a:solidFill>
                  <a:srgbClr val="FF0000"/>
                </a:solidFill>
              </a:rPr>
              <a:t>ο</a:t>
            </a:r>
            <a:r>
              <a:rPr lang="en-US" sz="2000" dirty="0" err="1">
                <a:solidFill>
                  <a:srgbClr val="FF0000"/>
                </a:solidFill>
              </a:rPr>
              <a:t>rk</a:t>
            </a:r>
            <a:r>
              <a:rPr lang="en-US" sz="2000" dirty="0">
                <a:solidFill>
                  <a:srgbClr val="FF0000"/>
                </a:solidFill>
              </a:rPr>
              <a:t>? I </a:t>
            </a:r>
            <a:r>
              <a:rPr lang="az-Cyrl-AZ" sz="2000" dirty="0">
                <a:solidFill>
                  <a:srgbClr val="FF0000"/>
                </a:solidFill>
              </a:rPr>
              <a:t>һ</a:t>
            </a:r>
            <a:r>
              <a:rPr lang="el-GR" sz="2000" dirty="0">
                <a:solidFill>
                  <a:srgbClr val="FF0000"/>
                </a:solidFill>
              </a:rPr>
              <a:t>ο</a:t>
            </a:r>
            <a:r>
              <a:rPr lang="az-Cyrl-AZ" sz="2000" dirty="0">
                <a:solidFill>
                  <a:srgbClr val="FF0000"/>
                </a:solidFill>
              </a:rPr>
              <a:t>ре </a:t>
            </a:r>
            <a:r>
              <a:rPr lang="en-US" sz="2000" dirty="0">
                <a:solidFill>
                  <a:srgbClr val="FF0000"/>
                </a:solidFill>
              </a:rPr>
              <a:t>that it will</a:t>
            </a:r>
            <a:r>
              <a:rPr lang="en-US" sz="2000" dirty="0" smtClean="0">
                <a:solidFill>
                  <a:srgbClr val="FF0000"/>
                </a:solidFill>
              </a:rPr>
              <a:t>.</a:t>
            </a:r>
          </a:p>
          <a:p>
            <a:r>
              <a:rPr lang="en-US" sz="2000" dirty="0" smtClean="0"/>
              <a:t>Use non printable </a:t>
            </a:r>
            <a:r>
              <a:rPr lang="en-US" sz="2000" dirty="0"/>
              <a:t>Tags in U+E0000 to </a:t>
            </a:r>
            <a:r>
              <a:rPr lang="en-US" sz="2000" dirty="0" smtClean="0"/>
              <a:t>U+E007F, also easy </a:t>
            </a:r>
            <a:r>
              <a:rPr lang="en-US" sz="2000" dirty="0"/>
              <a:t>just </a:t>
            </a:r>
            <a:r>
              <a:rPr lang="en-US" sz="2000" dirty="0" smtClean="0"/>
              <a:t>add/subtract </a:t>
            </a:r>
            <a:r>
              <a:rPr lang="en-US" sz="2000" dirty="0"/>
              <a:t>0xE0000</a:t>
            </a:r>
            <a:br>
              <a:rPr lang="en-US" sz="2000" dirty="0"/>
            </a:br>
            <a:r>
              <a:rPr lang="en-US" sz="2000" dirty="0">
                <a:solidFill>
                  <a:srgbClr val="FF0000"/>
                </a:solidFill>
              </a:rPr>
              <a:t>This 󠁉is 󠁴my 󠀠cover 󠁷text 󠁯to 󠁲use. 󠁫Do 󠁥you 󠁤think 󠀿it will work? I hope that it will.</a:t>
            </a:r>
          </a:p>
          <a:p>
            <a:endParaRPr lang="en-US" sz="2000" dirty="0"/>
          </a:p>
        </p:txBody>
      </p:sp>
    </p:spTree>
    <p:extLst>
      <p:ext uri="{BB962C8B-B14F-4D97-AF65-F5344CB8AC3E}">
        <p14:creationId xmlns:p14="http://schemas.microsoft.com/office/powerpoint/2010/main" val="33683792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a:t>
            </a:r>
            <a:r>
              <a:rPr lang="en-US" dirty="0" smtClean="0"/>
              <a:t/>
            </a:r>
            <a:br>
              <a:rPr lang="en-US" dirty="0" smtClean="0"/>
            </a:br>
            <a:r>
              <a:rPr lang="en-US" dirty="0" smtClean="0"/>
              <a:t>“</a:t>
            </a:r>
            <a:r>
              <a:rPr lang="en-US" dirty="0"/>
              <a:t>It worked</a:t>
            </a:r>
            <a:r>
              <a:rPr lang="en-US" dirty="0" smtClean="0"/>
              <a:t>?” </a:t>
            </a:r>
            <a:endParaRPr lang="en-US" dirty="0"/>
          </a:p>
        </p:txBody>
      </p:sp>
      <p:grpSp>
        <p:nvGrpSpPr>
          <p:cNvPr id="10" name="Group 9"/>
          <p:cNvGrpSpPr/>
          <p:nvPr/>
        </p:nvGrpSpPr>
        <p:grpSpPr>
          <a:xfrm>
            <a:off x="134507" y="1082616"/>
            <a:ext cx="4820323" cy="3119511"/>
            <a:chOff x="53787" y="759489"/>
            <a:chExt cx="4820323" cy="3119511"/>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7" y="1221154"/>
              <a:ext cx="4820323" cy="2657846"/>
            </a:xfrm>
            <a:prstGeom prst="rect">
              <a:avLst/>
            </a:prstGeom>
          </p:spPr>
        </p:pic>
        <p:sp>
          <p:nvSpPr>
            <p:cNvPr id="9" name="Rectangle 8"/>
            <p:cNvSpPr/>
            <p:nvPr/>
          </p:nvSpPr>
          <p:spPr>
            <a:xfrm>
              <a:off x="53787" y="759489"/>
              <a:ext cx="474810" cy="461665"/>
            </a:xfrm>
            <a:prstGeom prst="rect">
              <a:avLst/>
            </a:prstGeom>
          </p:spPr>
          <p:txBody>
            <a:bodyPr wrap="none">
              <a:spAutoFit/>
            </a:bodyPr>
            <a:lstStyle/>
            <a:p>
              <a:r>
                <a:rPr lang="en-US" dirty="0"/>
                <a:t>IE</a:t>
              </a:r>
            </a:p>
          </p:txBody>
        </p:sp>
      </p:grpSp>
      <p:grpSp>
        <p:nvGrpSpPr>
          <p:cNvPr id="14" name="Group 13"/>
          <p:cNvGrpSpPr/>
          <p:nvPr/>
        </p:nvGrpSpPr>
        <p:grpSpPr>
          <a:xfrm>
            <a:off x="1447800" y="1687632"/>
            <a:ext cx="4791744" cy="3262406"/>
            <a:chOff x="1447800" y="1687632"/>
            <a:chExt cx="4791744" cy="326240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149297"/>
              <a:ext cx="4791744" cy="2800741"/>
            </a:xfrm>
            <a:prstGeom prst="rect">
              <a:avLst/>
            </a:prstGeom>
          </p:spPr>
        </p:pic>
        <p:sp>
          <p:nvSpPr>
            <p:cNvPr id="11" name="Rectangle 10"/>
            <p:cNvSpPr/>
            <p:nvPr/>
          </p:nvSpPr>
          <p:spPr>
            <a:xfrm>
              <a:off x="5011323" y="1687632"/>
              <a:ext cx="1228221" cy="461665"/>
            </a:xfrm>
            <a:prstGeom prst="rect">
              <a:avLst/>
            </a:prstGeom>
          </p:spPr>
          <p:txBody>
            <a:bodyPr wrap="none">
              <a:spAutoFit/>
            </a:bodyPr>
            <a:lstStyle/>
            <a:p>
              <a:r>
                <a:rPr lang="en-US" dirty="0" err="1" smtClean="0"/>
                <a:t>FireFox</a:t>
              </a:r>
              <a:endParaRPr lang="en-US" dirty="0"/>
            </a:p>
          </p:txBody>
        </p:sp>
      </p:grpSp>
      <p:grpSp>
        <p:nvGrpSpPr>
          <p:cNvPr id="13" name="Group 12"/>
          <p:cNvGrpSpPr/>
          <p:nvPr/>
        </p:nvGrpSpPr>
        <p:grpSpPr>
          <a:xfrm>
            <a:off x="2819400" y="2411540"/>
            <a:ext cx="4820323" cy="3241101"/>
            <a:chOff x="2819400" y="2411540"/>
            <a:chExt cx="4820323" cy="3241101"/>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2832847"/>
              <a:ext cx="4820323" cy="2819794"/>
            </a:xfrm>
            <a:prstGeom prst="rect">
              <a:avLst/>
            </a:prstGeom>
          </p:spPr>
        </p:pic>
        <p:sp>
          <p:nvSpPr>
            <p:cNvPr id="12" name="Rectangle 11"/>
            <p:cNvSpPr/>
            <p:nvPr/>
          </p:nvSpPr>
          <p:spPr>
            <a:xfrm>
              <a:off x="6358603" y="2411540"/>
              <a:ext cx="1281120" cy="461665"/>
            </a:xfrm>
            <a:prstGeom prst="rect">
              <a:avLst/>
            </a:prstGeom>
          </p:spPr>
          <p:txBody>
            <a:bodyPr wrap="none">
              <a:spAutoFit/>
            </a:bodyPr>
            <a:lstStyle/>
            <a:p>
              <a:r>
                <a:rPr lang="en-US" dirty="0" smtClean="0"/>
                <a:t>Chrome</a:t>
              </a:r>
              <a:endParaRPr lang="en-US" dirty="0"/>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1553246"/>
            <a:ext cx="7983065" cy="4858428"/>
          </a:xfrm>
          <a:prstGeom prst="rect">
            <a:avLst/>
          </a:prstGeom>
        </p:spPr>
      </p:pic>
    </p:spTree>
    <p:extLst>
      <p:ext uri="{BB962C8B-B14F-4D97-AF65-F5344CB8AC3E}">
        <p14:creationId xmlns:p14="http://schemas.microsoft.com/office/powerpoint/2010/main" val="1888269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Name Spoofing</a:t>
            </a:r>
            <a:endParaRPr lang="en-US" dirty="0"/>
          </a:p>
        </p:txBody>
      </p:sp>
      <p:sp>
        <p:nvSpPr>
          <p:cNvPr id="44034" name="Content Placeholder 2"/>
          <p:cNvSpPr>
            <a:spLocks noGrp="1"/>
          </p:cNvSpPr>
          <p:nvPr>
            <p:ph idx="1"/>
          </p:nvPr>
        </p:nvSpPr>
        <p:spPr/>
        <p:txBody>
          <a:bodyPr/>
          <a:lstStyle/>
          <a:p>
            <a:r>
              <a:rPr lang="en-US" sz="2400" dirty="0" smtClean="0">
                <a:ea typeface="ＭＳ Ｐゴシック" pitchFamily="34" charset="-128"/>
              </a:rPr>
              <a:t>IP Boards let me spoof Daren from Hak5</a:t>
            </a:r>
            <a:r>
              <a:rPr lang="en-US" altLang="en-US" sz="2400" dirty="0" smtClean="0">
                <a:ea typeface="ＭＳ Ｐゴシック" pitchFamily="34" charset="-128"/>
              </a:rPr>
              <a:t>’</a:t>
            </a:r>
            <a:r>
              <a:rPr lang="en-US" sz="2400" dirty="0" smtClean="0">
                <a:ea typeface="ＭＳ Ｐゴシック" pitchFamily="34" charset="-128"/>
              </a:rPr>
              <a:t>s screen name:</a:t>
            </a:r>
            <a:br>
              <a:rPr lang="en-US" sz="2400" dirty="0" smtClean="0">
                <a:ea typeface="ＭＳ Ｐゴシック" pitchFamily="34" charset="-128"/>
              </a:rPr>
            </a:br>
            <a:r>
              <a:rPr lang="en-US" sz="2400" dirty="0" smtClean="0">
                <a:ea typeface="ＭＳ Ｐゴシック" pitchFamily="34" charset="-128"/>
              </a:rPr>
              <a:t>Darren </a:t>
            </a:r>
            <a:r>
              <a:rPr lang="en-US" sz="2400" dirty="0" err="1" smtClean="0">
                <a:ea typeface="ＭＳ Ｐゴシック" pitchFamily="34" charset="-128"/>
              </a:rPr>
              <a:t>Κitchen</a:t>
            </a:r>
            <a:r>
              <a:rPr lang="en-US" sz="2400" dirty="0" smtClean="0">
                <a:ea typeface="ＭＳ Ｐゴシック" pitchFamily="34" charset="-128"/>
              </a:rPr>
              <a:t> (U+039A Greek Capital Letter Kappa)</a:t>
            </a:r>
            <a:br>
              <a:rPr lang="en-US" sz="2400" dirty="0" smtClean="0">
                <a:ea typeface="ＭＳ Ｐゴシック" pitchFamily="34" charset="-128"/>
              </a:rPr>
            </a:br>
            <a:r>
              <a:rPr lang="en-US" sz="2400" dirty="0" smtClean="0">
                <a:ea typeface="ＭＳ Ｐゴシック" pitchFamily="34" charset="-128"/>
              </a:rPr>
              <a:t>	</a:t>
            </a:r>
            <a:r>
              <a:rPr lang="en-US" sz="2400" dirty="0" err="1" smtClean="0">
                <a:ea typeface="ＭＳ Ｐゴシック" pitchFamily="34" charset="-128"/>
              </a:rPr>
              <a:t>vs</a:t>
            </a:r>
            <a:r>
              <a:rPr lang="en-US" sz="2400" dirty="0" smtClean="0">
                <a:ea typeface="ＭＳ Ｐゴシック" pitchFamily="34" charset="-128"/>
              </a:rPr>
              <a:t> </a:t>
            </a:r>
            <a:br>
              <a:rPr lang="en-US" sz="2400" dirty="0" smtClean="0">
                <a:ea typeface="ＭＳ Ｐゴシック" pitchFamily="34" charset="-128"/>
              </a:rPr>
            </a:br>
            <a:r>
              <a:rPr lang="en-US" sz="2400" dirty="0" smtClean="0">
                <a:ea typeface="ＭＳ Ｐゴシック" pitchFamily="34" charset="-128"/>
              </a:rPr>
              <a:t>Darren Kitchen</a:t>
            </a:r>
            <a:br>
              <a:rPr lang="en-US" sz="2400" dirty="0" smtClean="0">
                <a:ea typeface="ＭＳ Ｐゴシック" pitchFamily="34" charset="-128"/>
              </a:rPr>
            </a:br>
            <a:r>
              <a:rPr lang="en-US" sz="2400" dirty="0" smtClean="0">
                <a:solidFill>
                  <a:srgbClr val="75DBFF"/>
                </a:solidFill>
                <a:ea typeface="ＭＳ Ｐゴシック" pitchFamily="34" charset="-128"/>
              </a:rPr>
              <a:t>(Post count and admin status will give it away)</a:t>
            </a:r>
          </a:p>
          <a:p>
            <a:r>
              <a:rPr lang="en-US" sz="2400" dirty="0" smtClean="0">
                <a:ea typeface="ＭＳ Ｐゴシック" pitchFamily="34" charset="-128"/>
              </a:rPr>
              <a:t>Twitter returned the error </a:t>
            </a:r>
            <a:br>
              <a:rPr lang="en-US" sz="2400" dirty="0" smtClean="0">
                <a:ea typeface="ＭＳ Ｐゴシック" pitchFamily="34" charset="-128"/>
              </a:rPr>
            </a:br>
            <a:r>
              <a:rPr lang="en-US" altLang="en-US" sz="2400" dirty="0" smtClean="0">
                <a:solidFill>
                  <a:srgbClr val="FF0000"/>
                </a:solidFill>
                <a:ea typeface="ＭＳ Ｐゴシック" pitchFamily="34" charset="-128"/>
              </a:rPr>
              <a:t>“</a:t>
            </a:r>
            <a:r>
              <a:rPr lang="en-US" altLang="ja-JP" sz="2400" dirty="0" smtClean="0">
                <a:solidFill>
                  <a:srgbClr val="FF0000"/>
                </a:solidFill>
                <a:ea typeface="ＭＳ Ｐゴシック" pitchFamily="34" charset="-128"/>
              </a:rPr>
              <a:t>Invalid username! </a:t>
            </a:r>
            <a:r>
              <a:rPr lang="en-US" altLang="ja-JP" sz="2400" dirty="0" err="1" smtClean="0">
                <a:solidFill>
                  <a:srgbClr val="FF0000"/>
                </a:solidFill>
                <a:ea typeface="ＭＳ Ｐゴシック" pitchFamily="34" charset="-128"/>
              </a:rPr>
              <a:t>Alphanumerics</a:t>
            </a:r>
            <a:r>
              <a:rPr lang="en-US" altLang="ja-JP" sz="2400" dirty="0" smtClean="0">
                <a:solidFill>
                  <a:srgbClr val="FF0000"/>
                </a:solidFill>
                <a:ea typeface="ＭＳ Ｐゴシック" pitchFamily="34" charset="-128"/>
              </a:rPr>
              <a:t> only.</a:t>
            </a:r>
            <a:r>
              <a:rPr lang="en-US" altLang="en-US" sz="2400" dirty="0" smtClean="0">
                <a:solidFill>
                  <a:srgbClr val="FF0000"/>
                </a:solidFill>
                <a:ea typeface="ＭＳ Ｐゴシック" pitchFamily="34" charset="-128"/>
              </a:rPr>
              <a:t>”</a:t>
            </a:r>
            <a:r>
              <a:rPr lang="en-US" altLang="ja-JP" sz="2400" dirty="0" smtClean="0">
                <a:solidFill>
                  <a:srgbClr val="FF0000"/>
                </a:solidFill>
                <a:ea typeface="ＭＳ Ｐゴシック" pitchFamily="34" charset="-128"/>
              </a:rPr>
              <a:t> </a:t>
            </a:r>
          </a:p>
          <a:p>
            <a:r>
              <a:rPr lang="en-US" sz="2400" dirty="0" smtClean="0">
                <a:ea typeface="ＭＳ Ｐゴシック" pitchFamily="34" charset="-128"/>
              </a:rPr>
              <a:t>Gmail/Google returned the error </a:t>
            </a:r>
            <a:br>
              <a:rPr lang="en-US" sz="2400" dirty="0" smtClean="0">
                <a:ea typeface="ＭＳ Ｐゴシック" pitchFamily="34" charset="-128"/>
              </a:rPr>
            </a:br>
            <a:r>
              <a:rPr lang="en-US" altLang="en-US" sz="2400" dirty="0" smtClean="0">
                <a:solidFill>
                  <a:srgbClr val="FF0000"/>
                </a:solidFill>
                <a:ea typeface="ＭＳ Ｐゴシック" pitchFamily="34" charset="-128"/>
              </a:rPr>
              <a:t>“</a:t>
            </a:r>
            <a:r>
              <a:rPr lang="en-US" altLang="ja-JP" sz="2400" dirty="0" smtClean="0">
                <a:solidFill>
                  <a:srgbClr val="FF0000"/>
                </a:solidFill>
                <a:ea typeface="ＭＳ Ｐゴシック" pitchFamily="34" charset="-128"/>
              </a:rPr>
              <a:t>Please use only letters (a-z), numbers, and periods.</a:t>
            </a:r>
            <a:r>
              <a:rPr lang="en-US" altLang="en-US" sz="2400" dirty="0" smtClean="0">
                <a:solidFill>
                  <a:srgbClr val="FF0000"/>
                </a:solidFill>
                <a:ea typeface="ＭＳ Ｐゴシック" pitchFamily="34" charset="-128"/>
              </a:rPr>
              <a:t>”</a:t>
            </a:r>
            <a:r>
              <a:rPr lang="en-US" altLang="ja-JP" sz="2400" dirty="0" smtClean="0">
                <a:solidFill>
                  <a:srgbClr val="FF0000"/>
                </a:solidFill>
                <a:ea typeface="ＭＳ Ｐゴシック" pitchFamily="34" charset="-128"/>
              </a:rPr>
              <a:t> when non-ASCII characters were attempted. </a:t>
            </a:r>
          </a:p>
          <a:p>
            <a:r>
              <a:rPr lang="en-US" sz="2400" dirty="0" smtClean="0">
                <a:ea typeface="ＭＳ Ｐゴシック" pitchFamily="34" charset="-128"/>
              </a:rPr>
              <a:t>More research needs to be done in these areas.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Right to left?</a:t>
            </a:r>
            <a:endParaRPr lang="en-US" dirty="0"/>
          </a:p>
        </p:txBody>
      </p:sp>
      <p:sp>
        <p:nvSpPr>
          <p:cNvPr id="46082" name="Content Placeholder 2"/>
          <p:cNvSpPr>
            <a:spLocks noGrp="1"/>
          </p:cNvSpPr>
          <p:nvPr>
            <p:ph idx="1"/>
          </p:nvPr>
        </p:nvSpPr>
        <p:spPr/>
        <p:txBody>
          <a:bodyPr/>
          <a:lstStyle/>
          <a:p>
            <a:r>
              <a:rPr lang="en-US" sz="2400" dirty="0" smtClean="0">
                <a:ea typeface="ＭＳ Ｐゴシック" pitchFamily="34" charset="-128"/>
              </a:rPr>
              <a:t>Josh Kelley mentioned this one to me</a:t>
            </a:r>
          </a:p>
          <a:p>
            <a:r>
              <a:rPr lang="en-US" sz="2400" dirty="0" smtClean="0">
                <a:ea typeface="ＭＳ Ｐゴシック" pitchFamily="34" charset="-128"/>
              </a:rPr>
              <a:t>What about left to right mixed with right to left scripts?</a:t>
            </a:r>
          </a:p>
          <a:p>
            <a:r>
              <a:rPr lang="en-US" sz="2400" dirty="0" smtClean="0">
                <a:ea typeface="ＭＳ Ｐゴシック" pitchFamily="34" charset="-128"/>
              </a:rPr>
              <a:t>Takes U+202E (Right-to-Left Override), U+202C stops it</a:t>
            </a:r>
            <a:br>
              <a:rPr lang="en-US" sz="2400" dirty="0" smtClean="0">
                <a:ea typeface="ＭＳ Ｐゴシック" pitchFamily="34" charset="-128"/>
              </a:rPr>
            </a:br>
            <a:r>
              <a:rPr lang="en-US" sz="2400" dirty="0" smtClean="0">
                <a:ea typeface="ＭＳ Ｐゴシック" pitchFamily="34" charset="-128"/>
                <a:hlinkClick r:id="rId2"/>
              </a:rPr>
              <a:t>http://irongeek.com</a:t>
            </a:r>
            <a:r>
              <a:rPr lang="en-US" sz="2400" dirty="0" smtClean="0">
                <a:ea typeface="ＭＳ Ｐゴシック" pitchFamily="34" charset="-128"/>
              </a:rPr>
              <a:t> </a:t>
            </a:r>
            <a:r>
              <a:rPr lang="en-US" sz="2400" dirty="0" smtClean="0">
                <a:ea typeface="ＭＳ Ｐゴシック" pitchFamily="34" charset="-128"/>
                <a:hlinkClick r:id="rId3"/>
              </a:rPr>
              <a:t>http://irongeek.com/moc.tfosorcim//:ptth</a:t>
            </a:r>
            <a:r>
              <a:rPr lang="en-US" sz="2400" dirty="0" smtClean="0">
                <a:ea typeface="ＭＳ Ｐゴシック" pitchFamily="34" charset="-128"/>
              </a:rPr>
              <a:t> </a:t>
            </a:r>
          </a:p>
          <a:p>
            <a:r>
              <a:rPr lang="en-US" sz="2400" dirty="0" smtClean="0">
                <a:ea typeface="ＭＳ Ｐゴシック" pitchFamily="34" charset="-128"/>
              </a:rPr>
              <a:t>More details at:</a:t>
            </a:r>
            <a:br>
              <a:rPr lang="en-US" sz="2400" dirty="0" smtClean="0">
                <a:ea typeface="ＭＳ Ｐゴシック" pitchFamily="34" charset="-128"/>
              </a:rPr>
            </a:br>
            <a:r>
              <a:rPr lang="en-US" sz="2400" dirty="0" smtClean="0">
                <a:ea typeface="ＭＳ Ｐゴシック" pitchFamily="34" charset="-128"/>
                <a:hlinkClick r:id="rId4"/>
              </a:rPr>
              <a:t>http://digitalpbk.blogspot.com/2006/11/fun-with-unicode-and-mirroring.html</a:t>
            </a:r>
            <a:r>
              <a:rPr lang="en-US" sz="2400" dirty="0" smtClean="0">
                <a:ea typeface="ＭＳ Ｐゴシック" pitchFamily="34" charset="-128"/>
              </a:rPr>
              <a:t> </a:t>
            </a:r>
            <a:br>
              <a:rPr lang="en-US" sz="2400" dirty="0" smtClean="0">
                <a:ea typeface="ＭＳ Ｐゴシック" pitchFamily="34" charset="-128"/>
              </a:rPr>
            </a:br>
            <a:r>
              <a:rPr lang="en-US" sz="2400" dirty="0" smtClean="0">
                <a:ea typeface="ＭＳ Ｐゴシック" pitchFamily="34" charset="-128"/>
              </a:rPr>
              <a:t>&amp; </a:t>
            </a:r>
            <a:r>
              <a:rPr lang="en-US" sz="2400" dirty="0">
                <a:ea typeface="ＭＳ Ｐゴシック" pitchFamily="34" charset="-128"/>
              </a:rPr>
              <a:t/>
            </a:r>
            <a:br>
              <a:rPr lang="en-US" sz="2400" dirty="0">
                <a:ea typeface="ＭＳ Ｐゴシック" pitchFamily="34" charset="-128"/>
              </a:rPr>
            </a:br>
            <a:r>
              <a:rPr lang="en-US" sz="2400" dirty="0" smtClean="0">
                <a:ea typeface="ＭＳ Ｐゴシック" pitchFamily="34" charset="-128"/>
                <a:hlinkClick r:id="rId5"/>
              </a:rPr>
              <a:t>http://dl.packetstormsecurity.net/papers/general/righttoleften-override.pdf</a:t>
            </a:r>
            <a:r>
              <a:rPr lang="en-US" sz="2400" dirty="0" smtClean="0">
                <a:ea typeface="ＭＳ Ｐゴシック" pitchFamily="34" charset="-128"/>
              </a:rPr>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about file names?</a:t>
            </a:r>
            <a:endParaRPr lang="en-US" dirty="0"/>
          </a:p>
        </p:txBody>
      </p:sp>
      <p:sp>
        <p:nvSpPr>
          <p:cNvPr id="3" name="Content Placeholder 2"/>
          <p:cNvSpPr>
            <a:spLocks noGrp="1"/>
          </p:cNvSpPr>
          <p:nvPr>
            <p:ph idx="1"/>
          </p:nvPr>
        </p:nvSpPr>
        <p:spPr/>
        <p:txBody>
          <a:bodyPr/>
          <a:lstStyle/>
          <a:p>
            <a:endParaRPr lang="en-US" dirty="0" smtClean="0">
              <a:ea typeface="ＭＳ Ｐゴシック" pitchFamily="34" charset="-128"/>
            </a:endParaRPr>
          </a:p>
          <a:p>
            <a:pPr algn="ctr">
              <a:buFont typeface="Wingdings 2" pitchFamily="18" charset="2"/>
              <a:buNone/>
            </a:pPr>
            <a:endParaRPr lang="en-US" dirty="0" smtClean="0">
              <a:ea typeface="ＭＳ Ｐゴシック" pitchFamily="34" charset="-128"/>
            </a:endParaRPr>
          </a:p>
        </p:txBody>
      </p:sp>
      <p:pic>
        <p:nvPicPr>
          <p:cNvPr id="4" name="Picture 3"/>
          <p:cNvPicPr>
            <a:picLocks noChangeAspect="1"/>
          </p:cNvPicPr>
          <p:nvPr/>
        </p:nvPicPr>
        <p:blipFill>
          <a:blip r:embed="rId2"/>
          <a:stretch>
            <a:fillRect/>
          </a:stretch>
        </p:blipFill>
        <p:spPr>
          <a:xfrm>
            <a:off x="923925" y="1838325"/>
            <a:ext cx="7296150" cy="318135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Just how they are displayed</a:t>
            </a:r>
            <a:endParaRPr lang="en-US" dirty="0"/>
          </a:p>
        </p:txBody>
      </p:sp>
      <p:sp>
        <p:nvSpPr>
          <p:cNvPr id="48130" name="Rectangle 3"/>
          <p:cNvSpPr>
            <a:spLocks noChangeArrowheads="1"/>
          </p:cNvSpPr>
          <p:nvPr/>
        </p:nvSpPr>
        <p:spPr bwMode="auto">
          <a:xfrm>
            <a:off x="381000" y="1600200"/>
            <a:ext cx="830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C:\Users\adrian\Dropbox\unicode&gt;dir *.exe</a:t>
            </a:r>
          </a:p>
          <a:p>
            <a:r>
              <a:rPr lang="en-US" sz="1600" dirty="0"/>
              <a:t> Volume in drive C is OS</a:t>
            </a:r>
          </a:p>
          <a:p>
            <a:r>
              <a:rPr lang="en-US" sz="1600" dirty="0"/>
              <a:t> Volume Serial Number is EC87-0D61</a:t>
            </a:r>
          </a:p>
          <a:p>
            <a:endParaRPr lang="en-US" sz="1600" dirty="0"/>
          </a:p>
          <a:p>
            <a:r>
              <a:rPr lang="en-US" sz="1600" dirty="0"/>
              <a:t> Directory of C:\Users\adrian\Dropbox\unicode</a:t>
            </a:r>
          </a:p>
          <a:p>
            <a:endParaRPr lang="en-US" sz="1600" dirty="0"/>
          </a:p>
          <a:p>
            <a:r>
              <a:rPr lang="en-US" sz="1600" dirty="0"/>
              <a:t>08/08/2013  03:42 PM           300,967 </a:t>
            </a:r>
            <a:r>
              <a:rPr lang="en-US" sz="1600" dirty="0">
                <a:solidFill>
                  <a:srgbClr val="00B0F0"/>
                </a:solidFill>
              </a:rPr>
              <a:t>Just a text file about </a:t>
            </a:r>
            <a:r>
              <a:rPr lang="en-US" sz="1600" dirty="0" err="1">
                <a:solidFill>
                  <a:srgbClr val="00B0F0"/>
                </a:solidFill>
              </a:rPr>
              <a:t>ann?txt.exe</a:t>
            </a:r>
            <a:endParaRPr lang="en-US" sz="1600" dirty="0">
              <a:solidFill>
                <a:srgbClr val="00B0F0"/>
              </a:solidFill>
            </a:endParaRPr>
          </a:p>
          <a:p>
            <a:r>
              <a:rPr lang="en-US" sz="1600" dirty="0"/>
              <a:t>08/08/2013  03:47 PM           290,727 </a:t>
            </a:r>
            <a:r>
              <a:rPr lang="en-US" sz="1600" dirty="0">
                <a:solidFill>
                  <a:srgbClr val="00B0F0"/>
                </a:solidFill>
              </a:rPr>
              <a:t>Why you should not open and Email with ?</a:t>
            </a:r>
            <a:r>
              <a:rPr lang="en-US" sz="1600" dirty="0" smtClean="0">
                <a:solidFill>
                  <a:srgbClr val="00B0F0"/>
                </a:solidFill>
              </a:rPr>
              <a:t>lme.exe</a:t>
            </a:r>
            <a:endParaRPr lang="en-US" sz="1600" dirty="0">
              <a:solidFill>
                <a:srgbClr val="00B0F0"/>
              </a:solidFill>
            </a:endParaRPr>
          </a:p>
          <a:p>
            <a:r>
              <a:rPr lang="en-US" sz="1600" dirty="0"/>
              <a:t>               2 File(s)        591,694 bytes</a:t>
            </a:r>
          </a:p>
          <a:p>
            <a:r>
              <a:rPr lang="en-US" sz="1600" dirty="0"/>
              <a:t>               0 </a:t>
            </a:r>
            <a:r>
              <a:rPr lang="en-US" sz="1600" dirty="0" err="1"/>
              <a:t>Dir</a:t>
            </a:r>
            <a:r>
              <a:rPr lang="en-US" sz="1600" dirty="0"/>
              <a:t>(s)  531,346,497,536 bytes free</a:t>
            </a:r>
          </a:p>
          <a:p>
            <a:endParaRPr lang="en-US" sz="1600" dirty="0"/>
          </a:p>
          <a:p>
            <a:r>
              <a:rPr lang="en-US" sz="1600" dirty="0"/>
              <a:t>C:\Users\adrian\Dropbox\unicode&gt;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Visual</a:t>
            </a:r>
            <a:endParaRPr lang="en-US" dirty="0"/>
          </a:p>
        </p:txBody>
      </p:sp>
      <p:sp>
        <p:nvSpPr>
          <p:cNvPr id="3" name="Content Placeholder 2"/>
          <p:cNvSpPr>
            <a:spLocks noGrp="1"/>
          </p:cNvSpPr>
          <p:nvPr>
            <p:ph idx="1"/>
          </p:nvPr>
        </p:nvSpPr>
        <p:spPr/>
        <p:txBody>
          <a:bodyPr/>
          <a:lstStyle/>
          <a:p>
            <a:r>
              <a:rPr lang="en-US" dirty="0">
                <a:hlinkClick r:id="rId2"/>
              </a:rPr>
              <a:t>http://www.unicode.org/reports/tr36</a:t>
            </a:r>
            <a:r>
              <a:rPr lang="en-US" dirty="0" smtClean="0">
                <a:hlinkClick r:id="rId2"/>
              </a:rPr>
              <a:t>/</a:t>
            </a:r>
            <a:endParaRPr lang="en-US" dirty="0" smtClean="0"/>
          </a:p>
          <a:p>
            <a:pPr lvl="1"/>
            <a:r>
              <a:rPr lang="en-US" dirty="0"/>
              <a:t>UTF-8 Exploits</a:t>
            </a:r>
          </a:p>
          <a:p>
            <a:pPr lvl="1"/>
            <a:r>
              <a:rPr lang="en-US" dirty="0"/>
              <a:t>Text Comparison</a:t>
            </a:r>
          </a:p>
          <a:p>
            <a:pPr lvl="1"/>
            <a:r>
              <a:rPr lang="en-US" dirty="0"/>
              <a:t>Buffer Overflows</a:t>
            </a:r>
          </a:p>
          <a:p>
            <a:pPr lvl="1"/>
            <a:r>
              <a:rPr lang="en-US" dirty="0"/>
              <a:t>Property and Character Stability</a:t>
            </a:r>
          </a:p>
          <a:p>
            <a:pPr lvl="1"/>
            <a:r>
              <a:rPr lang="en-US" dirty="0"/>
              <a:t>Deletion of Code Points</a:t>
            </a:r>
          </a:p>
          <a:p>
            <a:pPr lvl="1"/>
            <a:r>
              <a:rPr lang="en-US" dirty="0"/>
              <a:t>Secure Encoding Conversion</a:t>
            </a:r>
          </a:p>
          <a:p>
            <a:pPr lvl="1"/>
            <a:r>
              <a:rPr lang="en-US" dirty="0"/>
              <a:t>Enabling Lossless Conversion</a:t>
            </a:r>
          </a:p>
        </p:txBody>
      </p:sp>
    </p:spTree>
    <p:extLst>
      <p:ext uri="{BB962C8B-B14F-4D97-AF65-F5344CB8AC3E}">
        <p14:creationId xmlns:p14="http://schemas.microsoft.com/office/powerpoint/2010/main" val="383128706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Canonicalization Errors? </a:t>
            </a:r>
            <a:endParaRPr lang="en-US" dirty="0"/>
          </a:p>
        </p:txBody>
      </p:sp>
      <p:sp>
        <p:nvSpPr>
          <p:cNvPr id="43010" name="Content Placeholder 2"/>
          <p:cNvSpPr>
            <a:spLocks noGrp="1"/>
          </p:cNvSpPr>
          <p:nvPr>
            <p:ph idx="1"/>
          </p:nvPr>
        </p:nvSpPr>
        <p:spPr/>
        <p:txBody>
          <a:bodyPr/>
          <a:lstStyle/>
          <a:p>
            <a:r>
              <a:rPr lang="en-US" dirty="0" smtClean="0">
                <a:ea typeface="ＭＳ Ｐゴシック" pitchFamily="34" charset="-128"/>
              </a:rPr>
              <a:t>Remember when the full width Latin forms were turned to normal </a:t>
            </a:r>
            <a:r>
              <a:rPr lang="en-US" dirty="0">
                <a:ea typeface="ＭＳ Ｐゴシック" pitchFamily="34" charset="-128"/>
              </a:rPr>
              <a:t>L</a:t>
            </a:r>
            <a:r>
              <a:rPr lang="en-US" dirty="0" smtClean="0">
                <a:ea typeface="ＭＳ Ｐゴシック" pitchFamily="34" charset="-128"/>
              </a:rPr>
              <a:t>atin in the URL bar?  </a:t>
            </a:r>
          </a:p>
          <a:p>
            <a:r>
              <a:rPr lang="en-US" dirty="0" smtClean="0">
                <a:ea typeface="ＭＳ Ｐゴシック" pitchFamily="34" charset="-128"/>
              </a:rPr>
              <a:t>&lt; or &gt; filtered?</a:t>
            </a:r>
          </a:p>
          <a:p>
            <a:r>
              <a:rPr lang="en-US" dirty="0" smtClean="0">
                <a:ea typeface="ＭＳ Ｐゴシック" pitchFamily="34" charset="-128"/>
              </a:rPr>
              <a:t>What if it also tries to </a:t>
            </a:r>
            <a:r>
              <a:rPr lang="en-US" dirty="0" err="1" smtClean="0">
                <a:ea typeface="ＭＳ Ｐゴシック" pitchFamily="34" charset="-128"/>
              </a:rPr>
              <a:t>canonicalize</a:t>
            </a:r>
            <a:r>
              <a:rPr lang="en-US" dirty="0" smtClean="0">
                <a:ea typeface="ＭＳ Ｐゴシック" pitchFamily="34" charset="-128"/>
              </a:rPr>
              <a:t> similar characters like &lt; (U+003c), &gt;(U+003e), ‹ (U+2039</a:t>
            </a:r>
            <a:r>
              <a:rPr lang="en-US" dirty="0">
                <a:ea typeface="ＭＳ Ｐゴシック" pitchFamily="34" charset="-128"/>
              </a:rPr>
              <a:t>), ﹤ (U+FE64), ﹥ (U+FE65)  </a:t>
            </a:r>
            <a:r>
              <a:rPr lang="en-US" dirty="0" smtClean="0">
                <a:ea typeface="ＭＳ Ｐゴシック" pitchFamily="34" charset="-128"/>
              </a:rPr>
              <a:t>› (U+203a), </a:t>
            </a:r>
            <a:r>
              <a:rPr lang="en-US" altLang="en-US" dirty="0" smtClean="0">
                <a:ea typeface="ＭＳ Ｐゴシック" pitchFamily="34" charset="-128"/>
              </a:rPr>
              <a:t>＜</a:t>
            </a:r>
            <a:r>
              <a:rPr lang="en-US" dirty="0" smtClean="0">
                <a:ea typeface="ＭＳ Ｐゴシック" pitchFamily="34" charset="-128"/>
              </a:rPr>
              <a:t>(U+ff1c), </a:t>
            </a:r>
            <a:r>
              <a:rPr lang="en-US" altLang="en-US" dirty="0" smtClean="0">
                <a:ea typeface="ＭＳ Ｐゴシック" pitchFamily="34" charset="-128"/>
              </a:rPr>
              <a:t>＞</a:t>
            </a:r>
            <a:r>
              <a:rPr lang="en-US" dirty="0" smtClean="0">
                <a:ea typeface="ＭＳ Ｐゴシック" pitchFamily="34" charset="-128"/>
              </a:rPr>
              <a:t>(U+ff1e) afterwards? </a:t>
            </a:r>
          </a:p>
        </p:txBody>
      </p:sp>
    </p:spTree>
    <p:extLst>
      <p:ext uri="{BB962C8B-B14F-4D97-AF65-F5344CB8AC3E}">
        <p14:creationId xmlns:p14="http://schemas.microsoft.com/office/powerpoint/2010/main" val="31856887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Unicode</a:t>
            </a:r>
            <a:endParaRPr lang="en-US" dirty="0"/>
          </a:p>
        </p:txBody>
      </p:sp>
      <p:sp>
        <p:nvSpPr>
          <p:cNvPr id="3" name="Content Placeholder 2"/>
          <p:cNvSpPr>
            <a:spLocks noGrp="1"/>
          </p:cNvSpPr>
          <p:nvPr>
            <p:ph idx="1"/>
          </p:nvPr>
        </p:nvSpPr>
        <p:spPr/>
        <p:txBody>
          <a:bodyPr/>
          <a:lstStyle/>
          <a:p>
            <a:r>
              <a:rPr lang="en-US" dirty="0" smtClean="0"/>
              <a:t>There are more than English Speakers out there</a:t>
            </a:r>
          </a:p>
          <a:p>
            <a:r>
              <a:rPr lang="en-US" dirty="0" smtClean="0"/>
              <a:t>ASCII: </a:t>
            </a:r>
            <a:r>
              <a:rPr lang="en-US" b="1" u="sng" dirty="0" smtClean="0">
                <a:solidFill>
                  <a:srgbClr val="00B0F0"/>
                </a:solidFill>
              </a:rPr>
              <a:t>American</a:t>
            </a:r>
            <a:r>
              <a:rPr lang="en-US" dirty="0" smtClean="0">
                <a:solidFill>
                  <a:srgbClr val="00B0F0"/>
                </a:solidFill>
              </a:rPr>
              <a:t> </a:t>
            </a:r>
            <a:r>
              <a:rPr lang="en-US" dirty="0" smtClean="0"/>
              <a:t>Standard Code for Information Interchange</a:t>
            </a:r>
          </a:p>
          <a:p>
            <a:r>
              <a:rPr lang="en-US" dirty="0" smtClean="0"/>
              <a:t>What about other languages? Cyrillic, Chinese, Hebrew, Arabic, Klingon… </a:t>
            </a:r>
            <a:r>
              <a:rPr lang="en-US" sz="1200" dirty="0" smtClean="0"/>
              <a:t>( ok, sort of </a:t>
            </a:r>
            <a:r>
              <a:rPr lang="en-US" sz="1200" dirty="0" smtClean="0">
                <a:hlinkClick r:id="rId2"/>
              </a:rPr>
              <a:t>http://wazu.jp/gallery/Test_Klingon.html</a:t>
            </a:r>
            <a:r>
              <a:rPr lang="en-US" sz="1200" dirty="0" smtClean="0"/>
              <a:t> ) </a:t>
            </a:r>
            <a:endParaRPr lang="en-US" dirty="0" smtClean="0"/>
          </a:p>
          <a:p>
            <a:r>
              <a:rPr lang="en-US" dirty="0" smtClean="0"/>
              <a:t>Unicode lets computer systems support more languages, allowing for world wide use </a:t>
            </a:r>
          </a:p>
        </p:txBody>
      </p:sp>
    </p:spTree>
    <p:extLst>
      <p:ext uri="{BB962C8B-B14F-4D97-AF65-F5344CB8AC3E}">
        <p14:creationId xmlns:p14="http://schemas.microsoft.com/office/powerpoint/2010/main" val="8792528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Transforms</a:t>
            </a:r>
            <a:endParaRPr lang="en-US" dirty="0"/>
          </a:p>
        </p:txBody>
      </p:sp>
      <p:sp>
        <p:nvSpPr>
          <p:cNvPr id="3" name="Content Placeholder 2"/>
          <p:cNvSpPr>
            <a:spLocks noGrp="1"/>
          </p:cNvSpPr>
          <p:nvPr>
            <p:ph idx="1"/>
          </p:nvPr>
        </p:nvSpPr>
        <p:spPr/>
        <p:txBody>
          <a:bodyPr/>
          <a:lstStyle/>
          <a:p>
            <a:pPr marL="136525" indent="0">
              <a:buNone/>
            </a:pPr>
            <a:r>
              <a:rPr lang="en-US" sz="2400" dirty="0" smtClean="0">
                <a:latin typeface="Times New Roman" panose="02020603050405020304" pitchFamily="18" charset="0"/>
                <a:cs typeface="Times New Roman" panose="02020603050405020304" pitchFamily="18" charset="0"/>
              </a:rPr>
              <a:t>Case changes</a:t>
            </a:r>
          </a:p>
          <a:p>
            <a:r>
              <a:rPr lang="en-US" sz="2400" dirty="0" smtClean="0">
                <a:latin typeface="Times New Roman" panose="02020603050405020304" pitchFamily="18" charset="0"/>
                <a:cs typeface="Times New Roman" panose="02020603050405020304" pitchFamily="18" charset="0"/>
              </a:rPr>
              <a:t>ß </a:t>
            </a:r>
            <a:r>
              <a:rPr lang="en-US" sz="2400" dirty="0">
                <a:latin typeface="Times New Roman" panose="02020603050405020304" pitchFamily="18" charset="0"/>
                <a:cs typeface="Times New Roman" panose="02020603050405020304" pitchFamily="18" charset="0"/>
              </a:rPr>
              <a:t>(U+00DF) upper case becomes SS</a:t>
            </a:r>
          </a:p>
          <a:p>
            <a:r>
              <a:rPr lang="en-US" sz="2400" dirty="0">
                <a:latin typeface="Times New Roman" panose="02020603050405020304" pitchFamily="18" charset="0"/>
                <a:cs typeface="Times New Roman" panose="02020603050405020304" pitchFamily="18" charset="0"/>
              </a:rPr>
              <a:t>İ (U+0130) to lower case becomes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(U+0069)</a:t>
            </a:r>
          </a:p>
          <a:p>
            <a:r>
              <a:rPr lang="en-US" sz="2400" dirty="0">
                <a:latin typeface="Times New Roman" panose="02020603050405020304" pitchFamily="18" charset="0"/>
                <a:cs typeface="Times New Roman" panose="02020603050405020304" pitchFamily="18" charset="0"/>
              </a:rPr>
              <a:t>ſ (U+017F) to upper becomes S (U+0053)</a:t>
            </a:r>
          </a:p>
          <a:p>
            <a:r>
              <a:rPr lang="en-US" sz="2400" dirty="0">
                <a:latin typeface="Times New Roman" panose="02020603050405020304" pitchFamily="18" charset="0"/>
                <a:cs typeface="Times New Roman" panose="02020603050405020304" pitchFamily="18" charset="0"/>
              </a:rPr>
              <a:t>ẞ (U+1E9E) to lower becomes ß (U+00DF</a:t>
            </a:r>
            <a:r>
              <a:rPr lang="en-US" sz="2400" dirty="0" smtClean="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ı</a:t>
            </a:r>
            <a:r>
              <a:rPr lang="en-US" sz="2400" dirty="0">
                <a:latin typeface="Times New Roman" panose="02020603050405020304" pitchFamily="18" charset="0"/>
                <a:cs typeface="Times New Roman" panose="02020603050405020304" pitchFamily="18" charset="0"/>
              </a:rPr>
              <a:t> (U+0131</a:t>
            </a:r>
            <a:r>
              <a:rPr lang="en-US" sz="2400" dirty="0" smtClean="0">
                <a:latin typeface="Times New Roman" panose="02020603050405020304" pitchFamily="18" charset="0"/>
                <a:cs typeface="Times New Roman" panose="02020603050405020304" pitchFamily="18" charset="0"/>
              </a:rPr>
              <a:t>) to </a:t>
            </a:r>
            <a:r>
              <a:rPr lang="en-US" sz="2400" dirty="0">
                <a:latin typeface="Times New Roman" panose="02020603050405020304" pitchFamily="18" charset="0"/>
                <a:cs typeface="Times New Roman" panose="02020603050405020304" pitchFamily="18" charset="0"/>
              </a:rPr>
              <a:t>upper becomes | (U+0049</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Apparently, locale matters too, French upper case may drop diacritics, Turkish handles </a:t>
            </a:r>
            <a:r>
              <a:rPr lang="en-US" sz="2400" dirty="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iIıİ</a:t>
            </a:r>
            <a:r>
              <a:rPr lang="en-US" sz="2400" dirty="0" smtClean="0">
                <a:latin typeface="Times New Roman" panose="02020603050405020304" pitchFamily="18" charset="0"/>
                <a:cs typeface="Times New Roman" panose="02020603050405020304" pitchFamily="18" charset="0"/>
              </a:rPr>
              <a:t>” differently</a:t>
            </a:r>
          </a:p>
          <a:p>
            <a:r>
              <a:rPr lang="en-US" sz="2400" dirty="0">
                <a:latin typeface="Times New Roman" panose="02020603050405020304" pitchFamily="18" charset="0"/>
                <a:cs typeface="Times New Roman" panose="02020603050405020304" pitchFamily="18" charset="0"/>
                <a:hlinkClick r:id="rId2"/>
              </a:rPr>
              <a:t>http://</a:t>
            </a:r>
            <a:r>
              <a:rPr lang="en-US" sz="2400" dirty="0" smtClean="0">
                <a:latin typeface="Times New Roman" panose="02020603050405020304" pitchFamily="18" charset="0"/>
                <a:cs typeface="Times New Roman" panose="02020603050405020304" pitchFamily="18" charset="0"/>
                <a:hlinkClick r:id="rId2"/>
              </a:rPr>
              <a:t>www.w3.org/International/wiki/Case_folding</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6754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UTF-8 Exploits</a:t>
            </a:r>
            <a:endParaRPr lang="en-US" dirty="0"/>
          </a:p>
        </p:txBody>
      </p:sp>
      <p:sp>
        <p:nvSpPr>
          <p:cNvPr id="3" name="Content Placeholder 2"/>
          <p:cNvSpPr>
            <a:spLocks noGrp="1"/>
          </p:cNvSpPr>
          <p:nvPr>
            <p:ph idx="1"/>
          </p:nvPr>
        </p:nvSpPr>
        <p:spPr/>
        <p:txBody>
          <a:bodyPr/>
          <a:lstStyle/>
          <a:p>
            <a:r>
              <a:rPr lang="en-US" dirty="0" smtClean="0"/>
              <a:t>Overly long encoding, will it bypass filters?</a:t>
            </a:r>
          </a:p>
          <a:p>
            <a:pPr marL="136525" indent="0">
              <a:buNone/>
            </a:pPr>
            <a:r>
              <a:rPr lang="en-US" dirty="0" smtClean="0"/>
              <a:t>&lt;</a:t>
            </a:r>
          </a:p>
          <a:p>
            <a:r>
              <a:rPr lang="en-US" dirty="0" smtClean="0"/>
              <a:t>&lt; = 3C = </a:t>
            </a:r>
            <a:r>
              <a:rPr lang="en-US" dirty="0" smtClean="0">
                <a:solidFill>
                  <a:srgbClr val="FF0000"/>
                </a:solidFill>
              </a:rPr>
              <a:t>00111100</a:t>
            </a:r>
            <a:r>
              <a:rPr lang="en-US" dirty="0">
                <a:solidFill>
                  <a:srgbClr val="FF0000"/>
                </a:solidFill>
              </a:rPr>
              <a:t/>
            </a:r>
            <a:br>
              <a:rPr lang="en-US" dirty="0">
                <a:solidFill>
                  <a:srgbClr val="FF0000"/>
                </a:solidFill>
              </a:rPr>
            </a:br>
            <a:r>
              <a:rPr lang="en-US" dirty="0" smtClean="0">
                <a:solidFill>
                  <a:srgbClr val="0070C0"/>
                </a:solidFill>
              </a:rPr>
              <a:t>110</a:t>
            </a:r>
            <a:r>
              <a:rPr lang="en-US" dirty="0" smtClean="0">
                <a:solidFill>
                  <a:srgbClr val="00B050"/>
                </a:solidFill>
              </a:rPr>
              <a:t>000</a:t>
            </a:r>
            <a:r>
              <a:rPr lang="en-US" dirty="0" smtClean="0">
                <a:solidFill>
                  <a:srgbClr val="FF0000"/>
                </a:solidFill>
              </a:rPr>
              <a:t>00</a:t>
            </a:r>
            <a:r>
              <a:rPr lang="en-US" dirty="0" smtClean="0"/>
              <a:t> </a:t>
            </a:r>
            <a:r>
              <a:rPr lang="en-US" dirty="0" smtClean="0">
                <a:solidFill>
                  <a:srgbClr val="0070C0"/>
                </a:solidFill>
              </a:rPr>
              <a:t>10</a:t>
            </a:r>
            <a:r>
              <a:rPr lang="en-US" dirty="0" smtClean="0"/>
              <a:t> </a:t>
            </a:r>
            <a:r>
              <a:rPr lang="en-US" dirty="0" smtClean="0">
                <a:solidFill>
                  <a:srgbClr val="FF0000"/>
                </a:solidFill>
              </a:rPr>
              <a:t>111100</a:t>
            </a:r>
            <a:r>
              <a:rPr lang="en-US" dirty="0">
                <a:solidFill>
                  <a:srgbClr val="FF0000"/>
                </a:solidFill>
              </a:rPr>
              <a:t> </a:t>
            </a:r>
            <a:r>
              <a:rPr lang="en-US" dirty="0" smtClean="0"/>
              <a:t>= C0 BC</a:t>
            </a:r>
          </a:p>
          <a:p>
            <a:pPr marL="136525" indent="0">
              <a:buNone/>
            </a:pPr>
            <a:r>
              <a:rPr lang="en-US" dirty="0" smtClean="0"/>
              <a:t>&gt;</a:t>
            </a:r>
          </a:p>
          <a:p>
            <a:r>
              <a:rPr lang="en-US" dirty="0" smtClean="0"/>
              <a:t>&gt; = 3E = </a:t>
            </a:r>
            <a:r>
              <a:rPr lang="en-US" dirty="0" smtClean="0">
                <a:solidFill>
                  <a:srgbClr val="FF0000"/>
                </a:solidFill>
              </a:rPr>
              <a:t>00111110</a:t>
            </a:r>
            <a:r>
              <a:rPr lang="en-US" dirty="0">
                <a:solidFill>
                  <a:srgbClr val="FF0000"/>
                </a:solidFill>
              </a:rPr>
              <a:t/>
            </a:r>
            <a:br>
              <a:rPr lang="en-US" dirty="0">
                <a:solidFill>
                  <a:srgbClr val="FF0000"/>
                </a:solidFill>
              </a:rPr>
            </a:br>
            <a:r>
              <a:rPr lang="en-US" dirty="0" smtClean="0">
                <a:solidFill>
                  <a:srgbClr val="0070C0"/>
                </a:solidFill>
              </a:rPr>
              <a:t>110</a:t>
            </a:r>
            <a:r>
              <a:rPr lang="en-US" dirty="0" smtClean="0">
                <a:solidFill>
                  <a:srgbClr val="00B050"/>
                </a:solidFill>
              </a:rPr>
              <a:t>000</a:t>
            </a:r>
            <a:r>
              <a:rPr lang="en-US" dirty="0" smtClean="0">
                <a:solidFill>
                  <a:srgbClr val="FF0000"/>
                </a:solidFill>
              </a:rPr>
              <a:t>00</a:t>
            </a:r>
            <a:r>
              <a:rPr lang="en-US" dirty="0" smtClean="0"/>
              <a:t> </a:t>
            </a:r>
            <a:r>
              <a:rPr lang="en-US" dirty="0" smtClean="0">
                <a:solidFill>
                  <a:srgbClr val="0070C0"/>
                </a:solidFill>
              </a:rPr>
              <a:t>10</a:t>
            </a:r>
            <a:r>
              <a:rPr lang="en-US" dirty="0" smtClean="0">
                <a:solidFill>
                  <a:srgbClr val="FF0000"/>
                </a:solidFill>
              </a:rPr>
              <a:t>111110 </a:t>
            </a:r>
            <a:r>
              <a:rPr lang="en-US" dirty="0" smtClean="0"/>
              <a:t>= C0 BE</a:t>
            </a:r>
            <a:endParaRPr lang="pt-BR" dirty="0"/>
          </a:p>
          <a:p>
            <a:r>
              <a:rPr lang="pt-BR" dirty="0"/>
              <a:t>a1 13 a1 03 a1 12 a1 09 a1 10 a1 </a:t>
            </a:r>
            <a:r>
              <a:rPr lang="pt-BR" dirty="0" smtClean="0"/>
              <a:t>14</a:t>
            </a:r>
          </a:p>
          <a:p>
            <a:r>
              <a:rPr lang="en-US" dirty="0" smtClean="0"/>
              <a:t>MS00-057 Was this Problem, but with ../</a:t>
            </a:r>
            <a:endParaRPr lang="en-US" dirty="0"/>
          </a:p>
        </p:txBody>
      </p:sp>
    </p:spTree>
    <p:extLst>
      <p:ext uri="{BB962C8B-B14F-4D97-AF65-F5344CB8AC3E}">
        <p14:creationId xmlns:p14="http://schemas.microsoft.com/office/powerpoint/2010/main" val="39195275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dirty="0"/>
              <a:t>Text Comparison</a:t>
            </a:r>
            <a:br>
              <a:rPr lang="en-US" dirty="0"/>
            </a:br>
            <a:r>
              <a:rPr lang="en-US" dirty="0" smtClean="0"/>
              <a:t>(Normalization)</a:t>
            </a:r>
            <a:endParaRPr lang="en-US" dirty="0"/>
          </a:p>
        </p:txBody>
      </p:sp>
      <p:sp>
        <p:nvSpPr>
          <p:cNvPr id="3" name="Content Placeholder 2"/>
          <p:cNvSpPr>
            <a:spLocks noGrp="1"/>
          </p:cNvSpPr>
          <p:nvPr>
            <p:ph idx="1"/>
          </p:nvPr>
        </p:nvSpPr>
        <p:spPr/>
        <p:txBody>
          <a:bodyPr/>
          <a:lstStyle/>
          <a:p>
            <a:r>
              <a:rPr lang="en-US" sz="2400" dirty="0"/>
              <a:t>Various </a:t>
            </a:r>
            <a:r>
              <a:rPr lang="en-US" sz="2400" dirty="0" smtClean="0"/>
              <a:t>characters </a:t>
            </a:r>
            <a:r>
              <a:rPr lang="en-US" sz="2400" dirty="0"/>
              <a:t>have </a:t>
            </a:r>
            <a:r>
              <a:rPr lang="en-US" sz="2400" dirty="0" smtClean="0"/>
              <a:t>both </a:t>
            </a:r>
            <a:r>
              <a:rPr lang="en-US" sz="2400" dirty="0"/>
              <a:t>their own code point, and can be made with “</a:t>
            </a:r>
            <a:r>
              <a:rPr lang="en-US" sz="2400" dirty="0" smtClean="0"/>
              <a:t>Combining” characters</a:t>
            </a:r>
            <a:endParaRPr lang="en-US" sz="2400" dirty="0"/>
          </a:p>
          <a:p>
            <a:r>
              <a:rPr lang="en-US" sz="2400" dirty="0"/>
              <a:t> Diacritical marks also </a:t>
            </a:r>
            <a:r>
              <a:rPr lang="en-US" sz="2400" dirty="0" smtClean="0"/>
              <a:t>A (U+0041) </a:t>
            </a:r>
            <a:r>
              <a:rPr lang="en-US" sz="2400" dirty="0"/>
              <a:t>next to U+0300 = À but  À </a:t>
            </a:r>
            <a:r>
              <a:rPr lang="en-US" sz="2400" dirty="0" smtClean="0"/>
              <a:t>is also U+00C0</a:t>
            </a:r>
          </a:p>
          <a:p>
            <a:r>
              <a:rPr lang="en-US" sz="2400" dirty="0" smtClean="0"/>
              <a:t>We want text searches to be equivalent, </a:t>
            </a:r>
          </a:p>
          <a:p>
            <a:r>
              <a:rPr lang="en-US" sz="2400" dirty="0" smtClean="0"/>
              <a:t>NFKC - Normalization </a:t>
            </a:r>
            <a:r>
              <a:rPr lang="en-US" sz="2400" dirty="0"/>
              <a:t>Form Compatibility </a:t>
            </a:r>
            <a:r>
              <a:rPr lang="en-US" sz="2400" dirty="0" smtClean="0"/>
              <a:t>Composition</a:t>
            </a:r>
          </a:p>
          <a:p>
            <a:r>
              <a:rPr lang="en-US" sz="2400" dirty="0"/>
              <a:t>"Ⓓⓔⓛⓔⓣⓔ" into "delete</a:t>
            </a:r>
            <a:r>
              <a:rPr lang="en-US" sz="2400" dirty="0" smtClean="0"/>
              <a:t>".</a:t>
            </a:r>
          </a:p>
          <a:p>
            <a:r>
              <a:rPr lang="en-US" sz="2400" dirty="0" smtClean="0"/>
              <a:t>International </a:t>
            </a:r>
            <a:r>
              <a:rPr lang="en-US" sz="2400" dirty="0"/>
              <a:t>Phonetic Alphabet </a:t>
            </a:r>
            <a:r>
              <a:rPr lang="en-US" sz="2400" dirty="0" smtClean="0"/>
              <a:t>has examples in </a:t>
            </a:r>
            <a:r>
              <a:rPr lang="pl-PL" sz="2400" dirty="0"/>
              <a:t>U+0300 to U+036F. Even more in U+1DC0 to U+1DFF</a:t>
            </a:r>
            <a:endParaRPr lang="en-US" sz="2400" dirty="0"/>
          </a:p>
        </p:txBody>
      </p:sp>
    </p:spTree>
    <p:extLst>
      <p:ext uri="{BB962C8B-B14F-4D97-AF65-F5344CB8AC3E}">
        <p14:creationId xmlns:p14="http://schemas.microsoft.com/office/powerpoint/2010/main" val="1539391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Real-life Example: Spotify</a:t>
            </a:r>
            <a:endParaRPr lang="en-US" dirty="0"/>
          </a:p>
        </p:txBody>
      </p:sp>
      <p:sp>
        <p:nvSpPr>
          <p:cNvPr id="3" name="Content Placeholder 2"/>
          <p:cNvSpPr>
            <a:spLocks noGrp="1"/>
          </p:cNvSpPr>
          <p:nvPr>
            <p:ph idx="1"/>
          </p:nvPr>
        </p:nvSpPr>
        <p:spPr/>
        <p:txBody>
          <a:bodyPr/>
          <a:lstStyle/>
          <a:p>
            <a:r>
              <a:rPr lang="en-US" sz="2400" dirty="0" smtClean="0"/>
              <a:t>The </a:t>
            </a:r>
            <a:r>
              <a:rPr lang="en-US" sz="2400" dirty="0" err="1" smtClean="0"/>
              <a:t>canonical_username</a:t>
            </a:r>
            <a:r>
              <a:rPr lang="en-US" sz="2400" dirty="0" smtClean="0"/>
              <a:t> function </a:t>
            </a:r>
            <a:r>
              <a:rPr lang="en-US" sz="2400" dirty="0"/>
              <a:t>was </a:t>
            </a:r>
            <a:r>
              <a:rPr lang="en-US" sz="2400" dirty="0" smtClean="0"/>
              <a:t>not “idempotent” (only first time matters), Function like “</a:t>
            </a:r>
            <a:r>
              <a:rPr lang="en-US" sz="2400" dirty="0" err="1" smtClean="0"/>
              <a:t>toLower</a:t>
            </a:r>
            <a:r>
              <a:rPr lang="en-US" sz="2400" dirty="0" smtClean="0"/>
              <a:t>” would be. </a:t>
            </a:r>
          </a:p>
          <a:p>
            <a:r>
              <a:rPr lang="en-US" sz="2400" dirty="0" smtClean="0"/>
              <a:t>Users signs up with username </a:t>
            </a:r>
            <a:r>
              <a:rPr lang="en-US" sz="2400" dirty="0" err="1" smtClean="0"/>
              <a:t>IronGeek</a:t>
            </a:r>
            <a:r>
              <a:rPr lang="en-US" sz="2400" dirty="0"/>
              <a:t>, normalized </a:t>
            </a:r>
            <a:r>
              <a:rPr lang="en-US" sz="2400" dirty="0" smtClean="0"/>
              <a:t>to </a:t>
            </a:r>
            <a:r>
              <a:rPr lang="en-US" sz="2400" dirty="0" err="1" smtClean="0"/>
              <a:t>irongeek</a:t>
            </a:r>
            <a:r>
              <a:rPr lang="en-US" sz="2400" dirty="0" smtClean="0"/>
              <a:t> </a:t>
            </a:r>
          </a:p>
          <a:p>
            <a:r>
              <a:rPr lang="en-US" sz="2400" dirty="0" smtClean="0"/>
              <a:t>Another user signs up </a:t>
            </a:r>
            <a:r>
              <a:rPr lang="en-US" sz="2400" dirty="0"/>
              <a:t>as </a:t>
            </a:r>
            <a:r>
              <a:rPr lang="en-US" sz="2400" dirty="0" smtClean="0"/>
              <a:t>ᴵᴿᴼᴺᴳᴱᴱᴷ </a:t>
            </a:r>
            <a:r>
              <a:rPr lang="en-US" sz="1600" dirty="0" smtClean="0"/>
              <a:t>(</a:t>
            </a:r>
            <a:r>
              <a:rPr lang="pl-PL" sz="1600" dirty="0"/>
              <a:t>U+1D35 U+1D3F U+1D3C U+1D3A </a:t>
            </a:r>
            <a:r>
              <a:rPr lang="pl-PL" sz="1600" dirty="0" smtClean="0"/>
              <a:t>U+1D33 </a:t>
            </a:r>
            <a:r>
              <a:rPr lang="pl-PL" sz="1600" dirty="0"/>
              <a:t>U+1D31 U+1D31 </a:t>
            </a:r>
            <a:r>
              <a:rPr lang="pl-PL" sz="1600" dirty="0" smtClean="0"/>
              <a:t>U+1D37</a:t>
            </a:r>
            <a:r>
              <a:rPr lang="en-US" sz="1600" dirty="0" smtClean="0"/>
              <a:t> </a:t>
            </a:r>
            <a:r>
              <a:rPr lang="en-US" sz="1600" dirty="0"/>
              <a:t>in Phonetic </a:t>
            </a:r>
            <a:r>
              <a:rPr lang="en-US" sz="1600" dirty="0" smtClean="0"/>
              <a:t>Extensions block)</a:t>
            </a:r>
            <a:br>
              <a:rPr lang="en-US" sz="1600" dirty="0" smtClean="0"/>
            </a:br>
            <a:r>
              <a:rPr lang="en-US" sz="2400" dirty="0" smtClean="0"/>
              <a:t>Which also gets normalized to IRONGEEK the first time, but </a:t>
            </a:r>
            <a:r>
              <a:rPr lang="en-US" sz="2400" dirty="0" err="1" smtClean="0"/>
              <a:t>irongeek</a:t>
            </a:r>
            <a:r>
              <a:rPr lang="en-US" sz="2400" dirty="0" smtClean="0"/>
              <a:t> the next time.</a:t>
            </a:r>
          </a:p>
          <a:p>
            <a:r>
              <a:rPr lang="en-US" sz="2400" dirty="0" smtClean="0"/>
              <a:t>ᴵᴿᴼᴺᴳᴱᴱᴷ requests a password reset email, but with it can reset </a:t>
            </a:r>
            <a:r>
              <a:rPr lang="en-US" sz="2400" dirty="0" err="1" smtClean="0"/>
              <a:t>IronGeek’s</a:t>
            </a:r>
            <a:r>
              <a:rPr lang="en-US" sz="2400" dirty="0" smtClean="0"/>
              <a:t> account</a:t>
            </a:r>
          </a:p>
          <a:p>
            <a:r>
              <a:rPr lang="en-US" sz="2400" dirty="0" smtClean="0"/>
              <a:t>Full story here:</a:t>
            </a:r>
            <a:br>
              <a:rPr lang="en-US" sz="2400" dirty="0" smtClean="0"/>
            </a:br>
            <a:r>
              <a:rPr lang="en-US" sz="2400" dirty="0" smtClean="0">
                <a:hlinkClick r:id="rId2"/>
              </a:rPr>
              <a:t>http</a:t>
            </a:r>
            <a:r>
              <a:rPr lang="en-US" sz="2400" dirty="0">
                <a:hlinkClick r:id="rId2"/>
              </a:rPr>
              <a:t>://labs.spotify.com/2013/06/18/creative-usernames</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253994906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Thwart Searches/Obscenity Filters</a:t>
            </a:r>
            <a:endParaRPr lang="en-US" dirty="0"/>
          </a:p>
        </p:txBody>
      </p:sp>
      <p:sp>
        <p:nvSpPr>
          <p:cNvPr id="3" name="Content Placeholder 2"/>
          <p:cNvSpPr>
            <a:spLocks noGrp="1"/>
          </p:cNvSpPr>
          <p:nvPr>
            <p:ph idx="1"/>
          </p:nvPr>
        </p:nvSpPr>
        <p:spPr/>
        <p:txBody>
          <a:bodyPr/>
          <a:lstStyle/>
          <a:p>
            <a:r>
              <a:rPr lang="en-US" sz="2400" dirty="0" smtClean="0"/>
              <a:t>What if you want to be public, by hard to search for?</a:t>
            </a:r>
          </a:p>
          <a:p>
            <a:r>
              <a:rPr lang="en-US" sz="2400" dirty="0" smtClean="0"/>
              <a:t>What if you wan to search for filtered words?</a:t>
            </a:r>
          </a:p>
          <a:p>
            <a:r>
              <a:rPr lang="en-US" sz="2400" dirty="0" smtClean="0"/>
              <a:t>Classic example, no Unicode needed: pr0n</a:t>
            </a:r>
          </a:p>
          <a:p>
            <a:r>
              <a:rPr lang="en-US" sz="2400" dirty="0"/>
              <a:t>Porn != P</a:t>
            </a:r>
            <a:r>
              <a:rPr lang="el-GR" sz="2400" dirty="0"/>
              <a:t>ο</a:t>
            </a:r>
            <a:r>
              <a:rPr lang="en-US" sz="2400" dirty="0" err="1" smtClean="0"/>
              <a:t>rn</a:t>
            </a:r>
            <a:r>
              <a:rPr lang="en-US" sz="2400" dirty="0"/>
              <a:t> != P</a:t>
            </a:r>
            <a:r>
              <a:rPr lang="az-Cyrl-AZ" sz="2400" dirty="0"/>
              <a:t>о</a:t>
            </a:r>
            <a:r>
              <a:rPr lang="en-US" sz="2400" dirty="0" err="1" smtClean="0"/>
              <a:t>rn</a:t>
            </a:r>
            <a:endParaRPr lang="en-US" sz="2400" dirty="0" smtClean="0"/>
          </a:p>
          <a:p>
            <a:r>
              <a:rPr lang="en-US" sz="2400" dirty="0"/>
              <a:t>o</a:t>
            </a:r>
            <a:r>
              <a:rPr lang="en-US" sz="2400" dirty="0" smtClean="0"/>
              <a:t>=U+006f, </a:t>
            </a:r>
            <a:r>
              <a:rPr lang="el-GR" sz="2400" dirty="0" smtClean="0"/>
              <a:t>ο</a:t>
            </a:r>
            <a:r>
              <a:rPr lang="en-US" sz="2400" dirty="0" smtClean="0"/>
              <a:t>=U+03bf, </a:t>
            </a:r>
            <a:r>
              <a:rPr lang="az-Cyrl-AZ" sz="2400" dirty="0" smtClean="0"/>
              <a:t>о</a:t>
            </a:r>
            <a:r>
              <a:rPr lang="en-US" sz="2400" dirty="0" smtClean="0"/>
              <a:t>=U+043e</a:t>
            </a:r>
          </a:p>
          <a:p>
            <a:r>
              <a:rPr lang="en-US" sz="2400" dirty="0" smtClean="0"/>
              <a:t>Latin Small o, Greek Small Omicron</a:t>
            </a:r>
            <a:r>
              <a:rPr lang="en-US" sz="2400" dirty="0"/>
              <a:t>, </a:t>
            </a:r>
            <a:r>
              <a:rPr lang="en-US" sz="2400" dirty="0" smtClean="0"/>
              <a:t>Cyrillic Small Letter o</a:t>
            </a:r>
          </a:p>
          <a:p>
            <a:r>
              <a:rPr lang="en-US" sz="2400" dirty="0" smtClean="0"/>
              <a:t>Searches for the above turn up different results in Google</a:t>
            </a:r>
          </a:p>
          <a:p>
            <a:r>
              <a:rPr lang="en-US" sz="2400" dirty="0" smtClean="0"/>
              <a:t>Some items with mixed scripts just get flagged as spam</a:t>
            </a:r>
          </a:p>
          <a:p>
            <a:endParaRPr lang="en-US" sz="2400" dirty="0" smtClean="0"/>
          </a:p>
          <a:p>
            <a:endParaRPr lang="en-US" sz="2400" dirty="0"/>
          </a:p>
        </p:txBody>
      </p:sp>
    </p:spTree>
    <p:extLst>
      <p:ext uri="{BB962C8B-B14F-4D97-AF65-F5344CB8AC3E}">
        <p14:creationId xmlns:p14="http://schemas.microsoft.com/office/powerpoint/2010/main" val="371901837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dirty="0" smtClean="0"/>
              <a:t>Just plain fun too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0385"/>
            <a:ext cx="4548390" cy="6893785"/>
          </a:xfrm>
          <a:prstGeom prst="rect">
            <a:avLst/>
          </a:prstGeom>
        </p:spPr>
      </p:pic>
      <p:sp>
        <p:nvSpPr>
          <p:cNvPr id="8" name="Rectangle 7"/>
          <p:cNvSpPr/>
          <p:nvPr/>
        </p:nvSpPr>
        <p:spPr>
          <a:xfrm>
            <a:off x="127000" y="1985665"/>
            <a:ext cx="4572000" cy="830997"/>
          </a:xfrm>
          <a:prstGeom prst="rect">
            <a:avLst/>
          </a:prstGeom>
        </p:spPr>
        <p:txBody>
          <a:bodyPr>
            <a:spAutoFit/>
          </a:bodyPr>
          <a:lstStyle/>
          <a:p>
            <a:r>
              <a:rPr lang="en-US" dirty="0"/>
              <a:t>\</a:t>
            </a:r>
            <a:r>
              <a:rPr lang="en-US" dirty="0" smtClean="0"/>
              <a:t>u036C\u0364\u0369\u036C\u0367\u036B</a:t>
            </a:r>
            <a:endParaRPr lang="en-US" dirty="0"/>
          </a:p>
        </p:txBody>
      </p:sp>
      <p:sp>
        <p:nvSpPr>
          <p:cNvPr id="9" name="Rectangle 8"/>
          <p:cNvSpPr/>
          <p:nvPr/>
        </p:nvSpPr>
        <p:spPr>
          <a:xfrm>
            <a:off x="4342812" y="1524000"/>
            <a:ext cx="356188" cy="461665"/>
          </a:xfrm>
          <a:prstGeom prst="rect">
            <a:avLst/>
          </a:prstGeom>
        </p:spPr>
        <p:txBody>
          <a:bodyPr wrap="none">
            <a:spAutoFit/>
          </a:bodyPr>
          <a:lstStyle/>
          <a:p>
            <a:r>
              <a:rPr lang="en-US" dirty="0" smtClean="0"/>
              <a:t>aͬͤͩͬͧͫͬͤͩͬͧͫ</a:t>
            </a:r>
            <a:endParaRPr lang="en-US" dirty="0"/>
          </a:p>
        </p:txBody>
      </p:sp>
      <p:sp>
        <p:nvSpPr>
          <p:cNvPr id="10" name="Rectangle 9"/>
          <p:cNvSpPr/>
          <p:nvPr/>
        </p:nvSpPr>
        <p:spPr>
          <a:xfrm>
            <a:off x="167640" y="3276600"/>
            <a:ext cx="4572000" cy="1384995"/>
          </a:xfrm>
          <a:prstGeom prst="rect">
            <a:avLst/>
          </a:prstGeom>
        </p:spPr>
        <p:txBody>
          <a:bodyPr>
            <a:spAutoFit/>
          </a:bodyPr>
          <a:lstStyle/>
          <a:p>
            <a:r>
              <a:rPr lang="en-US" dirty="0" smtClean="0"/>
              <a:t>Zoe </a:t>
            </a:r>
            <a:r>
              <a:rPr lang="en-US" dirty="0"/>
              <a:t>Lindsey </a:t>
            </a:r>
            <a:r>
              <a:rPr lang="en-US" dirty="0" smtClean="0"/>
              <a:t>‏(@</a:t>
            </a:r>
            <a:r>
              <a:rPr lang="en-US" dirty="0" err="1" smtClean="0"/>
              <a:t>duozoe</a:t>
            </a:r>
            <a:r>
              <a:rPr lang="en-US" dirty="0" smtClean="0"/>
              <a:t>) pointed me to </a:t>
            </a:r>
            <a:r>
              <a:rPr lang="en-US" sz="1800" dirty="0" smtClean="0">
                <a:hlinkClick r:id="rId3"/>
              </a:rPr>
              <a:t>http</a:t>
            </a:r>
            <a:r>
              <a:rPr lang="en-US" sz="1800" dirty="0">
                <a:hlinkClick r:id="rId3"/>
              </a:rPr>
              <a:t>://</a:t>
            </a:r>
            <a:r>
              <a:rPr lang="en-US" sz="1800" dirty="0" smtClean="0">
                <a:hlinkClick r:id="rId3"/>
              </a:rPr>
              <a:t>knowyourmeme.com/memes/zalgo</a:t>
            </a:r>
            <a:r>
              <a:rPr lang="en-US" sz="1800" dirty="0" smtClean="0"/>
              <a:t/>
            </a:r>
            <a:br>
              <a:rPr lang="en-US" sz="1800" dirty="0" smtClean="0"/>
            </a:br>
            <a:r>
              <a:rPr lang="en-US" sz="1800" dirty="0" smtClean="0">
                <a:hlinkClick r:id="rId4"/>
              </a:rPr>
              <a:t>http://www.marlborotech.com/Zalgo.html</a:t>
            </a:r>
            <a:r>
              <a:rPr lang="en-US" sz="1800" dirty="0" smtClean="0"/>
              <a:t> </a:t>
            </a:r>
            <a:endParaRPr lang="en-US" dirty="0"/>
          </a:p>
        </p:txBody>
      </p:sp>
    </p:spTree>
    <p:extLst>
      <p:ext uri="{BB962C8B-B14F-4D97-AF65-F5344CB8AC3E}">
        <p14:creationId xmlns:p14="http://schemas.microsoft.com/office/powerpoint/2010/main" val="15877063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Overflows</a:t>
            </a:r>
            <a:endParaRPr lang="en-US" dirty="0"/>
          </a:p>
        </p:txBody>
      </p:sp>
      <p:sp>
        <p:nvSpPr>
          <p:cNvPr id="3" name="Content Placeholder 2"/>
          <p:cNvSpPr>
            <a:spLocks noGrp="1"/>
          </p:cNvSpPr>
          <p:nvPr>
            <p:ph idx="1"/>
          </p:nvPr>
        </p:nvSpPr>
        <p:spPr/>
        <p:txBody>
          <a:bodyPr/>
          <a:lstStyle/>
          <a:p>
            <a:r>
              <a:rPr lang="en-US" dirty="0" smtClean="0"/>
              <a:t>Some expand out </a:t>
            </a:r>
            <a:endParaRPr lang="en-US" dirty="0"/>
          </a:p>
        </p:txBody>
      </p:sp>
      <p:sp>
        <p:nvSpPr>
          <p:cNvPr id="6" name="Rectangle 5"/>
          <p:cNvSpPr/>
          <p:nvPr/>
        </p:nvSpPr>
        <p:spPr>
          <a:xfrm>
            <a:off x="304800" y="6019800"/>
            <a:ext cx="8229600" cy="369332"/>
          </a:xfrm>
          <a:prstGeom prst="rect">
            <a:avLst/>
          </a:prstGeom>
        </p:spPr>
        <p:txBody>
          <a:bodyPr wrap="square">
            <a:spAutoFit/>
          </a:bodyPr>
          <a:lstStyle/>
          <a:p>
            <a:r>
              <a:rPr lang="en-US" sz="1800" dirty="0" smtClean="0"/>
              <a:t>From: </a:t>
            </a:r>
            <a:r>
              <a:rPr lang="en-US" sz="1800" dirty="0" smtClean="0">
                <a:hlinkClick r:id="rId2"/>
              </a:rPr>
              <a:t>http</a:t>
            </a:r>
            <a:r>
              <a:rPr lang="en-US" sz="1800" dirty="0">
                <a:hlinkClick r:id="rId2"/>
              </a:rPr>
              <a:t>://www.unicode.org/reports/tr36/#</a:t>
            </a:r>
            <a:r>
              <a:rPr lang="en-US" sz="1800" dirty="0" smtClean="0">
                <a:hlinkClick r:id="rId2"/>
              </a:rPr>
              <a:t>Buffer_Overflows</a:t>
            </a:r>
            <a:r>
              <a:rPr lang="en-US" sz="1800" dirty="0" smtClean="0"/>
              <a:t> </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672330786"/>
              </p:ext>
            </p:extLst>
          </p:nvPr>
        </p:nvGraphicFramePr>
        <p:xfrm>
          <a:off x="457200" y="2131377"/>
          <a:ext cx="8229600" cy="3646170"/>
        </p:xfrm>
        <a:graphic>
          <a:graphicData uri="http://schemas.openxmlformats.org/drawingml/2006/table">
            <a:tbl>
              <a:tblPr firstRow="1">
                <a:tableStyleId>{8EC20E35-A176-4012-BC5E-935CFFF8708E}</a:tableStyleId>
              </a:tblPr>
              <a:tblGrid>
                <a:gridCol w="1645920"/>
                <a:gridCol w="1645920"/>
                <a:gridCol w="1645920"/>
                <a:gridCol w="1645920"/>
                <a:gridCol w="1645920"/>
              </a:tblGrid>
              <a:tr h="0">
                <a:tc>
                  <a:txBody>
                    <a:bodyPr/>
                    <a:lstStyle/>
                    <a:p>
                      <a:r>
                        <a:rPr lang="en-US" b="1" dirty="0">
                          <a:ln>
                            <a:solidFill>
                              <a:schemeClr val="bg1"/>
                            </a:solidFill>
                          </a:ln>
                          <a:solidFill>
                            <a:schemeClr val="bg2"/>
                          </a:solidFill>
                        </a:rPr>
                        <a:t>Operation</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b="1" dirty="0">
                          <a:ln>
                            <a:solidFill>
                              <a:schemeClr val="bg1"/>
                            </a:solidFill>
                          </a:ln>
                          <a:solidFill>
                            <a:schemeClr val="bg2"/>
                          </a:solidFill>
                          <a:effectLst/>
                        </a:rPr>
                        <a:t>UTF</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b="1" dirty="0">
                          <a:ln>
                            <a:solidFill>
                              <a:schemeClr val="bg1"/>
                            </a:solidFill>
                          </a:ln>
                          <a:solidFill>
                            <a:schemeClr val="bg2"/>
                          </a:solidFill>
                          <a:effectLst/>
                        </a:rPr>
                        <a:t>Factor</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algn="ctr"/>
                      <a:r>
                        <a:rPr lang="en-US" b="1" dirty="0">
                          <a:ln>
                            <a:solidFill>
                              <a:schemeClr val="bg1"/>
                            </a:solidFill>
                          </a:ln>
                          <a:solidFill>
                            <a:schemeClr val="bg2"/>
                          </a:solidFill>
                          <a:effectLst/>
                        </a:rPr>
                        <a:t>Sample</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r>
              <a:tr h="0">
                <a:tc rowSpan="2">
                  <a:txBody>
                    <a:bodyPr/>
                    <a:lstStyle/>
                    <a:p>
                      <a:pPr fontAlgn="ctr"/>
                      <a:r>
                        <a:rPr lang="en-US" dirty="0">
                          <a:ln>
                            <a:solidFill>
                              <a:schemeClr val="bg1"/>
                            </a:solidFill>
                          </a:ln>
                          <a:effectLst/>
                        </a:rPr>
                        <a:t>Lower</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dirty="0">
                          <a:ln>
                            <a:solidFill>
                              <a:schemeClr val="bg1"/>
                            </a:solidFill>
                          </a:ln>
                          <a:effectLst/>
                        </a:rPr>
                        <a:t>8</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1.5X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Ⱥ</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U+023A</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9883">
                <a:tc vMerge="1">
                  <a:txBody>
                    <a:bodyPr/>
                    <a:lstStyle/>
                    <a:p>
                      <a:endParaRPr lang="en-US"/>
                    </a:p>
                  </a:txBody>
                  <a:tcPr/>
                </a:tc>
                <a:tc>
                  <a:txBody>
                    <a:bodyPr/>
                    <a:lstStyle/>
                    <a:p>
                      <a:pPr algn="ctr" fontAlgn="ctr"/>
                      <a:r>
                        <a:rPr lang="en-US" dirty="0">
                          <a:ln>
                            <a:solidFill>
                              <a:schemeClr val="bg1"/>
                            </a:solidFill>
                          </a:ln>
                          <a:effectLst/>
                        </a:rPr>
                        <a:t>16, 32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1X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dirty="0">
                          <a:ln>
                            <a:solidFill>
                              <a:schemeClr val="bg1"/>
                            </a:solidFill>
                          </a:ln>
                          <a:effectLst/>
                        </a:rPr>
                        <a:t>A</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U+0041</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fontAlgn="ctr"/>
                      <a:r>
                        <a:rPr lang="en-US" dirty="0">
                          <a:ln>
                            <a:solidFill>
                              <a:schemeClr val="bg1"/>
                            </a:solidFill>
                          </a:ln>
                          <a:effectLst/>
                        </a:rPr>
                        <a:t>Upper/Title/Fold</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8, 16, 32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3X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a:ln>
                            <a:solidFill>
                              <a:schemeClr val="bg1"/>
                            </a:solidFill>
                          </a:ln>
                          <a:effectLst/>
                        </a:rPr>
                        <a:t>ΐ</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U+0390</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r>
                        <a:rPr lang="en-US" dirty="0">
                          <a:ln>
                            <a:solidFill>
                              <a:schemeClr val="bg1"/>
                            </a:solidFill>
                          </a:ln>
                        </a:rPr>
                        <a:t>Operation</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a:ln>
                            <a:solidFill>
                              <a:schemeClr val="bg1"/>
                            </a:solidFill>
                          </a:ln>
                          <a:effectLst/>
                        </a:rPr>
                        <a:t>UTF</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a:ln>
                            <a:solidFill>
                              <a:schemeClr val="bg1"/>
                            </a:solidFill>
                          </a:ln>
                          <a:effectLst/>
                        </a:rPr>
                        <a:t>Factor</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algn="ctr"/>
                      <a:r>
                        <a:rPr lang="en-US" dirty="0">
                          <a:ln>
                            <a:solidFill>
                              <a:schemeClr val="bg1"/>
                            </a:solidFill>
                          </a:ln>
                          <a:effectLst/>
                        </a:rPr>
                        <a:t>Sample</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r>
              <a:tr h="0">
                <a:tc rowSpan="2">
                  <a:txBody>
                    <a:bodyPr/>
                    <a:lstStyle/>
                    <a:p>
                      <a:pPr fontAlgn="ctr"/>
                      <a:r>
                        <a:rPr lang="en-US">
                          <a:ln>
                            <a:solidFill>
                              <a:schemeClr val="bg1"/>
                            </a:solidFill>
                          </a:ln>
                          <a:effectLst/>
                        </a:rPr>
                        <a:t>NFC</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8</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3X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dirty="0">
                          <a:ln>
                            <a:solidFill>
                              <a:schemeClr val="bg1"/>
                            </a:solidFill>
                          </a:ln>
                          <a:effectLst/>
                        </a:rPr>
                        <a:t>𝅘𝅥𝅮</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U+1D160</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en-US"/>
                    </a:p>
                  </a:txBody>
                  <a:tcPr/>
                </a:tc>
                <a:tc>
                  <a:txBody>
                    <a:bodyPr/>
                    <a:lstStyle/>
                    <a:p>
                      <a:pPr algn="ctr" fontAlgn="ctr"/>
                      <a:r>
                        <a:rPr lang="en-US">
                          <a:ln>
                            <a:solidFill>
                              <a:schemeClr val="bg1"/>
                            </a:solidFill>
                          </a:ln>
                          <a:effectLst/>
                        </a:rPr>
                        <a:t>16, 32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3X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he-IL">
                          <a:ln>
                            <a:solidFill>
                              <a:schemeClr val="bg1"/>
                            </a:solidFill>
                          </a:ln>
                          <a:effectLst/>
                        </a:rPr>
                        <a:t>שּׁ</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U+FB2C</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rowSpan="2">
                  <a:txBody>
                    <a:bodyPr/>
                    <a:lstStyle/>
                    <a:p>
                      <a:pPr fontAlgn="ctr"/>
                      <a:r>
                        <a:rPr lang="en-US">
                          <a:ln>
                            <a:solidFill>
                              <a:schemeClr val="bg1"/>
                            </a:solidFill>
                          </a:ln>
                          <a:effectLst/>
                        </a:rPr>
                        <a:t>NFD</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8</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3X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a:ln>
                            <a:solidFill>
                              <a:schemeClr val="bg1"/>
                            </a:solidFill>
                          </a:ln>
                          <a:effectLst/>
                        </a:rPr>
                        <a:t>ΐ</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U+0390</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en-US"/>
                    </a:p>
                  </a:txBody>
                  <a:tcPr/>
                </a:tc>
                <a:tc>
                  <a:txBody>
                    <a:bodyPr/>
                    <a:lstStyle/>
                    <a:p>
                      <a:pPr algn="ctr" fontAlgn="ctr"/>
                      <a:r>
                        <a:rPr lang="en-US">
                          <a:ln>
                            <a:solidFill>
                              <a:schemeClr val="bg1"/>
                            </a:solidFill>
                          </a:ln>
                          <a:effectLst/>
                        </a:rPr>
                        <a:t>16, 32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4X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l-GR" dirty="0">
                          <a:ln>
                            <a:solidFill>
                              <a:schemeClr val="bg1"/>
                            </a:solidFill>
                          </a:ln>
                          <a:effectLst/>
                        </a:rPr>
                        <a:t>ᾂ</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U+1F82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rowSpan="2">
                  <a:txBody>
                    <a:bodyPr/>
                    <a:lstStyle/>
                    <a:p>
                      <a:pPr fontAlgn="ctr"/>
                      <a:r>
                        <a:rPr lang="en-US">
                          <a:ln>
                            <a:solidFill>
                              <a:schemeClr val="bg1"/>
                            </a:solidFill>
                          </a:ln>
                          <a:effectLst/>
                        </a:rPr>
                        <a:t>NFKC/NFKD</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n>
                            <a:solidFill>
                              <a:schemeClr val="bg1"/>
                            </a:solidFill>
                          </a:ln>
                          <a:effectLst/>
                        </a:rPr>
                        <a:t>8</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n>
                            <a:solidFill>
                              <a:schemeClr val="bg1"/>
                            </a:solidFill>
                          </a:ln>
                          <a:effectLst/>
                        </a:rPr>
                        <a:t>11X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ar-AE" dirty="0">
                          <a:ln>
                            <a:solidFill>
                              <a:schemeClr val="bg1"/>
                            </a:solidFill>
                          </a:ln>
                          <a:effectLst/>
                        </a:rPr>
                        <a:t>ﷺ</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r" fontAlgn="ctr"/>
                      <a:r>
                        <a:rPr lang="en-US" dirty="0">
                          <a:ln>
                            <a:solidFill>
                              <a:schemeClr val="bg1"/>
                            </a:solidFill>
                          </a:ln>
                          <a:effectLst/>
                        </a:rPr>
                        <a:t>U+FDFA</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vMerge="1">
                  <a:txBody>
                    <a:bodyPr/>
                    <a:lstStyle/>
                    <a:p>
                      <a:endParaRPr lang="en-US"/>
                    </a:p>
                  </a:txBody>
                  <a:tcPr/>
                </a:tc>
                <a:tc>
                  <a:txBody>
                    <a:bodyPr/>
                    <a:lstStyle/>
                    <a:p>
                      <a:pPr algn="ctr" fontAlgn="ctr"/>
                      <a:r>
                        <a:rPr lang="en-US">
                          <a:ln>
                            <a:solidFill>
                              <a:schemeClr val="bg1"/>
                            </a:solidFill>
                          </a:ln>
                          <a:effectLst/>
                        </a:rPr>
                        <a:t>16, 32</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dirty="0">
                          <a:ln>
                            <a:solidFill>
                              <a:schemeClr val="bg1"/>
                            </a:solidFill>
                          </a:ln>
                          <a:effectLst/>
                        </a:rPr>
                        <a:t>18X</a:t>
                      </a:r>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09373258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With Buffer Overflows</a:t>
            </a:r>
            <a:endParaRPr lang="en-US" dirty="0"/>
          </a:p>
        </p:txBody>
      </p:sp>
      <p:sp>
        <p:nvSpPr>
          <p:cNvPr id="3" name="Content Placeholder 2"/>
          <p:cNvSpPr>
            <a:spLocks noGrp="1"/>
          </p:cNvSpPr>
          <p:nvPr>
            <p:ph idx="1"/>
          </p:nvPr>
        </p:nvSpPr>
        <p:spPr/>
        <p:txBody>
          <a:bodyPr/>
          <a:lstStyle/>
          <a:p>
            <a:r>
              <a:rPr lang="en-US" dirty="0" smtClean="0"/>
              <a:t>Try to overwrite EIP with 0x41414141, you get 0x00410041</a:t>
            </a:r>
          </a:p>
          <a:p>
            <a:r>
              <a:rPr lang="en-US" dirty="0"/>
              <a:t>Chris </a:t>
            </a:r>
            <a:r>
              <a:rPr lang="en-US" dirty="0" err="1"/>
              <a:t>Anley</a:t>
            </a:r>
            <a:r>
              <a:rPr lang="en-US" dirty="0"/>
              <a:t> </a:t>
            </a:r>
            <a:r>
              <a:rPr lang="en-US" dirty="0" smtClean="0"/>
              <a:t>came up with “Venetian </a:t>
            </a:r>
            <a:r>
              <a:rPr lang="en-US" dirty="0" err="1" smtClean="0"/>
              <a:t>Shellcode</a:t>
            </a:r>
            <a:r>
              <a:rPr lang="en-US" dirty="0" smtClean="0"/>
              <a:t>”</a:t>
            </a:r>
          </a:p>
          <a:p>
            <a:r>
              <a:rPr lang="en-US" dirty="0" smtClean="0"/>
              <a:t>Links:</a:t>
            </a:r>
            <a:br>
              <a:rPr lang="en-US" dirty="0" smtClean="0"/>
            </a:br>
            <a:r>
              <a:rPr lang="en-US" sz="2400" dirty="0">
                <a:hlinkClick r:id="rId2"/>
              </a:rPr>
              <a:t>http://</a:t>
            </a:r>
            <a:r>
              <a:rPr lang="en-US" sz="2400" dirty="0" smtClean="0">
                <a:hlinkClick r:id="rId2"/>
              </a:rPr>
              <a:t>www.ngssoftware.com/papers/unicodebo.pdf</a:t>
            </a:r>
            <a:r>
              <a:rPr lang="en-US" sz="2400" dirty="0"/>
              <a:t/>
            </a:r>
            <a:br>
              <a:rPr lang="en-US" sz="2400" dirty="0"/>
            </a:br>
            <a:r>
              <a:rPr lang="en-US" sz="2400" dirty="0">
                <a:hlinkClick r:id="rId3"/>
              </a:rPr>
              <a:t>https://www.corelan.be/index.php/2009/11/06/exploit-writing-tutorial-part-7-unicode-from-0x00410041-to-calc</a:t>
            </a:r>
            <a:r>
              <a:rPr lang="en-US" sz="2400" dirty="0" smtClean="0">
                <a:hlinkClick r:id="rId3"/>
              </a:rPr>
              <a:t>/</a:t>
            </a:r>
            <a:r>
              <a:rPr lang="en-US" sz="2400" dirty="0" smtClean="0"/>
              <a:t> </a:t>
            </a:r>
          </a:p>
          <a:p>
            <a:r>
              <a:rPr lang="en-US" dirty="0" smtClean="0"/>
              <a:t>FX of </a:t>
            </a:r>
            <a:r>
              <a:rPr lang="en-US" dirty="0" err="1" smtClean="0"/>
              <a:t>Phenoelit</a:t>
            </a:r>
            <a:r>
              <a:rPr lang="en-US" dirty="0" smtClean="0"/>
              <a:t> also did some work on this</a:t>
            </a:r>
            <a:endParaRPr lang="en-US" dirty="0"/>
          </a:p>
        </p:txBody>
      </p:sp>
    </p:spTree>
    <p:extLst>
      <p:ext uri="{BB962C8B-B14F-4D97-AF65-F5344CB8AC3E}">
        <p14:creationId xmlns:p14="http://schemas.microsoft.com/office/powerpoint/2010/main" val="395058450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Fuzzing</a:t>
            </a:r>
            <a:endParaRPr lang="en-US" dirty="0"/>
          </a:p>
        </p:txBody>
      </p:sp>
      <p:sp>
        <p:nvSpPr>
          <p:cNvPr id="3" name="Content Placeholder 2"/>
          <p:cNvSpPr>
            <a:spLocks noGrp="1"/>
          </p:cNvSpPr>
          <p:nvPr>
            <p:ph idx="1"/>
          </p:nvPr>
        </p:nvSpPr>
        <p:spPr/>
        <p:txBody>
          <a:bodyPr/>
          <a:lstStyle/>
          <a:p>
            <a:r>
              <a:rPr lang="en-US" sz="1800" dirty="0" smtClean="0"/>
              <a:t>Suggestions:</a:t>
            </a:r>
          </a:p>
          <a:p>
            <a:pPr lvl="1"/>
            <a:r>
              <a:rPr lang="en-US" sz="1600" dirty="0" smtClean="0"/>
              <a:t>Combining Diacritics </a:t>
            </a:r>
            <a:endParaRPr lang="en-US" sz="1600" dirty="0"/>
          </a:p>
          <a:p>
            <a:pPr lvl="1"/>
            <a:r>
              <a:rPr lang="en-US" sz="1600" dirty="0" smtClean="0"/>
              <a:t>Invisible Characters</a:t>
            </a:r>
          </a:p>
          <a:p>
            <a:pPr lvl="1"/>
            <a:r>
              <a:rPr lang="en-US" sz="1600" dirty="0" smtClean="0"/>
              <a:t>Malformed UTF-8</a:t>
            </a:r>
          </a:p>
          <a:p>
            <a:pPr lvl="1"/>
            <a:r>
              <a:rPr lang="en-US" sz="1600" dirty="0" smtClean="0"/>
              <a:t>Bad </a:t>
            </a:r>
            <a:r>
              <a:rPr lang="en-US" sz="1600" dirty="0"/>
              <a:t>Surrogate </a:t>
            </a:r>
            <a:r>
              <a:rPr lang="en-US" sz="1600" dirty="0" smtClean="0"/>
              <a:t>Pairs</a:t>
            </a:r>
          </a:p>
          <a:p>
            <a:pPr lvl="1"/>
            <a:r>
              <a:rPr lang="en-US" sz="1600" dirty="0" smtClean="0"/>
              <a:t>Multiple levels or RTL, LTR reversing</a:t>
            </a:r>
          </a:p>
          <a:p>
            <a:r>
              <a:rPr lang="en-US" sz="1800" dirty="0" smtClean="0"/>
              <a:t>Chris </a:t>
            </a:r>
            <a:r>
              <a:rPr lang="en-US" sz="1800" dirty="0"/>
              <a:t>Weber’s Blog:</a:t>
            </a:r>
            <a:br>
              <a:rPr lang="en-US" sz="1800" dirty="0"/>
            </a:br>
            <a:r>
              <a:rPr lang="en-US" sz="1800" dirty="0">
                <a:hlinkClick r:id="rId2"/>
              </a:rPr>
              <a:t>http://</a:t>
            </a:r>
            <a:r>
              <a:rPr lang="en-US" sz="1800" dirty="0" smtClean="0">
                <a:hlinkClick r:id="rId2"/>
              </a:rPr>
              <a:t>web.lookout.net/2011/06/special-unicode-characters-for-error.html</a:t>
            </a:r>
            <a:r>
              <a:rPr lang="en-US" sz="1800" dirty="0"/>
              <a:t> </a:t>
            </a:r>
            <a:endParaRPr lang="en-US" sz="1800" dirty="0" smtClean="0"/>
          </a:p>
          <a:p>
            <a:r>
              <a:rPr lang="en-US" sz="1800" dirty="0" smtClean="0"/>
              <a:t>In </a:t>
            </a:r>
            <a:r>
              <a:rPr lang="en-US" sz="1800" dirty="0"/>
              <a:t>recent news, Apple's </a:t>
            </a:r>
            <a:r>
              <a:rPr lang="en-US" sz="1800" dirty="0" err="1"/>
              <a:t>CoreText</a:t>
            </a:r>
            <a:r>
              <a:rPr lang="en-US" sz="1800" dirty="0"/>
              <a:t> API </a:t>
            </a:r>
            <a:r>
              <a:rPr lang="en-US" sz="1800" dirty="0" smtClean="0"/>
              <a:t>Bug:</a:t>
            </a:r>
            <a:r>
              <a:rPr lang="en-US" sz="1800" dirty="0"/>
              <a:t/>
            </a:r>
            <a:br>
              <a:rPr lang="en-US" sz="1800" dirty="0"/>
            </a:br>
            <a:r>
              <a:rPr lang="ar-AE" sz="1800" dirty="0" smtClean="0"/>
              <a:t>سمَـَّوُوُحخ </a:t>
            </a:r>
            <a:r>
              <a:rPr lang="ar-AE" sz="1800" dirty="0"/>
              <a:t>̷̴̐خ ̷̴̐خ ̷̴̐خ امارتيخ ̷̴̐</a:t>
            </a:r>
            <a:r>
              <a:rPr lang="ar-AE" sz="1800" dirty="0" smtClean="0"/>
              <a:t>خ</a:t>
            </a:r>
            <a:r>
              <a:rPr lang="en-US" sz="1800" dirty="0" smtClean="0"/>
              <a:t/>
            </a:r>
            <a:br>
              <a:rPr lang="en-US" sz="1800" dirty="0" smtClean="0"/>
            </a:br>
            <a:r>
              <a:rPr lang="en-US" sz="1800" dirty="0">
                <a:hlinkClick r:id="rId3"/>
              </a:rPr>
              <a:t>http://</a:t>
            </a:r>
            <a:r>
              <a:rPr lang="en-US" sz="1800" dirty="0" smtClean="0">
                <a:hlinkClick r:id="rId3"/>
              </a:rPr>
              <a:t>arstechnica.com/apple/2013/08/rendering-bug-crashes-os-x-and-ios-apps-with-string-of-arabic-characters/</a:t>
            </a:r>
            <a:r>
              <a:rPr lang="en-US" sz="1800" dirty="0" smtClean="0"/>
              <a:t/>
            </a:r>
            <a:br>
              <a:rPr lang="en-US" sz="1800" dirty="0" smtClean="0"/>
            </a:br>
            <a:r>
              <a:rPr lang="en-US" sz="1800" dirty="0"/>
              <a:t>Shorter version from </a:t>
            </a:r>
            <a:r>
              <a:rPr lang="en-US" sz="1800" dirty="0" err="1"/>
              <a:t>Deral</a:t>
            </a:r>
            <a:r>
              <a:rPr lang="en-US" sz="1800" dirty="0"/>
              <a:t> </a:t>
            </a:r>
            <a:r>
              <a:rPr lang="en-US" sz="1800" dirty="0" err="1"/>
              <a:t>Heiland</a:t>
            </a:r>
            <a:r>
              <a:rPr lang="en-US" sz="1800" dirty="0"/>
              <a:t>:</a:t>
            </a:r>
            <a:br>
              <a:rPr lang="en-US" sz="1800" dirty="0"/>
            </a:br>
            <a:r>
              <a:rPr lang="en-US" sz="1800" dirty="0">
                <a:hlinkClick r:id="rId4"/>
              </a:rPr>
              <a:t>https://twitter.com/Percent_X/status/373518496522448896</a:t>
            </a:r>
            <a:r>
              <a:rPr lang="en-US" sz="1800" dirty="0"/>
              <a:t> </a:t>
            </a:r>
          </a:p>
          <a:p>
            <a:r>
              <a:rPr lang="en-US" sz="1800" dirty="0" smtClean="0"/>
              <a:t>MS13-060 </a:t>
            </a:r>
            <a:r>
              <a:rPr lang="en-US" sz="1800" dirty="0"/>
              <a:t>Vulnerability in Unicode Scripts Processor Could Allow Remote Code Execution (2850869)</a:t>
            </a:r>
            <a:endParaRPr lang="en-US" sz="1800" dirty="0" smtClean="0"/>
          </a:p>
        </p:txBody>
      </p:sp>
    </p:spTree>
    <p:extLst>
      <p:ext uri="{BB962C8B-B14F-4D97-AF65-F5344CB8AC3E}">
        <p14:creationId xmlns:p14="http://schemas.microsoft.com/office/powerpoint/2010/main" val="12472924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Thanks</a:t>
            </a:r>
            <a:endParaRPr lang="en-US" dirty="0"/>
          </a:p>
        </p:txBody>
      </p:sp>
      <p:sp>
        <p:nvSpPr>
          <p:cNvPr id="3" name="Content Placeholder 2"/>
          <p:cNvSpPr>
            <a:spLocks noGrp="1"/>
          </p:cNvSpPr>
          <p:nvPr>
            <p:ph idx="1"/>
          </p:nvPr>
        </p:nvSpPr>
        <p:spPr/>
        <p:txBody>
          <a:bodyPr/>
          <a:lstStyle/>
          <a:p>
            <a:r>
              <a:rPr lang="pl-PL" dirty="0"/>
              <a:t>J. </a:t>
            </a:r>
            <a:r>
              <a:rPr lang="pl-PL" dirty="0" smtClean="0"/>
              <a:t>Abolins</a:t>
            </a:r>
            <a:r>
              <a:rPr lang="en-US" dirty="0"/>
              <a:t> </a:t>
            </a:r>
            <a:r>
              <a:rPr lang="en-US" dirty="0" smtClean="0"/>
              <a:t/>
            </a:r>
            <a:br>
              <a:rPr lang="en-US" dirty="0" smtClean="0"/>
            </a:br>
            <a:r>
              <a:rPr lang="en-US" dirty="0" smtClean="0"/>
              <a:t>@</a:t>
            </a:r>
            <a:r>
              <a:rPr lang="en-US" dirty="0" err="1" smtClean="0"/>
              <a:t>jabolins</a:t>
            </a:r>
            <a:endParaRPr lang="pl-PL" dirty="0"/>
          </a:p>
          <a:p>
            <a:r>
              <a:rPr lang="pl-PL" dirty="0" smtClean="0"/>
              <a:t>C</a:t>
            </a:r>
            <a:r>
              <a:rPr lang="en-US" dirty="0" err="1" smtClean="0"/>
              <a:t>hris</a:t>
            </a:r>
            <a:r>
              <a:rPr lang="pl-PL" dirty="0" smtClean="0"/>
              <a:t> Weber</a:t>
            </a:r>
            <a:r>
              <a:rPr lang="en-US" dirty="0"/>
              <a:t/>
            </a:r>
            <a:br>
              <a:rPr lang="en-US" dirty="0"/>
            </a:br>
            <a:r>
              <a:rPr lang="en-US" dirty="0"/>
              <a:t>@</a:t>
            </a:r>
            <a:r>
              <a:rPr lang="en-US" dirty="0" smtClean="0"/>
              <a:t>w3be </a:t>
            </a:r>
            <a:br>
              <a:rPr lang="en-US" dirty="0" smtClean="0"/>
            </a:br>
            <a:r>
              <a:rPr lang="en-US" dirty="0" smtClean="0">
                <a:hlinkClick r:id="rId2"/>
              </a:rPr>
              <a:t>http</a:t>
            </a:r>
            <a:r>
              <a:rPr lang="en-US" dirty="0">
                <a:hlinkClick r:id="rId2"/>
              </a:rPr>
              <a:t>://</a:t>
            </a:r>
            <a:r>
              <a:rPr lang="en-US" dirty="0" smtClean="0">
                <a:hlinkClick r:id="rId2"/>
              </a:rPr>
              <a:t>www.casaba.com</a:t>
            </a:r>
            <a:r>
              <a:rPr lang="en-US" dirty="0" smtClean="0"/>
              <a:t> </a:t>
            </a:r>
            <a:endParaRPr lang="pl-PL" dirty="0"/>
          </a:p>
          <a:p>
            <a:r>
              <a:rPr lang="pl-PL" dirty="0" smtClean="0"/>
              <a:t>Michal</a:t>
            </a:r>
            <a:r>
              <a:rPr lang="en-US" dirty="0" smtClean="0"/>
              <a:t> </a:t>
            </a:r>
            <a:r>
              <a:rPr lang="pl-PL" dirty="0" smtClean="0"/>
              <a:t>Zalewski</a:t>
            </a:r>
            <a:r>
              <a:rPr lang="en-US" dirty="0"/>
              <a:t/>
            </a:r>
            <a:br>
              <a:rPr lang="en-US" dirty="0"/>
            </a:br>
            <a:r>
              <a:rPr lang="en-US" dirty="0" smtClean="0"/>
              <a:t>@</a:t>
            </a:r>
            <a:r>
              <a:rPr lang="en-US" dirty="0" err="1" smtClean="0"/>
              <a:t>lcamtuf</a:t>
            </a:r>
            <a:r>
              <a:rPr lang="en-US" dirty="0" smtClean="0"/>
              <a:t> </a:t>
            </a:r>
            <a:br>
              <a:rPr lang="en-US" dirty="0" smtClean="0"/>
            </a:br>
            <a:r>
              <a:rPr lang="en-US" dirty="0" smtClean="0">
                <a:hlinkClick r:id="rId3"/>
              </a:rPr>
              <a:t>http</a:t>
            </a:r>
            <a:r>
              <a:rPr lang="en-US" dirty="0">
                <a:hlinkClick r:id="rId3"/>
              </a:rPr>
              <a:t>://</a:t>
            </a:r>
            <a:r>
              <a:rPr lang="en-US" dirty="0" smtClean="0">
                <a:hlinkClick r:id="rId3"/>
              </a:rPr>
              <a:t>nostarch.com/tangledweb</a:t>
            </a:r>
            <a:endParaRPr lang="en-US" dirty="0" smtClean="0"/>
          </a:p>
          <a:p>
            <a:r>
              <a:rPr lang="en-US" dirty="0" smtClean="0"/>
              <a:t>William </a:t>
            </a:r>
            <a:r>
              <a:rPr lang="en-US" dirty="0"/>
              <a:t>Coppola</a:t>
            </a:r>
            <a:br>
              <a:rPr lang="en-US" dirty="0"/>
            </a:br>
            <a:r>
              <a:rPr lang="en-US" dirty="0" smtClean="0"/>
              <a:t>@</a:t>
            </a:r>
            <a:r>
              <a:rPr lang="en-US" dirty="0" err="1" smtClean="0"/>
              <a:t>SubINacls</a:t>
            </a:r>
            <a:endParaRPr lang="en-US" dirty="0"/>
          </a:p>
        </p:txBody>
      </p:sp>
    </p:spTree>
    <p:extLst>
      <p:ext uri="{BB962C8B-B14F-4D97-AF65-F5344CB8AC3E}">
        <p14:creationId xmlns:p14="http://schemas.microsoft.com/office/powerpoint/2010/main" val="35286966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Unicode History</a:t>
            </a:r>
            <a:endParaRPr lang="en-US" dirty="0"/>
          </a:p>
        </p:txBody>
      </p:sp>
      <p:sp>
        <p:nvSpPr>
          <p:cNvPr id="3" name="Content Placeholder 2"/>
          <p:cNvSpPr>
            <a:spLocks noGrp="1"/>
          </p:cNvSpPr>
          <p:nvPr>
            <p:ph idx="1"/>
          </p:nvPr>
        </p:nvSpPr>
        <p:spPr/>
        <p:txBody>
          <a:bodyPr/>
          <a:lstStyle/>
          <a:p>
            <a:r>
              <a:rPr lang="en-US" sz="2400" dirty="0" smtClean="0"/>
              <a:t>ASCII is 7 bit and just 96 printable characters, but an 8th bit </a:t>
            </a:r>
            <a:r>
              <a:rPr lang="en-US" sz="2400" dirty="0"/>
              <a:t>was added to </a:t>
            </a:r>
            <a:r>
              <a:rPr lang="en-US" sz="2400" dirty="0" smtClean="0"/>
              <a:t>make other standards:</a:t>
            </a:r>
          </a:p>
          <a:p>
            <a:pPr lvl="1"/>
            <a:r>
              <a:rPr lang="en-US" sz="2000" dirty="0" smtClean="0"/>
              <a:t>Extended ASCII</a:t>
            </a:r>
          </a:p>
          <a:p>
            <a:pPr lvl="1"/>
            <a:r>
              <a:rPr lang="en-US" sz="2000" dirty="0" smtClean="0"/>
              <a:t>ISO/IEC </a:t>
            </a:r>
            <a:r>
              <a:rPr lang="en-US" sz="2000" dirty="0"/>
              <a:t>8859 </a:t>
            </a:r>
          </a:p>
          <a:p>
            <a:r>
              <a:rPr lang="en-US" sz="2400" dirty="0" smtClean="0"/>
              <a:t>ISO/IEC 8859 uses last bit to add another 96+ control characters</a:t>
            </a:r>
          </a:p>
          <a:p>
            <a:r>
              <a:rPr lang="en-US" sz="2400" dirty="0"/>
              <a:t>Y</a:t>
            </a:r>
            <a:r>
              <a:rPr lang="en-US" sz="2400" dirty="0" smtClean="0"/>
              <a:t>ou have to specify a part/character set/language to specify those 96</a:t>
            </a:r>
          </a:p>
          <a:p>
            <a:r>
              <a:rPr lang="en-US" sz="2400" dirty="0" smtClean="0"/>
              <a:t>This still was not enough, and did not allow for a lot of mixed languages </a:t>
            </a:r>
          </a:p>
          <a:p>
            <a:r>
              <a:rPr lang="en-US" sz="2400" dirty="0"/>
              <a:t>The need was to represent all of the characters as unique code points, and not get confused amongst </a:t>
            </a:r>
            <a:r>
              <a:rPr lang="en-US" sz="2400" dirty="0" smtClean="0"/>
              <a:t>languages</a:t>
            </a:r>
          </a:p>
          <a:p>
            <a:pPr lvl="1"/>
            <a:endParaRPr lang="en-US" sz="2000" dirty="0"/>
          </a:p>
        </p:txBody>
      </p:sp>
    </p:spTree>
    <p:extLst>
      <p:ext uri="{BB962C8B-B14F-4D97-AF65-F5344CB8AC3E}">
        <p14:creationId xmlns:p14="http://schemas.microsoft.com/office/powerpoint/2010/main" val="129774268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Useful Sites</a:t>
            </a:r>
            <a:endParaRPr lang="en-US" dirty="0"/>
          </a:p>
        </p:txBody>
      </p:sp>
      <p:sp>
        <p:nvSpPr>
          <p:cNvPr id="49154" name="Content Placeholder 2"/>
          <p:cNvSpPr>
            <a:spLocks noGrp="1"/>
          </p:cNvSpPr>
          <p:nvPr>
            <p:ph idx="1"/>
          </p:nvPr>
        </p:nvSpPr>
        <p:spPr/>
        <p:txBody>
          <a:bodyPr/>
          <a:lstStyle/>
          <a:p>
            <a:r>
              <a:rPr lang="en-US" sz="2000" dirty="0" smtClean="0">
                <a:ea typeface="ＭＳ Ｐゴシック" pitchFamily="34" charset="-128"/>
              </a:rPr>
              <a:t>Unicode Security Considerations </a:t>
            </a:r>
            <a:br>
              <a:rPr lang="en-US" sz="2000" dirty="0" smtClean="0">
                <a:ea typeface="ＭＳ Ｐゴシック" pitchFamily="34" charset="-128"/>
              </a:rPr>
            </a:br>
            <a:r>
              <a:rPr lang="en-US" sz="2000" dirty="0" smtClean="0">
                <a:ea typeface="ＭＳ Ｐゴシック" pitchFamily="34" charset="-128"/>
                <a:hlinkClick r:id="rId2"/>
              </a:rPr>
              <a:t>http://unicode.org/reports/tr36/</a:t>
            </a:r>
            <a:endParaRPr lang="en-US" sz="2000" dirty="0">
              <a:ea typeface="ＭＳ Ｐゴシック" pitchFamily="34" charset="-128"/>
            </a:endParaRPr>
          </a:p>
          <a:p>
            <a:r>
              <a:rPr lang="en-US" sz="2000" dirty="0" smtClean="0">
                <a:ea typeface="ＭＳ Ｐゴシック" pitchFamily="34" charset="-128"/>
              </a:rPr>
              <a:t>Unicode </a:t>
            </a:r>
            <a:r>
              <a:rPr lang="en-US" sz="2000" dirty="0">
                <a:ea typeface="ＭＳ Ｐゴシック" pitchFamily="34" charset="-128"/>
              </a:rPr>
              <a:t>Security </a:t>
            </a:r>
            <a:r>
              <a:rPr lang="en-US" sz="2000" dirty="0" smtClean="0">
                <a:ea typeface="ＭＳ Ｐゴシック" pitchFamily="34" charset="-128"/>
              </a:rPr>
              <a:t>Mechanisms</a:t>
            </a:r>
            <a:br>
              <a:rPr lang="en-US" sz="2000" dirty="0" smtClean="0">
                <a:ea typeface="ＭＳ Ｐゴシック" pitchFamily="34" charset="-128"/>
              </a:rPr>
            </a:br>
            <a:r>
              <a:rPr lang="en-US" sz="2000" dirty="0">
                <a:ea typeface="ＭＳ Ｐゴシック" pitchFamily="34" charset="-128"/>
                <a:hlinkClick r:id="rId3"/>
              </a:rPr>
              <a:t>http://www.unicode.org/reports/tr39/</a:t>
            </a:r>
            <a:r>
              <a:rPr lang="en-US" sz="2000" dirty="0">
                <a:ea typeface="ＭＳ Ｐゴシック" pitchFamily="34" charset="-128"/>
              </a:rPr>
              <a:t> </a:t>
            </a:r>
          </a:p>
          <a:p>
            <a:r>
              <a:rPr lang="en-US" sz="2000" dirty="0" smtClean="0">
                <a:ea typeface="ＭＳ Ｐゴシック" pitchFamily="34" charset="-128"/>
              </a:rPr>
              <a:t>Unicode Converter</a:t>
            </a:r>
            <a:br>
              <a:rPr lang="en-US" sz="2000" dirty="0" smtClean="0">
                <a:ea typeface="ＭＳ Ｐゴシック" pitchFamily="34" charset="-128"/>
              </a:rPr>
            </a:br>
            <a:r>
              <a:rPr lang="en-US" sz="2000" dirty="0" smtClean="0">
                <a:ea typeface="ＭＳ Ｐゴシック" pitchFamily="34" charset="-128"/>
                <a:hlinkClick r:id="rId4"/>
              </a:rPr>
              <a:t>http://www.rishida.net/tools/conversion/</a:t>
            </a:r>
            <a:endParaRPr lang="en-US" sz="2000" dirty="0" smtClean="0">
              <a:ea typeface="ＭＳ Ｐゴシック" pitchFamily="34" charset="-128"/>
            </a:endParaRPr>
          </a:p>
          <a:p>
            <a:r>
              <a:rPr lang="en-US" sz="2000" dirty="0" smtClean="0">
                <a:ea typeface="ＭＳ Ｐゴシック" pitchFamily="34" charset="-128"/>
              </a:rPr>
              <a:t>Unicode Character Info and List</a:t>
            </a:r>
            <a:br>
              <a:rPr lang="en-US" sz="2000" dirty="0" smtClean="0">
                <a:ea typeface="ＭＳ Ｐゴシック" pitchFamily="34" charset="-128"/>
              </a:rPr>
            </a:br>
            <a:r>
              <a:rPr lang="en-US" sz="2000" dirty="0" smtClean="0">
                <a:ea typeface="ＭＳ Ｐゴシック" pitchFamily="34" charset="-128"/>
                <a:hlinkClick r:id="rId5"/>
              </a:rPr>
              <a:t>http://www.fileformat.info/</a:t>
            </a:r>
            <a:r>
              <a:rPr lang="en-US" sz="2000" dirty="0" smtClean="0">
                <a:ea typeface="ＭＳ Ｐゴシック" pitchFamily="34" charset="-128"/>
              </a:rPr>
              <a:t>   </a:t>
            </a:r>
          </a:p>
          <a:p>
            <a:r>
              <a:rPr lang="en-US" sz="2000" dirty="0" err="1" smtClean="0">
                <a:ea typeface="ＭＳ Ｐゴシック" pitchFamily="34" charset="-128"/>
              </a:rPr>
              <a:t>Homoglyph</a:t>
            </a:r>
            <a:r>
              <a:rPr lang="en-US" sz="2000" dirty="0" smtClean="0">
                <a:ea typeface="ＭＳ Ｐゴシック" pitchFamily="34" charset="-128"/>
              </a:rPr>
              <a:t> Attack Generator</a:t>
            </a:r>
            <a:br>
              <a:rPr lang="en-US" sz="2000" dirty="0" smtClean="0">
                <a:ea typeface="ＭＳ Ｐゴシック" pitchFamily="34" charset="-128"/>
              </a:rPr>
            </a:br>
            <a:r>
              <a:rPr lang="en-US" sz="2000" dirty="0" smtClean="0">
                <a:ea typeface="ＭＳ Ｐゴシック" pitchFamily="34" charset="-128"/>
                <a:hlinkClick r:id="rId6"/>
              </a:rPr>
              <a:t>http://www.irongeek.com/homoglyph-attack-generator.php</a:t>
            </a:r>
            <a:r>
              <a:rPr lang="en-US" sz="2000" dirty="0" smtClean="0">
                <a:ea typeface="ＭＳ Ｐゴシック" pitchFamily="34" charset="-128"/>
              </a:rPr>
              <a:t> </a:t>
            </a:r>
          </a:p>
          <a:p>
            <a:r>
              <a:rPr lang="en-US" sz="2000" dirty="0">
                <a:ea typeface="ＭＳ Ｐゴシック" pitchFamily="34" charset="-128"/>
              </a:rPr>
              <a:t>Unicode-HAX</a:t>
            </a:r>
            <a:br>
              <a:rPr lang="en-US" sz="2000" dirty="0">
                <a:ea typeface="ＭＳ Ｐゴシック" pitchFamily="34" charset="-128"/>
              </a:rPr>
            </a:br>
            <a:r>
              <a:rPr lang="en-US" sz="2000" dirty="0">
                <a:ea typeface="ＭＳ Ｐゴシック" pitchFamily="34" charset="-128"/>
                <a:hlinkClick r:id="rId7"/>
              </a:rPr>
              <a:t>https://</a:t>
            </a:r>
            <a:r>
              <a:rPr lang="en-US" sz="2000" dirty="0" smtClean="0">
                <a:ea typeface="ＭＳ Ｐゴシック" pitchFamily="34" charset="-128"/>
                <a:hlinkClick r:id="rId7"/>
              </a:rPr>
              <a:t>github.com/cweb/unicode-hax</a:t>
            </a:r>
            <a:r>
              <a:rPr lang="en-US" sz="2000" dirty="0" smtClean="0">
                <a:ea typeface="ＭＳ Ｐゴシック" pitchFamily="34" charset="-128"/>
              </a:rPr>
              <a:t> </a:t>
            </a:r>
          </a:p>
          <a:p>
            <a:r>
              <a:rPr lang="en-US" sz="2000" dirty="0" smtClean="0">
                <a:ea typeface="ＭＳ Ｐゴシック" pitchFamily="34" charset="-128"/>
              </a:rPr>
              <a:t>OWASP XSS Filter Evasion Cheat Sheet</a:t>
            </a:r>
            <a:r>
              <a:rPr lang="en-US" sz="2000" dirty="0">
                <a:ea typeface="ＭＳ Ｐゴシック" pitchFamily="34" charset="-128"/>
              </a:rPr>
              <a:t/>
            </a:r>
            <a:br>
              <a:rPr lang="en-US" sz="2000" dirty="0">
                <a:ea typeface="ＭＳ Ｐゴシック" pitchFamily="34" charset="-128"/>
              </a:rPr>
            </a:br>
            <a:r>
              <a:rPr lang="en-US" sz="2000" dirty="0" smtClean="0">
                <a:ea typeface="ＭＳ Ｐゴシック" pitchFamily="34" charset="-128"/>
                <a:hlinkClick r:id="rId8"/>
              </a:rPr>
              <a:t>https</a:t>
            </a:r>
            <a:r>
              <a:rPr lang="en-US" sz="2000" dirty="0">
                <a:ea typeface="ＭＳ Ｐゴシック" pitchFamily="34" charset="-128"/>
                <a:hlinkClick r:id="rId8"/>
              </a:rPr>
              <a:t>://</a:t>
            </a:r>
            <a:r>
              <a:rPr lang="en-US" sz="2000" dirty="0" smtClean="0">
                <a:ea typeface="ＭＳ Ｐゴシック" pitchFamily="34" charset="-128"/>
                <a:hlinkClick r:id="rId8"/>
              </a:rPr>
              <a:t>www.owasp.org/index.php/XSS_Filter_Evasion_Cheat_Sheet</a:t>
            </a:r>
            <a:r>
              <a:rPr lang="en-US" sz="2000" dirty="0" smtClean="0">
                <a:ea typeface="ＭＳ Ｐゴシック" pitchFamily="34" charset="-128"/>
              </a:rPr>
              <a:t> </a:t>
            </a:r>
          </a:p>
          <a:p>
            <a:endParaRPr lang="en-US" sz="20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a:t>
            </a:r>
            <a:endParaRPr lang="en-US" dirty="0"/>
          </a:p>
        </p:txBody>
      </p:sp>
      <p:sp>
        <p:nvSpPr>
          <p:cNvPr id="3" name="Content Placeholder 2"/>
          <p:cNvSpPr>
            <a:spLocks noGrp="1"/>
          </p:cNvSpPr>
          <p:nvPr>
            <p:ph idx="1"/>
          </p:nvPr>
        </p:nvSpPr>
        <p:spPr/>
        <p:txBody>
          <a:bodyPr/>
          <a:lstStyle/>
          <a:p>
            <a:r>
              <a:rPr lang="en-US" dirty="0" smtClean="0"/>
              <a:t>Unicode “Fonts”</a:t>
            </a:r>
            <a:r>
              <a:rPr lang="en-US" dirty="0" smtClean="0">
                <a:hlinkClick r:id="rId2"/>
              </a:rPr>
              <a:t/>
            </a:r>
            <a:br>
              <a:rPr lang="en-US" dirty="0" smtClean="0">
                <a:hlinkClick r:id="rId2"/>
              </a:rPr>
            </a:br>
            <a:r>
              <a:rPr lang="en-US" dirty="0" smtClean="0">
                <a:hlinkClick r:id="rId2"/>
              </a:rPr>
              <a:t>http</a:t>
            </a:r>
            <a:r>
              <a:rPr lang="en-US" dirty="0">
                <a:hlinkClick r:id="rId2"/>
              </a:rPr>
              <a:t>://www.panix.com/~</a:t>
            </a:r>
            <a:r>
              <a:rPr lang="en-US" dirty="0" smtClean="0">
                <a:hlinkClick r:id="rId2"/>
              </a:rPr>
              <a:t>eli/unicode/convert.cgi</a:t>
            </a:r>
            <a:endParaRPr lang="en-US" dirty="0" smtClean="0"/>
          </a:p>
          <a:p>
            <a:r>
              <a:rPr lang="en-US" dirty="0"/>
              <a:t>Other Fun</a:t>
            </a:r>
            <a:br>
              <a:rPr lang="en-US" dirty="0"/>
            </a:br>
            <a:r>
              <a:rPr lang="en-US" dirty="0">
                <a:hlinkClick r:id="rId3"/>
              </a:rPr>
              <a:t>http://</a:t>
            </a:r>
            <a:r>
              <a:rPr lang="en-US" dirty="0" smtClean="0">
                <a:hlinkClick r:id="rId3"/>
              </a:rPr>
              <a:t>txtn.us</a:t>
            </a:r>
            <a:r>
              <a:rPr lang="en-US" dirty="0"/>
              <a:t> </a:t>
            </a:r>
          </a:p>
          <a:p>
            <a:endParaRPr lang="en-US" dirty="0"/>
          </a:p>
        </p:txBody>
      </p:sp>
    </p:spTree>
    <p:extLst>
      <p:ext uri="{BB962C8B-B14F-4D97-AF65-F5344CB8AC3E}">
        <p14:creationId xmlns:p14="http://schemas.microsoft.com/office/powerpoint/2010/main" val="345390436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Art</a:t>
            </a:r>
            <a:endParaRPr lang="en-US" dirty="0"/>
          </a:p>
        </p:txBody>
      </p:sp>
      <p:sp>
        <p:nvSpPr>
          <p:cNvPr id="3" name="Content Placeholder 2"/>
          <p:cNvSpPr>
            <a:spLocks noGrp="1"/>
          </p:cNvSpPr>
          <p:nvPr>
            <p:ph idx="1"/>
          </p:nvPr>
        </p:nvSpPr>
        <p:spPr/>
        <p:txBody>
          <a:bodyPr/>
          <a:lstStyle/>
          <a:p>
            <a:r>
              <a:rPr lang="en-US" dirty="0" smtClean="0"/>
              <a:t>Hand are based on</a:t>
            </a:r>
            <a:br>
              <a:rPr lang="en-US" dirty="0" smtClean="0"/>
            </a:br>
            <a:r>
              <a:rPr lang="en-US" sz="2400" dirty="0" smtClean="0">
                <a:hlinkClick r:id="rId2"/>
              </a:rPr>
              <a:t>http://www.newthinktank.com/2010/10/cartoon-hands/</a:t>
            </a:r>
            <a:r>
              <a:rPr lang="en-US" sz="2400" dirty="0" smtClean="0"/>
              <a:t> </a:t>
            </a:r>
            <a:endParaRPr lang="en-US" sz="2400" dirty="0"/>
          </a:p>
        </p:txBody>
      </p:sp>
    </p:spTree>
    <p:extLst>
      <p:ext uri="{BB962C8B-B14F-4D97-AF65-F5344CB8AC3E}">
        <p14:creationId xmlns:p14="http://schemas.microsoft.com/office/powerpoint/2010/main" val="147216135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ea typeface="+mj-ea"/>
                <a:cs typeface="+mj-cs"/>
              </a:rPr>
              <a:t>References</a:t>
            </a:r>
            <a:endParaRPr lang="en-US" dirty="0">
              <a:ea typeface="+mj-ea"/>
              <a:cs typeface="+mj-cs"/>
            </a:endParaRPr>
          </a:p>
        </p:txBody>
      </p:sp>
      <p:sp>
        <p:nvSpPr>
          <p:cNvPr id="50178" name="Content Placeholder 2"/>
          <p:cNvSpPr>
            <a:spLocks noGrp="1"/>
          </p:cNvSpPr>
          <p:nvPr>
            <p:ph idx="1"/>
          </p:nvPr>
        </p:nvSpPr>
        <p:spPr/>
        <p:txBody>
          <a:bodyPr/>
          <a:lstStyle/>
          <a:p>
            <a:r>
              <a:rPr lang="en-US" sz="1200" dirty="0" smtClean="0">
                <a:ea typeface="ＭＳ Ｐゴシック" pitchFamily="34" charset="-128"/>
              </a:rPr>
              <a:t>A. Costello, March 2003. [Online]. Available: </a:t>
            </a:r>
            <a:r>
              <a:rPr lang="en-US" sz="1200" dirty="0" smtClean="0">
                <a:ea typeface="ＭＳ Ｐゴシック" pitchFamily="34" charset="-128"/>
                <a:hlinkClick r:id="rId2"/>
              </a:rPr>
              <a:t>http://www.ietf.org/rfc/rfc3492.txt</a:t>
            </a:r>
            <a:r>
              <a:rPr lang="en-US" sz="1200" dirty="0" smtClean="0">
                <a:ea typeface="ＭＳ Ｐゴシック" pitchFamily="34" charset="-128"/>
              </a:rPr>
              <a:t> </a:t>
            </a:r>
          </a:p>
          <a:p>
            <a:r>
              <a:rPr lang="en-US" sz="1200" dirty="0" smtClean="0">
                <a:ea typeface="ＭＳ Ｐゴシック" pitchFamily="34" charset="-128"/>
              </a:rPr>
              <a:t>J. </a:t>
            </a:r>
            <a:r>
              <a:rPr lang="en-US" sz="1200" dirty="0" err="1" smtClean="0">
                <a:ea typeface="ＭＳ Ｐゴシック" pitchFamily="34" charset="-128"/>
              </a:rPr>
              <a:t>Abolins</a:t>
            </a:r>
            <a:r>
              <a:rPr lang="en-US" sz="1200" dirty="0" smtClean="0">
                <a:ea typeface="ＭＳ Ｐゴシック" pitchFamily="34" charset="-128"/>
              </a:rPr>
              <a:t>, December 2010. [Online]. Available: </a:t>
            </a:r>
            <a:r>
              <a:rPr lang="en-US" sz="1200" dirty="0" smtClean="0">
                <a:ea typeface="ＭＳ Ｐゴシック" pitchFamily="34" charset="-128"/>
                <a:hlinkClick r:id="rId3"/>
              </a:rPr>
              <a:t>http://www.irongeek.com/i.php?page=videos/dojocon-2010-videos#Internationalized%20Domain%20Names%20&amp;%20Investigations%20in%20the%20Networked%20World</a:t>
            </a:r>
            <a:r>
              <a:rPr lang="en-US" sz="1200" dirty="0" smtClean="0">
                <a:ea typeface="ＭＳ Ｐゴシック" pitchFamily="34" charset="-128"/>
              </a:rPr>
              <a:t> </a:t>
            </a:r>
          </a:p>
          <a:p>
            <a:r>
              <a:rPr lang="en-US" sz="1200" dirty="0" smtClean="0">
                <a:ea typeface="ＭＳ Ｐゴシック" pitchFamily="34" charset="-128"/>
              </a:rPr>
              <a:t>M. </a:t>
            </a:r>
            <a:r>
              <a:rPr lang="en-US" sz="1200" dirty="0" err="1" smtClean="0">
                <a:ea typeface="ＭＳ Ｐゴシック" pitchFamily="34" charset="-128"/>
              </a:rPr>
              <a:t>Zalewski</a:t>
            </a:r>
            <a:r>
              <a:rPr lang="en-US" sz="1200" dirty="0" smtClean="0">
                <a:ea typeface="ＭＳ Ｐゴシック" pitchFamily="34" charset="-128"/>
              </a:rPr>
              <a:t>, The Tangled Web: A Guide to Securing Modern Web Applications, 1st ed., No Starch Press, 2011. </a:t>
            </a:r>
          </a:p>
          <a:p>
            <a:r>
              <a:rPr lang="en-US" sz="1200" dirty="0" smtClean="0">
                <a:ea typeface="ＭＳ Ｐゴシック" pitchFamily="34" charset="-128"/>
              </a:rPr>
              <a:t>E. &amp;. G. A. </a:t>
            </a:r>
            <a:r>
              <a:rPr lang="en-US" sz="1200" dirty="0" err="1" smtClean="0">
                <a:ea typeface="ＭＳ Ｐゴシック" pitchFamily="34" charset="-128"/>
              </a:rPr>
              <a:t>Gabrilovich</a:t>
            </a:r>
            <a:r>
              <a:rPr lang="en-US" sz="1200" dirty="0" smtClean="0">
                <a:ea typeface="ＭＳ Ｐゴシック" pitchFamily="34" charset="-128"/>
              </a:rPr>
              <a:t>, "The Homograph Attack," Communications of the ACM , vol. 45, no. 2, 2002. </a:t>
            </a:r>
          </a:p>
          <a:p>
            <a:r>
              <a:rPr lang="en-US" sz="1200" dirty="0" smtClean="0">
                <a:ea typeface="ＭＳ Ｐゴシック" pitchFamily="34" charset="-128"/>
              </a:rPr>
              <a:t>V. </a:t>
            </a:r>
            <a:r>
              <a:rPr lang="en-US" sz="1200" dirty="0" err="1" smtClean="0">
                <a:ea typeface="ＭＳ Ｐゴシック" pitchFamily="34" charset="-128"/>
              </a:rPr>
              <a:t>Krammer</a:t>
            </a:r>
            <a:r>
              <a:rPr lang="en-US" sz="1200" dirty="0" smtClean="0">
                <a:ea typeface="ＭＳ Ｐゴシック" pitchFamily="34" charset="-128"/>
              </a:rPr>
              <a:t>, "Phishing defense against IDN address spoofing attacks," in Proceedings of the 2006 International Conference on Privacy, Security and Trust: Bridge the Gap Between PST Technologies and Business Services , New York, NY, USA, 2006</a:t>
            </a:r>
          </a:p>
          <a:p>
            <a:r>
              <a:rPr lang="en-US" sz="1200" dirty="0" smtClean="0">
                <a:ea typeface="ＭＳ Ｐゴシック" pitchFamily="34" charset="-128"/>
              </a:rPr>
              <a:t>E. </a:t>
            </a:r>
            <a:r>
              <a:rPr lang="en-US" sz="1200" dirty="0" err="1" smtClean="0">
                <a:ea typeface="ＭＳ Ｐゴシック" pitchFamily="34" charset="-128"/>
              </a:rPr>
              <a:t>Johanson</a:t>
            </a:r>
            <a:r>
              <a:rPr lang="en-US" sz="1200" dirty="0" smtClean="0">
                <a:ea typeface="ＭＳ Ｐゴシック" pitchFamily="34" charset="-128"/>
              </a:rPr>
              <a:t>, "The state of homograph attacks," 2005. [Online]. Available: </a:t>
            </a:r>
            <a:r>
              <a:rPr lang="en-US" sz="1200" dirty="0" smtClean="0">
                <a:ea typeface="ＭＳ Ｐゴシック" pitchFamily="34" charset="-128"/>
                <a:hlinkClick r:id="rId4"/>
              </a:rPr>
              <a:t>http://www.shmoo.com/idn/</a:t>
            </a:r>
            <a:r>
              <a:rPr lang="en-US" sz="1200" dirty="0" smtClean="0">
                <a:ea typeface="ＭＳ Ｐゴシック" pitchFamily="34" charset="-128"/>
              </a:rPr>
              <a:t>. [Accessed 24 4 2012].</a:t>
            </a:r>
          </a:p>
          <a:p>
            <a:r>
              <a:rPr lang="en-US" sz="1200" dirty="0" smtClean="0">
                <a:ea typeface="ＭＳ Ｐゴシック" pitchFamily="34" charset="-128"/>
              </a:rPr>
              <a:t>D. Kennedy. [Online]. Available: </a:t>
            </a:r>
            <a:r>
              <a:rPr lang="en-US" sz="1200" dirty="0" smtClean="0">
                <a:ea typeface="ＭＳ Ｐゴシック" pitchFamily="34" charset="-128"/>
                <a:hlinkClick r:id="rId5"/>
              </a:rPr>
              <a:t>http://www.secmaniac.com/download/</a:t>
            </a:r>
            <a:r>
              <a:rPr lang="en-US" sz="1200" dirty="0" smtClean="0">
                <a:ea typeface="ＭＳ Ｐゴシック" pitchFamily="34" charset="-128"/>
              </a:rPr>
              <a:t> </a:t>
            </a:r>
          </a:p>
          <a:p>
            <a:r>
              <a:rPr lang="en-US" sz="1200" dirty="0" smtClean="0">
                <a:ea typeface="ＭＳ Ｐゴシック" pitchFamily="34" charset="-128"/>
              </a:rPr>
              <a:t>A. Crenshaw, 2012. [Online]. Available: </a:t>
            </a:r>
            <a:r>
              <a:rPr lang="en-US" sz="1200" dirty="0" smtClean="0">
                <a:ea typeface="ＭＳ Ｐゴシック" pitchFamily="34" charset="-128"/>
                <a:hlinkClick r:id="rId6"/>
              </a:rPr>
              <a:t>http://www.irongeek.com/homoglyph-attack-generator.php</a:t>
            </a:r>
            <a:r>
              <a:rPr lang="en-US" sz="1200" dirty="0" smtClean="0">
                <a:ea typeface="ＭＳ Ｐゴシック" pitchFamily="34" charset="-128"/>
              </a:rPr>
              <a:t> </a:t>
            </a:r>
          </a:p>
          <a:p>
            <a:r>
              <a:rPr lang="en-US" sz="1200" dirty="0" err="1" smtClean="0">
                <a:ea typeface="ＭＳ Ｐゴシック" pitchFamily="34" charset="-128"/>
              </a:rPr>
              <a:t>phlyLabs</a:t>
            </a:r>
            <a:r>
              <a:rPr lang="en-US" sz="1200" dirty="0" smtClean="0">
                <a:ea typeface="ＭＳ Ｐゴシック" pitchFamily="34" charset="-128"/>
              </a:rPr>
              <a:t>, 2012. [Online]. Available: </a:t>
            </a:r>
            <a:r>
              <a:rPr lang="en-US" sz="1200" dirty="0" smtClean="0">
                <a:ea typeface="ＭＳ Ｐゴシック" pitchFamily="34" charset="-128"/>
                <a:hlinkClick r:id="rId7"/>
              </a:rPr>
              <a:t>http://phlymail.com</a:t>
            </a:r>
            <a:r>
              <a:rPr lang="en-US" sz="1200" dirty="0" smtClean="0">
                <a:ea typeface="ＭＳ Ｐゴシック" pitchFamily="34" charset="-128"/>
              </a:rPr>
              <a:t> </a:t>
            </a:r>
          </a:p>
          <a:p>
            <a:r>
              <a:rPr lang="en-US" sz="1200" dirty="0" smtClean="0">
                <a:ea typeface="ＭＳ Ｐゴシック" pitchFamily="34" charset="-128"/>
              </a:rPr>
              <a:t>Microsoft, September 2006. [Online]. Available: </a:t>
            </a:r>
            <a:r>
              <a:rPr lang="en-US" sz="1200" dirty="0" smtClean="0">
                <a:ea typeface="ＭＳ Ｐゴシック" pitchFamily="34" charset="-128"/>
                <a:hlinkClick r:id="rId8"/>
              </a:rPr>
              <a:t>http://msdn.microsoft.com/en-us/library/bb250505%28VS.85%29.aspx</a:t>
            </a:r>
            <a:r>
              <a:rPr lang="en-US" sz="1200" dirty="0" smtClean="0">
                <a:ea typeface="ＭＳ Ｐゴシック" pitchFamily="34" charset="-128"/>
              </a:rPr>
              <a:t> </a:t>
            </a:r>
          </a:p>
          <a:p>
            <a:r>
              <a:rPr lang="en-US" sz="1200" dirty="0" smtClean="0">
                <a:ea typeface="ＭＳ Ｐゴシック" pitchFamily="34" charset="-128"/>
              </a:rPr>
              <a:t>Chromium Project, [Online]. Available: </a:t>
            </a:r>
            <a:r>
              <a:rPr lang="en-US" sz="1200" dirty="0" smtClean="0">
                <a:ea typeface="ＭＳ Ｐゴシック" pitchFamily="34" charset="-128"/>
                <a:hlinkClick r:id="rId9"/>
              </a:rPr>
              <a:t>http://www.chromium.org/developers/design-documents/idn-in-google-chrome</a:t>
            </a:r>
            <a:r>
              <a:rPr lang="en-US" sz="1200" dirty="0" smtClean="0">
                <a:ea typeface="ＭＳ Ｐゴシック" pitchFamily="34" charset="-128"/>
              </a:rPr>
              <a:t> </a:t>
            </a:r>
          </a:p>
          <a:p>
            <a:r>
              <a:rPr lang="en-US" sz="1200" dirty="0" smtClean="0">
                <a:ea typeface="ＭＳ Ｐゴシック" pitchFamily="34" charset="-128"/>
              </a:rPr>
              <a:t>C. Weber, July 2009. [Online]. Available: </a:t>
            </a:r>
            <a:r>
              <a:rPr lang="en-US" sz="1200" dirty="0" smtClean="0">
                <a:ea typeface="ＭＳ Ｐゴシック" pitchFamily="34" charset="-128"/>
                <a:hlinkClick r:id="rId10"/>
              </a:rPr>
              <a:t>http://www.blackhat.com/presentations/bh-usa-09/WEBER/BHUSA09-Weber-UnicodeSecurityPreview-SLIDES.pdf</a:t>
            </a:r>
            <a:r>
              <a:rPr lang="en-US" sz="1200" dirty="0" smtClean="0">
                <a:ea typeface="ＭＳ Ｐゴシック" pitchFamily="34" charset="-128"/>
              </a:rPr>
              <a:t>.</a:t>
            </a:r>
          </a:p>
          <a:p>
            <a:r>
              <a:rPr lang="en-US" sz="1200" dirty="0">
                <a:ea typeface="ＭＳ Ｐゴシック" pitchFamily="34" charset="-128"/>
              </a:rPr>
              <a:t>C. </a:t>
            </a:r>
            <a:r>
              <a:rPr lang="en-US" sz="1200" dirty="0" smtClean="0">
                <a:ea typeface="ＭＳ Ｐゴシック" pitchFamily="34" charset="-128"/>
              </a:rPr>
              <a:t>Weber, seems to be longer version of presentation above </a:t>
            </a:r>
            <a:r>
              <a:rPr lang="en-US" sz="1200" dirty="0" smtClean="0">
                <a:ea typeface="ＭＳ Ｐゴシック" pitchFamily="34" charset="-128"/>
                <a:hlinkClick r:id="rId11"/>
              </a:rPr>
              <a:t>http</a:t>
            </a:r>
            <a:r>
              <a:rPr lang="en-US" sz="1200" dirty="0">
                <a:ea typeface="ＭＳ Ｐゴシック" pitchFamily="34" charset="-128"/>
                <a:hlinkClick r:id="rId11"/>
              </a:rPr>
              <a:t>://</a:t>
            </a:r>
            <a:r>
              <a:rPr lang="en-US" sz="1200" dirty="0" smtClean="0">
                <a:ea typeface="ＭＳ Ｐゴシック" pitchFamily="34" charset="-128"/>
                <a:hlinkClick r:id="rId11"/>
              </a:rPr>
              <a:t>www.casaba.com/files/Chris_Weber_Character%20Transformations%20v1.7_IUC33.pdf</a:t>
            </a:r>
            <a:r>
              <a:rPr lang="en-US" sz="1200" dirty="0" smtClean="0">
                <a:ea typeface="ＭＳ Ｐゴシック" pitchFamily="34" charset="-128"/>
              </a:rPr>
              <a:t> </a:t>
            </a:r>
          </a:p>
          <a:p>
            <a:r>
              <a:rPr lang="en-US" sz="1200" dirty="0" smtClean="0">
                <a:ea typeface="ＭＳ Ｐゴシック" pitchFamily="34" charset="-128"/>
              </a:rPr>
              <a:t>C. Weber, July 2009. [Online]. Available: </a:t>
            </a:r>
            <a:r>
              <a:rPr lang="en-US" sz="1200" dirty="0" smtClean="0">
                <a:ea typeface="ＭＳ Ｐゴシック" pitchFamily="34" charset="-128"/>
                <a:hlinkClick r:id="rId12"/>
              </a:rPr>
              <a:t>http://www.blackhat.com/presentations/bh-usa-09/WEBER/BHUSA09-Weber-UnicodeSecurityPreview-PAPER.pdf</a:t>
            </a:r>
            <a:r>
              <a:rPr lang="en-US" sz="1200" dirty="0" smtClean="0">
                <a:ea typeface="ＭＳ Ｐゴシック" pitchFamily="34" charset="-128"/>
              </a:rPr>
              <a:t> </a:t>
            </a:r>
          </a:p>
          <a:p>
            <a:r>
              <a:rPr lang="en-US" sz="1200" dirty="0" smtClean="0">
                <a:ea typeface="ＭＳ Ｐゴシック" pitchFamily="34" charset="-128"/>
              </a:rPr>
              <a:t>A. Crenshaw, "</a:t>
            </a:r>
            <a:r>
              <a:rPr lang="en-US" sz="1200" dirty="0" err="1" smtClean="0">
                <a:ea typeface="ＭＳ Ｐゴシック" pitchFamily="34" charset="-128"/>
              </a:rPr>
              <a:t>Steganographic</a:t>
            </a:r>
            <a:r>
              <a:rPr lang="en-US" sz="1200" dirty="0" smtClean="0">
                <a:ea typeface="ＭＳ Ｐゴシック" pitchFamily="34" charset="-128"/>
              </a:rPr>
              <a:t> Command and Control: Building a communication channel that withstands hostile scrutiny," 2010. [Online]. Available: </a:t>
            </a:r>
            <a:r>
              <a:rPr lang="en-US" sz="1200" dirty="0" smtClean="0">
                <a:ea typeface="ＭＳ Ｐゴシック" pitchFamily="34" charset="-128"/>
                <a:hlinkClick r:id="rId13"/>
              </a:rPr>
              <a:t>http://www.irongeek.com/i.php?page=security/steganographic-command-and-control</a:t>
            </a:r>
            <a:r>
              <a:rPr lang="en-US" sz="1200" dirty="0" smtClean="0">
                <a:ea typeface="ＭＳ Ｐゴシック" pitchFamily="34" charset="-128"/>
              </a:rPr>
              <a:t> [Accessed 23rd April 2012]</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
            <a:ext cx="8229600" cy="817880"/>
          </a:xfrm>
        </p:spPr>
        <p:txBody>
          <a:bodyPr/>
          <a:lstStyle/>
          <a:p>
            <a:pPr>
              <a:defRPr/>
            </a:pPr>
            <a:r>
              <a:rPr lang="en-US" dirty="0">
                <a:ea typeface="+mj-ea"/>
                <a:cs typeface="+mj-cs"/>
              </a:rPr>
              <a:t>Events</a:t>
            </a:r>
          </a:p>
        </p:txBody>
      </p:sp>
      <p:sp>
        <p:nvSpPr>
          <p:cNvPr id="51202" name="Content Placeholder 2"/>
          <p:cNvSpPr>
            <a:spLocks noGrp="1"/>
          </p:cNvSpPr>
          <p:nvPr>
            <p:ph idx="1"/>
          </p:nvPr>
        </p:nvSpPr>
        <p:spPr>
          <a:xfrm>
            <a:off x="457200" y="762000"/>
            <a:ext cx="8229600" cy="5546725"/>
          </a:xfrm>
        </p:spPr>
        <p:txBody>
          <a:bodyPr/>
          <a:lstStyle/>
          <a:p>
            <a:pPr marL="136525" indent="0" algn="ctr">
              <a:buFont typeface="Wingdings 2" pitchFamily="18" charset="2"/>
              <a:buNone/>
            </a:pPr>
            <a:r>
              <a:rPr lang="en-US" sz="2400" dirty="0" err="1" smtClean="0">
                <a:ea typeface="ＭＳ Ｐゴシック" pitchFamily="34" charset="-128"/>
              </a:rPr>
              <a:t>Derbycon</a:t>
            </a:r>
            <a:r>
              <a:rPr lang="en-US" sz="2400" dirty="0" smtClean="0">
                <a:ea typeface="ＭＳ Ｐゴシック" pitchFamily="34" charset="-128"/>
              </a:rPr>
              <a:t/>
            </a:r>
            <a:br>
              <a:rPr lang="en-US" sz="2400" dirty="0" smtClean="0">
                <a:ea typeface="ＭＳ Ｐゴシック" pitchFamily="34" charset="-128"/>
              </a:rPr>
            </a:br>
            <a:r>
              <a:rPr lang="en-US" sz="2400" dirty="0" smtClean="0">
                <a:ea typeface="ＭＳ Ｐゴシック" pitchFamily="34" charset="-128"/>
              </a:rPr>
              <a:t>Sept </a:t>
            </a:r>
            <a:r>
              <a:rPr lang="en-US" sz="2400" smtClean="0">
                <a:ea typeface="ＭＳ Ｐゴシック" pitchFamily="34" charset="-128"/>
              </a:rPr>
              <a:t>24</a:t>
            </a:r>
            <a:r>
              <a:rPr lang="en-US" sz="2400" baseline="30000" smtClean="0">
                <a:ea typeface="ＭＳ Ｐゴシック" pitchFamily="34" charset="-128"/>
              </a:rPr>
              <a:t>th</a:t>
            </a:r>
            <a:r>
              <a:rPr lang="en-US" sz="2400" smtClean="0">
                <a:ea typeface="ＭＳ Ｐゴシック" pitchFamily="34" charset="-128"/>
              </a:rPr>
              <a:t>-28</a:t>
            </a:r>
            <a:r>
              <a:rPr lang="en-US" sz="2400" baseline="30000" smtClean="0">
                <a:ea typeface="ＭＳ Ｐゴシック" pitchFamily="34" charset="-128"/>
              </a:rPr>
              <a:t>th</a:t>
            </a:r>
            <a:r>
              <a:rPr lang="en-US" sz="2400" smtClean="0">
                <a:ea typeface="ＭＳ Ｐゴシック" pitchFamily="34" charset="-128"/>
              </a:rPr>
              <a:t> </a:t>
            </a:r>
            <a:r>
              <a:rPr lang="en-US" sz="2400" smtClean="0">
                <a:ea typeface="ＭＳ Ｐゴシック" pitchFamily="34" charset="-128"/>
              </a:rPr>
              <a:t>2014</a:t>
            </a:r>
            <a:r>
              <a:rPr lang="en-US" sz="2400" dirty="0" smtClean="0">
                <a:ea typeface="ＭＳ Ｐゴシック" pitchFamily="34" charset="-128"/>
              </a:rPr>
              <a:t/>
            </a:r>
            <a:br>
              <a:rPr lang="en-US" sz="2400" dirty="0" smtClean="0">
                <a:ea typeface="ＭＳ Ｐゴシック" pitchFamily="34" charset="-128"/>
              </a:rPr>
            </a:br>
            <a:r>
              <a:rPr lang="en-US" sz="2400" dirty="0" smtClean="0">
                <a:ea typeface="ＭＳ Ｐゴシック" pitchFamily="34" charset="-128"/>
                <a:hlinkClick r:id="rId3"/>
              </a:rPr>
              <a:t>http://www.derbycon.com</a:t>
            </a:r>
            <a:r>
              <a:rPr lang="en-US" sz="2400" dirty="0" smtClean="0">
                <a:ea typeface="ＭＳ Ｐゴシック" pitchFamily="34" charset="-128"/>
              </a:rPr>
              <a:t> </a:t>
            </a:r>
            <a:br>
              <a:rPr lang="en-US" sz="2400" dirty="0" smtClean="0">
                <a:ea typeface="ＭＳ Ｐゴシック" pitchFamily="34" charset="-128"/>
              </a:rPr>
            </a:br>
            <a:r>
              <a:rPr lang="en-US" sz="2400" dirty="0" smtClean="0">
                <a:ea typeface="ＭＳ Ｐゴシック" pitchFamily="34" charset="-128"/>
              </a:rPr>
              <a:t/>
            </a:r>
            <a:br>
              <a:rPr lang="en-US" sz="2400" dirty="0" smtClean="0">
                <a:ea typeface="ＭＳ Ｐゴシック" pitchFamily="34" charset="-128"/>
              </a:rPr>
            </a:br>
            <a:endParaRPr lang="en-US" sz="2400" dirty="0" smtClean="0">
              <a:ea typeface="ＭＳ Ｐゴシック" pitchFamily="34" charset="-128"/>
            </a:endParaRPr>
          </a:p>
          <a:p>
            <a:pPr marL="136525" indent="0"/>
            <a:endParaRPr lang="en-US" sz="2400" dirty="0" smtClean="0">
              <a:ea typeface="ＭＳ Ｐゴシック" pitchFamily="34" charset="-128"/>
            </a:endParaRPr>
          </a:p>
          <a:p>
            <a:pPr marL="136525" indent="0"/>
            <a:endParaRPr lang="en-US" sz="2400" dirty="0" smtClean="0">
              <a:ea typeface="ＭＳ Ｐゴシック" pitchFamily="34" charset="-128"/>
            </a:endParaRPr>
          </a:p>
          <a:p>
            <a:pPr marL="136525" indent="0">
              <a:buFont typeface="Wingdings 2" pitchFamily="18" charset="2"/>
              <a:buNone/>
            </a:pPr>
            <a:endParaRPr lang="en-US" sz="2400" dirty="0" smtClean="0">
              <a:ea typeface="ＭＳ Ｐゴシック" pitchFamily="34" charset="-128"/>
            </a:endParaRPr>
          </a:p>
          <a:p>
            <a:pPr marL="136525" indent="0">
              <a:buFont typeface="Wingdings 2" pitchFamily="18" charset="2"/>
              <a:buNone/>
            </a:pPr>
            <a:endParaRPr lang="en-US" sz="2400" dirty="0" smtClean="0">
              <a:ea typeface="ＭＳ Ｐゴシック" pitchFamily="34" charset="-128"/>
            </a:endParaRPr>
          </a:p>
          <a:p>
            <a:pPr marL="136525" indent="0">
              <a:buFont typeface="Wingdings 2" pitchFamily="18" charset="2"/>
              <a:buNone/>
            </a:pPr>
            <a:endParaRPr lang="en-US" sz="2400" dirty="0" smtClean="0">
              <a:ea typeface="ＭＳ Ｐゴシック" pitchFamily="34" charset="-128"/>
            </a:endParaRPr>
          </a:p>
          <a:p>
            <a:pPr marL="136525" indent="0" algn="ctr">
              <a:buFont typeface="Wingdings 2" pitchFamily="18" charset="2"/>
              <a:buNone/>
            </a:pPr>
            <a:r>
              <a:rPr lang="en-US" sz="2400" dirty="0" smtClean="0">
                <a:ea typeface="ＭＳ Ｐゴシック" pitchFamily="34" charset="-128"/>
              </a:rPr>
              <a:t>Others</a:t>
            </a:r>
          </a:p>
        </p:txBody>
      </p:sp>
      <p:pic>
        <p:nvPicPr>
          <p:cNvPr id="440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685800"/>
            <a:ext cx="31654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120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2057400"/>
            <a:ext cx="6881812"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58741" y="5262880"/>
            <a:ext cx="7391400" cy="2031325"/>
          </a:xfrm>
          <a:prstGeom prst="rect">
            <a:avLst/>
          </a:prstGeom>
        </p:spPr>
        <p:txBody>
          <a:bodyPr numCol="2">
            <a:spAutoFit/>
          </a:bodyPr>
          <a:lstStyle/>
          <a:p>
            <a:pPr algn="ctr">
              <a:defRPr/>
            </a:pPr>
            <a:r>
              <a:rPr lang="en-US" sz="1800" dirty="0">
                <a:latin typeface="Arial" charset="0"/>
                <a:ea typeface="+mn-ea"/>
                <a:cs typeface="Arial" charset="0"/>
                <a:hlinkClick r:id="rId6"/>
              </a:rPr>
              <a:t>http://www.louisvilleinfosec.com</a:t>
            </a:r>
            <a:r>
              <a:rPr lang="en-US" sz="1800" dirty="0">
                <a:latin typeface="Arial" charset="0"/>
                <a:ea typeface="+mn-ea"/>
                <a:cs typeface="Arial" charset="0"/>
              </a:rPr>
              <a:t/>
            </a:r>
            <a:br>
              <a:rPr lang="en-US" sz="1800" dirty="0">
                <a:latin typeface="Arial" charset="0"/>
                <a:ea typeface="+mn-ea"/>
                <a:cs typeface="Arial" charset="0"/>
              </a:rPr>
            </a:br>
            <a:r>
              <a:rPr lang="en-US" sz="1800" dirty="0">
                <a:latin typeface="Arial" charset="0"/>
                <a:ea typeface="+mn-ea"/>
                <a:cs typeface="Arial" charset="0"/>
                <a:hlinkClick r:id="rId7"/>
              </a:rPr>
              <a:t>http://skydogcon.com</a:t>
            </a:r>
            <a:r>
              <a:rPr lang="en-US" sz="1800" dirty="0">
                <a:latin typeface="Arial" charset="0"/>
                <a:ea typeface="+mn-ea"/>
                <a:cs typeface="Arial" charset="0"/>
              </a:rPr>
              <a:t> </a:t>
            </a:r>
            <a:br>
              <a:rPr lang="en-US" sz="1800" dirty="0">
                <a:latin typeface="Arial" charset="0"/>
                <a:ea typeface="+mn-ea"/>
                <a:cs typeface="Arial" charset="0"/>
              </a:rPr>
            </a:br>
            <a:r>
              <a:rPr lang="en-US" sz="1800" dirty="0">
                <a:latin typeface="Arial" charset="0"/>
                <a:ea typeface="+mn-ea"/>
                <a:cs typeface="Arial" charset="0"/>
                <a:hlinkClick r:id="rId8"/>
              </a:rPr>
              <a:t>http://hack3rcon.org</a:t>
            </a:r>
            <a:r>
              <a:rPr lang="en-US" sz="1800" dirty="0">
                <a:latin typeface="Arial" charset="0"/>
                <a:ea typeface="+mn-ea"/>
                <a:cs typeface="Arial" charset="0"/>
              </a:rPr>
              <a:t> </a:t>
            </a:r>
          </a:p>
          <a:p>
            <a:pPr algn="ctr">
              <a:defRPr/>
            </a:pPr>
            <a:endParaRPr lang="en-US" sz="1800" dirty="0">
              <a:latin typeface="Arial" charset="0"/>
              <a:ea typeface="+mn-ea"/>
              <a:cs typeface="Arial" charset="0"/>
            </a:endParaRPr>
          </a:p>
          <a:p>
            <a:pPr algn="ctr">
              <a:defRPr/>
            </a:pPr>
            <a:endParaRPr lang="en-US" sz="1800" dirty="0">
              <a:latin typeface="Arial" charset="0"/>
              <a:ea typeface="+mn-ea"/>
              <a:cs typeface="Arial" charset="0"/>
            </a:endParaRPr>
          </a:p>
          <a:p>
            <a:pPr algn="ctr">
              <a:defRPr/>
            </a:pPr>
            <a:endParaRPr lang="en-US" sz="1800" dirty="0">
              <a:latin typeface="Arial" charset="0"/>
              <a:ea typeface="+mn-ea"/>
              <a:cs typeface="Arial" charset="0"/>
            </a:endParaRPr>
          </a:p>
          <a:p>
            <a:pPr algn="ctr">
              <a:defRPr/>
            </a:pPr>
            <a:r>
              <a:rPr lang="en-US" sz="1800" dirty="0">
                <a:latin typeface="Arial" charset="0"/>
                <a:ea typeface="+mn-ea"/>
                <a:cs typeface="Arial" charset="0"/>
              </a:rPr>
              <a:t/>
            </a:r>
            <a:br>
              <a:rPr lang="en-US" sz="1800" dirty="0">
                <a:latin typeface="Arial" charset="0"/>
                <a:ea typeface="+mn-ea"/>
                <a:cs typeface="Arial" charset="0"/>
              </a:rPr>
            </a:br>
            <a:r>
              <a:rPr lang="en-US" sz="1800" dirty="0">
                <a:latin typeface="Arial" charset="0"/>
                <a:ea typeface="+mn-ea"/>
                <a:cs typeface="Arial" charset="0"/>
                <a:hlinkClick r:id="rId9"/>
              </a:rPr>
              <a:t>http://outerz0ne.org</a:t>
            </a:r>
            <a:r>
              <a:rPr lang="en-US" sz="1800" dirty="0">
                <a:latin typeface="Arial" charset="0"/>
                <a:ea typeface="+mn-ea"/>
                <a:cs typeface="Arial" charset="0"/>
              </a:rPr>
              <a:t/>
            </a:r>
            <a:br>
              <a:rPr lang="en-US" sz="1800" dirty="0">
                <a:latin typeface="Arial" charset="0"/>
                <a:ea typeface="+mn-ea"/>
                <a:cs typeface="Arial" charset="0"/>
              </a:rPr>
            </a:br>
            <a:r>
              <a:rPr lang="en-US" sz="1800" dirty="0">
                <a:latin typeface="Arial" charset="0"/>
                <a:ea typeface="+mn-ea"/>
                <a:cs typeface="Arial" charset="0"/>
                <a:hlinkClick r:id="rId10"/>
              </a:rPr>
              <a:t>http://phreaknic.info</a:t>
            </a:r>
            <a:r>
              <a:rPr lang="en-US" sz="1800" dirty="0">
                <a:latin typeface="Arial" charset="0"/>
                <a:ea typeface="+mn-ea"/>
                <a:cs typeface="Arial" charset="0"/>
              </a:rPr>
              <a:t>  </a:t>
            </a:r>
            <a:br>
              <a:rPr lang="en-US" sz="1800" dirty="0">
                <a:latin typeface="Arial" charset="0"/>
                <a:ea typeface="+mn-ea"/>
                <a:cs typeface="Arial" charset="0"/>
              </a:rPr>
            </a:br>
            <a:r>
              <a:rPr lang="en-US" sz="1800" dirty="0">
                <a:latin typeface="Arial" charset="0"/>
                <a:ea typeface="+mn-ea"/>
                <a:cs typeface="Arial" charset="0"/>
                <a:hlinkClick r:id="rId11"/>
              </a:rPr>
              <a:t>http://notacon.org</a:t>
            </a:r>
            <a:r>
              <a:rPr lang="en-US" sz="1800" dirty="0">
                <a:latin typeface="Arial" charset="0"/>
                <a:ea typeface="+mn-ea"/>
                <a:cs typeface="Arial" charset="0"/>
              </a:rPr>
              <a:t/>
            </a:r>
            <a:br>
              <a:rPr lang="en-US" sz="1800" dirty="0">
                <a:latin typeface="Arial" charset="0"/>
                <a:ea typeface="+mn-ea"/>
                <a:cs typeface="Arial" charset="0"/>
              </a:rPr>
            </a:br>
            <a:endParaRPr lang="en-US" sz="1800" dirty="0">
              <a:latin typeface="Arial" charset="0"/>
              <a:ea typeface="+mn-ea"/>
              <a:cs typeface="Arial" charset="0"/>
            </a:endParaRPr>
          </a:p>
        </p:txBody>
      </p:sp>
      <p:sp>
        <p:nvSpPr>
          <p:cNvPr id="6" name="Rectangle 5"/>
          <p:cNvSpPr/>
          <p:nvPr/>
        </p:nvSpPr>
        <p:spPr>
          <a:xfrm>
            <a:off x="7927416" y="2740361"/>
            <a:ext cx="369332" cy="2140971"/>
          </a:xfrm>
          <a:prstGeom prst="rect">
            <a:avLst/>
          </a:prstGeom>
        </p:spPr>
        <p:txBody>
          <a:bodyPr vert="vert270" wrap="none">
            <a:spAutoFit/>
          </a:bodyPr>
          <a:lstStyle/>
          <a:p>
            <a:pPr>
              <a:defRPr/>
            </a:pPr>
            <a:r>
              <a:rPr lang="en-US" sz="1200" dirty="0">
                <a:latin typeface="Arial" charset="0"/>
                <a:ea typeface="+mn-ea"/>
                <a:cs typeface="Arial" charset="0"/>
              </a:rPr>
              <a:t>Photo Credits to KC (</a:t>
            </a:r>
            <a:r>
              <a:rPr lang="en-US" sz="1200" dirty="0" err="1">
                <a:latin typeface="Arial" charset="0"/>
                <a:ea typeface="+mn-ea"/>
                <a:cs typeface="Arial" charset="0"/>
              </a:rPr>
              <a:t>devauto</a:t>
            </a:r>
            <a:r>
              <a:rPr lang="en-US" sz="1200" dirty="0">
                <a:latin typeface="Arial" charset="0"/>
                <a:ea typeface="+mn-ea"/>
                <a:cs typeface="Arial" charset="0"/>
              </a:rPr>
              <a:t>)</a:t>
            </a:r>
          </a:p>
        </p:txBody>
      </p:sp>
      <p:sp>
        <p:nvSpPr>
          <p:cNvPr id="8" name="Rectangle 7"/>
          <p:cNvSpPr/>
          <p:nvPr/>
        </p:nvSpPr>
        <p:spPr>
          <a:xfrm>
            <a:off x="674688" y="2792413"/>
            <a:ext cx="368300" cy="2089150"/>
          </a:xfrm>
          <a:prstGeom prst="rect">
            <a:avLst/>
          </a:prstGeom>
        </p:spPr>
        <p:txBody>
          <a:bodyPr vert="vert" wrap="none">
            <a:spAutoFit/>
          </a:bodyPr>
          <a:lstStyle/>
          <a:p>
            <a:pPr>
              <a:defRPr/>
            </a:pPr>
            <a:r>
              <a:rPr lang="en-US" sz="1200" dirty="0" err="1">
                <a:latin typeface="Arial" charset="0"/>
                <a:ea typeface="+mn-ea"/>
                <a:cs typeface="Arial" charset="0"/>
              </a:rPr>
              <a:t>Derbycon</a:t>
            </a:r>
            <a:r>
              <a:rPr lang="en-US" sz="1200" dirty="0">
                <a:latin typeface="Arial" charset="0"/>
                <a:ea typeface="+mn-ea"/>
                <a:cs typeface="Arial" charset="0"/>
              </a:rPr>
              <a:t> Art Credits to </a:t>
            </a:r>
            <a:r>
              <a:rPr lang="en-US" sz="1200" dirty="0" err="1">
                <a:latin typeface="Arial" charset="0"/>
                <a:ea typeface="+mn-ea"/>
                <a:cs typeface="Arial" charset="0"/>
              </a:rPr>
              <a:t>DigiP</a:t>
            </a:r>
            <a:endParaRPr lang="en-US" sz="1200" dirty="0">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dirty="0">
                <a:ea typeface="+mj-ea"/>
                <a:cs typeface="+mj-cs"/>
              </a:rPr>
              <a:t>Questions?</a:t>
            </a:r>
          </a:p>
        </p:txBody>
      </p:sp>
      <p:sp>
        <p:nvSpPr>
          <p:cNvPr id="53250" name="Subtitle 4"/>
          <p:cNvSpPr>
            <a:spLocks noGrp="1"/>
          </p:cNvSpPr>
          <p:nvPr>
            <p:ph type="subTitle" idx="1"/>
          </p:nvPr>
        </p:nvSpPr>
        <p:spPr>
          <a:xfrm>
            <a:off x="1371600" y="3332163"/>
            <a:ext cx="6400800" cy="1752600"/>
          </a:xfrm>
        </p:spPr>
        <p:txBody>
          <a:bodyPr/>
          <a:lstStyle/>
          <a:p>
            <a:r>
              <a:rPr lang="en-US" dirty="0" smtClean="0">
                <a:ea typeface="ＭＳ Ｐゴシック" pitchFamily="34" charset="-128"/>
              </a:rPr>
              <a:t>42</a:t>
            </a:r>
          </a:p>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Twitter: @</a:t>
            </a:r>
            <a:r>
              <a:rPr lang="en-US" dirty="0" err="1" smtClean="0">
                <a:ea typeface="ＭＳ Ｐゴシック" pitchFamily="34" charset="-128"/>
              </a:rPr>
              <a:t>Irongeek_ADC</a:t>
            </a:r>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Unicode History</a:t>
            </a:r>
            <a:endParaRPr lang="en-US" dirty="0"/>
          </a:p>
        </p:txBody>
      </p:sp>
      <p:sp>
        <p:nvSpPr>
          <p:cNvPr id="3" name="Content Placeholder 2"/>
          <p:cNvSpPr>
            <a:spLocks noGrp="1"/>
          </p:cNvSpPr>
          <p:nvPr>
            <p:ph idx="1"/>
          </p:nvPr>
        </p:nvSpPr>
        <p:spPr/>
        <p:txBody>
          <a:bodyPr/>
          <a:lstStyle/>
          <a:p>
            <a:r>
              <a:rPr lang="en-US" sz="2400" dirty="0" smtClean="0"/>
              <a:t>Joe </a:t>
            </a:r>
            <a:r>
              <a:rPr lang="en-US" sz="2400" dirty="0"/>
              <a:t>Becker </a:t>
            </a:r>
            <a:r>
              <a:rPr lang="en-US" sz="2400" dirty="0" smtClean="0"/>
              <a:t>(Xerox), Lee </a:t>
            </a:r>
            <a:r>
              <a:rPr lang="en-US" sz="2400" dirty="0"/>
              <a:t>Collins </a:t>
            </a:r>
            <a:r>
              <a:rPr lang="en-US" sz="2400" dirty="0" smtClean="0"/>
              <a:t>&amp; Mark </a:t>
            </a:r>
            <a:r>
              <a:rPr lang="en-US" sz="2400" dirty="0"/>
              <a:t>Davis </a:t>
            </a:r>
            <a:r>
              <a:rPr lang="en-US" sz="2400" dirty="0" smtClean="0"/>
              <a:t>(Apple) started working on Unicode in 1987 to do this, version 1.0.0 released in Oct 1991</a:t>
            </a:r>
          </a:p>
          <a:p>
            <a:r>
              <a:rPr lang="en-US" sz="2400" dirty="0" smtClean="0"/>
              <a:t>Unicode started as a 16bit character model (0x0-0xFFFF), with the first 256 </a:t>
            </a:r>
            <a:r>
              <a:rPr lang="en-US" sz="2400" dirty="0"/>
              <a:t>code points </a:t>
            </a:r>
            <a:r>
              <a:rPr lang="en-US" sz="2400" dirty="0" smtClean="0"/>
              <a:t>the same as ISO-8859-1</a:t>
            </a:r>
          </a:p>
          <a:p>
            <a:r>
              <a:rPr lang="en-US" sz="2400" dirty="0"/>
              <a:t>Each character has a code point associated with it:</a:t>
            </a:r>
            <a:br>
              <a:rPr lang="en-US" sz="2400" dirty="0"/>
            </a:br>
            <a:r>
              <a:rPr lang="en-US" sz="2400" dirty="0"/>
              <a:t>A = </a:t>
            </a:r>
            <a:r>
              <a:rPr lang="en-US" sz="2400" dirty="0" smtClean="0"/>
              <a:t>U+0041	$=U+0024	U+265E=♞</a:t>
            </a:r>
          </a:p>
          <a:p>
            <a:r>
              <a:rPr lang="en-US" sz="2400" dirty="0" smtClean="0"/>
              <a:t>This has since been expanded, so Unicode has points from 0x0 to 0x10FFFF </a:t>
            </a:r>
            <a:r>
              <a:rPr lang="en-US" sz="2400" dirty="0"/>
              <a:t>(</a:t>
            </a:r>
            <a:r>
              <a:rPr lang="en-US" sz="2400" dirty="0" smtClean="0"/>
              <a:t>1,114,112 points </a:t>
            </a:r>
            <a:r>
              <a:rPr lang="en-US" sz="2400" dirty="0" err="1" smtClean="0"/>
              <a:t>dec</a:t>
            </a:r>
            <a:r>
              <a:rPr lang="en-US" sz="2400" dirty="0" smtClean="0"/>
              <a:t>), though support varies </a:t>
            </a:r>
          </a:p>
          <a:p>
            <a:r>
              <a:rPr lang="en-US" sz="2400" dirty="0" smtClean="0"/>
              <a:t>Most used points </a:t>
            </a:r>
            <a:r>
              <a:rPr lang="en-US" sz="2400" dirty="0"/>
              <a:t>will be in Basic Multilingual </a:t>
            </a:r>
            <a:r>
              <a:rPr lang="en-US" sz="2400" dirty="0" smtClean="0"/>
              <a:t>Plane (BMP) represented as U+0000 to U+FFFF</a:t>
            </a:r>
            <a:endParaRPr lang="en-US" sz="2400" dirty="0"/>
          </a:p>
          <a:p>
            <a:endParaRPr lang="en-US" sz="2000" dirty="0"/>
          </a:p>
        </p:txBody>
      </p:sp>
    </p:spTree>
    <p:extLst>
      <p:ext uri="{BB962C8B-B14F-4D97-AF65-F5344CB8AC3E}">
        <p14:creationId xmlns:p14="http://schemas.microsoft.com/office/powerpoint/2010/main" val="5134868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Encodings</a:t>
            </a:r>
            <a:endParaRPr lang="en-US" dirty="0"/>
          </a:p>
        </p:txBody>
      </p:sp>
      <p:sp>
        <p:nvSpPr>
          <p:cNvPr id="3" name="Content Placeholder 2"/>
          <p:cNvSpPr>
            <a:spLocks noGrp="1"/>
          </p:cNvSpPr>
          <p:nvPr>
            <p:ph idx="1"/>
          </p:nvPr>
        </p:nvSpPr>
        <p:spPr/>
        <p:txBody>
          <a:bodyPr/>
          <a:lstStyle/>
          <a:p>
            <a:r>
              <a:rPr lang="en-US" dirty="0"/>
              <a:t>UTF-8 (UCS Transformation Format 8-bit), meant to be backward compatible with ASCII</a:t>
            </a:r>
          </a:p>
          <a:p>
            <a:r>
              <a:rPr lang="en-US" dirty="0"/>
              <a:t>UTF-16 (Unicode Transformation Format 16-bit) which superseded UCS-2</a:t>
            </a:r>
          </a:p>
          <a:p>
            <a:r>
              <a:rPr lang="en-US" dirty="0"/>
              <a:t>UTF-32 (Unicode Transformation Format 32-bit ) </a:t>
            </a:r>
          </a:p>
          <a:p>
            <a:r>
              <a:rPr lang="en-US" dirty="0" smtClean="0"/>
              <a:t>BOM (Byte Order Marks)</a:t>
            </a:r>
          </a:p>
          <a:p>
            <a:pPr lvl="1"/>
            <a:r>
              <a:rPr lang="en-US" dirty="0"/>
              <a:t>UTF-8 prepends EFBBBF to </a:t>
            </a:r>
            <a:r>
              <a:rPr lang="en-US" dirty="0" smtClean="0"/>
              <a:t>data</a:t>
            </a:r>
          </a:p>
          <a:p>
            <a:pPr lvl="1"/>
            <a:r>
              <a:rPr lang="en-US" dirty="0" smtClean="0"/>
              <a:t>UTF-16 FEFF Unicode </a:t>
            </a:r>
            <a:r>
              <a:rPr lang="en-US" dirty="0"/>
              <a:t>Big Endian, FFFE Little </a:t>
            </a:r>
            <a:r>
              <a:rPr lang="en-US" dirty="0" smtClean="0"/>
              <a:t>Endian</a:t>
            </a:r>
          </a:p>
          <a:p>
            <a:pPr lvl="1"/>
            <a:r>
              <a:rPr lang="en-US" dirty="0" smtClean="0"/>
              <a:t>UTF-32 </a:t>
            </a:r>
            <a:r>
              <a:rPr lang="en-US" dirty="0"/>
              <a:t>g</a:t>
            </a:r>
            <a:r>
              <a:rPr lang="en-US" dirty="0" smtClean="0"/>
              <a:t>enerally does not use one</a:t>
            </a:r>
          </a:p>
        </p:txBody>
      </p:sp>
    </p:spTree>
    <p:extLst>
      <p:ext uri="{BB962C8B-B14F-4D97-AF65-F5344CB8AC3E}">
        <p14:creationId xmlns:p14="http://schemas.microsoft.com/office/powerpoint/2010/main" val="13246779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Examples</a:t>
            </a:r>
            <a:endParaRPr lang="en-US" dirty="0"/>
          </a:p>
        </p:txBody>
      </p:sp>
      <p:sp>
        <p:nvSpPr>
          <p:cNvPr id="3" name="Content Placeholder 2"/>
          <p:cNvSpPr>
            <a:spLocks noGrp="1"/>
          </p:cNvSpPr>
          <p:nvPr>
            <p:ph idx="1"/>
          </p:nvPr>
        </p:nvSpPr>
        <p:spPr>
          <a:xfrm>
            <a:off x="457200" y="1600200"/>
            <a:ext cx="4114800" cy="4708525"/>
          </a:xfrm>
        </p:spPr>
        <p:txBody>
          <a:bodyPr/>
          <a:lstStyle/>
          <a:p>
            <a:pPr marL="136525" indent="0">
              <a:buNone/>
            </a:pPr>
            <a:r>
              <a:rPr lang="en-US" sz="2400" dirty="0" smtClean="0">
                <a:solidFill>
                  <a:schemeClr val="tx1">
                    <a:lumMod val="95000"/>
                  </a:schemeClr>
                </a:solidFill>
                <a:latin typeface="+mj-lt"/>
                <a:ea typeface="Arial Unicode MS" pitchFamily="34" charset="-128"/>
                <a:cs typeface="Arial Unicode MS" pitchFamily="34" charset="-128"/>
              </a:rPr>
              <a:t>Omega </a:t>
            </a:r>
            <a:r>
              <a:rPr lang="en-US" sz="2400" dirty="0">
                <a:solidFill>
                  <a:schemeClr val="tx1">
                    <a:lumMod val="95000"/>
                  </a:schemeClr>
                </a:solidFill>
                <a:latin typeface="+mj-lt"/>
                <a:ea typeface="Arial Unicode MS" pitchFamily="34" charset="-128"/>
                <a:cs typeface="Arial Unicode MS" pitchFamily="34" charset="-128"/>
              </a:rPr>
              <a:t>U+03A9</a:t>
            </a:r>
            <a:endParaRPr lang="en-US" sz="2400" dirty="0" smtClean="0">
              <a:solidFill>
                <a:schemeClr val="tx1">
                  <a:lumMod val="95000"/>
                </a:schemeClr>
              </a:solidFill>
              <a:latin typeface="+mj-lt"/>
              <a:ea typeface="Arial Unicode MS" pitchFamily="34" charset="-128"/>
              <a:cs typeface="Arial Unicode MS" pitchFamily="34" charset="-128"/>
            </a:endParaRPr>
          </a:p>
          <a:p>
            <a:r>
              <a:rPr lang="en-US" sz="2400" dirty="0" smtClean="0">
                <a:solidFill>
                  <a:srgbClr val="FF0000"/>
                </a:solidFill>
                <a:latin typeface="+mj-lt"/>
                <a:ea typeface="Arial Unicode MS" pitchFamily="34" charset="-128"/>
                <a:cs typeface="Arial Unicode MS" pitchFamily="34" charset="-128"/>
              </a:rPr>
              <a:t>A</a:t>
            </a:r>
            <a:r>
              <a:rPr lang="el-GR" sz="2400" dirty="0" smtClean="0">
                <a:solidFill>
                  <a:srgbClr val="92D050"/>
                </a:solidFill>
                <a:latin typeface="+mj-lt"/>
              </a:rPr>
              <a:t>Ω</a:t>
            </a:r>
            <a:r>
              <a:rPr lang="en-US" sz="2400" dirty="0" smtClean="0">
                <a:solidFill>
                  <a:srgbClr val="00B0F0"/>
                </a:solidFill>
                <a:latin typeface="+mj-lt"/>
              </a:rPr>
              <a:t>B</a:t>
            </a:r>
          </a:p>
          <a:p>
            <a:r>
              <a:rPr lang="en-US" sz="2400" dirty="0" smtClean="0">
                <a:latin typeface="+mj-lt"/>
                <a:ea typeface="Arial Unicode MS" pitchFamily="34" charset="-128"/>
                <a:cs typeface="Arial Unicode MS" pitchFamily="34" charset="-128"/>
              </a:rPr>
              <a:t>UTF-8</a:t>
            </a:r>
            <a:br>
              <a:rPr lang="en-US" sz="2400" dirty="0" smtClean="0">
                <a:latin typeface="+mj-lt"/>
                <a:ea typeface="Arial Unicode MS" pitchFamily="34" charset="-128"/>
                <a:cs typeface="Arial Unicode MS" pitchFamily="34" charset="-128"/>
              </a:rPr>
            </a:br>
            <a:r>
              <a:rPr lang="en-US" sz="2400" dirty="0" smtClean="0">
                <a:solidFill>
                  <a:srgbClr val="FF0000"/>
                </a:solidFill>
                <a:latin typeface="+mj-lt"/>
                <a:ea typeface="Arial Unicode MS" pitchFamily="34" charset="-128"/>
                <a:cs typeface="Arial Unicode MS" pitchFamily="34" charset="-128"/>
              </a:rPr>
              <a:t>41</a:t>
            </a:r>
            <a:r>
              <a:rPr lang="en-US" sz="2400" dirty="0" smtClean="0">
                <a:latin typeface="+mj-lt"/>
                <a:ea typeface="Arial Unicode MS" pitchFamily="34" charset="-128"/>
                <a:cs typeface="Arial Unicode MS" pitchFamily="34" charset="-128"/>
              </a:rPr>
              <a:t> </a:t>
            </a:r>
            <a:r>
              <a:rPr lang="en-US" sz="2400" dirty="0">
                <a:solidFill>
                  <a:srgbClr val="92D050"/>
                </a:solidFill>
                <a:latin typeface="+mj-lt"/>
                <a:ea typeface="Arial Unicode MS" pitchFamily="34" charset="-128"/>
                <a:cs typeface="Arial Unicode MS" pitchFamily="34" charset="-128"/>
              </a:rPr>
              <a:t>CE A9 </a:t>
            </a:r>
            <a:r>
              <a:rPr lang="en-US" sz="2400" dirty="0">
                <a:solidFill>
                  <a:srgbClr val="00B0F0"/>
                </a:solidFill>
                <a:latin typeface="+mj-lt"/>
                <a:ea typeface="Arial Unicode MS" pitchFamily="34" charset="-128"/>
                <a:cs typeface="Arial Unicode MS" pitchFamily="34" charset="-128"/>
              </a:rPr>
              <a:t>4</a:t>
            </a:r>
            <a:r>
              <a:rPr lang="en-US" sz="2400" dirty="0" smtClean="0">
                <a:solidFill>
                  <a:srgbClr val="00B0F0"/>
                </a:solidFill>
                <a:latin typeface="+mj-lt"/>
                <a:ea typeface="Arial Unicode MS" pitchFamily="34" charset="-128"/>
                <a:cs typeface="Arial Unicode MS" pitchFamily="34" charset="-128"/>
              </a:rPr>
              <a:t>2</a:t>
            </a:r>
          </a:p>
          <a:p>
            <a:r>
              <a:rPr lang="en-US" sz="2400" dirty="0" smtClean="0">
                <a:latin typeface="+mj-lt"/>
                <a:ea typeface="Arial Unicode MS" pitchFamily="34" charset="-128"/>
                <a:cs typeface="Arial Unicode MS" pitchFamily="34" charset="-128"/>
              </a:rPr>
              <a:t>UTF-16</a:t>
            </a:r>
            <a:r>
              <a:rPr lang="en-US" sz="2400" dirty="0">
                <a:latin typeface="+mj-lt"/>
                <a:ea typeface="Arial Unicode MS" pitchFamily="34" charset="-128"/>
                <a:cs typeface="Arial Unicode MS" pitchFamily="34" charset="-128"/>
              </a:rPr>
              <a:t/>
            </a:r>
            <a:br>
              <a:rPr lang="en-US" sz="2400" dirty="0">
                <a:latin typeface="+mj-lt"/>
                <a:ea typeface="Arial Unicode MS" pitchFamily="34" charset="-128"/>
                <a:cs typeface="Arial Unicode MS" pitchFamily="34" charset="-128"/>
              </a:rPr>
            </a:br>
            <a:r>
              <a:rPr lang="en-US" sz="2400" dirty="0" smtClean="0">
                <a:solidFill>
                  <a:srgbClr val="FF0000"/>
                </a:solidFill>
                <a:latin typeface="+mj-lt"/>
                <a:ea typeface="Arial Unicode MS" pitchFamily="34" charset="-128"/>
                <a:cs typeface="Arial Unicode MS" pitchFamily="34" charset="-128"/>
              </a:rPr>
              <a:t>00 41 </a:t>
            </a:r>
            <a:r>
              <a:rPr lang="en-US" sz="2400" dirty="0" smtClean="0">
                <a:solidFill>
                  <a:srgbClr val="92D050"/>
                </a:solidFill>
                <a:latin typeface="+mj-lt"/>
                <a:ea typeface="Arial Unicode MS" pitchFamily="34" charset="-128"/>
                <a:cs typeface="Arial Unicode MS" pitchFamily="34" charset="-128"/>
              </a:rPr>
              <a:t>03 A9 </a:t>
            </a:r>
            <a:r>
              <a:rPr lang="en-US" sz="2400" dirty="0" smtClean="0">
                <a:solidFill>
                  <a:srgbClr val="00B0F0"/>
                </a:solidFill>
                <a:latin typeface="+mj-lt"/>
                <a:ea typeface="Arial Unicode MS" pitchFamily="34" charset="-128"/>
                <a:cs typeface="Arial Unicode MS" pitchFamily="34" charset="-128"/>
              </a:rPr>
              <a:t>00 42</a:t>
            </a:r>
          </a:p>
          <a:p>
            <a:r>
              <a:rPr lang="en-US" sz="2400" dirty="0" smtClean="0">
                <a:latin typeface="+mj-lt"/>
                <a:ea typeface="Arial Unicode MS" pitchFamily="34" charset="-128"/>
                <a:cs typeface="Arial Unicode MS" pitchFamily="34" charset="-128"/>
              </a:rPr>
              <a:t>UTF-32 </a:t>
            </a:r>
            <a:br>
              <a:rPr lang="en-US" sz="2400" dirty="0" smtClean="0">
                <a:latin typeface="+mj-lt"/>
                <a:ea typeface="Arial Unicode MS" pitchFamily="34" charset="-128"/>
                <a:cs typeface="Arial Unicode MS" pitchFamily="34" charset="-128"/>
              </a:rPr>
            </a:br>
            <a:r>
              <a:rPr lang="en-US" sz="2400" dirty="0" smtClean="0">
                <a:solidFill>
                  <a:srgbClr val="FF0000"/>
                </a:solidFill>
                <a:ea typeface="Arial Unicode MS" pitchFamily="34" charset="-128"/>
                <a:cs typeface="Arial Unicode MS" pitchFamily="34" charset="-128"/>
              </a:rPr>
              <a:t>00 00 00 41 </a:t>
            </a:r>
            <a:r>
              <a:rPr lang="en-US" sz="2400" dirty="0" smtClean="0">
                <a:solidFill>
                  <a:srgbClr val="92D050"/>
                </a:solidFill>
                <a:ea typeface="Arial Unicode MS" pitchFamily="34" charset="-128"/>
                <a:cs typeface="Arial Unicode MS" pitchFamily="34" charset="-128"/>
              </a:rPr>
              <a:t>00 00 03 </a:t>
            </a:r>
            <a:r>
              <a:rPr lang="en-US" sz="2400" dirty="0">
                <a:solidFill>
                  <a:srgbClr val="92D050"/>
                </a:solidFill>
                <a:ea typeface="Arial Unicode MS" pitchFamily="34" charset="-128"/>
                <a:cs typeface="Arial Unicode MS" pitchFamily="34" charset="-128"/>
              </a:rPr>
              <a:t>A9 </a:t>
            </a:r>
            <a:r>
              <a:rPr lang="en-US" sz="2400" dirty="0" smtClean="0">
                <a:solidFill>
                  <a:srgbClr val="00B0F0"/>
                </a:solidFill>
                <a:ea typeface="Arial Unicode MS" pitchFamily="34" charset="-128"/>
                <a:cs typeface="Arial Unicode MS" pitchFamily="34" charset="-128"/>
              </a:rPr>
              <a:t>00 00 00 42</a:t>
            </a:r>
            <a:endParaRPr lang="en-US" sz="2400" dirty="0">
              <a:solidFill>
                <a:srgbClr val="00B0F0"/>
              </a:solidFill>
              <a:ea typeface="Arial Unicode MS" pitchFamily="34" charset="-128"/>
              <a:cs typeface="Arial Unicode MS" pitchFamily="34" charset="-128"/>
            </a:endParaRPr>
          </a:p>
        </p:txBody>
      </p:sp>
      <p:sp>
        <p:nvSpPr>
          <p:cNvPr id="4" name="Content Placeholder 2"/>
          <p:cNvSpPr txBox="1">
            <a:spLocks/>
          </p:cNvSpPr>
          <p:nvPr/>
        </p:nvSpPr>
        <p:spPr bwMode="auto">
          <a:xfrm>
            <a:off x="4572000" y="1605280"/>
            <a:ext cx="4114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ＭＳ Ｐゴシック" charset="0"/>
                <a:cs typeface="ＭＳ Ｐゴシック" charset="0"/>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ＭＳ Ｐゴシック" charset="0"/>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ＭＳ Ｐゴシック" charset="0"/>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ＭＳ Ｐゴシック" charset="0"/>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ＭＳ Ｐゴシック" charset="0"/>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altLang="ja-JP" sz="2400" dirty="0" smtClean="0">
                <a:solidFill>
                  <a:schemeClr val="tx1">
                    <a:lumMod val="95000"/>
                  </a:schemeClr>
                </a:solidFill>
                <a:latin typeface="+mj-lt"/>
                <a:ea typeface="Arial Unicode MS" pitchFamily="34" charset="-128"/>
                <a:cs typeface="Arial Unicode MS" pitchFamily="34" charset="-128"/>
              </a:rPr>
              <a:t>To </a:t>
            </a:r>
            <a:r>
              <a:rPr lang="en-US" altLang="ja-JP" sz="2400" dirty="0">
                <a:solidFill>
                  <a:schemeClr val="tx1">
                    <a:lumMod val="95000"/>
                  </a:schemeClr>
                </a:solidFill>
                <a:latin typeface="+mj-lt"/>
                <a:ea typeface="Arial Unicode MS" pitchFamily="34" charset="-128"/>
                <a:cs typeface="Arial Unicode MS" pitchFamily="34" charset="-128"/>
              </a:rPr>
              <a:t>husk </a:t>
            </a:r>
            <a:r>
              <a:rPr lang="en-US" altLang="ja-JP" sz="2400" dirty="0" smtClean="0">
                <a:solidFill>
                  <a:schemeClr val="tx1">
                    <a:lumMod val="95000"/>
                  </a:schemeClr>
                </a:solidFill>
                <a:latin typeface="+mj-lt"/>
                <a:ea typeface="Arial Unicode MS" pitchFamily="34" charset="-128"/>
                <a:cs typeface="Arial Unicode MS" pitchFamily="34" charset="-128"/>
              </a:rPr>
              <a:t>rice U+4141</a:t>
            </a:r>
            <a:endParaRPr lang="en-US" altLang="ja-JP" sz="2400" dirty="0">
              <a:solidFill>
                <a:schemeClr val="tx1">
                  <a:lumMod val="95000"/>
                </a:schemeClr>
              </a:solidFill>
              <a:latin typeface="+mj-lt"/>
              <a:ea typeface="Arial Unicode MS" pitchFamily="34" charset="-128"/>
              <a:cs typeface="Arial Unicode MS" pitchFamily="34" charset="-128"/>
            </a:endParaRPr>
          </a:p>
          <a:p>
            <a:r>
              <a:rPr lang="en-US" altLang="ja-JP" sz="2400" dirty="0" smtClean="0">
                <a:solidFill>
                  <a:srgbClr val="FF0000"/>
                </a:solidFill>
                <a:latin typeface="+mj-lt"/>
                <a:ea typeface="Arial Unicode MS" pitchFamily="34" charset="-128"/>
                <a:cs typeface="Arial Unicode MS" pitchFamily="34" charset="-128"/>
              </a:rPr>
              <a:t>A</a:t>
            </a:r>
            <a:r>
              <a:rPr lang="ja-JP" altLang="en-US" sz="2400" dirty="0" smtClean="0">
                <a:latin typeface="+mj-lt"/>
                <a:ea typeface="Arial Unicode MS" pitchFamily="34" charset="-128"/>
                <a:cs typeface="Arial Unicode MS" pitchFamily="34" charset="-128"/>
              </a:rPr>
              <a:t>䅁</a:t>
            </a:r>
            <a:r>
              <a:rPr lang="en-US" altLang="ja-JP" sz="2400" dirty="0" smtClean="0">
                <a:solidFill>
                  <a:srgbClr val="00B0F0"/>
                </a:solidFill>
                <a:latin typeface="+mj-lt"/>
                <a:ea typeface="Arial Unicode MS" pitchFamily="34" charset="-128"/>
                <a:cs typeface="Arial Unicode MS" pitchFamily="34" charset="-128"/>
              </a:rPr>
              <a:t>B</a:t>
            </a:r>
          </a:p>
          <a:p>
            <a:r>
              <a:rPr lang="en-US" sz="2400" dirty="0" smtClean="0">
                <a:latin typeface="+mj-lt"/>
                <a:ea typeface="Arial Unicode MS" pitchFamily="34" charset="-128"/>
                <a:cs typeface="Arial Unicode MS" pitchFamily="34" charset="-128"/>
              </a:rPr>
              <a:t>UTF-8</a:t>
            </a:r>
            <a:br>
              <a:rPr lang="en-US" sz="2400" dirty="0" smtClean="0">
                <a:latin typeface="+mj-lt"/>
                <a:ea typeface="Arial Unicode MS" pitchFamily="34" charset="-128"/>
                <a:cs typeface="Arial Unicode MS" pitchFamily="34" charset="-128"/>
              </a:rPr>
            </a:br>
            <a:r>
              <a:rPr lang="en-US" sz="2400" dirty="0" smtClean="0">
                <a:solidFill>
                  <a:srgbClr val="FF0000"/>
                </a:solidFill>
                <a:latin typeface="+mj-lt"/>
                <a:ea typeface="Arial Unicode MS" pitchFamily="34" charset="-128"/>
                <a:cs typeface="Arial Unicode MS" pitchFamily="34" charset="-128"/>
              </a:rPr>
              <a:t>41</a:t>
            </a:r>
            <a:r>
              <a:rPr lang="en-US" sz="2400" dirty="0" smtClean="0">
                <a:latin typeface="+mj-lt"/>
                <a:ea typeface="Arial Unicode MS" pitchFamily="34" charset="-128"/>
                <a:cs typeface="Arial Unicode MS" pitchFamily="34" charset="-128"/>
              </a:rPr>
              <a:t> </a:t>
            </a:r>
            <a:r>
              <a:rPr lang="en-US" sz="2400" dirty="0" smtClean="0">
                <a:solidFill>
                  <a:srgbClr val="92D050"/>
                </a:solidFill>
                <a:latin typeface="+mj-lt"/>
                <a:ea typeface="Arial Unicode MS" pitchFamily="34" charset="-128"/>
                <a:cs typeface="Arial Unicode MS" pitchFamily="34" charset="-128"/>
              </a:rPr>
              <a:t>E4 85 81 </a:t>
            </a:r>
            <a:r>
              <a:rPr lang="en-US" sz="2400" dirty="0" smtClean="0">
                <a:solidFill>
                  <a:srgbClr val="00B0F0"/>
                </a:solidFill>
                <a:latin typeface="+mj-lt"/>
                <a:ea typeface="Arial Unicode MS" pitchFamily="34" charset="-128"/>
                <a:cs typeface="Arial Unicode MS" pitchFamily="34" charset="-128"/>
              </a:rPr>
              <a:t>42</a:t>
            </a:r>
          </a:p>
          <a:p>
            <a:r>
              <a:rPr lang="en-US" sz="2400" dirty="0" smtClean="0">
                <a:latin typeface="+mj-lt"/>
                <a:ea typeface="Arial Unicode MS" pitchFamily="34" charset="-128"/>
                <a:cs typeface="Arial Unicode MS" pitchFamily="34" charset="-128"/>
              </a:rPr>
              <a:t>UTF-16</a:t>
            </a:r>
            <a:br>
              <a:rPr lang="en-US" sz="2400" dirty="0" smtClean="0">
                <a:latin typeface="+mj-lt"/>
                <a:ea typeface="Arial Unicode MS" pitchFamily="34" charset="-128"/>
                <a:cs typeface="Arial Unicode MS" pitchFamily="34" charset="-128"/>
              </a:rPr>
            </a:br>
            <a:r>
              <a:rPr lang="en-US" sz="2400" dirty="0" smtClean="0">
                <a:solidFill>
                  <a:srgbClr val="FF0000"/>
                </a:solidFill>
                <a:latin typeface="+mj-lt"/>
                <a:ea typeface="Arial Unicode MS" pitchFamily="34" charset="-128"/>
                <a:cs typeface="Arial Unicode MS" pitchFamily="34" charset="-128"/>
              </a:rPr>
              <a:t>00 41 </a:t>
            </a:r>
            <a:r>
              <a:rPr lang="en-US" sz="2400" dirty="0" smtClean="0">
                <a:solidFill>
                  <a:srgbClr val="92D050"/>
                </a:solidFill>
                <a:latin typeface="+mj-lt"/>
                <a:ea typeface="Arial Unicode MS" pitchFamily="34" charset="-128"/>
                <a:cs typeface="Arial Unicode MS" pitchFamily="34" charset="-128"/>
              </a:rPr>
              <a:t>41 41 </a:t>
            </a:r>
            <a:r>
              <a:rPr lang="en-US" sz="2400" dirty="0" smtClean="0">
                <a:solidFill>
                  <a:srgbClr val="00B0F0"/>
                </a:solidFill>
                <a:latin typeface="+mj-lt"/>
                <a:ea typeface="Arial Unicode MS" pitchFamily="34" charset="-128"/>
                <a:cs typeface="Arial Unicode MS" pitchFamily="34" charset="-128"/>
              </a:rPr>
              <a:t>00 42</a:t>
            </a:r>
          </a:p>
          <a:p>
            <a:r>
              <a:rPr lang="en-US" sz="2400" dirty="0">
                <a:latin typeface="+mj-lt"/>
                <a:ea typeface="Arial Unicode MS" pitchFamily="34" charset="-128"/>
                <a:cs typeface="Arial Unicode MS" pitchFamily="34" charset="-128"/>
              </a:rPr>
              <a:t>UTF-32 </a:t>
            </a:r>
            <a:r>
              <a:rPr lang="en-US" sz="2400" dirty="0" smtClean="0">
                <a:latin typeface="+mj-lt"/>
                <a:ea typeface="Arial Unicode MS" pitchFamily="34" charset="-128"/>
                <a:cs typeface="Arial Unicode MS" pitchFamily="34" charset="-128"/>
              </a:rPr>
              <a:t/>
            </a:r>
            <a:br>
              <a:rPr lang="en-US" sz="2400" dirty="0" smtClean="0">
                <a:latin typeface="+mj-lt"/>
                <a:ea typeface="Arial Unicode MS" pitchFamily="34" charset="-128"/>
                <a:cs typeface="Arial Unicode MS" pitchFamily="34" charset="-128"/>
              </a:rPr>
            </a:br>
            <a:r>
              <a:rPr lang="en-US" sz="2400" dirty="0">
                <a:solidFill>
                  <a:srgbClr val="FF0000"/>
                </a:solidFill>
                <a:ea typeface="Arial Unicode MS" pitchFamily="34" charset="-128"/>
                <a:cs typeface="Arial Unicode MS" pitchFamily="34" charset="-128"/>
              </a:rPr>
              <a:t>00 00 00 41 </a:t>
            </a:r>
            <a:r>
              <a:rPr lang="en-US" sz="2400" dirty="0" smtClean="0">
                <a:solidFill>
                  <a:srgbClr val="92D050"/>
                </a:solidFill>
                <a:ea typeface="Arial Unicode MS" pitchFamily="34" charset="-128"/>
                <a:cs typeface="Arial Unicode MS" pitchFamily="34" charset="-128"/>
              </a:rPr>
              <a:t>00 00 </a:t>
            </a:r>
            <a:r>
              <a:rPr lang="en-US" sz="2400" dirty="0">
                <a:solidFill>
                  <a:srgbClr val="92D050"/>
                </a:solidFill>
                <a:ea typeface="Arial Unicode MS" pitchFamily="34" charset="-128"/>
                <a:cs typeface="Arial Unicode MS" pitchFamily="34" charset="-128"/>
              </a:rPr>
              <a:t>41 41 </a:t>
            </a:r>
            <a:r>
              <a:rPr lang="en-US" sz="2400" dirty="0" smtClean="0">
                <a:solidFill>
                  <a:srgbClr val="00B0F0"/>
                </a:solidFill>
                <a:ea typeface="Arial Unicode MS" pitchFamily="34" charset="-128"/>
                <a:cs typeface="Arial Unicode MS" pitchFamily="34" charset="-128"/>
              </a:rPr>
              <a:t>00 </a:t>
            </a:r>
            <a:r>
              <a:rPr lang="en-US" sz="2400" dirty="0">
                <a:solidFill>
                  <a:srgbClr val="00B0F0"/>
                </a:solidFill>
                <a:ea typeface="Arial Unicode MS" pitchFamily="34" charset="-128"/>
                <a:cs typeface="Arial Unicode MS" pitchFamily="34" charset="-128"/>
              </a:rPr>
              <a:t>00 00 </a:t>
            </a:r>
            <a:r>
              <a:rPr lang="en-US" sz="2400" dirty="0" smtClean="0">
                <a:solidFill>
                  <a:srgbClr val="00B0F0"/>
                </a:solidFill>
                <a:ea typeface="Arial Unicode MS" pitchFamily="34" charset="-128"/>
                <a:cs typeface="Arial Unicode MS" pitchFamily="34" charset="-128"/>
              </a:rPr>
              <a:t>42</a:t>
            </a:r>
            <a:endParaRPr lang="en-US" sz="2400" dirty="0">
              <a:solidFill>
                <a:srgbClr val="00B0F0"/>
              </a:solidFill>
              <a:ea typeface="Arial Unicode MS" pitchFamily="34" charset="-128"/>
              <a:cs typeface="Arial Unicode MS" pitchFamily="34" charset="-128"/>
            </a:endParaRPr>
          </a:p>
        </p:txBody>
      </p:sp>
    </p:spTree>
    <p:extLst>
      <p:ext uri="{BB962C8B-B14F-4D97-AF65-F5344CB8AC3E}">
        <p14:creationId xmlns:p14="http://schemas.microsoft.com/office/powerpoint/2010/main" val="4272311066"/>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12373</TotalTime>
  <Words>2539</Words>
  <Application>Microsoft Office PowerPoint</Application>
  <PresentationFormat>On-screen Show (4:3)</PresentationFormat>
  <Paragraphs>521</Paragraphs>
  <Slides>65</Slides>
  <Notes>6</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Apex</vt:lpstr>
      <vt:lpstr>Character Assassination:  Fun and games with Unicode </vt:lpstr>
      <vt:lpstr>About Adrian</vt:lpstr>
      <vt:lpstr>To be clear concerning what this talk is about</vt:lpstr>
      <vt:lpstr>Why this subject?</vt:lpstr>
      <vt:lpstr>Why Unicode</vt:lpstr>
      <vt:lpstr>Unicode History</vt:lpstr>
      <vt:lpstr>Unicode History</vt:lpstr>
      <vt:lpstr>Encodings</vt:lpstr>
      <vt:lpstr>Encoding Examples</vt:lpstr>
      <vt:lpstr>I hate Smart Quotes!</vt:lpstr>
      <vt:lpstr>UTF-8 Encoding</vt:lpstr>
      <vt:lpstr>UTF-16 Encoding</vt:lpstr>
      <vt:lpstr>Mojibake!</vt:lpstr>
      <vt:lpstr>Find Your Character</vt:lpstr>
      <vt:lpstr>Typing Unicode</vt:lpstr>
      <vt:lpstr>Obligatory XKCD Slide</vt:lpstr>
      <vt:lpstr>Homoglyph/Visual Attacks</vt:lpstr>
      <vt:lpstr>Classic Phishing Obfuscations</vt:lpstr>
      <vt:lpstr>Homographs</vt:lpstr>
      <vt:lpstr>Problem: DNS is ASCII</vt:lpstr>
      <vt:lpstr>IDNA</vt:lpstr>
      <vt:lpstr>What about Homoglyphs in Unicode?</vt:lpstr>
      <vt:lpstr>Likely Sources for Homoglyphs</vt:lpstr>
      <vt:lpstr>Slashes?</vt:lpstr>
      <vt:lpstr>Homoglyph Attack Generator Demo</vt:lpstr>
      <vt:lpstr>Protections Implemented by Browsers</vt:lpstr>
      <vt:lpstr>Protections Implemented by Browsers</vt:lpstr>
      <vt:lpstr>Protections Implemented by Browsers</vt:lpstr>
      <vt:lpstr>Defenses by Registrar</vt:lpstr>
      <vt:lpstr>Approach</vt:lpstr>
      <vt:lpstr>Some Results</vt:lpstr>
      <vt:lpstr>Other odd balls</vt:lpstr>
      <vt:lpstr>Display of IDNA in Web Apps</vt:lpstr>
      <vt:lpstr>Test Strings</vt:lpstr>
      <vt:lpstr>Outlook 2010</vt:lpstr>
      <vt:lpstr>Gmail</vt:lpstr>
      <vt:lpstr>Facebook</vt:lpstr>
      <vt:lpstr>Twitter</vt:lpstr>
      <vt:lpstr>Fonts Matter</vt:lpstr>
      <vt:lpstr>Ok, besides Homoglyphs?</vt:lpstr>
      <vt:lpstr>Steganography</vt:lpstr>
      <vt:lpstr>Stego Examples</vt:lpstr>
      <vt:lpstr>Examples:  “It worked?” </vt:lpstr>
      <vt:lpstr>Name Spoofing</vt:lpstr>
      <vt:lpstr>Right to left?</vt:lpstr>
      <vt:lpstr>What about file names?</vt:lpstr>
      <vt:lpstr>Just how they are displayed</vt:lpstr>
      <vt:lpstr>Non Visual</vt:lpstr>
      <vt:lpstr>Canonicalization Errors? </vt:lpstr>
      <vt:lpstr>Other Transforms</vt:lpstr>
      <vt:lpstr>UTF-8 Exploits</vt:lpstr>
      <vt:lpstr>Text Comparison (Normalization)</vt:lpstr>
      <vt:lpstr>Real-life Example: Spotify</vt:lpstr>
      <vt:lpstr>Thwart Searches/Obscenity Filters</vt:lpstr>
      <vt:lpstr>Just plain fun too</vt:lpstr>
      <vt:lpstr>Buffer Overflows</vt:lpstr>
      <vt:lpstr>Complexities With Buffer Overflows</vt:lpstr>
      <vt:lpstr>Fuzzing</vt:lpstr>
      <vt:lpstr>Big Thanks</vt:lpstr>
      <vt:lpstr>Useful Sites</vt:lpstr>
      <vt:lpstr>Fun</vt:lpstr>
      <vt:lpstr>Art</vt:lpstr>
      <vt:lpstr>References</vt:lpstr>
      <vt:lpstr>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phukd</dc:title>
  <dc:creator>adrian</dc:creator>
  <cp:lastModifiedBy>adrian</cp:lastModifiedBy>
  <cp:revision>1311</cp:revision>
  <dcterms:created xsi:type="dcterms:W3CDTF">2006-08-16T00:00:00Z</dcterms:created>
  <dcterms:modified xsi:type="dcterms:W3CDTF">2013-10-20T23:29:51Z</dcterms:modified>
</cp:coreProperties>
</file>