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8"/>
  </p:notesMasterIdLst>
  <p:handoutMasterIdLst>
    <p:handoutMasterId r:id="rId49"/>
  </p:handoutMasterIdLst>
  <p:sldIdLst>
    <p:sldId id="256" r:id="rId2"/>
    <p:sldId id="350" r:id="rId3"/>
    <p:sldId id="374" r:id="rId4"/>
    <p:sldId id="409" r:id="rId5"/>
    <p:sldId id="414" r:id="rId6"/>
    <p:sldId id="375" r:id="rId7"/>
    <p:sldId id="376" r:id="rId8"/>
    <p:sldId id="377" r:id="rId9"/>
    <p:sldId id="378" r:id="rId10"/>
    <p:sldId id="379" r:id="rId11"/>
    <p:sldId id="404" r:id="rId12"/>
    <p:sldId id="380" r:id="rId13"/>
    <p:sldId id="381" r:id="rId14"/>
    <p:sldId id="382" r:id="rId15"/>
    <p:sldId id="406" r:id="rId16"/>
    <p:sldId id="402" r:id="rId17"/>
    <p:sldId id="383" r:id="rId18"/>
    <p:sldId id="410" r:id="rId19"/>
    <p:sldId id="385" r:id="rId20"/>
    <p:sldId id="401" r:id="rId21"/>
    <p:sldId id="384" r:id="rId22"/>
    <p:sldId id="393" r:id="rId23"/>
    <p:sldId id="389" r:id="rId24"/>
    <p:sldId id="387" r:id="rId25"/>
    <p:sldId id="392" r:id="rId26"/>
    <p:sldId id="388" r:id="rId27"/>
    <p:sldId id="411" r:id="rId28"/>
    <p:sldId id="400" r:id="rId29"/>
    <p:sldId id="386" r:id="rId30"/>
    <p:sldId id="390" r:id="rId31"/>
    <p:sldId id="394" r:id="rId32"/>
    <p:sldId id="391" r:id="rId33"/>
    <p:sldId id="397" r:id="rId34"/>
    <p:sldId id="398" r:id="rId35"/>
    <p:sldId id="399" r:id="rId36"/>
    <p:sldId id="413" r:id="rId37"/>
    <p:sldId id="395" r:id="rId38"/>
    <p:sldId id="405" r:id="rId39"/>
    <p:sldId id="396" r:id="rId40"/>
    <p:sldId id="407" r:id="rId41"/>
    <p:sldId id="408" r:id="rId42"/>
    <p:sldId id="415" r:id="rId43"/>
    <p:sldId id="412" r:id="rId44"/>
    <p:sldId id="373" r:id="rId45"/>
    <p:sldId id="351" r:id="rId46"/>
    <p:sldId id="328" r:id="rId47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1" autoAdjust="0"/>
    <p:restoredTop sz="93374" autoAdjust="0"/>
  </p:normalViewPr>
  <p:slideViewPr>
    <p:cSldViewPr>
      <p:cViewPr>
        <p:scale>
          <a:sx n="94" d="100"/>
          <a:sy n="94" d="100"/>
        </p:scale>
        <p:origin x="-720" y="5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34" y="-8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4" y="1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r">
              <a:defRPr sz="1200"/>
            </a:lvl1pPr>
          </a:lstStyle>
          <a:p>
            <a:fld id="{C0B61596-1136-4FA0-B0FA-E774D9DADA7F}" type="datetimeFigureOut">
              <a:rPr lang="en-US" smtClean="0"/>
              <a:pPr/>
              <a:t>6/2/2011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4" y="8829968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r">
              <a:defRPr sz="1200"/>
            </a:lvl1pPr>
          </a:lstStyle>
          <a:p>
            <a:fld id="{52017ADD-5A18-44A7-B198-90DD2FC835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383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4" y="1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r">
              <a:defRPr sz="1200"/>
            </a:lvl1pPr>
          </a:lstStyle>
          <a:p>
            <a:fld id="{AED266BC-23E9-46C1-8352-C8C9D469F92E}" type="datetimeFigureOut">
              <a:rPr lang="en-US" smtClean="0"/>
              <a:pPr/>
              <a:t>6/2/2011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9188" y="696913"/>
            <a:ext cx="4643437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7" tIns="46113" rIns="92227" bIns="4611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2227" tIns="46113" rIns="92227" bIns="461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4" y="8829968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r">
              <a:defRPr sz="1200"/>
            </a:lvl1pPr>
          </a:lstStyle>
          <a:p>
            <a:fld id="{BB3F4307-D3BB-4294-BDB2-9738A833E8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89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</a:t>
            </a:r>
            <a:r>
              <a:rPr lang="en-US" baseline="0" dirty="0" smtClean="0"/>
              <a:t> a note from Johnny Long’s book, and Bruce Potter’s book.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 for hardware</a:t>
            </a:r>
            <a:r>
              <a:rPr lang="en-US" baseline="0" dirty="0" smtClean="0"/>
              <a:t> </a:t>
            </a:r>
            <a:r>
              <a:rPr lang="en-US" dirty="0" smtClean="0"/>
              <a:t>donations.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Irongeek.com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057EB-7238-4009-9252-8B55283E6D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4AA76-4E64-4FDB-AC58-24FB80A2D37D}" type="datetimeFigureOut">
              <a:rPr lang="en-US"/>
              <a:pPr>
                <a:defRPr/>
              </a:pPr>
              <a:t>6/2/2011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6BBC-3AD4-455D-B3CE-507F6DB1AA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1437F-8864-4D42-B820-741711E368E3}" type="datetimeFigureOut">
              <a:rPr lang="en-US"/>
              <a:pPr>
                <a:defRPr/>
              </a:pPr>
              <a:t>6/2/2011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E6338-E3AE-4369-983F-4210CED66F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1E70E-7A0F-4790-A459-AE20FEF9162B}" type="datetimeFigureOut">
              <a:rPr lang="en-US"/>
              <a:pPr>
                <a:defRPr/>
              </a:pPr>
              <a:t>6/2/2011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239D9-44C8-4F6E-BB13-70B1CC884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88625-263C-43A0-8C3F-63AC0FAF8029}" type="datetimeFigureOut">
              <a:rPr lang="en-US"/>
              <a:pPr>
                <a:defRPr/>
              </a:pPr>
              <a:t>6/2/2011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13B27-8EC2-4F5F-9DA5-D3C012363B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62503-9846-445D-ABB5-954A60CFB6F1}" type="datetimeFigureOut">
              <a:rPr lang="en-US"/>
              <a:pPr>
                <a:defRPr/>
              </a:pPr>
              <a:t>6/2/2011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C0217-E285-4458-9993-9394D1F64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F07D3-1943-4BCA-9533-0777C2BA2128}" type="datetimeFigureOut">
              <a:rPr lang="en-US"/>
              <a:pPr>
                <a:defRPr/>
              </a:pPr>
              <a:t>6/2/2011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1B54E-F3C3-4DEE-9245-288B42ABF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0FC56-1518-455F-9DAB-57F008E3559A}" type="datetimeFigureOut">
              <a:rPr lang="en-US"/>
              <a:pPr>
                <a:defRPr/>
              </a:pPr>
              <a:t>6/2/2011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605BF-7072-43F6-B20B-42B581EA00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D8C2D-821E-49DE-A890-7FF4495653EB}" type="datetimeFigureOut">
              <a:rPr lang="en-US"/>
              <a:pPr>
                <a:defRPr/>
              </a:pPr>
              <a:t>6/2/2011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DFC1F-3589-444D-8396-63786EB6B8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FAA8E-3019-4854-8C02-F09B944CC9F7}" type="datetimeFigureOut">
              <a:rPr lang="en-US"/>
              <a:pPr>
                <a:defRPr/>
              </a:pPr>
              <a:t>6/2/2011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19BEE-5D84-4A2E-B863-ED9BF66AE3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18707-7EBB-4841-9E9F-0B1455B824F5}" type="datetimeFigureOut">
              <a:rPr lang="en-US"/>
              <a:pPr>
                <a:defRPr/>
              </a:pPr>
              <a:t>6/2/2011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5400-167D-4AF2-BDFF-10489DFB70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4A9CB9-88AF-4A98-B897-49973D47DB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6" descr="mascot small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80325" y="5430838"/>
            <a:ext cx="1463675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 userDrawn="1"/>
        </p:nvSpPr>
        <p:spPr>
          <a:xfrm>
            <a:off x="40640" y="6493748"/>
            <a:ext cx="9103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/>
              <a:t>Irongeek.com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reboot.pro/12427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otrbania.com/all/kon-boot/" TargetMode="External"/><Relationship Id="rId2" Type="http://schemas.openxmlformats.org/officeDocument/2006/relationships/hyperlink" Target="http://www.irongeek.com/i.php?page=security/kon-boot-from-us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gburn.com/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://cdburnerxp.s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help.ubuntu.com/community/Brasero" TargetMode="External"/><Relationship Id="rId4" Type="http://schemas.openxmlformats.org/officeDocument/2006/relationships/hyperlink" Target="http://projects.gnome.org/brasero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ndrivelinux.com/universal-usb-installer-easy-as-1-2-3/" TargetMode="External"/><Relationship Id="rId2" Type="http://schemas.openxmlformats.org/officeDocument/2006/relationships/hyperlink" Target="http://unetbootin.sourceforge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backtrack-linux.org/forums/backtrack-5-beginners-section/40515-customise-script-bt5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d-podcast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bcd4win.com/forum/index.php?showtopic=11375" TargetMode="External"/><Relationship Id="rId2" Type="http://schemas.openxmlformats.org/officeDocument/2006/relationships/hyperlink" Target="http://www.ezpcfix.net/ubcd4win/UBUSB.ex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911cd.net/forums/index.php?showtopic=21702" TargetMode="External"/><Relationship Id="rId4" Type="http://schemas.openxmlformats.org/officeDocument/2006/relationships/hyperlink" Target="http://sites.google.com/site/rmprepusb/tutorials/ubcd4wi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inbuilder.net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rosoft.com/downloads/en/details.aspx?FamilyID=696dd665-9f76-4177-a811-39c26d3b3b34&amp;displaylang=en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driverpacks.net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bleapps.com/" TargetMode="External"/><Relationship Id="rId7" Type="http://schemas.openxmlformats.org/officeDocument/2006/relationships/image" Target="../media/image28.png"/><Relationship Id="rId2" Type="http://schemas.openxmlformats.org/officeDocument/2006/relationships/hyperlink" Target="http://www.paraglidernc.com/winbuilder/Scripts/script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boot.pro/forum/65/" TargetMode="External"/><Relationship Id="rId5" Type="http://schemas.openxmlformats.org/officeDocument/2006/relationships/hyperlink" Target="http://thuun.boot-land.net/WinBldr/XP-2K3/Projects/" TargetMode="External"/><Relationship Id="rId4" Type="http://schemas.openxmlformats.org/officeDocument/2006/relationships/hyperlink" Target="http://www.kood.org/windows-password-renew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infe.wordpress.com/" TargetMode="External"/><Relationship Id="rId2" Type="http://schemas.openxmlformats.org/officeDocument/2006/relationships/hyperlink" Target="http://reboot.pro/3866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download.gna.org/grubutil/grubinst-1.1-bin-w32-2008-01-01.zip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ndrivelinux.com/yumi-multiboot-usb-creator/" TargetMode="External"/><Relationship Id="rId2" Type="http://schemas.openxmlformats.org/officeDocument/2006/relationships/hyperlink" Target="http://www.hackfromacave.com/katana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arducd.it/" TargetMode="External"/><Relationship Id="rId4" Type="http://schemas.openxmlformats.org/officeDocument/2006/relationships/hyperlink" Target="http://sites.google.com/site/shamurxboot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ckfromacave.com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ernel.org/pub/linux/utils/boot/syslinux/syslinux-4.04.zip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irongeek.com/i.php?page=security/kon-boot-from-usb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infe.wordpress.com/" TargetMode="External"/><Relationship Id="rId2" Type="http://schemas.openxmlformats.org/officeDocument/2006/relationships/hyperlink" Target="http://gparted.sourceforge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ltimatebootcd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google.com/p/create-iso-file/" TargetMode="External"/><Relationship Id="rId2" Type="http://schemas.openxmlformats.org/officeDocument/2006/relationships/hyperlink" Target="http://u3-tool.sourceforge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usbspeed.nirsoft.net/" TargetMode="External"/><Relationship Id="rId3" Type="http://schemas.openxmlformats.org/officeDocument/2006/relationships/hyperlink" Target="http://www.pendrivelinux.com/" TargetMode="External"/><Relationship Id="rId7" Type="http://schemas.openxmlformats.org/officeDocument/2006/relationships/hyperlink" Target="http://www.linux-live.org/" TargetMode="External"/><Relationship Id="rId2" Type="http://schemas.openxmlformats.org/officeDocument/2006/relationships/hyperlink" Target="http://www.irongeek.com/i.php?page=security/kon-boot-from-us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vecdlist.com/?order=field_lastrelease_value&amp;sort=desc" TargetMode="External"/><Relationship Id="rId5" Type="http://schemas.openxmlformats.org/officeDocument/2006/relationships/hyperlink" Target="http://www.irongeek.com/i.php?page=security/pebuildertutorial" TargetMode="External"/><Relationship Id="rId4" Type="http://schemas.openxmlformats.org/officeDocument/2006/relationships/hyperlink" Target="http://reboot.pro/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phreaknic.info/" TargetMode="External"/><Relationship Id="rId3" Type="http://schemas.openxmlformats.org/officeDocument/2006/relationships/hyperlink" Target="http://derbycon.com/" TargetMode="External"/><Relationship Id="rId7" Type="http://schemas.openxmlformats.org/officeDocument/2006/relationships/hyperlink" Target="http://www.hack3rcon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jocon.org/" TargetMode="External"/><Relationship Id="rId5" Type="http://schemas.openxmlformats.org/officeDocument/2006/relationships/hyperlink" Target="http://www.skydogcon.com/" TargetMode="External"/><Relationship Id="rId10" Type="http://schemas.openxmlformats.org/officeDocument/2006/relationships/hyperlink" Target="http://www.outerz0ne.org/" TargetMode="External"/><Relationship Id="rId4" Type="http://schemas.openxmlformats.org/officeDocument/2006/relationships/hyperlink" Target="http://www.louisvilleinfosec.com/" TargetMode="External"/><Relationship Id="rId9" Type="http://schemas.openxmlformats.org/officeDocument/2006/relationships/hyperlink" Target="http://notacon.org/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iotrbania.com/all/kon-boot/" TargetMode="External"/><Relationship Id="rId3" Type="http://schemas.openxmlformats.org/officeDocument/2006/relationships/hyperlink" Target="http://tails.boum.org/" TargetMode="External"/><Relationship Id="rId7" Type="http://schemas.openxmlformats.org/officeDocument/2006/relationships/hyperlink" Target="http://reboot.pro/12427/" TargetMode="External"/><Relationship Id="rId2" Type="http://schemas.openxmlformats.org/officeDocument/2006/relationships/hyperlink" Target="http://www.backtrack-linux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inbuilder.net/" TargetMode="External"/><Relationship Id="rId5" Type="http://schemas.openxmlformats.org/officeDocument/2006/relationships/hyperlink" Target="http://www.ubcd4win.com/" TargetMode="External"/><Relationship Id="rId4" Type="http://schemas.openxmlformats.org/officeDocument/2006/relationships/hyperlink" Target="http://www.nu2.nu/pebuilde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cktrack-linux.org/screenshot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ubcd4win.com/screen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Boot Devices:</a:t>
            </a:r>
            <a:br>
              <a:rPr lang="en-US" dirty="0" smtClean="0"/>
            </a:br>
            <a:r>
              <a:rPr lang="en-US" dirty="0" smtClean="0"/>
              <a:t>Or in Canadian, what is this all </a:t>
            </a:r>
            <a:r>
              <a:rPr lang="en-US" dirty="0" err="1" smtClean="0"/>
              <a:t>aboot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Adrian Crenshaw</a:t>
            </a:r>
          </a:p>
        </p:txBody>
      </p:sp>
      <p:pic>
        <p:nvPicPr>
          <p:cNvPr id="1026" name="Picture 2" descr="C:\Users\adrian\AppData\Local\Microsoft\Windows\Temporary Internet Files\Content.IE5\0ZFRXP6D\MC90043157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86688"/>
            <a:ext cx="2819400" cy="283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rian\AppData\Local\Microsoft\Windows\Temporary Internet Files\Content.IE5\HXGODO1H\MC90030005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74276"/>
            <a:ext cx="3072137" cy="17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Winbuilder</a:t>
            </a:r>
            <a:r>
              <a:rPr lang="en-US" dirty="0" smtClean="0"/>
              <a:t>/Win7PE 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156531" cy="5013325"/>
          </a:xfrm>
        </p:spPr>
        <p:txBody>
          <a:bodyPr/>
          <a:lstStyle/>
          <a:p>
            <a:r>
              <a:rPr lang="en-US" sz="2400" dirty="0" smtClean="0"/>
              <a:t>Make a </a:t>
            </a:r>
            <a:r>
              <a:rPr lang="en-US" sz="2400" dirty="0"/>
              <a:t>W</a:t>
            </a:r>
            <a:r>
              <a:rPr lang="en-US" sz="2400" dirty="0" smtClean="0"/>
              <a:t>indows based boot USB/CD/DVD</a:t>
            </a:r>
          </a:p>
          <a:p>
            <a:r>
              <a:rPr lang="en-US" sz="2400" dirty="0" smtClean="0"/>
              <a:t>Starting OS needed depends on build</a:t>
            </a:r>
          </a:p>
          <a:p>
            <a:r>
              <a:rPr lang="en-US" sz="2400" dirty="0" smtClean="0"/>
              <a:t>Plugins </a:t>
            </a:r>
            <a:r>
              <a:rPr lang="en-US" sz="2400" dirty="0"/>
              <a:t>can be made to add </a:t>
            </a:r>
            <a:r>
              <a:rPr lang="en-US" sz="2400" dirty="0" smtClean="0"/>
              <a:t>functionality</a:t>
            </a:r>
          </a:p>
          <a:p>
            <a:r>
              <a:rPr lang="en-US" sz="2400" dirty="0" smtClean="0"/>
              <a:t>Build even up to Win7 SP1 32/64bit</a:t>
            </a:r>
          </a:p>
          <a:p>
            <a:r>
              <a:rPr lang="en-US" sz="2400" dirty="0" smtClean="0"/>
              <a:t>Hardcore roll your own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962400" y="53378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Image </a:t>
            </a:r>
            <a:r>
              <a:rPr lang="en-US" sz="1400" dirty="0"/>
              <a:t>from </a:t>
            </a:r>
            <a:r>
              <a:rPr lang="en-US" sz="1400" dirty="0">
                <a:hlinkClick r:id="rId2"/>
              </a:rPr>
              <a:t>http://reboot.pro/12427</a:t>
            </a:r>
            <a:r>
              <a:rPr lang="en-US" sz="1400" dirty="0" smtClean="0">
                <a:hlinkClick r:id="rId2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95400"/>
            <a:ext cx="5181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788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Konboot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56531" cy="4708525"/>
          </a:xfrm>
        </p:spPr>
        <p:txBody>
          <a:bodyPr/>
          <a:lstStyle/>
          <a:p>
            <a:r>
              <a:rPr lang="en-US" sz="1800" dirty="0" smtClean="0"/>
              <a:t>Bypass password on some versions of Windows and Linux</a:t>
            </a:r>
          </a:p>
          <a:p>
            <a:r>
              <a:rPr lang="en-US" sz="1800" dirty="0" smtClean="0"/>
              <a:t>Changes kernel on boot</a:t>
            </a:r>
          </a:p>
          <a:p>
            <a:r>
              <a:rPr lang="en-US" sz="1800" dirty="0" smtClean="0"/>
              <a:t>Login </a:t>
            </a:r>
            <a:r>
              <a:rPr lang="en-US" sz="1800" dirty="0"/>
              <a:t>to Linux with “</a:t>
            </a:r>
            <a:r>
              <a:rPr lang="en-US" sz="1800" dirty="0" err="1" smtClean="0"/>
              <a:t>kon-usr</a:t>
            </a:r>
            <a:r>
              <a:rPr lang="en-US" sz="1800" dirty="0" smtClean="0"/>
              <a:t>” as username. </a:t>
            </a:r>
          </a:p>
          <a:p>
            <a:r>
              <a:rPr lang="en-US" sz="1800" dirty="0" smtClean="0"/>
              <a:t>Use a blank password in Windows</a:t>
            </a:r>
          </a:p>
          <a:p>
            <a:r>
              <a:rPr lang="en-US" sz="1800" dirty="0" smtClean="0"/>
              <a:t>Meant to run from a CD/Floppy, sometimes works from a UFD using instructions </a:t>
            </a:r>
            <a:r>
              <a:rPr lang="en-US" sz="1800" dirty="0"/>
              <a:t>found here</a:t>
            </a:r>
            <a:r>
              <a:rPr lang="en-US" sz="1800" dirty="0" smtClean="0"/>
              <a:t>: </a:t>
            </a: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www.irongeek.com/i.php?page=security/kon-boot-from-usb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3962400" y="53378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Image </a:t>
            </a:r>
            <a:r>
              <a:rPr lang="en-US" sz="1400" dirty="0"/>
              <a:t>from </a:t>
            </a:r>
            <a:r>
              <a:rPr lang="en-US" sz="1400" dirty="0">
                <a:hlinkClick r:id="rId3"/>
              </a:rPr>
              <a:t>http://www.piotrbania.com/all/kon-boot</a:t>
            </a:r>
            <a:r>
              <a:rPr lang="en-US" sz="1400" dirty="0" smtClean="0">
                <a:hlinkClick r:id="rId3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240" y="1662430"/>
            <a:ext cx="4610919" cy="2858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638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Burn an ISO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60925"/>
          </a:xfrm>
        </p:spPr>
        <p:txBody>
          <a:bodyPr/>
          <a:lstStyle/>
          <a:p>
            <a:pPr marL="136525" indent="0">
              <a:buNone/>
            </a:pPr>
            <a:r>
              <a:rPr lang="en-US" dirty="0" smtClean="0"/>
              <a:t>Windows</a:t>
            </a:r>
          </a:p>
          <a:p>
            <a:r>
              <a:rPr lang="en-US" dirty="0" smtClean="0"/>
              <a:t>CD </a:t>
            </a:r>
            <a:r>
              <a:rPr lang="en-US" dirty="0"/>
              <a:t>Burner XP</a:t>
            </a:r>
            <a:br>
              <a:rPr lang="en-US" dirty="0"/>
            </a:br>
            <a:r>
              <a:rPr lang="en-US" dirty="0">
                <a:hlinkClick r:id="rId2"/>
              </a:rPr>
              <a:t>http://cdburnerxp.se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err="1" smtClean="0"/>
              <a:t>ImgBurn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3"/>
              </a:rPr>
              <a:t>http://www.imgburn.com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pPr marL="136525" indent="0">
              <a:buNone/>
            </a:pPr>
            <a:r>
              <a:rPr lang="en-US" dirty="0" smtClean="0"/>
              <a:t>Linux</a:t>
            </a:r>
            <a:endParaRPr lang="en-US" dirty="0"/>
          </a:p>
          <a:p>
            <a:r>
              <a:rPr lang="en-US" dirty="0" err="1" smtClean="0"/>
              <a:t>Brasero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4"/>
              </a:rPr>
              <a:t>http://projects.gnome.org/brasero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help.ubuntu.com/community/Brasero</a:t>
            </a:r>
            <a:r>
              <a:rPr lang="en-US" dirty="0" smtClean="0"/>
              <a:t> </a:t>
            </a:r>
          </a:p>
          <a:p>
            <a:pPr marL="136525" indent="0">
              <a:buNone/>
            </a:pPr>
            <a:r>
              <a:rPr lang="en-US" dirty="0" smtClean="0"/>
              <a:t>Don’t forget to close an finalize!!!</a:t>
            </a:r>
            <a:endParaRPr lang="en-US" dirty="0"/>
          </a:p>
        </p:txBody>
      </p:sp>
      <p:pic>
        <p:nvPicPr>
          <p:cNvPr id="2050" name="Picture 2" descr="C:\Users\adrian\AppData\Local\Microsoft\Windows\Temporary Internet Files\Content.IE5\HXGODO1H\MC900431562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-181864"/>
            <a:ext cx="2590800" cy="260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2438400"/>
            <a:ext cx="3272674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220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that Linux ISO a bootable USB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UNetBootin</a:t>
            </a:r>
            <a:r>
              <a:rPr lang="en-US" sz="2400" dirty="0" smtClean="0"/>
              <a:t> (multiplatform)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2"/>
              </a:rPr>
              <a:t>http://unetbootin.sourceforge.net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Universal USB Installer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>
                <a:hlinkClick r:id="rId3"/>
              </a:rPr>
              <a:t>http://www.pendrivelinux.com/universal-usb-installer-easy-as-1-2-3/</a:t>
            </a:r>
            <a:r>
              <a:rPr lang="en-US" sz="2000" dirty="0" smtClean="0"/>
              <a:t> </a:t>
            </a:r>
          </a:p>
          <a:p>
            <a:r>
              <a:rPr lang="en-US" sz="2400" dirty="0" smtClean="0"/>
              <a:t>Persistence</a:t>
            </a:r>
          </a:p>
          <a:p>
            <a:endParaRPr lang="en-US" dirty="0"/>
          </a:p>
        </p:txBody>
      </p:sp>
      <p:pic>
        <p:nvPicPr>
          <p:cNvPr id="1026" name="Picture 2" descr="C:\Users\adrian\Dropbox\juneissa\unetbootinpersi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23204"/>
            <a:ext cx="3542610" cy="25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25" y="3723205"/>
            <a:ext cx="3294525" cy="25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76800" y="6284070"/>
            <a:ext cx="276710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Image from http</a:t>
            </a:r>
            <a:r>
              <a:rPr lang="en-US" sz="1100" dirty="0"/>
              <a:t>://www.pendrivelinux.com</a:t>
            </a:r>
          </a:p>
        </p:txBody>
      </p:sp>
    </p:spTree>
    <p:extLst>
      <p:ext uri="{BB962C8B-B14F-4D97-AF65-F5344CB8AC3E}">
        <p14:creationId xmlns:p14="http://schemas.microsoft.com/office/powerpoint/2010/main" val="411656010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</a:t>
            </a:r>
            <a:r>
              <a:rPr lang="en-US" dirty="0" err="1" smtClean="0"/>
              <a:t>Remastering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Mount the ISO , </a:t>
            </a:r>
            <a:r>
              <a:rPr lang="en-US" dirty="0" err="1" smtClean="0"/>
              <a:t>Chroot</a:t>
            </a:r>
            <a:r>
              <a:rPr lang="en-US" dirty="0" smtClean="0"/>
              <a:t>, Edit, make a new ISO</a:t>
            </a:r>
          </a:p>
          <a:p>
            <a:r>
              <a:rPr lang="en-US" dirty="0" smtClean="0"/>
              <a:t>Made </a:t>
            </a:r>
            <a:r>
              <a:rPr lang="en-US" dirty="0"/>
              <a:t>a script base on </a:t>
            </a:r>
            <a:r>
              <a:rPr lang="en-US" dirty="0" err="1" smtClean="0"/>
              <a:t>morning_wood’s</a:t>
            </a:r>
            <a:r>
              <a:rPr lang="en-US" dirty="0" smtClean="0"/>
              <a:t> post here: </a:t>
            </a: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www.backtrack-linux.org/forums/backtrack-5-beginners-section/40515-customise-script-bt5.html</a:t>
            </a:r>
            <a:r>
              <a:rPr lang="en-US" sz="1800" dirty="0" smtClean="0"/>
              <a:t> </a:t>
            </a:r>
          </a:p>
          <a:p>
            <a:endParaRPr lang="en-US" dirty="0"/>
          </a:p>
        </p:txBody>
      </p:sp>
      <p:pic>
        <p:nvPicPr>
          <p:cNvPr id="2051" name="Picture 3" descr="C:\Users\adrian\Dropbox\juneissa\img\btremas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38" y="3200400"/>
            <a:ext cx="4495800" cy="336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61561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Windows based </a:t>
            </a:r>
            <a:r>
              <a:rPr lang="en-US" dirty="0" err="1" smtClean="0"/>
              <a:t>bootables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/>
              <a:t>Windows </a:t>
            </a:r>
            <a:r>
              <a:rPr lang="en-US" dirty="0" smtClean="0"/>
              <a:t>PE?</a:t>
            </a:r>
          </a:p>
          <a:p>
            <a:pPr lvl="1"/>
            <a:r>
              <a:rPr lang="en-US" dirty="0"/>
              <a:t>Windows </a:t>
            </a:r>
            <a:r>
              <a:rPr lang="en-US" dirty="0" err="1"/>
              <a:t>Preinstallation</a:t>
            </a:r>
            <a:r>
              <a:rPr lang="en-US" dirty="0"/>
              <a:t> </a:t>
            </a:r>
            <a:r>
              <a:rPr lang="en-US" dirty="0" smtClean="0"/>
              <a:t>Environment</a:t>
            </a:r>
          </a:p>
          <a:p>
            <a:pPr lvl="1"/>
            <a:r>
              <a:rPr lang="en-US" dirty="0"/>
              <a:t>Part of Microsoft's Windows Automated Installation Kit (WAIK)</a:t>
            </a:r>
            <a:endParaRPr lang="en-US" dirty="0" smtClean="0"/>
          </a:p>
          <a:p>
            <a:pPr lvl="1"/>
            <a:r>
              <a:rPr lang="en-US" dirty="0" smtClean="0"/>
              <a:t>Cut down version of Windows for installs/repairs/diagnostics</a:t>
            </a:r>
          </a:p>
          <a:p>
            <a:pPr lvl="1"/>
            <a:r>
              <a:rPr lang="en-US" dirty="0" smtClean="0"/>
              <a:t>Not all Windows features are available</a:t>
            </a:r>
          </a:p>
          <a:p>
            <a:r>
              <a:rPr lang="en-US" dirty="0" smtClean="0"/>
              <a:t>Other PE based tools give us extra capabilities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067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few notes on the Windows based tools and 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want to turn off anti-virus while building</a:t>
            </a:r>
          </a:p>
          <a:p>
            <a:endParaRPr lang="en-US" dirty="0" smtClean="0"/>
          </a:p>
          <a:p>
            <a:r>
              <a:rPr lang="en-US" dirty="0" smtClean="0"/>
              <a:t>Speed reasons</a:t>
            </a:r>
          </a:p>
          <a:p>
            <a:endParaRPr lang="en-US" dirty="0" smtClean="0"/>
          </a:p>
          <a:p>
            <a:r>
              <a:rPr lang="en-US" dirty="0" smtClean="0"/>
              <a:t>Some tools trip it, like </a:t>
            </a:r>
            <a:r>
              <a:rPr lang="en-US" dirty="0" err="1" smtClean="0"/>
              <a:t>Nir’s</a:t>
            </a:r>
            <a:r>
              <a:rPr lang="en-US" dirty="0" smtClean="0"/>
              <a:t> password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87039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UBCD4Win/Bart’s 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541020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91605"/>
            <a:ext cx="5948363" cy="459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866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UBCD4Win/Bart’s 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 algn="ctr">
              <a:buNone/>
            </a:pPr>
            <a:endParaRPr lang="en-US" sz="6000" dirty="0" smtClean="0"/>
          </a:p>
          <a:p>
            <a:pPr marL="136525" indent="0" algn="ctr">
              <a:buNone/>
            </a:pPr>
            <a:r>
              <a:rPr lang="en-US" sz="6000" dirty="0" smtClean="0"/>
              <a:t>Demo/Overview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1541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issues with </a:t>
            </a:r>
            <a:r>
              <a:rPr lang="en-US" dirty="0"/>
              <a:t>UBCD4Win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325"/>
          </a:xfrm>
        </p:spPr>
        <p:txBody>
          <a:bodyPr/>
          <a:lstStyle/>
          <a:p>
            <a:r>
              <a:rPr lang="en-US" sz="2400" dirty="0" smtClean="0"/>
              <a:t>Problems may be cause by building from Vista/Win 7</a:t>
            </a:r>
          </a:p>
          <a:p>
            <a:r>
              <a:rPr lang="en-US" sz="2400" dirty="0" err="1" smtClean="0"/>
              <a:t>PreLogon</a:t>
            </a:r>
            <a:r>
              <a:rPr lang="en-US" sz="2400" dirty="0" smtClean="0"/>
              <a:t> File Not Found</a:t>
            </a:r>
          </a:p>
          <a:p>
            <a:r>
              <a:rPr lang="en-US" sz="2400" dirty="0" smtClean="0"/>
              <a:t>Copy C</a:t>
            </a:r>
            <a:r>
              <a:rPr lang="en-US" sz="2400" dirty="0"/>
              <a:t>:\Windows\Registration\R000000000001.clb to </a:t>
            </a:r>
            <a:r>
              <a:rPr lang="en-US" sz="2400" dirty="0" smtClean="0"/>
              <a:t>USB at \MININT\Registration\R000000000001.clb</a:t>
            </a:r>
          </a:p>
          <a:p>
            <a:r>
              <a:rPr lang="en-US" sz="2400" dirty="0" smtClean="0"/>
              <a:t>Blue </a:t>
            </a:r>
            <a:r>
              <a:rPr lang="en-US" sz="2400" dirty="0"/>
              <a:t>Screen of Death 0x0000007B </a:t>
            </a:r>
            <a:r>
              <a:rPr lang="en-US" sz="2400" dirty="0" smtClean="0"/>
              <a:t>error may require a </a:t>
            </a:r>
            <a:r>
              <a:rPr lang="en-US" sz="2400" dirty="0"/>
              <a:t>hacked </a:t>
            </a:r>
            <a:r>
              <a:rPr lang="en-US" sz="2400" dirty="0" smtClean="0"/>
              <a:t>ntdetect.com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6936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0"/>
            <a:ext cx="2590800" cy="389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About Adrian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5867400" cy="5546725"/>
          </a:xfrm>
        </p:spPr>
        <p:txBody>
          <a:bodyPr/>
          <a:lstStyle/>
          <a:p>
            <a:r>
              <a:rPr lang="en-US" dirty="0" smtClean="0"/>
              <a:t>I run Irongeek.com</a:t>
            </a:r>
          </a:p>
          <a:p>
            <a:r>
              <a:rPr lang="en-US" dirty="0" smtClean="0"/>
              <a:t>I have an interest in InfoSec education</a:t>
            </a:r>
          </a:p>
          <a:p>
            <a:r>
              <a:rPr lang="en-US" dirty="0" smtClean="0"/>
              <a:t>I don’t know everything - I’m just a geek with time on my hands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ir</a:t>
            </a:r>
            <a:r>
              <a:rPr lang="en-US" dirty="0" smtClean="0"/>
              <a:t>)Regular on the </a:t>
            </a:r>
            <a:r>
              <a:rPr lang="en-US" dirty="0" err="1" smtClean="0"/>
              <a:t>ISDPodcast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4"/>
              </a:rPr>
              <a:t>http://www.isd-podcast.com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Prepare yourselves for a disorganized boot CD/DVD/UFD </a:t>
            </a:r>
            <a:r>
              <a:rPr lang="en-US" dirty="0" err="1" smtClean="0"/>
              <a:t>braindump</a:t>
            </a:r>
            <a:r>
              <a:rPr lang="en-US" dirty="0" smtClean="0"/>
              <a:t>, but as notes they may help you to avoid my mistakes</a:t>
            </a:r>
          </a:p>
          <a:p>
            <a:pPr marL="13652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4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UBCD4Win to a USB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UBUSB Utility (act’s like it’s locked up, just give it time)</a:t>
            </a:r>
            <a:br>
              <a:rPr lang="en-US" sz="2400" dirty="0"/>
            </a:br>
            <a:r>
              <a:rPr lang="en-US" sz="2400" dirty="0">
                <a:hlinkClick r:id="rId2"/>
              </a:rPr>
              <a:t>http://www.ezpcfix.net/ubcd4win/UBUSB.exe</a:t>
            </a:r>
            <a:r>
              <a:rPr lang="en-US" sz="2400" dirty="0"/>
              <a:t> </a:t>
            </a:r>
          </a:p>
          <a:p>
            <a:r>
              <a:rPr lang="en-US" sz="2400" dirty="0"/>
              <a:t>UBUSB Instructions</a:t>
            </a:r>
            <a:br>
              <a:rPr lang="en-US" sz="2400" dirty="0"/>
            </a:br>
            <a:r>
              <a:rPr lang="en-US" sz="2400" dirty="0">
                <a:hlinkClick r:id="rId3"/>
              </a:rPr>
              <a:t>http://ubcd4win.com/forum/index.php?showtopic=11375</a:t>
            </a:r>
            <a:r>
              <a:rPr lang="en-US" sz="2400" dirty="0"/>
              <a:t> </a:t>
            </a:r>
          </a:p>
          <a:p>
            <a:r>
              <a:rPr lang="en-US" sz="2400" dirty="0"/>
              <a:t>Other options:</a:t>
            </a:r>
          </a:p>
          <a:p>
            <a:r>
              <a:rPr lang="en-US" sz="2400" dirty="0" err="1"/>
              <a:t>RMPrepUSB</a:t>
            </a:r>
            <a:r>
              <a:rPr lang="en-US" sz="2400" dirty="0"/>
              <a:t>  (Nice details on problems) </a:t>
            </a:r>
            <a:r>
              <a:rPr lang="en-US" sz="2400" dirty="0">
                <a:hlinkClick r:id="rId4"/>
              </a:rPr>
              <a:t>http://sites.google.com/site/rmprepusb/tutorials/ubcd4win</a:t>
            </a:r>
            <a:r>
              <a:rPr lang="en-US" sz="2400" dirty="0"/>
              <a:t> </a:t>
            </a:r>
          </a:p>
          <a:p>
            <a:r>
              <a:rPr lang="en-US" sz="2400" dirty="0"/>
              <a:t>Bootable USB-Drive Utility  </a:t>
            </a:r>
            <a:r>
              <a:rPr lang="en-US" sz="2400" dirty="0">
                <a:hlinkClick r:id="rId5"/>
              </a:rPr>
              <a:t>http://www.911cd.net/forums//index.php?showtopic=21702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3881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WinBuilder</a:t>
            </a:r>
            <a:r>
              <a:rPr lang="en-US" dirty="0" smtClean="0"/>
              <a:t>/Win7PE 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971800" cy="4708525"/>
          </a:xfrm>
        </p:spPr>
        <p:txBody>
          <a:bodyPr/>
          <a:lstStyle/>
          <a:p>
            <a:r>
              <a:rPr lang="en-US" sz="2400" dirty="0" smtClean="0"/>
              <a:t>Tons of scripts to roll your own</a:t>
            </a:r>
          </a:p>
          <a:p>
            <a:r>
              <a:rPr lang="en-US" sz="2400" dirty="0" smtClean="0"/>
              <a:t>Demo is the best way to show you</a:t>
            </a:r>
          </a:p>
          <a:p>
            <a:r>
              <a:rPr lang="en-US" sz="2400" dirty="0" smtClean="0"/>
              <a:t>Download </a:t>
            </a:r>
            <a:r>
              <a:rPr lang="en-US" sz="2400" dirty="0"/>
              <a:t>from </a:t>
            </a:r>
            <a:r>
              <a:rPr lang="en-US" sz="2400" dirty="0">
                <a:hlinkClick r:id="rId2"/>
              </a:rPr>
              <a:t>http://winbuilder.net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52600"/>
            <a:ext cx="5194300" cy="350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969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Needed files to build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Download </a:t>
            </a:r>
            <a:r>
              <a:rPr lang="en-US" sz="2000" dirty="0"/>
              <a:t>and install KB3AIK_EN.iso </a:t>
            </a:r>
            <a:r>
              <a:rPr lang="en-US" sz="2000" dirty="0" smtClean="0"/>
              <a:t>from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www.microsoft.com/downloads/en/details.aspx?FamilyID=696dd665-9f76-4177-a811-39c26d3b3b34&amp;displaylang=en</a:t>
            </a:r>
            <a:r>
              <a:rPr lang="en-US" sz="2000" dirty="0" smtClean="0"/>
              <a:t> </a:t>
            </a:r>
          </a:p>
          <a:p>
            <a:r>
              <a:rPr lang="en-US" sz="2000" dirty="0"/>
              <a:t>After install copy </a:t>
            </a:r>
            <a:r>
              <a:rPr lang="en-US" sz="2000" dirty="0" smtClean="0"/>
              <a:t>the following files from C</a:t>
            </a:r>
            <a:r>
              <a:rPr lang="en-US" sz="2000" dirty="0"/>
              <a:t>:\Program Files\Windows </a:t>
            </a:r>
            <a:r>
              <a:rPr lang="en-US" sz="2000" dirty="0" smtClean="0"/>
              <a:t>AIK\Tools\amd64\</a:t>
            </a:r>
          </a:p>
          <a:p>
            <a:pPr lvl="1"/>
            <a:r>
              <a:rPr lang="en-US" sz="1600" dirty="0" smtClean="0"/>
              <a:t>bcdedit.exe</a:t>
            </a:r>
            <a:br>
              <a:rPr lang="en-US" sz="1600" dirty="0" smtClean="0"/>
            </a:br>
            <a:r>
              <a:rPr lang="en-US" sz="1600" dirty="0" smtClean="0"/>
              <a:t>imagex.exe</a:t>
            </a:r>
            <a:br>
              <a:rPr lang="en-US" sz="1600" dirty="0" smtClean="0"/>
            </a:br>
            <a:r>
              <a:rPr lang="en-US" sz="1600" dirty="0" smtClean="0"/>
              <a:t>wimgapi.dll</a:t>
            </a:r>
            <a:br>
              <a:rPr lang="en-US" sz="1600" dirty="0" smtClean="0"/>
            </a:br>
            <a:r>
              <a:rPr lang="en-US" sz="1600" dirty="0" smtClean="0"/>
              <a:t>wimmount.inf</a:t>
            </a:r>
            <a:br>
              <a:rPr lang="en-US" sz="1600" dirty="0" smtClean="0"/>
            </a:br>
            <a:r>
              <a:rPr lang="en-US" sz="1600" dirty="0" smtClean="0"/>
              <a:t>wimmount.sys</a:t>
            </a:r>
            <a:br>
              <a:rPr lang="en-US" sz="1600" dirty="0" smtClean="0"/>
            </a:br>
            <a:r>
              <a:rPr lang="en-US" sz="1600" dirty="0" smtClean="0"/>
              <a:t>wimserv.exe</a:t>
            </a:r>
            <a:endParaRPr lang="en-US" sz="2000" dirty="0"/>
          </a:p>
          <a:p>
            <a:r>
              <a:rPr lang="en-US" sz="2000" dirty="0"/>
              <a:t>to C:\</a:t>
            </a:r>
            <a:r>
              <a:rPr lang="en-US" sz="2000" dirty="0" smtClean="0"/>
              <a:t>bootfun\winbuilder\Projects\Tools\Win7PE_SE\x64</a:t>
            </a:r>
          </a:p>
          <a:p>
            <a:r>
              <a:rPr lang="en-US" sz="2000" dirty="0" smtClean="0"/>
              <a:t>Path will vary depending on build platform</a:t>
            </a:r>
          </a:p>
          <a:p>
            <a:r>
              <a:rPr lang="en-US" sz="2000" dirty="0" err="1" smtClean="0"/>
              <a:t>WinFE</a:t>
            </a:r>
            <a:r>
              <a:rPr lang="en-US" sz="2000" dirty="0" smtClean="0"/>
              <a:t> may already have the needed tools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208429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 get this error, reboot and try again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of the WIM tools may be mismatched</a:t>
            </a:r>
            <a:endParaRPr lang="en-US" dirty="0"/>
          </a:p>
        </p:txBody>
      </p:sp>
      <p:pic>
        <p:nvPicPr>
          <p:cNvPr id="4098" name="Picture 2" descr="C:\Users\adrian\Dropbox\juneissa\wimfltrerr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2438400"/>
            <a:ext cx="471714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80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WinBuilder</a:t>
            </a:r>
            <a:r>
              <a:rPr lang="en-US" dirty="0" smtClean="0"/>
              <a:t> Scripts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of luck</a:t>
            </a:r>
            <a:endParaRPr lang="en-US" dirty="0"/>
          </a:p>
        </p:txBody>
      </p:sp>
      <p:pic>
        <p:nvPicPr>
          <p:cNvPr id="2053" name="Picture 5" descr="C:\Users\adrian\Dropbox\juneissa\makescript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" y="2209800"/>
            <a:ext cx="4411663" cy="32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rian\Dropbox\juneissa\makescript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2362200"/>
            <a:ext cx="4924425" cy="359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655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Driverpacks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Grab some drivers</a:t>
            </a:r>
            <a:br>
              <a:rPr lang="en-US" dirty="0" smtClean="0"/>
            </a:br>
            <a:r>
              <a:rPr lang="en-US" u="sng" dirty="0">
                <a:hlinkClick r:id="rId2"/>
              </a:rPr>
              <a:t>http://driverpacks.net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 descr="C:\Users\adrian\Dropbox\juneissa\adddriv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5511800" cy="371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793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</a:t>
            </a:r>
            <a:r>
              <a:rPr lang="en-US" dirty="0" err="1" smtClean="0"/>
              <a:t>WinBuilder</a:t>
            </a:r>
            <a:r>
              <a:rPr lang="en-US" dirty="0" smtClean="0"/>
              <a:t> to a USB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Built-in USB creator</a:t>
            </a:r>
            <a:endParaRPr lang="en-US" dirty="0"/>
          </a:p>
        </p:txBody>
      </p:sp>
      <p:pic>
        <p:nvPicPr>
          <p:cNvPr id="3074" name="Picture 2" descr="C:\Users\adrian\Dropbox\juneissa\usbform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51968"/>
            <a:ext cx="2819400" cy="373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rian\Dropbox\juneissa\usbmb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48395"/>
            <a:ext cx="2514600" cy="398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060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WinBuilder</a:t>
            </a:r>
            <a:r>
              <a:rPr lang="en-US" dirty="0"/>
              <a:t>/Win7PE 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 algn="ctr">
              <a:buNone/>
            </a:pPr>
            <a:endParaRPr lang="en-US" sz="6000" dirty="0" smtClean="0"/>
          </a:p>
          <a:p>
            <a:pPr marL="136525" indent="0" algn="ctr">
              <a:buNone/>
            </a:pPr>
            <a:r>
              <a:rPr lang="en-US" sz="6000" dirty="0" smtClean="0"/>
              <a:t>Demo/Overview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20139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key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4937125"/>
          </a:xfrm>
        </p:spPr>
        <p:txBody>
          <a:bodyPr/>
          <a:lstStyle/>
          <a:p>
            <a:r>
              <a:rPr lang="en-US" sz="2400" dirty="0" err="1" smtClean="0"/>
              <a:t>Runscanner</a:t>
            </a:r>
            <a:r>
              <a:rPr lang="en-US" sz="2400" dirty="0" smtClean="0"/>
              <a:t> for </a:t>
            </a:r>
            <a:r>
              <a:rPr lang="en-US" sz="2400" dirty="0"/>
              <a:t>registry redirection</a:t>
            </a:r>
            <a:br>
              <a:rPr lang="en-US" sz="2400" dirty="0"/>
            </a:b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www.paraglidernc.com/winbuilder/Scripts/scripts.htm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/>
              <a:t>Portable Apps</a:t>
            </a:r>
            <a:br>
              <a:rPr lang="en-US" sz="2400" dirty="0"/>
            </a:br>
            <a:r>
              <a:rPr lang="en-US" sz="2400" dirty="0">
                <a:hlinkClick r:id="rId3"/>
              </a:rPr>
              <a:t>http://portableapps.com</a:t>
            </a:r>
            <a:r>
              <a:rPr lang="en-US" sz="2400" dirty="0" smtClean="0">
                <a:hlinkClick r:id="rId3"/>
              </a:rPr>
              <a:t>/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Sala’s</a:t>
            </a:r>
            <a:r>
              <a:rPr lang="en-US" sz="2400" dirty="0" smtClean="0"/>
              <a:t> Password Renew</a:t>
            </a:r>
            <a:br>
              <a:rPr lang="en-US" sz="2400" dirty="0" smtClean="0"/>
            </a:br>
            <a:r>
              <a:rPr lang="en-US" sz="2400" dirty="0">
                <a:hlinkClick r:id="rId4"/>
              </a:rPr>
              <a:t>http://www.kood.org/windows-password-renew</a:t>
            </a:r>
            <a:r>
              <a:rPr lang="en-US" sz="2400" dirty="0" smtClean="0">
                <a:hlinkClick r:id="rId4"/>
              </a:rPr>
              <a:t>/</a:t>
            </a:r>
            <a:r>
              <a:rPr lang="en-US" sz="24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5"/>
              </a:rPr>
              <a:t>http://thuun.boot-land.net/WinBldr/XP-2K3/Projects</a:t>
            </a:r>
            <a:r>
              <a:rPr lang="en-US" sz="2400" dirty="0" smtClean="0">
                <a:hlinkClick r:id="rId5"/>
              </a:rPr>
              <a:t>/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Tons more scripts for </a:t>
            </a:r>
            <a:r>
              <a:rPr lang="en-US" sz="2400" dirty="0" err="1" smtClean="0"/>
              <a:t>Winbuilder</a:t>
            </a:r>
            <a:r>
              <a:rPr lang="en-US" sz="2400" dirty="0" smtClean="0"/>
              <a:t> can be found at</a:t>
            </a:r>
            <a:br>
              <a:rPr lang="en-US" sz="2400" dirty="0" smtClean="0"/>
            </a:br>
            <a:r>
              <a:rPr lang="en-US" sz="2400" dirty="0">
                <a:hlinkClick r:id="rId6"/>
              </a:rPr>
              <a:t>http://reboot.pro/forum/65</a:t>
            </a:r>
            <a:r>
              <a:rPr lang="en-US" sz="2400" dirty="0" smtClean="0">
                <a:hlinkClick r:id="rId6"/>
              </a:rPr>
              <a:t>/</a:t>
            </a:r>
            <a:r>
              <a:rPr lang="en-US" sz="2400" dirty="0" smtClean="0"/>
              <a:t>   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120" y="2438400"/>
            <a:ext cx="3836974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604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err="1" smtClean="0"/>
              <a:t>Winbuilder</a:t>
            </a:r>
            <a:r>
              <a:rPr lang="en-US" dirty="0" smtClean="0"/>
              <a:t>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NaughtyPE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2"/>
              </a:rPr>
              <a:t>http://reboot.pro/3866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WinFE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3"/>
              </a:rPr>
              <a:t>http://winfe.wordpress.com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 smtClean="0"/>
          </a:p>
          <a:p>
            <a:r>
              <a:rPr lang="en-US" sz="2400" dirty="0" smtClean="0"/>
              <a:t>Note on building FE with the wrong sources…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4219575"/>
            <a:ext cx="393382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841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Malware removal</a:t>
            </a:r>
          </a:p>
          <a:p>
            <a:r>
              <a:rPr lang="en-US" dirty="0" smtClean="0"/>
              <a:t>Forensics</a:t>
            </a:r>
          </a:p>
          <a:p>
            <a:r>
              <a:rPr lang="en-US" dirty="0" smtClean="0"/>
              <a:t>Privacy</a:t>
            </a:r>
          </a:p>
          <a:p>
            <a:r>
              <a:rPr lang="en-US" dirty="0" smtClean="0"/>
              <a:t>Access to restricted tools</a:t>
            </a:r>
          </a:p>
          <a:p>
            <a:r>
              <a:rPr lang="en-US" dirty="0" smtClean="0"/>
              <a:t>Imaging</a:t>
            </a:r>
          </a:p>
          <a:p>
            <a:r>
              <a:rPr lang="en-US" dirty="0" smtClean="0"/>
              <a:t>Physical access = </a:t>
            </a:r>
            <a:r>
              <a:rPr lang="en-US" dirty="0" err="1" smtClean="0"/>
              <a:t>pwnage</a:t>
            </a:r>
            <a:endParaRPr lang="en-US" dirty="0" smtClean="0"/>
          </a:p>
          <a:p>
            <a:r>
              <a:rPr lang="en-US" dirty="0" smtClean="0"/>
              <a:t>These guys may come to visit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89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a WMI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325"/>
          </a:xfrm>
        </p:spPr>
        <p:txBody>
          <a:bodyPr/>
          <a:lstStyle/>
          <a:p>
            <a:r>
              <a:rPr lang="en-US" dirty="0" smtClean="0"/>
              <a:t>Might me easier to do than writing a script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May have to use “</a:t>
            </a:r>
            <a:r>
              <a:rPr lang="en-US" dirty="0" err="1" smtClean="0"/>
              <a:t>subst</a:t>
            </a:r>
            <a:r>
              <a:rPr lang="en-US" dirty="0" smtClean="0"/>
              <a:t> y: f:\” or the like to get paths to match for shortcuts</a:t>
            </a:r>
            <a:endParaRPr lang="en-US" dirty="0"/>
          </a:p>
        </p:txBody>
      </p:sp>
      <p:pic>
        <p:nvPicPr>
          <p:cNvPr id="5122" name="Picture 2" descr="C:\Users\adrian\Dropbox\juneissa\Gimag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880" y="1981200"/>
            <a:ext cx="3503613" cy="311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636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Saving your </a:t>
            </a:r>
            <a:r>
              <a:rPr lang="en-US" dirty="0" err="1" smtClean="0"/>
              <a:t>WinBuilder</a:t>
            </a:r>
            <a:r>
              <a:rPr lang="en-US" dirty="0" smtClean="0"/>
              <a:t> project for later USB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en-US" dirty="0" smtClean="0"/>
              <a:t>Saving:</a:t>
            </a:r>
          </a:p>
          <a:p>
            <a:r>
              <a:rPr lang="en-US" dirty="0" smtClean="0"/>
              <a:t>Zip up all the files</a:t>
            </a:r>
          </a:p>
          <a:p>
            <a:pPr marL="136525" indent="0">
              <a:buNone/>
            </a:pPr>
            <a:r>
              <a:rPr lang="en-US" dirty="0" smtClean="0"/>
              <a:t>Re-deploying to a new USB:</a:t>
            </a:r>
          </a:p>
          <a:p>
            <a:r>
              <a:rPr lang="en-US" dirty="0" smtClean="0"/>
              <a:t>Unzip to a new USB</a:t>
            </a:r>
          </a:p>
          <a:p>
            <a:r>
              <a:rPr lang="en-US" dirty="0" smtClean="0"/>
              <a:t>Reinstall GRUB4DOS boot loader with</a:t>
            </a:r>
            <a:br>
              <a:rPr lang="en-US" dirty="0" smtClean="0"/>
            </a:br>
            <a:r>
              <a:rPr lang="en-US" sz="2000" u="sng" dirty="0">
                <a:hlinkClick r:id="rId2"/>
              </a:rPr>
              <a:t>http://</a:t>
            </a:r>
            <a:r>
              <a:rPr lang="en-US" sz="2000" u="sng" dirty="0" smtClean="0">
                <a:hlinkClick r:id="rId2"/>
              </a:rPr>
              <a:t>download.gna.org/grubutil/grubinst-1.1-bin-w32-2008-01-01.zip</a:t>
            </a:r>
            <a:r>
              <a:rPr lang="en-US" sz="2000" u="sng" dirty="0" smtClean="0"/>
              <a:t> </a:t>
            </a:r>
            <a:endParaRPr lang="en-US" sz="2000" dirty="0" smtClean="0"/>
          </a:p>
          <a:p>
            <a:pPr marL="136525" indent="0">
              <a:buNone/>
            </a:pPr>
            <a:endParaRPr lang="en-US" dirty="0" smtClean="0"/>
          </a:p>
          <a:p>
            <a:pPr marL="136525" indent="0">
              <a:buNone/>
            </a:pPr>
            <a:r>
              <a:rPr lang="en-US" dirty="0" smtClean="0"/>
              <a:t>You could also make an image, but that might be space restrictive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79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Multibooting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Katana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www.hackfromacave.com/katana.html</a:t>
            </a:r>
            <a:endParaRPr lang="en-US" dirty="0" smtClean="0"/>
          </a:p>
          <a:p>
            <a:r>
              <a:rPr lang="en-US" dirty="0" smtClean="0"/>
              <a:t>YUMI</a:t>
            </a:r>
            <a:br>
              <a:rPr lang="en-US" dirty="0" smtClean="0"/>
            </a:b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://www.pendrivelinux.com/yumi-multiboot-usb-creator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r>
              <a:rPr lang="en-US" dirty="0" err="1" smtClean="0"/>
              <a:t>Xboot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4"/>
              </a:rPr>
              <a:t>http://sites.google.com/site/shamurxboot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/>
              <a:t>SARDU </a:t>
            </a:r>
            <a:br>
              <a:rPr lang="en-US" dirty="0"/>
            </a:br>
            <a:r>
              <a:rPr lang="en-US" dirty="0">
                <a:hlinkClick r:id="rId5"/>
              </a:rPr>
              <a:t>http://www.sarducd.it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93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Katana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Bear to download, but has a bunch of ISOs already there</a:t>
            </a:r>
          </a:p>
          <a:p>
            <a:r>
              <a:rPr lang="en-US" dirty="0" smtClean="0"/>
              <a:t>May have to update yourself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3733800"/>
            <a:ext cx="60864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5288299"/>
            <a:ext cx="3666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Image from </a:t>
            </a:r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www.hackfromacave.com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21035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YUMI </a:t>
            </a:r>
            <a:r>
              <a:rPr lang="en-US" dirty="0"/>
              <a:t>Notes</a:t>
            </a:r>
            <a:br>
              <a:rPr lang="en-US" dirty="0"/>
            </a:br>
            <a:r>
              <a:rPr lang="en-US" sz="3100" dirty="0" smtClean="0"/>
              <a:t>ver. 0.0.1.6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708525"/>
          </a:xfrm>
        </p:spPr>
        <p:txBody>
          <a:bodyPr/>
          <a:lstStyle/>
          <a:p>
            <a:r>
              <a:rPr lang="en-US" sz="2400" dirty="0" err="1"/>
              <a:t>WinBuilder</a:t>
            </a:r>
            <a:r>
              <a:rPr lang="en-US" sz="2400" dirty="0"/>
              <a:t> </a:t>
            </a:r>
            <a:r>
              <a:rPr lang="en-US" sz="2400" dirty="0" smtClean="0"/>
              <a:t>from ISO with “Windows 7/Vista Installer” </a:t>
            </a:r>
            <a:r>
              <a:rPr lang="en-US" sz="2400" dirty="0"/>
              <a:t>works fine</a:t>
            </a:r>
          </a:p>
          <a:p>
            <a:r>
              <a:rPr lang="en-US" sz="2400" dirty="0"/>
              <a:t>UBCD4Win </a:t>
            </a:r>
            <a:r>
              <a:rPr lang="en-US" sz="2400" dirty="0" smtClean="0"/>
              <a:t>from ISO fails/</a:t>
            </a:r>
            <a:r>
              <a:rPr lang="en-US" sz="2400" dirty="0" err="1" smtClean="0"/>
              <a:t>Bluescreens</a:t>
            </a:r>
            <a:r>
              <a:rPr lang="en-US" sz="2400" dirty="0" smtClean="0"/>
              <a:t>/locks up/reboots</a:t>
            </a:r>
          </a:p>
          <a:p>
            <a:pPr lvl="1"/>
            <a:r>
              <a:rPr lang="en-US" sz="2000" dirty="0"/>
              <a:t>Windows 7/Vista </a:t>
            </a:r>
            <a:r>
              <a:rPr lang="en-US" sz="2000" dirty="0" smtClean="0"/>
              <a:t>Installer</a:t>
            </a:r>
          </a:p>
          <a:p>
            <a:pPr lvl="1"/>
            <a:r>
              <a:rPr lang="en-US" sz="2000" dirty="0" smtClean="0"/>
              <a:t>Try an Unlisted ISO</a:t>
            </a:r>
          </a:p>
          <a:p>
            <a:pPr lvl="1"/>
            <a:r>
              <a:rPr lang="en-US" sz="2000" dirty="0"/>
              <a:t>Try an Unlisted </a:t>
            </a:r>
            <a:r>
              <a:rPr lang="en-US" sz="2000" dirty="0" smtClean="0"/>
              <a:t>ISO (from memory)</a:t>
            </a:r>
            <a:endParaRPr lang="en-US" sz="2000" dirty="0"/>
          </a:p>
          <a:p>
            <a:r>
              <a:rPr lang="en-US" sz="2400" dirty="0"/>
              <a:t>Backtrack </a:t>
            </a:r>
            <a:r>
              <a:rPr lang="en-US" sz="2400" dirty="0" smtClean="0"/>
              <a:t>sometimes works, sometime fails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38400"/>
            <a:ext cx="3599512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272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XBOOT Notes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ver. </a:t>
            </a:r>
            <a:r>
              <a:rPr lang="en-US" sz="2700" dirty="0" smtClean="0"/>
              <a:t>1.0.0.0 beta 6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029200" cy="4937125"/>
          </a:xfrm>
        </p:spPr>
        <p:txBody>
          <a:bodyPr/>
          <a:lstStyle/>
          <a:p>
            <a:r>
              <a:rPr lang="en-US" sz="2000" dirty="0"/>
              <a:t>Create ISO or </a:t>
            </a:r>
            <a:r>
              <a:rPr lang="en-US" sz="2000" dirty="0" smtClean="0"/>
              <a:t>UFD</a:t>
            </a:r>
          </a:p>
          <a:p>
            <a:r>
              <a:rPr lang="en-US" sz="2000" dirty="0" smtClean="0"/>
              <a:t>Look at ErrorLog(CreateISO</a:t>
            </a:r>
            <a:r>
              <a:rPr lang="en-US" sz="2000" dirty="0"/>
              <a:t>).</a:t>
            </a:r>
            <a:r>
              <a:rPr lang="en-US" sz="2000" dirty="0" smtClean="0"/>
              <a:t>txt</a:t>
            </a:r>
          </a:p>
          <a:p>
            <a:r>
              <a:rPr lang="en-US" sz="2000" dirty="0" smtClean="0"/>
              <a:t>Edit category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ename </a:t>
            </a:r>
            <a:r>
              <a:rPr lang="en-US" sz="2000" dirty="0"/>
              <a:t> </a:t>
            </a:r>
            <a:r>
              <a:rPr lang="en-US" sz="2000" dirty="0" err="1"/>
              <a:t>Bactrack</a:t>
            </a:r>
            <a:r>
              <a:rPr lang="en-US" sz="2000" dirty="0"/>
              <a:t> to Backtrack</a:t>
            </a:r>
            <a:endParaRPr lang="en-US" sz="2000" dirty="0" smtClean="0"/>
          </a:p>
          <a:p>
            <a:r>
              <a:rPr lang="en-US" sz="2000" dirty="0" smtClean="0"/>
              <a:t>From USB:</a:t>
            </a:r>
          </a:p>
          <a:p>
            <a:pPr lvl="1"/>
            <a:r>
              <a:rPr lang="en-US" sz="1800" dirty="0" err="1"/>
              <a:t>WinBuilder</a:t>
            </a:r>
            <a:r>
              <a:rPr lang="en-US" sz="1800" dirty="0"/>
              <a:t> from ISO with “Windows 7/Vista Installer” works </a:t>
            </a:r>
            <a:r>
              <a:rPr lang="en-US" sz="1800" dirty="0" smtClean="0"/>
              <a:t>fine</a:t>
            </a:r>
          </a:p>
          <a:p>
            <a:pPr lvl="1"/>
            <a:r>
              <a:rPr lang="en-US" sz="1800" dirty="0" smtClean="0"/>
              <a:t>UBCD4Win </a:t>
            </a:r>
            <a:r>
              <a:rPr lang="en-US" sz="1800" dirty="0"/>
              <a:t>with (PE, MSDART, ERD (Windows XP Only)) </a:t>
            </a:r>
            <a:r>
              <a:rPr lang="en-US" sz="1800" dirty="0" smtClean="0"/>
              <a:t>copies </a:t>
            </a:r>
            <a:r>
              <a:rPr lang="en-US" sz="1800" dirty="0"/>
              <a:t>to memory but seems to work </a:t>
            </a:r>
          </a:p>
          <a:p>
            <a:pPr lvl="1"/>
            <a:r>
              <a:rPr lang="en-US" sz="1800" dirty="0" smtClean="0"/>
              <a:t>Backtrack fails to pass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boot menu</a:t>
            </a:r>
            <a:endParaRPr lang="en-US" sz="1800" dirty="0"/>
          </a:p>
          <a:p>
            <a:r>
              <a:rPr lang="en-US" sz="2000" dirty="0" smtClean="0"/>
              <a:t>From ISO:</a:t>
            </a:r>
          </a:p>
          <a:p>
            <a:pPr lvl="1"/>
            <a:r>
              <a:rPr lang="en-US" sz="1800" dirty="0" smtClean="0"/>
              <a:t>Had to use </a:t>
            </a:r>
            <a:r>
              <a:rPr lang="en-US" sz="1800" dirty="0" err="1" smtClean="0"/>
              <a:t>VMWare</a:t>
            </a:r>
            <a:r>
              <a:rPr lang="en-US" sz="1800" dirty="0" smtClean="0"/>
              <a:t> to emulate the DVD from the ISO, Burned both a DVD-R and a DVD+RW and neither worked</a:t>
            </a:r>
          </a:p>
          <a:p>
            <a:pPr lvl="1"/>
            <a:r>
              <a:rPr lang="en-US" sz="1800" dirty="0" smtClean="0"/>
              <a:t>Same results as </a:t>
            </a:r>
            <a:r>
              <a:rPr lang="en-US" sz="1800" smtClean="0"/>
              <a:t>USB above in VM</a:t>
            </a:r>
            <a:endParaRPr lang="en-US" sz="1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920" y="1752600"/>
            <a:ext cx="3557588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81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SARDU </a:t>
            </a:r>
            <a:r>
              <a:rPr lang="en-US" dirty="0" smtClean="0"/>
              <a:t>Notes</a:t>
            </a:r>
            <a:br>
              <a:rPr lang="en-US" dirty="0" smtClean="0"/>
            </a:br>
            <a:r>
              <a:rPr lang="en-US" sz="2700" dirty="0"/>
              <a:t>ver. 2.0.3 beta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708525"/>
          </a:xfrm>
        </p:spPr>
        <p:txBody>
          <a:bodyPr/>
          <a:lstStyle/>
          <a:p>
            <a:r>
              <a:rPr lang="en-US" sz="2000" dirty="0" smtClean="0"/>
              <a:t>Create ISO or UFD</a:t>
            </a:r>
          </a:p>
          <a:p>
            <a:r>
              <a:rPr lang="en-US" sz="2000" dirty="0" smtClean="0"/>
              <a:t>Auto-download, like some others </a:t>
            </a:r>
            <a:endParaRPr lang="en-US" sz="2000" dirty="0"/>
          </a:p>
          <a:p>
            <a:r>
              <a:rPr lang="en-US" sz="2000" dirty="0" smtClean="0"/>
              <a:t>Having to give the ISOs a certain name suck </a:t>
            </a:r>
          </a:p>
          <a:p>
            <a:r>
              <a:rPr lang="en-US" sz="2000" dirty="0" smtClean="0"/>
              <a:t>Seems to update regularly</a:t>
            </a:r>
            <a:endParaRPr lang="en-US" sz="2000" dirty="0"/>
          </a:p>
          <a:p>
            <a:r>
              <a:rPr lang="en-US" sz="2000" dirty="0" smtClean="0"/>
              <a:t>UFD defrag option</a:t>
            </a:r>
          </a:p>
          <a:p>
            <a:r>
              <a:rPr lang="en-US" sz="2000" dirty="0"/>
              <a:t>From </a:t>
            </a:r>
            <a:r>
              <a:rPr lang="en-US" sz="2000" dirty="0" smtClean="0"/>
              <a:t>USB:</a:t>
            </a:r>
          </a:p>
          <a:p>
            <a:pPr lvl="1"/>
            <a:r>
              <a:rPr lang="en-US" sz="1800" dirty="0" smtClean="0"/>
              <a:t>Had </a:t>
            </a:r>
            <a:r>
              <a:rPr lang="en-US" sz="1800" dirty="0"/>
              <a:t>problems getting BT5</a:t>
            </a:r>
            <a:r>
              <a:rPr lang="en-US" sz="1800" dirty="0" smtClean="0"/>
              <a:t> to fully load</a:t>
            </a:r>
          </a:p>
          <a:p>
            <a:pPr lvl="1"/>
            <a:r>
              <a:rPr lang="en-US" sz="1800" dirty="0" smtClean="0"/>
              <a:t>UBCD4Win rebooted</a:t>
            </a:r>
          </a:p>
          <a:p>
            <a:pPr lvl="1"/>
            <a:r>
              <a:rPr lang="en-US" sz="1800" dirty="0" smtClean="0"/>
              <a:t>Even Win7PE SE dies</a:t>
            </a:r>
          </a:p>
          <a:p>
            <a:r>
              <a:rPr lang="en-US" sz="2400" dirty="0"/>
              <a:t>From </a:t>
            </a:r>
            <a:r>
              <a:rPr lang="en-US" sz="2400" dirty="0" smtClean="0"/>
              <a:t>ISO:</a:t>
            </a:r>
          </a:p>
          <a:p>
            <a:pPr lvl="1"/>
            <a:r>
              <a:rPr lang="en-US" sz="1800" dirty="0"/>
              <a:t>UBCD4Win </a:t>
            </a:r>
            <a:r>
              <a:rPr lang="en-US" sz="1800" dirty="0" smtClean="0"/>
              <a:t> </a:t>
            </a:r>
            <a:r>
              <a:rPr lang="en-US" sz="1800" dirty="0" err="1" smtClean="0"/>
              <a:t>Bluescreens</a:t>
            </a:r>
            <a:r>
              <a:rPr lang="en-US" sz="1800" dirty="0" smtClean="0"/>
              <a:t> 0x0000007B</a:t>
            </a:r>
          </a:p>
          <a:p>
            <a:pPr lvl="1"/>
            <a:r>
              <a:rPr lang="en-US" sz="1800" dirty="0" smtClean="0"/>
              <a:t>BT5 works</a:t>
            </a:r>
          </a:p>
          <a:p>
            <a:pPr lvl="1"/>
            <a:r>
              <a:rPr lang="en-US" sz="1800" dirty="0" smtClean="0"/>
              <a:t>Win7FE SE works (slowly)</a:t>
            </a:r>
          </a:p>
          <a:p>
            <a:pPr lvl="1"/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64281"/>
            <a:ext cx="3609223" cy="324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72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Best way to dual boot Backtrack and Win7PE 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Backtrack 5 to the UFD with </a:t>
            </a:r>
            <a:r>
              <a:rPr lang="en-US" dirty="0" err="1" smtClean="0"/>
              <a:t>Unetbootin</a:t>
            </a:r>
            <a:endParaRPr lang="en-US" dirty="0" smtClean="0"/>
          </a:p>
          <a:p>
            <a:r>
              <a:rPr lang="en-US" dirty="0" smtClean="0"/>
              <a:t>Copy over the Win7PE files</a:t>
            </a:r>
          </a:p>
          <a:p>
            <a:r>
              <a:rPr lang="en-US" dirty="0"/>
              <a:t>Get chain.c32 from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www.kernel.org/pub/linux/utils/boot/syslinux/syslinux-4.04.zip</a:t>
            </a:r>
            <a:r>
              <a:rPr lang="en-US" dirty="0" smtClean="0"/>
              <a:t>  in </a:t>
            </a:r>
            <a:r>
              <a:rPr lang="en-US" dirty="0"/>
              <a:t>\</a:t>
            </a:r>
            <a:r>
              <a:rPr lang="en-US" dirty="0" smtClean="0"/>
              <a:t>com32\modules</a:t>
            </a:r>
          </a:p>
          <a:p>
            <a:r>
              <a:rPr lang="en-US" dirty="0" smtClean="0"/>
              <a:t>Add something like the following to your </a:t>
            </a:r>
            <a:r>
              <a:rPr lang="en-US" dirty="0" err="1" smtClean="0"/>
              <a:t>syslinux.cfg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LABEL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WinPE via Grub</a:t>
            </a:r>
            <a:br>
              <a:rPr lang="en-US" sz="2400" dirty="0">
                <a:latin typeface="Courier New" pitchFamily="49" charset="0"/>
                <a:cs typeface="Courier New" pitchFamily="49" charset="0"/>
              </a:rPr>
            </a:br>
            <a:r>
              <a:rPr lang="en-US" sz="2400" dirty="0">
                <a:latin typeface="Courier New" pitchFamily="49" charset="0"/>
                <a:cs typeface="Courier New" pitchFamily="49" charset="0"/>
              </a:rPr>
              <a:t>COM32 /chain.c32</a:t>
            </a:r>
            <a:br>
              <a:rPr lang="en-US" sz="2400" dirty="0">
                <a:latin typeface="Courier New" pitchFamily="49" charset="0"/>
                <a:cs typeface="Courier New" pitchFamily="49" charset="0"/>
              </a:rPr>
            </a:br>
            <a:r>
              <a:rPr lang="en-US" sz="2400" dirty="0">
                <a:latin typeface="Courier New" pitchFamily="49" charset="0"/>
                <a:cs typeface="Courier New" pitchFamily="49" charset="0"/>
              </a:rPr>
              <a:t>APPEND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ntldr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=/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grldr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298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</a:t>
            </a:r>
            <a:r>
              <a:rPr lang="en-US" dirty="0" err="1" smtClean="0"/>
              <a:t>Konboot</a:t>
            </a:r>
            <a:r>
              <a:rPr lang="en-US" dirty="0" smtClean="0"/>
              <a:t> on a USB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Details at </a:t>
            </a:r>
            <a:br>
              <a:rPr lang="en-US" sz="2400" dirty="0" smtClean="0"/>
            </a:br>
            <a:r>
              <a:rPr lang="en-US" sz="2400" dirty="0">
                <a:hlinkClick r:id="rId2"/>
              </a:rPr>
              <a:t>http://www.irongeek.com/i.php?page=security/kon-boot-from-usb</a:t>
            </a:r>
            <a:r>
              <a:rPr lang="en-US" sz="2400" dirty="0"/>
              <a:t> </a:t>
            </a:r>
          </a:p>
          <a:p>
            <a:r>
              <a:rPr lang="en-US" sz="2400" dirty="0" smtClean="0"/>
              <a:t>Use </a:t>
            </a:r>
            <a:r>
              <a:rPr lang="en-US" sz="2400" dirty="0" err="1" smtClean="0"/>
              <a:t>Unetbootin</a:t>
            </a:r>
            <a:r>
              <a:rPr lang="en-US" sz="2400" dirty="0" smtClean="0"/>
              <a:t> to write the floppy image to the drive</a:t>
            </a:r>
          </a:p>
          <a:p>
            <a:r>
              <a:rPr lang="en-US" sz="2400" dirty="0" smtClean="0"/>
              <a:t>Chain booting to HD</a:t>
            </a:r>
          </a:p>
          <a:p>
            <a:r>
              <a:rPr lang="en-US" sz="2400" dirty="0" smtClean="0"/>
              <a:t>Best to show you the </a:t>
            </a:r>
            <a:br>
              <a:rPr lang="en-US" sz="2400" dirty="0" smtClean="0"/>
            </a:br>
            <a:r>
              <a:rPr lang="en-US" sz="2400" dirty="0" err="1" smtClean="0"/>
              <a:t>syslinux.cfg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276600"/>
            <a:ext cx="4358431" cy="317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42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err="1" smtClean="0"/>
              <a:t>distros</a:t>
            </a:r>
            <a:r>
              <a:rPr lang="en-US" dirty="0" smtClean="0"/>
              <a:t>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GParted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http://gparted.sourceforge.net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WinFE</a:t>
            </a:r>
            <a:r>
              <a:rPr lang="en-US" dirty="0"/>
              <a:t> (Windows Forensic </a:t>
            </a:r>
            <a:r>
              <a:rPr lang="en-US" dirty="0" smtClean="0"/>
              <a:t>Environment)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3"/>
              </a:rPr>
              <a:t>http://winfe.wordpress.com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err="1"/>
              <a:t>H</a:t>
            </a:r>
            <a:r>
              <a:rPr lang="en-US" dirty="0" err="1" smtClean="0"/>
              <a:t>iren's</a:t>
            </a:r>
            <a:r>
              <a:rPr lang="en-US" dirty="0" smtClean="0"/>
              <a:t> Boot CD</a:t>
            </a:r>
            <a:br>
              <a:rPr lang="en-US" dirty="0" smtClean="0"/>
            </a:br>
            <a:r>
              <a:rPr lang="en-US" dirty="0" smtClean="0"/>
              <a:t>Seems to be partly pirated, Google if you care</a:t>
            </a:r>
          </a:p>
          <a:p>
            <a:r>
              <a:rPr lang="en-US" dirty="0"/>
              <a:t>Ultimate Boot CD</a:t>
            </a:r>
            <a:br>
              <a:rPr lang="en-US" dirty="0"/>
            </a:br>
            <a:r>
              <a:rPr lang="en-US" dirty="0">
                <a:hlinkClick r:id="rId4"/>
              </a:rPr>
              <a:t>http://www.ultimatebootcd.com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/>
              <a:t>Symantec Ghost Boot Wizard</a:t>
            </a:r>
          </a:p>
        </p:txBody>
      </p:sp>
    </p:spTree>
    <p:extLst>
      <p:ext uri="{BB962C8B-B14F-4D97-AF65-F5344CB8AC3E}">
        <p14:creationId xmlns:p14="http://schemas.microsoft.com/office/powerpoint/2010/main" val="1532227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Dumbed down boot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Something like this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600200" y="2770848"/>
            <a:ext cx="3048000" cy="1066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Primary Boot </a:t>
            </a:r>
            <a:r>
              <a:rPr lang="en-US" dirty="0">
                <a:solidFill>
                  <a:schemeClr val="bg1"/>
                </a:solidFill>
              </a:rPr>
              <a:t>Loader: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BIOS, </a:t>
            </a:r>
            <a:r>
              <a:rPr lang="en-US" dirty="0">
                <a:solidFill>
                  <a:schemeClr val="bg1"/>
                </a:solidFill>
              </a:rPr>
              <a:t>UEFI</a:t>
            </a:r>
          </a:p>
        </p:txBody>
      </p:sp>
      <p:sp>
        <p:nvSpPr>
          <p:cNvPr id="5" name="Oval 4"/>
          <p:cNvSpPr/>
          <p:nvPr/>
        </p:nvSpPr>
        <p:spPr>
          <a:xfrm>
            <a:off x="5486400" y="1676400"/>
            <a:ext cx="1066800" cy="990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System Start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00200" y="3962400"/>
            <a:ext cx="3048000" cy="1066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Secondary Boot </a:t>
            </a:r>
            <a:r>
              <a:rPr lang="en-US" dirty="0">
                <a:solidFill>
                  <a:schemeClr val="bg1"/>
                </a:solidFill>
              </a:rPr>
              <a:t>Loader: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SYSLINUX, Grub, NTLDR, BCD, </a:t>
            </a:r>
            <a:r>
              <a:rPr lang="en-US" dirty="0" err="1" smtClean="0">
                <a:solidFill>
                  <a:schemeClr val="bg1"/>
                </a:solidFill>
              </a:rPr>
              <a:t>Chainboot</a:t>
            </a:r>
            <a:r>
              <a:rPr lang="en-US" dirty="0" smtClean="0">
                <a:solidFill>
                  <a:schemeClr val="bg1"/>
                </a:solidFill>
              </a:rPr>
              <a:t> from one loader to another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00200" y="5181600"/>
            <a:ext cx="3048000" cy="1066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OS: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Linux, Windows, Rule34OS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Elbow Connector 8"/>
          <p:cNvCxnSpPr>
            <a:stCxn id="5" idx="2"/>
            <a:endCxn id="4" idx="0"/>
          </p:cNvCxnSpPr>
          <p:nvPr/>
        </p:nvCxnSpPr>
        <p:spPr>
          <a:xfrm rot="10800000" flipV="1">
            <a:off x="3124200" y="2171700"/>
            <a:ext cx="2362200" cy="59914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4" idx="1"/>
            <a:endCxn id="6" idx="1"/>
          </p:cNvCxnSpPr>
          <p:nvPr/>
        </p:nvCxnSpPr>
        <p:spPr>
          <a:xfrm rot="10800000" flipV="1">
            <a:off x="1600200" y="3304248"/>
            <a:ext cx="12700" cy="1191552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6" idx="3"/>
            <a:endCxn id="7" idx="3"/>
          </p:cNvCxnSpPr>
          <p:nvPr/>
        </p:nvCxnSpPr>
        <p:spPr>
          <a:xfrm>
            <a:off x="4648200" y="4495800"/>
            <a:ext cx="12700" cy="1219200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586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U3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Yet to ever get an ISO on a U3 to boot</a:t>
            </a:r>
          </a:p>
          <a:p>
            <a:r>
              <a:rPr lang="en-US" dirty="0" smtClean="0"/>
              <a:t>Still useful for “read only” feature</a:t>
            </a:r>
          </a:p>
          <a:p>
            <a:r>
              <a:rPr lang="en-US" dirty="0" smtClean="0"/>
              <a:t>Grab the following tools:</a:t>
            </a:r>
            <a:br>
              <a:rPr lang="en-US" dirty="0" smtClean="0"/>
            </a:b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://u3-tool.sourceforge.net/</a:t>
            </a:r>
            <a:r>
              <a:rPr lang="en-US" dirty="0"/>
              <a:t/>
            </a:r>
            <a:br>
              <a:rPr lang="en-US" dirty="0"/>
            </a:br>
            <a:r>
              <a:rPr lang="en-US" u="sng" dirty="0">
                <a:hlinkClick r:id="rId3"/>
              </a:rPr>
              <a:t>http://code.google.com/p/create-iso-file/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676400"/>
            <a:ext cx="1524000" cy="1457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038600"/>
            <a:ext cx="2668078" cy="26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33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Making/Loading your own U3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229600" cy="5013325"/>
          </a:xfrm>
        </p:spPr>
        <p:txBody>
          <a:bodyPr/>
          <a:lstStyle/>
          <a:p>
            <a:pPr marL="650875" indent="-514350">
              <a:buFont typeface="+mj-lt"/>
              <a:buAutoNum type="arabicPeriod"/>
            </a:pPr>
            <a:r>
              <a:rPr lang="en-US" sz="2400" dirty="0" smtClean="0"/>
              <a:t>Make an ISO from a directory (</a:t>
            </a:r>
            <a:r>
              <a:rPr lang="en-US" sz="2400" dirty="0" err="1" smtClean="0"/>
              <a:t>ImgBurn</a:t>
            </a:r>
            <a:r>
              <a:rPr lang="en-US" sz="2400" dirty="0" smtClean="0"/>
              <a:t> is also an option):</a:t>
            </a:r>
            <a:br>
              <a:rPr lang="en-US" sz="2400" dirty="0" smtClean="0"/>
            </a:br>
            <a:r>
              <a:rPr lang="en-US" sz="2400" dirty="0">
                <a:solidFill>
                  <a:schemeClr val="accent3"/>
                </a:solidFill>
              </a:rPr>
              <a:t>CDIMAGE.EXE -lU3 </a:t>
            </a:r>
            <a:r>
              <a:rPr lang="en-US" sz="2400" dirty="0" smtClean="0">
                <a:solidFill>
                  <a:schemeClr val="accent3"/>
                </a:solidFill>
              </a:rPr>
              <a:t>-</a:t>
            </a:r>
            <a:r>
              <a:rPr lang="en-US" sz="2400" dirty="0" err="1" smtClean="0">
                <a:solidFill>
                  <a:schemeClr val="accent3"/>
                </a:solidFill>
              </a:rPr>
              <a:t>nt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>
                <a:solidFill>
                  <a:schemeClr val="accent3"/>
                </a:solidFill>
              </a:rPr>
              <a:t>-h nirsoft_package_1.11.09 </a:t>
            </a:r>
            <a:r>
              <a:rPr lang="en-US" sz="2400" dirty="0" smtClean="0">
                <a:solidFill>
                  <a:schemeClr val="accent3"/>
                </a:solidFill>
              </a:rPr>
              <a:t>myU3.iso</a:t>
            </a:r>
          </a:p>
          <a:p>
            <a:pPr marL="650875" indent="-514350">
              <a:buFont typeface="+mj-lt"/>
              <a:buAutoNum type="arabicPeriod"/>
            </a:pPr>
            <a:r>
              <a:rPr lang="en-US" sz="2400" dirty="0" smtClean="0"/>
              <a:t>See u3-tool options by running it without parameters.</a:t>
            </a:r>
          </a:p>
          <a:p>
            <a:pPr marL="650875" indent="-514350">
              <a:buFont typeface="+mj-lt"/>
              <a:buAutoNum type="arabicPeriod"/>
            </a:pPr>
            <a:r>
              <a:rPr lang="en-US" sz="2400" dirty="0" smtClean="0"/>
              <a:t>See information about thumb drive K: (or whatever)</a:t>
            </a:r>
            <a:br>
              <a:rPr lang="en-US" sz="2400" dirty="0" smtClean="0"/>
            </a:br>
            <a:r>
              <a:rPr lang="en-US" sz="2400" dirty="0">
                <a:solidFill>
                  <a:schemeClr val="accent3"/>
                </a:solidFill>
              </a:rPr>
              <a:t>u3-tool.exe -i </a:t>
            </a:r>
            <a:r>
              <a:rPr lang="en-US" sz="2400" dirty="0" smtClean="0">
                <a:solidFill>
                  <a:schemeClr val="accent3"/>
                </a:solidFill>
              </a:rPr>
              <a:t>k </a:t>
            </a:r>
          </a:p>
          <a:p>
            <a:pPr marL="650875" indent="-514350">
              <a:buFont typeface="+mj-lt"/>
              <a:buAutoNum type="arabicPeriod"/>
            </a:pPr>
            <a:r>
              <a:rPr lang="en-US" sz="2400" dirty="0" smtClean="0"/>
              <a:t>Find the size of your ISO:</a:t>
            </a:r>
            <a:br>
              <a:rPr lang="en-US" sz="2400" dirty="0" smtClean="0"/>
            </a:br>
            <a:r>
              <a:rPr lang="en-US" sz="2400" dirty="0" err="1">
                <a:solidFill>
                  <a:schemeClr val="accent3"/>
                </a:solidFill>
              </a:rPr>
              <a:t>dir</a:t>
            </a:r>
            <a:r>
              <a:rPr lang="en-US" sz="2400" dirty="0">
                <a:solidFill>
                  <a:schemeClr val="accent3"/>
                </a:solidFill>
              </a:rPr>
              <a:t> myU3.iso</a:t>
            </a:r>
            <a:r>
              <a:rPr lang="en-US" sz="2400" dirty="0" smtClean="0">
                <a:solidFill>
                  <a:schemeClr val="accent3"/>
                </a:solidFill>
              </a:rPr>
              <a:t>  </a:t>
            </a:r>
          </a:p>
          <a:p>
            <a:pPr marL="650875" indent="-514350">
              <a:buFont typeface="+mj-lt"/>
              <a:buAutoNum type="arabicPeriod"/>
            </a:pPr>
            <a:r>
              <a:rPr lang="en-US" sz="2400" dirty="0" smtClean="0"/>
              <a:t>Repartition:</a:t>
            </a:r>
            <a:br>
              <a:rPr lang="en-US" sz="2400" dirty="0" smtClean="0"/>
            </a:br>
            <a:r>
              <a:rPr lang="nl-NL" sz="2400" dirty="0" smtClean="0">
                <a:solidFill>
                  <a:schemeClr val="accent3"/>
                </a:solidFill>
              </a:rPr>
              <a:t>u3-tool.exe </a:t>
            </a:r>
            <a:r>
              <a:rPr lang="nl-NL" sz="2400" dirty="0">
                <a:solidFill>
                  <a:schemeClr val="accent3"/>
                </a:solidFill>
              </a:rPr>
              <a:t>-p 14655488 </a:t>
            </a:r>
            <a:r>
              <a:rPr lang="nl-NL" sz="2400" dirty="0" smtClean="0">
                <a:solidFill>
                  <a:schemeClr val="accent3"/>
                </a:solidFill>
              </a:rPr>
              <a:t>k</a:t>
            </a:r>
          </a:p>
          <a:p>
            <a:pPr marL="650875" indent="-514350">
              <a:buFont typeface="+mj-lt"/>
              <a:buAutoNum type="arabicPeriod"/>
            </a:pPr>
            <a:r>
              <a:rPr lang="nl-NL" sz="2400" dirty="0" smtClean="0"/>
              <a:t>Load ISO:</a:t>
            </a:r>
            <a:br>
              <a:rPr lang="nl-NL" sz="2400" dirty="0" smtClean="0"/>
            </a:br>
            <a:r>
              <a:rPr lang="nl-NL" sz="2400" dirty="0" smtClean="0">
                <a:solidFill>
                  <a:schemeClr val="accent3"/>
                </a:solidFill>
              </a:rPr>
              <a:t>u3-tool.exe </a:t>
            </a:r>
            <a:r>
              <a:rPr lang="nl-NL" sz="2400" dirty="0">
                <a:solidFill>
                  <a:schemeClr val="accent3"/>
                </a:solidFill>
              </a:rPr>
              <a:t>-l myU3.iso </a:t>
            </a:r>
            <a:r>
              <a:rPr lang="nl-NL" sz="2400" dirty="0" smtClean="0">
                <a:solidFill>
                  <a:schemeClr val="accent3"/>
                </a:solidFill>
              </a:rPr>
              <a:t>k</a:t>
            </a:r>
          </a:p>
          <a:p>
            <a:pPr marL="650875" indent="-514350">
              <a:buFont typeface="+mj-lt"/>
              <a:buAutoNum type="arabicPeriod"/>
            </a:pPr>
            <a:r>
              <a:rPr lang="nl-NL" sz="2400" dirty="0" smtClean="0"/>
              <a:t>If you have issues getting rid of partitions, use Linux </a:t>
            </a:r>
            <a:br>
              <a:rPr lang="nl-NL" sz="2400" dirty="0" smtClean="0"/>
            </a:br>
            <a:r>
              <a:rPr lang="nl-NL" sz="2400" dirty="0" smtClean="0"/>
              <a:t>instead of Windows drive tools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48000"/>
            <a:ext cx="4310712" cy="244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34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My guide and files for </a:t>
            </a:r>
            <a:r>
              <a:rPr lang="en-US" sz="2000" dirty="0" err="1"/>
              <a:t>Konboot</a:t>
            </a:r>
            <a:r>
              <a:rPr lang="en-US" sz="2000" dirty="0"/>
              <a:t> from a USB:</a:t>
            </a:r>
            <a:br>
              <a:rPr lang="en-US" sz="2000" dirty="0"/>
            </a:b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www.irongeek.com/i.php?page=security/kon-boot-from-usb</a:t>
            </a:r>
            <a:r>
              <a:rPr lang="en-US" sz="2000" dirty="0" smtClean="0"/>
              <a:t>  </a:t>
            </a:r>
            <a:endParaRPr lang="en-US" sz="2000" dirty="0"/>
          </a:p>
          <a:p>
            <a:r>
              <a:rPr lang="en-US" sz="2000" dirty="0" smtClean="0"/>
              <a:t>Pen Drive Linux</a:t>
            </a:r>
            <a:br>
              <a:rPr lang="en-US" sz="2000" dirty="0" smtClean="0"/>
            </a:b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www.pendrivelinux.com</a:t>
            </a:r>
            <a:r>
              <a:rPr lang="en-US" sz="2000" dirty="0" smtClean="0"/>
              <a:t>  </a:t>
            </a:r>
            <a:endParaRPr lang="en-US" sz="2000" dirty="0"/>
          </a:p>
          <a:p>
            <a:r>
              <a:rPr lang="en-US" sz="2000" dirty="0" smtClean="0"/>
              <a:t>Reboot Pro </a:t>
            </a:r>
            <a:r>
              <a:rPr lang="en-US" sz="2000" dirty="0"/>
              <a:t>(change the default </a:t>
            </a:r>
            <a:r>
              <a:rPr lang="en-US" sz="2000" dirty="0" smtClean="0"/>
              <a:t>skin)</a:t>
            </a:r>
            <a:br>
              <a:rPr lang="en-US" sz="2000" dirty="0" smtClean="0"/>
            </a:br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reboot.pro</a:t>
            </a:r>
            <a:endParaRPr lang="en-US" sz="2000" dirty="0" smtClean="0"/>
          </a:p>
          <a:p>
            <a:r>
              <a:rPr lang="en-US" sz="2000" dirty="0" smtClean="0"/>
              <a:t>My dated </a:t>
            </a:r>
            <a:r>
              <a:rPr lang="en-US" sz="2000" dirty="0" err="1" smtClean="0"/>
              <a:t>Pebuilder</a:t>
            </a:r>
            <a:r>
              <a:rPr lang="en-US" sz="2000" dirty="0" smtClean="0"/>
              <a:t> tutorial</a:t>
            </a:r>
            <a:br>
              <a:rPr lang="en-US" sz="2000" dirty="0" smtClean="0"/>
            </a:br>
            <a:r>
              <a:rPr lang="en-US" sz="2000" dirty="0" smtClean="0">
                <a:hlinkClick r:id="rId5"/>
              </a:rPr>
              <a:t>http</a:t>
            </a:r>
            <a:r>
              <a:rPr lang="en-US" sz="2000" dirty="0">
                <a:hlinkClick r:id="rId5"/>
              </a:rPr>
              <a:t>://</a:t>
            </a:r>
            <a:r>
              <a:rPr lang="en-US" sz="2000" dirty="0" smtClean="0">
                <a:hlinkClick r:id="rId5"/>
              </a:rPr>
              <a:t>www.irongeek.com/i.php?page=security/pebuildertutorial</a:t>
            </a:r>
            <a:r>
              <a:rPr lang="en-US" sz="2000" dirty="0" smtClean="0"/>
              <a:t>  </a:t>
            </a:r>
            <a:endParaRPr lang="en-US" sz="2000" dirty="0"/>
          </a:p>
          <a:p>
            <a:r>
              <a:rPr lang="en-US" sz="2000" dirty="0" smtClean="0"/>
              <a:t>Live </a:t>
            </a:r>
            <a:r>
              <a:rPr lang="en-US" sz="2000" dirty="0"/>
              <a:t>CD List</a:t>
            </a:r>
            <a:br>
              <a:rPr lang="en-US" sz="2000" dirty="0"/>
            </a:br>
            <a:r>
              <a:rPr lang="en-US" sz="2000" dirty="0">
                <a:hlinkClick r:id="rId6"/>
              </a:rPr>
              <a:t>http://www.livecdlist.com/?</a:t>
            </a:r>
            <a:r>
              <a:rPr lang="en-US" sz="2000" dirty="0" smtClean="0">
                <a:hlinkClick r:id="rId6"/>
              </a:rPr>
              <a:t>order=field_lastrelease_value&amp;sort=desc</a:t>
            </a:r>
            <a:r>
              <a:rPr lang="en-US" sz="2000" dirty="0" smtClean="0"/>
              <a:t> </a:t>
            </a:r>
          </a:p>
          <a:p>
            <a:r>
              <a:rPr lang="en-US" sz="2000" dirty="0"/>
              <a:t>Linux Live scripts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7"/>
              </a:rPr>
              <a:t>http</a:t>
            </a:r>
            <a:r>
              <a:rPr lang="en-US" sz="2000" dirty="0">
                <a:hlinkClick r:id="rId7"/>
              </a:rPr>
              <a:t>://</a:t>
            </a:r>
            <a:r>
              <a:rPr lang="en-US" sz="2000" dirty="0" smtClean="0">
                <a:hlinkClick r:id="rId7"/>
              </a:rPr>
              <a:t>www.linux-live.org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 smtClean="0"/>
              <a:t>USB </a:t>
            </a:r>
            <a:r>
              <a:rPr lang="en-US" sz="2000" dirty="0"/>
              <a:t>Flash Drive Speed Tests 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8"/>
              </a:rPr>
              <a:t>http</a:t>
            </a:r>
            <a:r>
              <a:rPr lang="en-US" sz="2000" dirty="0">
                <a:hlinkClick r:id="rId8"/>
              </a:rPr>
              <a:t>://usbspeed.nirsoft.net</a:t>
            </a:r>
            <a:r>
              <a:rPr lang="en-US" sz="2000" dirty="0" smtClean="0">
                <a:hlinkClick r:id="rId8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6874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Booting Demos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sure if there will be time…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597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ISSA </a:t>
            </a:r>
            <a:r>
              <a:rPr lang="en-US" dirty="0" err="1"/>
              <a:t>K</a:t>
            </a:r>
            <a:r>
              <a:rPr lang="en-US" dirty="0" err="1" smtClean="0"/>
              <a:t>entuckiana</a:t>
            </a:r>
            <a:r>
              <a:rPr lang="en-US" dirty="0" smtClean="0"/>
              <a:t> for having me</a:t>
            </a:r>
          </a:p>
          <a:p>
            <a:r>
              <a:rPr lang="en-US" dirty="0" smtClean="0"/>
              <a:t>By buddies from </a:t>
            </a:r>
            <a:r>
              <a:rPr lang="en-US" dirty="0" err="1" smtClean="0"/>
              <a:t>Derbycon</a:t>
            </a:r>
            <a:r>
              <a:rPr lang="en-US" dirty="0" smtClean="0"/>
              <a:t> and the </a:t>
            </a:r>
            <a:r>
              <a:rPr lang="en-US" dirty="0" err="1" smtClean="0"/>
              <a:t>ISDPodcast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00487"/>
            <a:ext cx="2595306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279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08525"/>
          </a:xfrm>
        </p:spPr>
        <p:txBody>
          <a:bodyPr/>
          <a:lstStyle/>
          <a:p>
            <a:r>
              <a:rPr lang="en-US" sz="2400" dirty="0" err="1"/>
              <a:t>DerbyCon</a:t>
            </a:r>
            <a:r>
              <a:rPr lang="en-US" sz="2400" dirty="0"/>
              <a:t> 2011, Louisville </a:t>
            </a:r>
            <a:r>
              <a:rPr lang="en-US" sz="2400" dirty="0" err="1"/>
              <a:t>Ky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Sept 30 - Oct 2</a:t>
            </a:r>
            <a:br>
              <a:rPr lang="en-US" sz="2400" dirty="0"/>
            </a:br>
            <a:r>
              <a:rPr lang="en-US" sz="2400" dirty="0">
                <a:hlinkClick r:id="rId3"/>
              </a:rPr>
              <a:t>http://derbycon.com/</a:t>
            </a:r>
            <a:r>
              <a:rPr lang="en-US" sz="2400" dirty="0"/>
              <a:t> </a:t>
            </a:r>
          </a:p>
          <a:p>
            <a:r>
              <a:rPr lang="en-US" sz="2400" dirty="0"/>
              <a:t>Louisville </a:t>
            </a:r>
            <a:r>
              <a:rPr lang="en-US" sz="2400" dirty="0" err="1"/>
              <a:t>Infosec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4"/>
              </a:rPr>
              <a:t>http://www.louisvilleinfosec.com/</a:t>
            </a:r>
            <a:r>
              <a:rPr lang="en-US" sz="2400" dirty="0"/>
              <a:t> </a:t>
            </a:r>
          </a:p>
          <a:p>
            <a:r>
              <a:rPr lang="en-US" sz="2400" dirty="0"/>
              <a:t>Other Cons:</a:t>
            </a:r>
            <a:br>
              <a:rPr lang="en-US" sz="2400" dirty="0"/>
            </a:br>
            <a:r>
              <a:rPr lang="en-US" sz="2400" dirty="0">
                <a:hlinkClick r:id="rId5"/>
              </a:rPr>
              <a:t>http://www.skydogcon.com/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>
                <a:hlinkClick r:id="rId6"/>
              </a:rPr>
              <a:t>http://www.dojocon.org/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>
                <a:hlinkClick r:id="rId7"/>
              </a:rPr>
              <a:t>http://www.hack3rcon.org/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8"/>
              </a:rPr>
              <a:t>http://phreaknic.info</a:t>
            </a:r>
            <a:r>
              <a:rPr lang="en-US" sz="2400" dirty="0"/>
              <a:t>  </a:t>
            </a:r>
            <a:br>
              <a:rPr lang="en-US" sz="2400" dirty="0"/>
            </a:br>
            <a:r>
              <a:rPr lang="en-US" sz="2400" dirty="0">
                <a:hlinkClick r:id="rId9"/>
              </a:rPr>
              <a:t>http://notacon.org/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10"/>
              </a:rPr>
              <a:t>http://www.outerz0ne.org/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5808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en-US" dirty="0" smtClean="0"/>
              <a:t>Why use memory? </a:t>
            </a:r>
          </a:p>
          <a:p>
            <a:r>
              <a:rPr lang="en-US" dirty="0" smtClean="0"/>
              <a:t>For optical media, it’s read only (mostly)</a:t>
            </a:r>
          </a:p>
          <a:p>
            <a:r>
              <a:rPr lang="en-US" dirty="0" smtClean="0"/>
              <a:t>For USB, it only has so many write cycles</a:t>
            </a:r>
          </a:p>
          <a:p>
            <a:r>
              <a:rPr lang="en-US" dirty="0" smtClean="0"/>
              <a:t>For both: Speed</a:t>
            </a:r>
          </a:p>
          <a:p>
            <a:r>
              <a:rPr lang="en-US" dirty="0" smtClean="0"/>
              <a:t>For some hardware, RAM disk</a:t>
            </a:r>
            <a:br>
              <a:rPr lang="en-US" dirty="0" smtClean="0"/>
            </a:br>
            <a:r>
              <a:rPr lang="en-US" dirty="0" smtClean="0"/>
              <a:t>just works better than UFD</a:t>
            </a:r>
          </a:p>
          <a:p>
            <a:pPr marL="136525" indent="0">
              <a:buNone/>
            </a:pPr>
            <a:r>
              <a:rPr lang="en-US" dirty="0" smtClean="0"/>
              <a:t>Not quite the same thing</a:t>
            </a:r>
          </a:p>
          <a:p>
            <a:r>
              <a:rPr lang="en-US" dirty="0" err="1"/>
              <a:t>UnionFS</a:t>
            </a:r>
            <a:r>
              <a:rPr lang="en-US" dirty="0"/>
              <a:t>, </a:t>
            </a:r>
            <a:r>
              <a:rPr lang="en-US" dirty="0" err="1"/>
              <a:t>AuFS</a:t>
            </a:r>
            <a:r>
              <a:rPr lang="en-US" dirty="0"/>
              <a:t> or </a:t>
            </a:r>
            <a:r>
              <a:rPr lang="en-US" dirty="0" smtClean="0"/>
              <a:t>EWF, which redirect writes to what would otherwise be a read only file system</a:t>
            </a:r>
            <a:endParaRPr lang="en-US" dirty="0"/>
          </a:p>
        </p:txBody>
      </p:sp>
      <p:pic>
        <p:nvPicPr>
          <p:cNvPr id="2056" name="Picture 8" descr="C:\Users\adrian\AppData\Local\Microsoft\Windows\Temporary Internet Files\Content.IE5\HXGODO1H\MC90043385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690" y="2895600"/>
            <a:ext cx="2401659" cy="240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rian\AppData\Local\Microsoft\Windows\Temporary Internet Files\Content.IE5\18KNPZ2C\MM90004092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72191"/>
            <a:ext cx="1852757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474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Distros</a:t>
            </a:r>
            <a:r>
              <a:rPr lang="en-US" dirty="0" smtClean="0"/>
              <a:t>/Boot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en-US" sz="2400" dirty="0" smtClean="0"/>
              <a:t>Just a few:</a:t>
            </a:r>
          </a:p>
          <a:p>
            <a:r>
              <a:rPr lang="en-US" sz="2400" dirty="0" err="1" smtClean="0"/>
              <a:t>BackTrack</a:t>
            </a:r>
            <a:r>
              <a:rPr lang="en-US" sz="2400" dirty="0"/>
              <a:t> Linux</a:t>
            </a:r>
            <a:br>
              <a:rPr lang="en-US" sz="2400" dirty="0"/>
            </a:b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www.backtrack-linux.org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Tails (The Amnesic Incognito Live System)</a:t>
            </a:r>
            <a:br>
              <a:rPr lang="en-US" sz="2400" dirty="0"/>
            </a:br>
            <a:r>
              <a:rPr lang="en-US" sz="2400" dirty="0">
                <a:hlinkClick r:id="rId3"/>
              </a:rPr>
              <a:t>http://tails.boum.org</a:t>
            </a:r>
            <a:r>
              <a:rPr lang="en-US" sz="2400" dirty="0" smtClean="0">
                <a:hlinkClick r:id="rId3"/>
              </a:rPr>
              <a:t>/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Bart’s </a:t>
            </a:r>
            <a:r>
              <a:rPr lang="en-US" sz="2400" dirty="0"/>
              <a:t>PE/UBCD4Win</a:t>
            </a:r>
            <a:br>
              <a:rPr lang="en-US" sz="2400" dirty="0"/>
            </a:br>
            <a:r>
              <a:rPr lang="en-US" sz="2400" dirty="0">
                <a:hlinkClick r:id="rId4"/>
              </a:rPr>
              <a:t>http://www.nu2.nu/pebuilder</a:t>
            </a:r>
            <a:r>
              <a:rPr lang="en-US" sz="2400" dirty="0" smtClean="0">
                <a:hlinkClick r:id="rId4"/>
              </a:rPr>
              <a:t>/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>
                <a:hlinkClick r:id="rId5"/>
              </a:rPr>
              <a:t>http://www.ubcd4win.com</a:t>
            </a:r>
            <a:r>
              <a:rPr lang="en-US" sz="2400" dirty="0" smtClean="0">
                <a:hlinkClick r:id="rId5"/>
              </a:rPr>
              <a:t>/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Winbuilder</a:t>
            </a:r>
            <a:r>
              <a:rPr lang="en-US" sz="2400" dirty="0" smtClean="0"/>
              <a:t>/Win7PE </a:t>
            </a:r>
            <a:r>
              <a:rPr lang="en-US" sz="2400" dirty="0"/>
              <a:t>SE</a:t>
            </a:r>
            <a:br>
              <a:rPr lang="en-US" sz="2400" dirty="0"/>
            </a:br>
            <a:r>
              <a:rPr lang="en-US" sz="2400" dirty="0">
                <a:hlinkClick r:id="rId6"/>
              </a:rPr>
              <a:t>http://winbuilder.net</a:t>
            </a:r>
            <a:r>
              <a:rPr lang="en-US" sz="2400" dirty="0" smtClean="0">
                <a:hlinkClick r:id="rId6"/>
              </a:rPr>
              <a:t>/</a:t>
            </a:r>
            <a:r>
              <a:rPr lang="en-US" sz="2400" dirty="0" smtClean="0"/>
              <a:t>  &amp; </a:t>
            </a:r>
            <a:r>
              <a:rPr lang="en-US" sz="2400" dirty="0">
                <a:hlinkClick r:id="rId7"/>
              </a:rPr>
              <a:t>http://reboot.pro/12427</a:t>
            </a:r>
            <a:r>
              <a:rPr lang="en-US" sz="2400" dirty="0" smtClean="0">
                <a:hlinkClick r:id="rId7"/>
              </a:rPr>
              <a:t>/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Konboot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8"/>
              </a:rPr>
              <a:t>http://www.piotrbania.com/all/kon-boot</a:t>
            </a:r>
            <a:r>
              <a:rPr lang="en-US" sz="2400" dirty="0" smtClean="0">
                <a:hlinkClick r:id="rId8"/>
              </a:rPr>
              <a:t>/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5278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BackTrack</a:t>
            </a:r>
            <a:r>
              <a:rPr lang="en-US" dirty="0" smtClean="0"/>
              <a:t> 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56531" cy="4708525"/>
          </a:xfrm>
        </p:spPr>
        <p:txBody>
          <a:bodyPr/>
          <a:lstStyle/>
          <a:p>
            <a:r>
              <a:rPr lang="en-US" dirty="0" smtClean="0"/>
              <a:t>Tons of security tools</a:t>
            </a:r>
          </a:p>
          <a:p>
            <a:r>
              <a:rPr lang="en-US" dirty="0" smtClean="0"/>
              <a:t>Awesome hardware support for odd wireless needs</a:t>
            </a:r>
          </a:p>
          <a:p>
            <a:r>
              <a:rPr lang="en-US" dirty="0" smtClean="0"/>
              <a:t>Well maintained</a:t>
            </a:r>
          </a:p>
          <a:p>
            <a:r>
              <a:rPr lang="en-US" dirty="0" smtClean="0"/>
              <a:t>Can do a hard drive install if you wish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24000"/>
            <a:ext cx="5055657" cy="379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62400" y="53378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Image from </a:t>
            </a:r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://www.backtrack-linux.org/screenshots</a:t>
            </a:r>
            <a:r>
              <a:rPr lang="en-US" sz="1400" dirty="0" smtClean="0">
                <a:hlinkClick r:id="rId3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59801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56531" cy="4708525"/>
          </a:xfrm>
        </p:spPr>
        <p:txBody>
          <a:bodyPr/>
          <a:lstStyle/>
          <a:p>
            <a:r>
              <a:rPr lang="en-US" dirty="0" smtClean="0"/>
              <a:t>Boot from CD/DVD to leave less of a trail</a:t>
            </a:r>
          </a:p>
          <a:p>
            <a:r>
              <a:rPr lang="en-US" dirty="0" smtClean="0"/>
              <a:t>Use Tor to anonymize traffic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52599"/>
            <a:ext cx="4834681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102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Bart’s PE/UBCD4Win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156531" cy="5089525"/>
          </a:xfrm>
        </p:spPr>
        <p:txBody>
          <a:bodyPr/>
          <a:lstStyle/>
          <a:p>
            <a:r>
              <a:rPr lang="en-US" dirty="0" smtClean="0"/>
              <a:t>Bart’s PE can be build from the files on a Windows XP CD </a:t>
            </a:r>
          </a:p>
          <a:p>
            <a:r>
              <a:rPr lang="en-US" dirty="0" smtClean="0"/>
              <a:t>UBCD4Win is Bart’s </a:t>
            </a:r>
            <a:r>
              <a:rPr lang="en-US" dirty="0" err="1" smtClean="0"/>
              <a:t>Pe</a:t>
            </a:r>
            <a:r>
              <a:rPr lang="en-US" dirty="0" smtClean="0"/>
              <a:t> with a bunch of extras + Multi-boot (DBAN)</a:t>
            </a:r>
          </a:p>
          <a:p>
            <a:r>
              <a:rPr lang="en-US" dirty="0" smtClean="0"/>
              <a:t>Plugins can be made to add functionality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62400" y="53378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Image </a:t>
            </a:r>
            <a:r>
              <a:rPr lang="en-US" sz="1400" dirty="0"/>
              <a:t>from </a:t>
            </a: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www.ubcd4win.com/screen.htm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71600"/>
            <a:ext cx="508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300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5411</TotalTime>
  <Words>944</Words>
  <Application>Microsoft Office PowerPoint</Application>
  <PresentationFormat>On-screen Show (4:3)</PresentationFormat>
  <Paragraphs>255</Paragraphs>
  <Slides>46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Apex</vt:lpstr>
      <vt:lpstr>Boot Devices: Or in Canadian, what is this all aboot </vt:lpstr>
      <vt:lpstr>About Adrian</vt:lpstr>
      <vt:lpstr>Why care?</vt:lpstr>
      <vt:lpstr>Dumbed down boot process</vt:lpstr>
      <vt:lpstr>RAM Disks</vt:lpstr>
      <vt:lpstr>Distros/Boot environments</vt:lpstr>
      <vt:lpstr>BackTrack Linux</vt:lpstr>
      <vt:lpstr>Tails</vt:lpstr>
      <vt:lpstr>Bart’s PE/UBCD4Win</vt:lpstr>
      <vt:lpstr>Winbuilder/Win7PE SE</vt:lpstr>
      <vt:lpstr>Konboot</vt:lpstr>
      <vt:lpstr>Burn an ISO</vt:lpstr>
      <vt:lpstr>Make that Linux ISO a bootable USB</vt:lpstr>
      <vt:lpstr>Linux Remastering</vt:lpstr>
      <vt:lpstr>Windows based bootables </vt:lpstr>
      <vt:lpstr>A few notes on the Windows based tools and AV</vt:lpstr>
      <vt:lpstr>UBCD4Win/Bart’s PE</vt:lpstr>
      <vt:lpstr>UBCD4Win/Bart’s PE</vt:lpstr>
      <vt:lpstr>Common issues with UBCD4Win</vt:lpstr>
      <vt:lpstr>Putting UBCD4Win to a USB</vt:lpstr>
      <vt:lpstr>WinBuilder/Win7PE SE</vt:lpstr>
      <vt:lpstr>Needed files to build</vt:lpstr>
      <vt:lpstr>If you get this error, reboot and try again </vt:lpstr>
      <vt:lpstr>WinBuilder Scripts</vt:lpstr>
      <vt:lpstr>Driverpacks</vt:lpstr>
      <vt:lpstr>Putting WinBuilder to a USB</vt:lpstr>
      <vt:lpstr>WinBuilder/Win7PE SE</vt:lpstr>
      <vt:lpstr>A few key tools</vt:lpstr>
      <vt:lpstr>Other Winbuilder Projects</vt:lpstr>
      <vt:lpstr>Edit a WMI file</vt:lpstr>
      <vt:lpstr>Saving your WinBuilder project for later USB creation</vt:lpstr>
      <vt:lpstr>Multibooting</vt:lpstr>
      <vt:lpstr>Katana Notes</vt:lpstr>
      <vt:lpstr>YUMI Notes ver. 0.0.1.6</vt:lpstr>
      <vt:lpstr>XBOOT Notes ver. 1.0.0.0 beta 6</vt:lpstr>
      <vt:lpstr>SARDU Notes ver. 2.0.3 beta 5</vt:lpstr>
      <vt:lpstr>Best way to dual boot Backtrack and Win7PE SE</vt:lpstr>
      <vt:lpstr>Putting Konboot on a USB</vt:lpstr>
      <vt:lpstr>Other distros of interest</vt:lpstr>
      <vt:lpstr>U3 Notes</vt:lpstr>
      <vt:lpstr>Making/Loading your own U3</vt:lpstr>
      <vt:lpstr>More resources</vt:lpstr>
      <vt:lpstr>Booting Demos</vt:lpstr>
      <vt:lpstr>Thanks</vt:lpstr>
      <vt:lpstr>Events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Boot</dc:title>
  <dc:creator>adrian</dc:creator>
  <cp:lastModifiedBy>adrian</cp:lastModifiedBy>
  <cp:revision>1064</cp:revision>
  <dcterms:created xsi:type="dcterms:W3CDTF">2006-08-16T00:00:00Z</dcterms:created>
  <dcterms:modified xsi:type="dcterms:W3CDTF">2011-06-02T23:15:55Z</dcterms:modified>
</cp:coreProperties>
</file>