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8"/>
  </p:notesMasterIdLst>
  <p:sldIdLst>
    <p:sldId id="256" r:id="rId2"/>
    <p:sldId id="281" r:id="rId3"/>
    <p:sldId id="294" r:id="rId4"/>
    <p:sldId id="257" r:id="rId5"/>
    <p:sldId id="258" r:id="rId6"/>
    <p:sldId id="274" r:id="rId7"/>
    <p:sldId id="260" r:id="rId8"/>
    <p:sldId id="288" r:id="rId9"/>
    <p:sldId id="261" r:id="rId10"/>
    <p:sldId id="290" r:id="rId11"/>
    <p:sldId id="259" r:id="rId12"/>
    <p:sldId id="262" r:id="rId13"/>
    <p:sldId id="291" r:id="rId14"/>
    <p:sldId id="286" r:id="rId15"/>
    <p:sldId id="285" r:id="rId16"/>
    <p:sldId id="284" r:id="rId17"/>
    <p:sldId id="282" r:id="rId18"/>
    <p:sldId id="283" r:id="rId19"/>
    <p:sldId id="292" r:id="rId20"/>
    <p:sldId id="278" r:id="rId21"/>
    <p:sldId id="293" r:id="rId22"/>
    <p:sldId id="287" r:id="rId23"/>
    <p:sldId id="268" r:id="rId24"/>
    <p:sldId id="289" r:id="rId25"/>
    <p:sldId id="279" r:id="rId26"/>
    <p:sldId id="280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90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2B34F-63FB-431A-8255-ECABA62D88C6}" type="datetimeFigureOut">
              <a:rPr lang="en-US" smtClean="0"/>
              <a:t>9/23/2010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53702-B92E-4F04-B5A9-6B89691DB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253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Take</a:t>
            </a:r>
            <a:r>
              <a:rPr lang="en-US" baseline="0" dirty="0" smtClean="0"/>
              <a:t> a note from Johnny Long’s book, and Bruce Potter’s book.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53702-B92E-4F04-B5A9-6B89691DB0D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515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Beg for hardware</a:t>
            </a:r>
            <a:r>
              <a:rPr lang="en-US" baseline="0" dirty="0" smtClean="0"/>
              <a:t> </a:t>
            </a:r>
            <a:r>
              <a:rPr lang="en-US" dirty="0" smtClean="0"/>
              <a:t>donations.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92174-60E5-4DB5-AC24-51715D6953E0}" type="datetimeFigureOut">
              <a:rPr lang="en-US"/>
              <a:pPr>
                <a:defRPr/>
              </a:pPr>
              <a:t>9/23/2010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Irongeek.com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057EB-7238-4009-9252-8B55283E6D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4AA76-4E64-4FDB-AC58-24FB80A2D37D}" type="datetimeFigureOut">
              <a:rPr lang="en-US"/>
              <a:pPr>
                <a:defRPr/>
              </a:pPr>
              <a:t>9/23/2010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16BBC-3AD4-455D-B3CE-507F6DB1AA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1437F-8864-4D42-B820-741711E368E3}" type="datetimeFigureOut">
              <a:rPr lang="en-US"/>
              <a:pPr>
                <a:defRPr/>
              </a:pPr>
              <a:t>9/23/2010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E6338-E3AE-4369-983F-4210CED66F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1E70E-7A0F-4790-A459-AE20FEF9162B}" type="datetimeFigureOut">
              <a:rPr lang="en-US"/>
              <a:pPr>
                <a:defRPr/>
              </a:pPr>
              <a:t>9/23/2010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239D9-44C8-4F6E-BB13-70B1CC884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88625-263C-43A0-8C3F-63AC0FAF8029}" type="datetimeFigureOut">
              <a:rPr lang="en-US"/>
              <a:pPr>
                <a:defRPr/>
              </a:pPr>
              <a:t>9/23/2010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13B27-8EC2-4F5F-9DA5-D3C012363B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62503-9846-445D-ABB5-954A60CFB6F1}" type="datetimeFigureOut">
              <a:rPr lang="en-US"/>
              <a:pPr>
                <a:defRPr/>
              </a:pPr>
              <a:t>9/23/2010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C0217-E285-4458-9993-9394D1F644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F07D3-1943-4BCA-9533-0777C2BA2128}" type="datetimeFigureOut">
              <a:rPr lang="en-US"/>
              <a:pPr>
                <a:defRPr/>
              </a:pPr>
              <a:t>9/23/2010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1B54E-F3C3-4DEE-9245-288B42ABF8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0FC56-1518-455F-9DAB-57F008E3559A}" type="datetimeFigureOut">
              <a:rPr lang="en-US"/>
              <a:pPr>
                <a:defRPr/>
              </a:pPr>
              <a:t>9/23/2010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605BF-7072-43F6-B20B-42B581EA00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D8C2D-821E-49DE-A890-7FF4495653EB}" type="datetimeFigureOut">
              <a:rPr lang="en-US"/>
              <a:pPr>
                <a:defRPr/>
              </a:pPr>
              <a:t>9/23/2010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DFC1F-3589-444D-8396-63786EB6B8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FAA8E-3019-4854-8C02-F09B944CC9F7}" type="datetimeFigureOut">
              <a:rPr lang="en-US"/>
              <a:pPr>
                <a:defRPr/>
              </a:pPr>
              <a:t>9/23/2010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19BEE-5D84-4A2E-B863-ED9BF66AE3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18707-7EBB-4841-9E9F-0B1455B824F5}" type="datetimeFigureOut">
              <a:rPr lang="en-US"/>
              <a:pPr>
                <a:defRPr/>
              </a:pPr>
              <a:t>9/23/2010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65400-167D-4AF2-BDFF-10489DFB70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9788DC-0CC9-40BC-92D8-795794D78067}" type="datetimeFigureOut">
              <a:rPr lang="en-US"/>
              <a:pPr>
                <a:defRPr/>
              </a:pPr>
              <a:t>9/23/2010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50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Irongeek.com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4A9CB9-88AF-4A98-B897-49973D47DB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6" descr="mascot small.pn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680325" y="5430838"/>
            <a:ext cx="1463675" cy="14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0" y="6488113"/>
            <a:ext cx="20986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http://Irongeek.com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issa%20nmap\nmap%20basic%20scan.avi" TargetMode="Externa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cornscan.org/" TargetMode="External"/><Relationship Id="rId2" Type="http://schemas.openxmlformats.org/officeDocument/2006/relationships/hyperlink" Target="http://www.hping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etworkminer.sourceforge.net/" TargetMode="External"/><Relationship Id="rId5" Type="http://schemas.openxmlformats.org/officeDocument/2006/relationships/hyperlink" Target="http://www.metasploit.com/" TargetMode="External"/><Relationship Id="rId4" Type="http://schemas.openxmlformats.org/officeDocument/2006/relationships/hyperlink" Target="http://autoscan-network.com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rongeek.com/i.php?page=videos/metasploit-clas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sd-podcast.com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nmap.org/nsedoc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ngeek.com/i.php?page=videos/networkminer-for-network-forensics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irongeek.com/i.php?page=videos/nmap-louisville-issa" TargetMode="External"/><Relationship Id="rId2" Type="http://schemas.openxmlformats.org/officeDocument/2006/relationships/hyperlink" Target="http://nmap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acktrack-linux.org/" TargetMode="External"/><Relationship Id="rId5" Type="http://schemas.openxmlformats.org/officeDocument/2006/relationships/hyperlink" Target="http://irongeek.com/i.php?page=videos/nmap2" TargetMode="External"/><Relationship Id="rId4" Type="http://schemas.openxmlformats.org/officeDocument/2006/relationships/hyperlink" Target="http://irongeek.com/i.php?page=videos/nmap1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cornscan.org/" TargetMode="External"/><Relationship Id="rId2" Type="http://schemas.openxmlformats.org/officeDocument/2006/relationships/hyperlink" Target="http://www.hping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etworkminer.sourceforge.net/" TargetMode="External"/><Relationship Id="rId5" Type="http://schemas.openxmlformats.org/officeDocument/2006/relationships/hyperlink" Target="http://www.metasploit.com/" TargetMode="External"/><Relationship Id="rId4" Type="http://schemas.openxmlformats.org/officeDocument/2006/relationships/hyperlink" Target="http://autoscan-network.com/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notacon.org/" TargetMode="External"/><Relationship Id="rId3" Type="http://schemas.openxmlformats.org/officeDocument/2006/relationships/hyperlink" Target="http://www.louisvilleinfosec.com/" TargetMode="External"/><Relationship Id="rId7" Type="http://schemas.openxmlformats.org/officeDocument/2006/relationships/hyperlink" Target="http://phreaknic.info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ack3rcon.org/" TargetMode="External"/><Relationship Id="rId5" Type="http://schemas.openxmlformats.org/officeDocument/2006/relationships/hyperlink" Target="http://www.skydogcon.com/" TargetMode="External"/><Relationship Id="rId4" Type="http://schemas.openxmlformats.org/officeDocument/2006/relationships/hyperlink" Target="http://derbycon.com/" TargetMode="External"/><Relationship Id="rId9" Type="http://schemas.openxmlformats.org/officeDocument/2006/relationships/hyperlink" Target="http://www.outerz0ne.org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tcp-syn-connect.sw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Beyond </a:t>
            </a:r>
            <a:r>
              <a:rPr lang="en-US" dirty="0" err="1" smtClean="0"/>
              <a:t>Nmap</a:t>
            </a:r>
            <a:r>
              <a:rPr lang="en-US" dirty="0" smtClean="0"/>
              <a:t>: Other network scanners</a:t>
            </a:r>
            <a:endParaRPr lang="en-US" dirty="0"/>
          </a:p>
        </p:txBody>
      </p:sp>
      <p:sp>
        <p:nvSpPr>
          <p:cNvPr id="12291" name="Subtitle 2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pPr eaLnBrk="1" hangingPunct="1"/>
            <a:r>
              <a:rPr lang="en-US" smtClean="0"/>
              <a:t>Adrian Crenshaw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what about UDP?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>
              <a:buNone/>
            </a:pPr>
            <a:r>
              <a:rPr lang="en-US" dirty="0" smtClean="0"/>
              <a:t>Problems:</a:t>
            </a:r>
          </a:p>
          <a:p>
            <a:r>
              <a:rPr lang="en-US" dirty="0" smtClean="0"/>
              <a:t>Packets to open ports </a:t>
            </a:r>
            <a:r>
              <a:rPr lang="en-US" dirty="0"/>
              <a:t>don’t have to be </a:t>
            </a:r>
            <a:r>
              <a:rPr lang="en-US" dirty="0" smtClean="0"/>
              <a:t>acknowledged</a:t>
            </a:r>
          </a:p>
          <a:p>
            <a:r>
              <a:rPr lang="en-US" dirty="0" smtClean="0"/>
              <a:t>Closed ports may </a:t>
            </a:r>
            <a:r>
              <a:rPr lang="en-US" dirty="0"/>
              <a:t>send back ICMP_PORT_UNREACH </a:t>
            </a:r>
            <a:r>
              <a:rPr lang="en-US" dirty="0" smtClean="0"/>
              <a:t>messages, but don’t have to</a:t>
            </a:r>
          </a:p>
          <a:p>
            <a:r>
              <a:rPr lang="en-US" dirty="0"/>
              <a:t>RFC 1812 section </a:t>
            </a:r>
            <a:r>
              <a:rPr lang="en-US" dirty="0" smtClean="0"/>
              <a:t>4.3.2.8 if implemented may limit ICMP packets returned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47061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Nmap</a:t>
            </a:r>
            <a:endParaRPr 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One of the most popular port scanners</a:t>
            </a:r>
          </a:p>
          <a:p>
            <a:pPr eaLnBrk="1" hangingPunct="1"/>
            <a:r>
              <a:rPr lang="en-US" smtClean="0"/>
              <a:t>Started by Gordon Lyon (Fyodor) back in 1997, as an article for Phrack Magazine 51</a:t>
            </a:r>
          </a:p>
          <a:p>
            <a:pPr eaLnBrk="1" hangingPunct="1"/>
            <a:r>
              <a:rPr lang="en-US" smtClean="0"/>
              <a:t>Started as a fairly simple port scanner, and has suffered some pretty serious feature creep since. </a:t>
            </a:r>
            <a:r>
              <a:rPr lang="en-US" smtClean="0">
                <a:sym typeface="Wingdings" pitchFamily="2" charset="2"/>
              </a:rPr>
              <a:t></a:t>
            </a:r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Multiplatform (Linux, Windows, BSD, OS X)</a:t>
            </a:r>
          </a:p>
          <a:p>
            <a:pPr eaLnBrk="1" hangingPunct="1"/>
            <a:r>
              <a:rPr lang="en-US" smtClean="0"/>
              <a:t>Open Source and available from http://nmap.org/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152400"/>
            <a:ext cx="17621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Simple Scan Example</a:t>
            </a:r>
            <a:endParaRPr lang="en-US" dirty="0"/>
          </a:p>
        </p:txBody>
      </p:sp>
      <p:pic>
        <p:nvPicPr>
          <p:cNvPr id="4" name="nmap basic scan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1485900" y="1219200"/>
            <a:ext cx="6096000" cy="4572000"/>
          </a:xfrm>
        </p:spPr>
      </p:pic>
      <p:sp>
        <p:nvSpPr>
          <p:cNvPr id="5" name="Rectangle 4"/>
          <p:cNvSpPr/>
          <p:nvPr/>
        </p:nvSpPr>
        <p:spPr>
          <a:xfrm>
            <a:off x="7543800" y="1447800"/>
            <a:ext cx="76200" cy="449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57400" y="5943600"/>
            <a:ext cx="281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nmap</a:t>
            </a:r>
            <a:r>
              <a:rPr lang="en-US" dirty="0"/>
              <a:t> -</a:t>
            </a:r>
            <a:r>
              <a:rPr lang="en-US" dirty="0" err="1"/>
              <a:t>sS</a:t>
            </a:r>
            <a:r>
              <a:rPr lang="en-US" dirty="0"/>
              <a:t> -</a:t>
            </a:r>
            <a:r>
              <a:rPr lang="en-US" dirty="0" smtClean="0"/>
              <a:t>A 192.168.1.*</a:t>
            </a:r>
            <a:endParaRPr lang="en-US" dirty="0"/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But, let’s move 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/>
              <a:t>Hping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hlinkClick r:id="rId2"/>
              </a:rPr>
              <a:t>http://www.hping.org/</a:t>
            </a:r>
            <a:r>
              <a:rPr lang="en-US" sz="2400" dirty="0"/>
              <a:t> </a:t>
            </a:r>
          </a:p>
          <a:p>
            <a:r>
              <a:rPr lang="en-US" sz="2400" dirty="0"/>
              <a:t>Unicorn Scan</a:t>
            </a:r>
            <a:br>
              <a:rPr lang="en-US" sz="2400" dirty="0"/>
            </a:br>
            <a:r>
              <a:rPr lang="en-US" sz="2400" dirty="0">
                <a:hlinkClick r:id="rId3"/>
              </a:rPr>
              <a:t>http://www.unicornscan.org/</a:t>
            </a:r>
            <a:endParaRPr lang="en-US" sz="2400" dirty="0"/>
          </a:p>
          <a:p>
            <a:r>
              <a:rPr lang="en-US" sz="2400" dirty="0" err="1"/>
              <a:t>AutoScan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hlinkClick r:id="rId4"/>
              </a:rPr>
              <a:t>http://autoscan-network.com/</a:t>
            </a:r>
            <a:endParaRPr lang="en-US" sz="2400" dirty="0"/>
          </a:p>
          <a:p>
            <a:r>
              <a:rPr lang="en-US" sz="2400" dirty="0" err="1"/>
              <a:t>Netscan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http://www.softperfect.com/products/networkscanner/</a:t>
            </a:r>
          </a:p>
          <a:p>
            <a:r>
              <a:rPr lang="en-US" sz="2400" dirty="0" err="1"/>
              <a:t>Metasploit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hlinkClick r:id="rId5"/>
              </a:rPr>
              <a:t>http://www.metasploit.com/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NetworkMiner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hlinkClick r:id="rId6"/>
              </a:rPr>
              <a:t>http://networkminer.sourceforge.net/</a:t>
            </a:r>
            <a:r>
              <a:rPr lang="en-US" sz="2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4021142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Nice for packet creation</a:t>
            </a:r>
          </a:p>
          <a:p>
            <a:r>
              <a:rPr lang="en-US" dirty="0" smtClean="0"/>
              <a:t>Also good for rolling your own tests, and seeing what returns what</a:t>
            </a:r>
          </a:p>
          <a:p>
            <a:r>
              <a:rPr lang="en-US" dirty="0" smtClean="0"/>
              <a:t>Only for one IP at a time</a:t>
            </a:r>
          </a:p>
          <a:p>
            <a:endParaRPr lang="en-US" dirty="0"/>
          </a:p>
          <a:p>
            <a:pPr marL="136525" indent="0">
              <a:buNone/>
            </a:pPr>
            <a:r>
              <a:rPr lang="en-US" dirty="0" smtClean="0"/>
              <a:t>Demo commands:</a:t>
            </a:r>
          </a:p>
          <a:p>
            <a:pPr marL="136525" indent="0">
              <a:buNone/>
            </a:pPr>
            <a:r>
              <a:rPr lang="en-US" dirty="0" err="1"/>
              <a:t>h</a:t>
            </a:r>
            <a:r>
              <a:rPr lang="en-US" dirty="0" err="1" smtClean="0"/>
              <a:t>ping</a:t>
            </a:r>
            <a:r>
              <a:rPr lang="en-US" dirty="0" smtClean="0"/>
              <a:t> –S microsoft.com –c 1 –p 80</a:t>
            </a:r>
          </a:p>
          <a:p>
            <a:pPr marL="136525" indent="0">
              <a:buNone/>
            </a:pPr>
            <a:r>
              <a:rPr lang="en-US" dirty="0" err="1"/>
              <a:t>hping</a:t>
            </a:r>
            <a:r>
              <a:rPr lang="en-US" dirty="0"/>
              <a:t> </a:t>
            </a:r>
            <a:r>
              <a:rPr lang="en-US" dirty="0" smtClean="0"/>
              <a:t>–S 192.168.1.1  </a:t>
            </a:r>
            <a:r>
              <a:rPr lang="en-US" dirty="0"/>
              <a:t>–p </a:t>
            </a:r>
            <a:r>
              <a:rPr lang="en-US" dirty="0" smtClean="0"/>
              <a:t>++20</a:t>
            </a:r>
            <a:endParaRPr lang="en-US" dirty="0"/>
          </a:p>
          <a:p>
            <a:pPr marL="136525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1905434" cy="74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51257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685800"/>
            <a:ext cx="2176509" cy="1413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Unicorn Scan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CIDR notation</a:t>
            </a:r>
          </a:p>
          <a:p>
            <a:r>
              <a:rPr lang="en-US" dirty="0" smtClean="0"/>
              <a:t>Really not sure about </a:t>
            </a:r>
            <a:r>
              <a:rPr lang="en-US" dirty="0" err="1" smtClean="0"/>
              <a:t>about</a:t>
            </a:r>
            <a:r>
              <a:rPr lang="en-US" dirty="0" smtClean="0"/>
              <a:t> the logo</a:t>
            </a:r>
          </a:p>
          <a:p>
            <a:pPr marL="136525" indent="0">
              <a:buNone/>
            </a:pPr>
            <a:endParaRPr lang="en-US" dirty="0" smtClean="0"/>
          </a:p>
          <a:p>
            <a:pPr marL="136525" indent="0">
              <a:buNone/>
            </a:pPr>
            <a:r>
              <a:rPr lang="en-US" dirty="0" smtClean="0"/>
              <a:t>Demo commands:</a:t>
            </a:r>
          </a:p>
          <a:p>
            <a:pPr marL="136525" indent="0">
              <a:buNone/>
            </a:pPr>
            <a:r>
              <a:rPr lang="en-US" dirty="0" err="1" smtClean="0"/>
              <a:t>unicornscan</a:t>
            </a:r>
            <a:r>
              <a:rPr lang="en-US" dirty="0" smtClean="0"/>
              <a:t> 192.168.1.1:0-100 -z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59298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29449"/>
            <a:ext cx="32385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AutoScan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Nice GUI and Wizard</a:t>
            </a:r>
          </a:p>
          <a:p>
            <a:r>
              <a:rPr lang="en-US" dirty="0" smtClean="0"/>
              <a:t>Intrusion alert </a:t>
            </a:r>
          </a:p>
          <a:p>
            <a:r>
              <a:rPr lang="en-US" dirty="0" smtClean="0"/>
              <a:t>Can be agent based</a:t>
            </a:r>
          </a:p>
          <a:p>
            <a:r>
              <a:rPr lang="pt-BR" dirty="0"/>
              <a:t>Nokia N770, N800 or </a:t>
            </a:r>
            <a:r>
              <a:rPr lang="pt-BR" dirty="0" smtClean="0"/>
              <a:t>N810 versions</a:t>
            </a:r>
            <a:endParaRPr lang="en-US" dirty="0" smtClean="0"/>
          </a:p>
          <a:p>
            <a:pPr marL="136525" indent="0">
              <a:buNone/>
            </a:pPr>
            <a:r>
              <a:rPr lang="en-US" dirty="0" smtClean="0"/>
              <a:t>Demo:</a:t>
            </a:r>
          </a:p>
          <a:p>
            <a:pPr marL="136525" indent="0">
              <a:buNone/>
            </a:pPr>
            <a:r>
              <a:rPr lang="en-US" dirty="0" smtClean="0"/>
              <a:t>Basic Wizard/GUI</a:t>
            </a:r>
          </a:p>
          <a:p>
            <a:pPr marL="136525" indent="0">
              <a:buNone/>
            </a:pPr>
            <a:r>
              <a:rPr lang="en-US" dirty="0" smtClean="0"/>
              <a:t>Alert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02202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Netscan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Nice GUI, easy to use</a:t>
            </a:r>
          </a:p>
          <a:p>
            <a:r>
              <a:rPr lang="en-US" dirty="0" smtClean="0"/>
              <a:t>Great at scanning for open SMB file shares</a:t>
            </a:r>
          </a:p>
          <a:p>
            <a:pPr marL="136525" indent="0">
              <a:buNone/>
            </a:pPr>
            <a:r>
              <a:rPr lang="en-US" dirty="0" smtClean="0"/>
              <a:t>Demo:</a:t>
            </a:r>
          </a:p>
          <a:p>
            <a:pPr marL="136525" indent="0">
              <a:buNone/>
            </a:pPr>
            <a:r>
              <a:rPr lang="en-US" dirty="0"/>
              <a:t>B</a:t>
            </a:r>
            <a:r>
              <a:rPr lang="en-US" dirty="0" smtClean="0"/>
              <a:t>asic </a:t>
            </a:r>
            <a:r>
              <a:rPr lang="en-US" dirty="0" err="1" smtClean="0"/>
              <a:t>config</a:t>
            </a:r>
            <a:r>
              <a:rPr lang="en-US" dirty="0" smtClean="0"/>
              <a:t> and scan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99" y="2819400"/>
            <a:ext cx="4813361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7200"/>
            <a:ext cx="85725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6333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828800" cy="1310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Metasploit</a:t>
            </a:r>
            <a:r>
              <a:rPr lang="en-US" dirty="0" smtClean="0"/>
              <a:t> Auxiliary Scans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than just point, click, exploit</a:t>
            </a:r>
          </a:p>
          <a:p>
            <a:r>
              <a:rPr lang="en-US" dirty="0" smtClean="0"/>
              <a:t>Lots of Auxiliary modules for extra functionality</a:t>
            </a:r>
          </a:p>
          <a:p>
            <a:r>
              <a:rPr lang="en-US" dirty="0" smtClean="0"/>
              <a:t>Seems to be able to use </a:t>
            </a:r>
            <a:r>
              <a:rPr lang="en-US" dirty="0" err="1" smtClean="0"/>
              <a:t>Nmap</a:t>
            </a:r>
            <a:r>
              <a:rPr lang="en-US" dirty="0" smtClean="0"/>
              <a:t> style targeting</a:t>
            </a:r>
          </a:p>
          <a:p>
            <a:r>
              <a:rPr lang="en-US" dirty="0" smtClean="0"/>
              <a:t>Don’t forget to use </a:t>
            </a:r>
            <a:r>
              <a:rPr lang="en-US" dirty="0" err="1" smtClean="0"/>
              <a:t>msfupdate</a:t>
            </a:r>
            <a:r>
              <a:rPr lang="en-US" dirty="0" smtClean="0"/>
              <a:t> </a:t>
            </a:r>
          </a:p>
          <a:p>
            <a:pPr marL="136525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3942131"/>
            <a:ext cx="3810000" cy="1169551"/>
          </a:xfrm>
          <a:prstGeom prst="rect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en-US" sz="1400" dirty="0"/>
              <a:t>use auxiliary/scanner/discovery/</a:t>
            </a:r>
            <a:r>
              <a:rPr lang="en-US" sz="1400" dirty="0" err="1"/>
              <a:t>arp_sweep</a:t>
            </a:r>
            <a:endParaRPr lang="en-US" sz="1400" dirty="0"/>
          </a:p>
          <a:p>
            <a:r>
              <a:rPr lang="en-US" sz="1400" dirty="0"/>
              <a:t>set SHOST 192.168.1.1</a:t>
            </a:r>
          </a:p>
          <a:p>
            <a:r>
              <a:rPr lang="en-US" sz="1400" dirty="0" smtClean="0"/>
              <a:t>set </a:t>
            </a:r>
            <a:r>
              <a:rPr lang="en-US" sz="1400" dirty="0"/>
              <a:t>SMAC 00:0c:29:e3:39:f5</a:t>
            </a:r>
          </a:p>
          <a:p>
            <a:r>
              <a:rPr lang="en-US" sz="1400" dirty="0"/>
              <a:t>set RHOSTS 192.168.1.1/24</a:t>
            </a:r>
          </a:p>
          <a:p>
            <a:r>
              <a:rPr lang="en-US" sz="1400" dirty="0" smtClean="0"/>
              <a:t>exploit </a:t>
            </a:r>
            <a:r>
              <a:rPr lang="en-US" sz="1400" dirty="0"/>
              <a:t>-j</a:t>
            </a:r>
          </a:p>
        </p:txBody>
      </p:sp>
      <p:sp>
        <p:nvSpPr>
          <p:cNvPr id="7" name="Rectangle 6"/>
          <p:cNvSpPr/>
          <p:nvPr/>
        </p:nvSpPr>
        <p:spPr>
          <a:xfrm>
            <a:off x="5105400" y="4267200"/>
            <a:ext cx="3810000" cy="738664"/>
          </a:xfrm>
          <a:prstGeom prst="rect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en-US" sz="1400" dirty="0"/>
              <a:t>use auxiliary/scanner/</a:t>
            </a:r>
            <a:r>
              <a:rPr lang="en-US" sz="1400" dirty="0" err="1"/>
              <a:t>smb</a:t>
            </a:r>
            <a:r>
              <a:rPr lang="en-US" sz="1400" dirty="0"/>
              <a:t>/</a:t>
            </a:r>
            <a:r>
              <a:rPr lang="en-US" sz="1400" dirty="0" err="1"/>
              <a:t>smb_version</a:t>
            </a:r>
            <a:endParaRPr lang="en-US" sz="1400" dirty="0"/>
          </a:p>
          <a:p>
            <a:r>
              <a:rPr lang="en-US" sz="1400" dirty="0"/>
              <a:t>set RHOSTS 192.168.1.1/24</a:t>
            </a:r>
          </a:p>
          <a:p>
            <a:r>
              <a:rPr lang="en-US" sz="1400" dirty="0"/>
              <a:t>exploit -j</a:t>
            </a:r>
          </a:p>
        </p:txBody>
      </p:sp>
      <p:sp>
        <p:nvSpPr>
          <p:cNvPr id="8" name="Rectangle 7"/>
          <p:cNvSpPr/>
          <p:nvPr/>
        </p:nvSpPr>
        <p:spPr>
          <a:xfrm>
            <a:off x="2667000" y="5469713"/>
            <a:ext cx="3810000" cy="1169551"/>
          </a:xfrm>
          <a:prstGeom prst="rect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en-US" sz="1400" dirty="0"/>
              <a:t>use auxiliary/scanner/</a:t>
            </a:r>
            <a:r>
              <a:rPr lang="en-US" sz="1400" dirty="0" err="1"/>
              <a:t>portscan</a:t>
            </a:r>
            <a:r>
              <a:rPr lang="en-US" sz="1400" dirty="0"/>
              <a:t>/</a:t>
            </a:r>
            <a:r>
              <a:rPr lang="en-US" sz="1400" dirty="0" err="1"/>
              <a:t>syn</a:t>
            </a:r>
            <a:endParaRPr lang="en-US" sz="1400" dirty="0"/>
          </a:p>
          <a:p>
            <a:r>
              <a:rPr lang="en-US" sz="1400" dirty="0"/>
              <a:t>set THREADS 1000</a:t>
            </a:r>
          </a:p>
          <a:p>
            <a:r>
              <a:rPr lang="en-US" sz="1400" dirty="0"/>
              <a:t>set RHOSTS 192.168.1.1/24</a:t>
            </a:r>
          </a:p>
          <a:p>
            <a:r>
              <a:rPr lang="en-US" sz="1400" dirty="0"/>
              <a:t>set TIMEOUT 5</a:t>
            </a:r>
          </a:p>
          <a:p>
            <a:r>
              <a:rPr lang="en-US" sz="1400" dirty="0"/>
              <a:t>exploit -j</a:t>
            </a:r>
          </a:p>
        </p:txBody>
      </p:sp>
    </p:spTree>
    <p:extLst>
      <p:ext uri="{BB962C8B-B14F-4D97-AF65-F5344CB8AC3E}">
        <p14:creationId xmlns:p14="http://schemas.microsoft.com/office/powerpoint/2010/main" val="362450404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</a:t>
            </a:r>
            <a:r>
              <a:rPr lang="en-US" dirty="0" err="1" smtClean="0"/>
              <a:t>Metasploit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</a:t>
            </a:r>
            <a:r>
              <a:rPr lang="en-US" dirty="0" err="1" smtClean="0"/>
              <a:t>Metasploit</a:t>
            </a:r>
            <a:r>
              <a:rPr lang="en-US" dirty="0" smtClean="0"/>
              <a:t> than you </a:t>
            </a:r>
            <a:r>
              <a:rPr lang="en-US" dirty="0"/>
              <a:t>can stand, </a:t>
            </a:r>
            <a:r>
              <a:rPr lang="en-US" dirty="0" smtClean="0"/>
              <a:t>with </a:t>
            </a:r>
            <a:r>
              <a:rPr lang="en-US" smtClean="0"/>
              <a:t>instructors </a:t>
            </a:r>
            <a:r>
              <a:rPr lang="en-US" smtClean="0"/>
              <a:t>David </a:t>
            </a:r>
            <a:r>
              <a:rPr lang="en-US" dirty="0"/>
              <a:t>"ReL1K" Kennedy, Martin "</a:t>
            </a:r>
            <a:r>
              <a:rPr lang="en-US" dirty="0" err="1"/>
              <a:t>PureHate</a:t>
            </a:r>
            <a:r>
              <a:rPr lang="en-US" dirty="0"/>
              <a:t>" </a:t>
            </a:r>
            <a:r>
              <a:rPr lang="en-US" dirty="0" err="1"/>
              <a:t>Bos</a:t>
            </a:r>
            <a:r>
              <a:rPr lang="en-US" dirty="0"/>
              <a:t>, Elliott "</a:t>
            </a:r>
            <a:r>
              <a:rPr lang="en-US" dirty="0" err="1"/>
              <a:t>Nullthreat</a:t>
            </a:r>
            <a:r>
              <a:rPr lang="en-US" dirty="0"/>
              <a:t>" </a:t>
            </a:r>
            <a:r>
              <a:rPr lang="en-US" dirty="0" err="1"/>
              <a:t>Cutright</a:t>
            </a:r>
            <a:r>
              <a:rPr lang="en-US" dirty="0"/>
              <a:t>, </a:t>
            </a:r>
            <a:r>
              <a:rPr lang="en-US" dirty="0" err="1"/>
              <a:t>Pwrcycle</a:t>
            </a:r>
            <a:r>
              <a:rPr lang="en-US" dirty="0"/>
              <a:t> and Adrian "</a:t>
            </a:r>
            <a:r>
              <a:rPr lang="en-US" dirty="0" err="1"/>
              <a:t>Irongeek</a:t>
            </a:r>
            <a:r>
              <a:rPr lang="en-US" dirty="0"/>
              <a:t>" Crenshaw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www.irongeek.com/i.php?page=videos/metasploit-class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29868102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524000"/>
            <a:ext cx="2590800" cy="389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About Adrian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5867400" cy="5546725"/>
          </a:xfrm>
        </p:spPr>
        <p:txBody>
          <a:bodyPr/>
          <a:lstStyle/>
          <a:p>
            <a:r>
              <a:rPr lang="en-US" dirty="0" smtClean="0"/>
              <a:t>I run Irongeek.com</a:t>
            </a:r>
          </a:p>
          <a:p>
            <a:r>
              <a:rPr lang="en-US" dirty="0" smtClean="0"/>
              <a:t>I have an interest in InfoSec education</a:t>
            </a:r>
          </a:p>
          <a:p>
            <a:r>
              <a:rPr lang="en-US" dirty="0" smtClean="0"/>
              <a:t>I don’t know everything - I’m just a geek with time on my hands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ir</a:t>
            </a:r>
            <a:r>
              <a:rPr lang="en-US" dirty="0" smtClean="0"/>
              <a:t>)Regular on the </a:t>
            </a:r>
            <a:r>
              <a:rPr lang="en-US" dirty="0" err="1" smtClean="0"/>
              <a:t>ISDPodcast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4"/>
              </a:rPr>
              <a:t>http://www.isd-podcast.com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57391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Roll your own</a:t>
            </a:r>
            <a:endParaRPr lang="en-US" dirty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>
              <a:buNone/>
            </a:pPr>
            <a:r>
              <a:rPr lang="en-US" sz="2400" dirty="0" err="1"/>
              <a:t>Nmap</a:t>
            </a:r>
            <a:r>
              <a:rPr lang="en-US" sz="2400" dirty="0"/>
              <a:t> NSE/LUA Scripts</a:t>
            </a:r>
          </a:p>
          <a:p>
            <a:r>
              <a:rPr lang="en-US" sz="2400" dirty="0" smtClean="0"/>
              <a:t>-</a:t>
            </a:r>
            <a:r>
              <a:rPr lang="en-US" sz="2400" dirty="0" err="1" smtClean="0"/>
              <a:t>sC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Performs a script scan using the default set of scripts. </a:t>
            </a:r>
          </a:p>
          <a:p>
            <a:r>
              <a:rPr lang="en-US" sz="2400" dirty="0" smtClean="0"/>
              <a:t>--script &lt;script-categories&gt; |&lt;directory&gt;|&lt;filename&gt;|all</a:t>
            </a:r>
          </a:p>
          <a:p>
            <a:r>
              <a:rPr lang="en-US" sz="2400" dirty="0" smtClean="0"/>
              <a:t>Categories:  safe, intrusive, malware, version, discovery, </a:t>
            </a:r>
            <a:r>
              <a:rPr lang="en-US" sz="2400" dirty="0" err="1" smtClean="0"/>
              <a:t>vuln</a:t>
            </a:r>
            <a:r>
              <a:rPr lang="en-US" sz="2400" dirty="0" smtClean="0"/>
              <a:t>, </a:t>
            </a:r>
            <a:r>
              <a:rPr lang="en-US" sz="2400" dirty="0" err="1" smtClean="0"/>
              <a:t>auth</a:t>
            </a:r>
            <a:r>
              <a:rPr lang="en-US" sz="2400" dirty="0" smtClean="0"/>
              <a:t>, default</a:t>
            </a:r>
          </a:p>
          <a:p>
            <a:r>
              <a:rPr lang="en-US" sz="2400" dirty="0" smtClean="0"/>
              <a:t>Fyodor did a talk at </a:t>
            </a:r>
            <a:r>
              <a:rPr lang="en-US" sz="2400" dirty="0" err="1" smtClean="0"/>
              <a:t>Defcon</a:t>
            </a:r>
            <a:r>
              <a:rPr lang="en-US" sz="2400" dirty="0" smtClean="0"/>
              <a:t> 18 on the subject</a:t>
            </a:r>
          </a:p>
          <a:p>
            <a:pPr marL="136525" indent="0">
              <a:buNone/>
            </a:pPr>
            <a:r>
              <a:rPr lang="en-US" sz="2400" dirty="0" err="1" smtClean="0"/>
              <a:t>Metasploit</a:t>
            </a:r>
            <a:endParaRPr lang="en-US" sz="2400" dirty="0" smtClean="0"/>
          </a:p>
          <a:p>
            <a:r>
              <a:rPr lang="en-US" sz="2400" dirty="0" smtClean="0"/>
              <a:t>If you can learn Ruby, write your own script and add it to auxiliary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r>
              <a:rPr lang="en-US" dirty="0" smtClean="0"/>
              <a:t>Sample NSE Script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71600" y="1371600"/>
            <a:ext cx="6322381" cy="3754874"/>
          </a:xfrm>
          <a:prstGeom prst="rect">
            <a:avLst/>
          </a:prstGeo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en-US" sz="1400" dirty="0" smtClean="0"/>
              <a:t>description </a:t>
            </a:r>
            <a:r>
              <a:rPr lang="en-US" sz="1400" dirty="0"/>
              <a:t>= [[</a:t>
            </a:r>
          </a:p>
          <a:p>
            <a:r>
              <a:rPr lang="en-US" sz="1400" dirty="0"/>
              <a:t>Let's try to print something. Based this on the </a:t>
            </a:r>
            <a:r>
              <a:rPr lang="en-US" sz="1400" dirty="0" err="1"/>
              <a:t>pptp</a:t>
            </a:r>
            <a:r>
              <a:rPr lang="en-US" sz="1400" dirty="0"/>
              <a:t> script</a:t>
            </a:r>
          </a:p>
          <a:p>
            <a:r>
              <a:rPr lang="en-US" sz="1400" dirty="0"/>
              <a:t>]]</a:t>
            </a:r>
          </a:p>
          <a:p>
            <a:r>
              <a:rPr lang="en-US" sz="1400" dirty="0"/>
              <a:t>-- rev 0.1 (08-23-2010)</a:t>
            </a:r>
          </a:p>
          <a:p>
            <a:r>
              <a:rPr lang="en-US" sz="1400" dirty="0"/>
              <a:t>author = "Adrian Crenshaw"</a:t>
            </a:r>
          </a:p>
          <a:p>
            <a:r>
              <a:rPr lang="en-US" sz="1400" dirty="0"/>
              <a:t>license = "Same as </a:t>
            </a:r>
            <a:r>
              <a:rPr lang="en-US" sz="1400" dirty="0" err="1"/>
              <a:t>Nmap</a:t>
            </a:r>
            <a:r>
              <a:rPr lang="en-US" sz="1400" dirty="0"/>
              <a:t>--See http://nmap.org/book/man-legal.html"</a:t>
            </a:r>
          </a:p>
          <a:p>
            <a:r>
              <a:rPr lang="en-US" sz="1400" dirty="0"/>
              <a:t>categories = </a:t>
            </a:r>
            <a:r>
              <a:rPr lang="en-US" sz="1400" dirty="0" smtClean="0"/>
              <a:t>{“safe"}</a:t>
            </a:r>
            <a:endParaRPr lang="en-US" sz="1400" dirty="0"/>
          </a:p>
          <a:p>
            <a:r>
              <a:rPr lang="en-US" sz="1400" dirty="0"/>
              <a:t>require "</a:t>
            </a:r>
            <a:r>
              <a:rPr lang="en-US" sz="1400" dirty="0" err="1"/>
              <a:t>comm</a:t>
            </a:r>
            <a:r>
              <a:rPr lang="en-US" sz="1400" dirty="0"/>
              <a:t>"</a:t>
            </a:r>
          </a:p>
          <a:p>
            <a:r>
              <a:rPr lang="en-US" sz="1400" dirty="0"/>
              <a:t>require "</a:t>
            </a:r>
            <a:r>
              <a:rPr lang="en-US" sz="1400" dirty="0" err="1"/>
              <a:t>shortport</a:t>
            </a:r>
            <a:r>
              <a:rPr lang="en-US" sz="1400" dirty="0"/>
              <a:t>"</a:t>
            </a:r>
          </a:p>
          <a:p>
            <a:r>
              <a:rPr lang="en-US" sz="1400" dirty="0" err="1"/>
              <a:t>portrule</a:t>
            </a:r>
            <a:r>
              <a:rPr lang="en-US" sz="1400" dirty="0"/>
              <a:t> = </a:t>
            </a:r>
            <a:r>
              <a:rPr lang="en-US" sz="1400" dirty="0" err="1"/>
              <a:t>shortport.version_port_or_service</a:t>
            </a:r>
            <a:r>
              <a:rPr lang="en-US" sz="1400" dirty="0"/>
              <a:t>(9100)</a:t>
            </a:r>
          </a:p>
          <a:p>
            <a:r>
              <a:rPr lang="en-US" sz="1400" dirty="0"/>
              <a:t>action = function(host, port)</a:t>
            </a:r>
          </a:p>
          <a:p>
            <a:r>
              <a:rPr lang="en-US" sz="1400" dirty="0"/>
              <a:t>	local payload = "Did I print?\n\n\027"; -- Just print this</a:t>
            </a:r>
          </a:p>
          <a:p>
            <a:r>
              <a:rPr lang="en-US" sz="1400" dirty="0"/>
              <a:t>	</a:t>
            </a:r>
            <a:r>
              <a:rPr lang="en-US" sz="1400" dirty="0" err="1"/>
              <a:t>comm.exchange</a:t>
            </a:r>
            <a:r>
              <a:rPr lang="en-US" sz="1400" dirty="0"/>
              <a:t>(host, port, payload, {timeout=5000})</a:t>
            </a:r>
          </a:p>
          <a:p>
            <a:endParaRPr lang="en-US" sz="1400" dirty="0"/>
          </a:p>
          <a:p>
            <a:r>
              <a:rPr lang="en-US" sz="1400" dirty="0"/>
              <a:t>	return ("Hope for the best")</a:t>
            </a:r>
          </a:p>
          <a:p>
            <a:r>
              <a:rPr lang="en-US" sz="1400" dirty="0"/>
              <a:t>	 </a:t>
            </a:r>
          </a:p>
          <a:p>
            <a:r>
              <a:rPr lang="en-US" sz="1400" dirty="0"/>
              <a:t>end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5334000"/>
            <a:ext cx="5943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Test with: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err="1" smtClean="0"/>
              <a:t>nmap</a:t>
            </a:r>
            <a:r>
              <a:rPr lang="en-US" dirty="0" smtClean="0"/>
              <a:t> </a:t>
            </a:r>
            <a:r>
              <a:rPr lang="en-US" dirty="0"/>
              <a:t>--script </a:t>
            </a:r>
            <a:r>
              <a:rPr lang="en-US" dirty="0" err="1"/>
              <a:t>printsomething</a:t>
            </a:r>
            <a:r>
              <a:rPr lang="en-US" dirty="0"/>
              <a:t> </a:t>
            </a:r>
            <a:r>
              <a:rPr lang="en-US" dirty="0" err="1"/>
              <a:t>localhost</a:t>
            </a:r>
            <a:endParaRPr lang="en-US" dirty="0"/>
          </a:p>
          <a:p>
            <a:r>
              <a:rPr lang="en-US" dirty="0" smtClean="0"/>
              <a:t>	</a:t>
            </a:r>
            <a:r>
              <a:rPr lang="en-US" dirty="0" err="1" smtClean="0"/>
              <a:t>ncat</a:t>
            </a:r>
            <a:r>
              <a:rPr lang="en-US" dirty="0" smtClean="0"/>
              <a:t> </a:t>
            </a:r>
            <a:r>
              <a:rPr lang="en-US" dirty="0"/>
              <a:t>-l -p 9100</a:t>
            </a:r>
            <a:br>
              <a:rPr lang="en-US" dirty="0"/>
            </a:br>
            <a:r>
              <a:rPr lang="en-US" dirty="0"/>
              <a:t>NSE docs: </a:t>
            </a:r>
            <a:r>
              <a:rPr lang="en-US" dirty="0">
                <a:hlinkClick r:id="rId2"/>
              </a:rPr>
              <a:t>http://nmap.org/nsedoc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39851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490870" cy="14908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NetworkMiner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a scanner, but great for OS detection</a:t>
            </a:r>
          </a:p>
          <a:p>
            <a:r>
              <a:rPr lang="en-US" dirty="0" err="1" smtClean="0"/>
              <a:t>NetworkMiner</a:t>
            </a:r>
            <a:r>
              <a:rPr lang="en-US" dirty="0" smtClean="0"/>
              <a:t> + application = less suspicious finger printing </a:t>
            </a:r>
          </a:p>
          <a:p>
            <a:pPr marL="136525" indent="0">
              <a:buNone/>
            </a:pPr>
            <a:endParaRPr lang="en-US" dirty="0" smtClean="0"/>
          </a:p>
          <a:p>
            <a:pPr marL="136525" indent="0">
              <a:buNone/>
            </a:pPr>
            <a:r>
              <a:rPr lang="en-US" dirty="0" smtClean="0"/>
              <a:t>Demo: Simple</a:t>
            </a:r>
            <a:r>
              <a:rPr lang="en-US" dirty="0"/>
              <a:t>, semi-passive fingerprinting </a:t>
            </a:r>
          </a:p>
          <a:p>
            <a:endParaRPr lang="en-US" dirty="0" smtClean="0"/>
          </a:p>
          <a:p>
            <a:r>
              <a:rPr lang="en-US" dirty="0"/>
              <a:t>More info:</a:t>
            </a:r>
            <a:br>
              <a:rPr lang="en-US" dirty="0"/>
            </a:br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www.irongeek.com/i.php?page=videos/networkminer-for-network-forensics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5979378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Links</a:t>
            </a:r>
            <a:endParaRPr lang="en-US" dirty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37125"/>
          </a:xfrm>
        </p:spPr>
        <p:txBody>
          <a:bodyPr/>
          <a:lstStyle/>
          <a:p>
            <a:pPr eaLnBrk="1" hangingPunct="1"/>
            <a:r>
              <a:rPr lang="en-US" dirty="0" smtClean="0"/>
              <a:t>Nmap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http://nmap.org/</a:t>
            </a:r>
            <a:r>
              <a:rPr lang="en-US" dirty="0" smtClean="0"/>
              <a:t>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err="1" smtClean="0"/>
              <a:t>Nmap</a:t>
            </a:r>
            <a:r>
              <a:rPr lang="en-US" dirty="0" smtClean="0"/>
              <a:t> </a:t>
            </a:r>
            <a:r>
              <a:rPr lang="en-US" dirty="0"/>
              <a:t>Videos</a:t>
            </a:r>
            <a:br>
              <a:rPr lang="en-US" dirty="0"/>
            </a:br>
            <a:r>
              <a:rPr lang="nl-NL" sz="2400" dirty="0">
                <a:hlinkClick r:id="rId3"/>
              </a:rPr>
              <a:t>http://</a:t>
            </a:r>
            <a:r>
              <a:rPr lang="nl-NL" sz="2400" dirty="0" smtClean="0">
                <a:hlinkClick r:id="rId3"/>
              </a:rPr>
              <a:t>irongeek.com/i.php?page=videos/nmap-louisville-issa</a:t>
            </a:r>
            <a:r>
              <a:rPr lang="nl-NL" sz="2400" dirty="0" smtClean="0"/>
              <a:t/>
            </a:r>
            <a:br>
              <a:rPr lang="nl-NL" sz="2400" dirty="0" smtClean="0"/>
            </a:br>
            <a:r>
              <a:rPr lang="nl-NL" sz="2400" dirty="0" smtClean="0">
                <a:hlinkClick r:id="rId4"/>
              </a:rPr>
              <a:t>http://irongeek.com/i.php?page=videos/nmap1</a:t>
            </a:r>
            <a:r>
              <a:rPr lang="nl-NL" sz="2400" dirty="0" smtClean="0"/>
              <a:t>   </a:t>
            </a:r>
            <a:br>
              <a:rPr lang="nl-NL" sz="2400" dirty="0" smtClean="0"/>
            </a:br>
            <a:r>
              <a:rPr lang="nl-NL" sz="2400" dirty="0" smtClean="0">
                <a:hlinkClick r:id="rId5"/>
              </a:rPr>
              <a:t>http://irongeek.com/i.php?page=videos/nmap2</a:t>
            </a:r>
            <a:r>
              <a:rPr lang="nl-NL" sz="2400" dirty="0" smtClean="0"/>
              <a:t>  </a:t>
            </a:r>
          </a:p>
          <a:p>
            <a:pPr eaLnBrk="1" hangingPunct="1"/>
            <a:endParaRPr lang="nl-NL" sz="2400" dirty="0"/>
          </a:p>
          <a:p>
            <a:pPr eaLnBrk="1" hangingPunct="1"/>
            <a:r>
              <a:rPr lang="en-US" dirty="0" err="1" smtClean="0"/>
              <a:t>BackTrack</a:t>
            </a:r>
            <a:r>
              <a:rPr lang="en-US" dirty="0" smtClean="0"/>
              <a:t> Live CD and VM</a:t>
            </a:r>
            <a:br>
              <a:rPr lang="en-US" dirty="0" smtClean="0"/>
            </a:br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www.backtrack-linux.org</a:t>
            </a:r>
            <a:endParaRPr lang="en-US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13325"/>
          </a:xfrm>
        </p:spPr>
        <p:txBody>
          <a:bodyPr/>
          <a:lstStyle/>
          <a:p>
            <a:r>
              <a:rPr lang="en-US" sz="2400" dirty="0" err="1" smtClean="0"/>
              <a:t>Hping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://www.hping.org</a:t>
            </a:r>
            <a:r>
              <a:rPr lang="en-US" sz="2400" dirty="0" smtClean="0">
                <a:hlinkClick r:id="rId2"/>
              </a:rPr>
              <a:t>/</a:t>
            </a:r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sz="2400" dirty="0"/>
              <a:t>Unicorn </a:t>
            </a:r>
            <a:r>
              <a:rPr lang="en-US" sz="2400" dirty="0" smtClean="0"/>
              <a:t>Scan</a:t>
            </a:r>
            <a:br>
              <a:rPr lang="en-US" sz="2400" dirty="0" smtClean="0"/>
            </a:br>
            <a:r>
              <a:rPr lang="en-US" sz="2400" dirty="0" smtClean="0">
                <a:hlinkClick r:id="rId3"/>
              </a:rPr>
              <a:t>http</a:t>
            </a:r>
            <a:r>
              <a:rPr lang="en-US" sz="2400" dirty="0">
                <a:hlinkClick r:id="rId3"/>
              </a:rPr>
              <a:t>://</a:t>
            </a:r>
            <a:r>
              <a:rPr lang="en-US" sz="2400" dirty="0" smtClean="0">
                <a:hlinkClick r:id="rId3"/>
              </a:rPr>
              <a:t>www.unicornscan.org/</a:t>
            </a:r>
            <a:endParaRPr lang="en-US" sz="2400" dirty="0" smtClean="0"/>
          </a:p>
          <a:p>
            <a:r>
              <a:rPr lang="en-US" sz="2400" dirty="0" err="1" smtClean="0"/>
              <a:t>AutoScan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hlinkClick r:id="rId4"/>
              </a:rPr>
              <a:t>http</a:t>
            </a:r>
            <a:r>
              <a:rPr lang="en-US" sz="2400" dirty="0">
                <a:hlinkClick r:id="rId4"/>
              </a:rPr>
              <a:t>://</a:t>
            </a:r>
            <a:r>
              <a:rPr lang="en-US" sz="2400" dirty="0" smtClean="0">
                <a:hlinkClick r:id="rId4"/>
              </a:rPr>
              <a:t>autoscan-network.com/</a:t>
            </a:r>
            <a:endParaRPr lang="en-US" sz="2400" dirty="0" smtClean="0"/>
          </a:p>
          <a:p>
            <a:r>
              <a:rPr lang="en-US" sz="2400" dirty="0" err="1" smtClean="0"/>
              <a:t>Netscan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http</a:t>
            </a:r>
            <a:r>
              <a:rPr lang="en-US" sz="2400" dirty="0"/>
              <a:t>://www.softperfect.com/products/networkscanner</a:t>
            </a:r>
            <a:r>
              <a:rPr lang="en-US" sz="2400" dirty="0" smtClean="0"/>
              <a:t>/</a:t>
            </a:r>
            <a:endParaRPr lang="en-US" sz="2400" dirty="0"/>
          </a:p>
          <a:p>
            <a:r>
              <a:rPr lang="en-US" sz="2400" dirty="0" err="1" smtClean="0"/>
              <a:t>Metasploit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hlinkClick r:id="rId5"/>
              </a:rPr>
              <a:t>http</a:t>
            </a:r>
            <a:r>
              <a:rPr lang="en-US" sz="2400" dirty="0">
                <a:hlinkClick r:id="rId5"/>
              </a:rPr>
              <a:t>://www.metasploit.com</a:t>
            </a:r>
            <a:r>
              <a:rPr lang="en-US" sz="2400" dirty="0" smtClean="0">
                <a:hlinkClick r:id="rId5"/>
              </a:rPr>
              <a:t>/</a:t>
            </a:r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sz="2400" dirty="0" err="1" smtClean="0"/>
              <a:t>NetworkMiner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hlinkClick r:id="rId6"/>
              </a:rPr>
              <a:t>http</a:t>
            </a:r>
            <a:r>
              <a:rPr lang="en-US" sz="2400" dirty="0">
                <a:hlinkClick r:id="rId6"/>
              </a:rPr>
              <a:t>://networkminer.sourceforge.net</a:t>
            </a:r>
            <a:r>
              <a:rPr lang="en-US" sz="2400" dirty="0" smtClean="0">
                <a:hlinkClick r:id="rId6"/>
              </a:rPr>
              <a:t>/</a:t>
            </a:r>
            <a:r>
              <a:rPr lang="en-US" sz="2400" dirty="0" smtClean="0"/>
              <a:t>  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4517663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Louisville Infosec</a:t>
            </a:r>
            <a:br>
              <a:rPr lang="en-US" sz="2400" dirty="0" smtClean="0"/>
            </a:br>
            <a:r>
              <a:rPr lang="en-US" sz="2400" dirty="0" smtClean="0">
                <a:hlinkClick r:id="rId3"/>
              </a:rPr>
              <a:t>http://www.louisvilleinfosec.com/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err="1" smtClean="0"/>
              <a:t>DerbyCon</a:t>
            </a:r>
            <a:r>
              <a:rPr lang="en-US" sz="2400" dirty="0" smtClean="0"/>
              <a:t> 2011, Louisville </a:t>
            </a:r>
            <a:r>
              <a:rPr lang="en-US" sz="2400" dirty="0" err="1" smtClean="0"/>
              <a:t>Ky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hlinkClick r:id="rId4"/>
              </a:rPr>
              <a:t>http://derbycon.com</a:t>
            </a:r>
            <a:r>
              <a:rPr lang="en-US" sz="2400" dirty="0" smtClean="0">
                <a:hlinkClick r:id="rId4"/>
              </a:rPr>
              <a:t>/</a:t>
            </a:r>
            <a:endParaRPr lang="en-US" sz="2400" dirty="0" smtClean="0"/>
          </a:p>
          <a:p>
            <a:endParaRPr lang="en-US" dirty="0" smtClean="0"/>
          </a:p>
          <a:p>
            <a:r>
              <a:rPr lang="en-US" sz="2400" dirty="0" err="1" smtClean="0"/>
              <a:t>Skydogcon</a:t>
            </a:r>
            <a:r>
              <a:rPr lang="en-US" sz="2400" dirty="0" smtClean="0"/>
              <a:t>/Hack3rcon/</a:t>
            </a:r>
            <a:r>
              <a:rPr lang="en-US" sz="2400" dirty="0" err="1" smtClean="0"/>
              <a:t>Phreaknic</a:t>
            </a:r>
            <a:r>
              <a:rPr lang="en-US" sz="2400" dirty="0" smtClean="0"/>
              <a:t>/</a:t>
            </a:r>
            <a:r>
              <a:rPr lang="en-US" sz="2400" dirty="0" err="1" smtClean="0"/>
              <a:t>Notacon</a:t>
            </a:r>
            <a:r>
              <a:rPr lang="en-US" sz="2400" dirty="0" smtClean="0"/>
              <a:t>/Outerz0ne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>
                <a:hlinkClick r:id="rId5"/>
              </a:rPr>
              <a:t>http</a:t>
            </a:r>
            <a:r>
              <a:rPr lang="en-US" sz="2400" dirty="0">
                <a:hlinkClick r:id="rId5"/>
              </a:rPr>
              <a:t>://www.skydogcon.com</a:t>
            </a:r>
            <a:r>
              <a:rPr lang="en-US" sz="2400" dirty="0" smtClean="0">
                <a:hlinkClick r:id="rId5"/>
              </a:rPr>
              <a:t>/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>
                <a:hlinkClick r:id="rId6"/>
              </a:rPr>
              <a:t>http://www.hack3rcon.org/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hlinkClick r:id="rId7"/>
              </a:rPr>
              <a:t>http://phreaknic.info</a:t>
            </a:r>
            <a:r>
              <a:rPr lang="en-US" sz="2400" dirty="0" smtClean="0"/>
              <a:t>  </a:t>
            </a:r>
            <a:br>
              <a:rPr lang="en-US" sz="2400" dirty="0" smtClean="0"/>
            </a:br>
            <a:r>
              <a:rPr lang="en-US" sz="2400" dirty="0" smtClean="0">
                <a:hlinkClick r:id="rId8"/>
              </a:rPr>
              <a:t>http://notacon.org/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hlinkClick r:id="rId9"/>
              </a:rPr>
              <a:t>http://www.outerz0ne.org/</a:t>
            </a:r>
            <a:r>
              <a:rPr lang="en-US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629597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42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50628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Boring Background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For people who’s glasses are not so thick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61646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TCP/UDP/IP Basics</a:t>
            </a:r>
            <a:endParaRPr 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 use an analogy,  if IPs are an apartment complex’s address, ports are the apartment number</a:t>
            </a:r>
          </a:p>
          <a:p>
            <a:pPr eaLnBrk="1" hangingPunct="1"/>
            <a:r>
              <a:rPr lang="en-US" smtClean="0"/>
              <a:t>Both UDP and TCP use incoming and outgoing ports</a:t>
            </a:r>
          </a:p>
          <a:p>
            <a:pPr eaLnBrk="1" hangingPunct="1"/>
            <a:r>
              <a:rPr lang="en-US" smtClean="0"/>
              <a:t>Most IP based services listen on standard ports (HTTP 80tcp, SMTP 25tcp, SMB 139/445tcp, DNS port 53tcp and udp)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What and Why of Port Scanning</a:t>
            </a:r>
            <a:endParaRPr lang="en-US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Since ports are fairly standard, if port 80tcp is listening on a host, more than likely it’s running web services</a:t>
            </a:r>
          </a:p>
          <a:p>
            <a:pPr eaLnBrk="1" hangingPunct="1"/>
            <a:r>
              <a:rPr lang="en-US" dirty="0" smtClean="0"/>
              <a:t>By sending packets to these port numbers, you can see what services are running on the host</a:t>
            </a:r>
          </a:p>
          <a:p>
            <a:pPr eaLnBrk="1" hangingPunct="1"/>
            <a:r>
              <a:rPr lang="en-US" dirty="0" smtClean="0"/>
              <a:t>Knowing what services are running lets you know something about the potential attack surface</a:t>
            </a:r>
          </a:p>
          <a:p>
            <a:pPr eaLnBrk="1" hangingPunct="1"/>
            <a:r>
              <a:rPr lang="en-US" dirty="0" smtClean="0"/>
              <a:t>What about finger printing?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Targeting</a:t>
            </a:r>
            <a:endParaRPr lang="en-US" dirty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458200" cy="5089525"/>
          </a:xfrm>
        </p:spPr>
        <p:txBody>
          <a:bodyPr/>
          <a:lstStyle/>
          <a:p>
            <a:pPr eaLnBrk="1" hangingPunct="1"/>
            <a:r>
              <a:rPr lang="en-US" dirty="0" smtClean="0"/>
              <a:t>Wildcards			192.168.*.* </a:t>
            </a:r>
          </a:p>
          <a:p>
            <a:pPr eaLnBrk="1" hangingPunct="1"/>
            <a:r>
              <a:rPr lang="en-US" dirty="0" smtClean="0"/>
              <a:t>Range				192.168.0-255.0-255</a:t>
            </a:r>
          </a:p>
          <a:p>
            <a:pPr eaLnBrk="1" hangingPunct="1"/>
            <a:r>
              <a:rPr lang="en-US" dirty="0" smtClean="0"/>
              <a:t>Mask Notation	(CIDR)		192.168.0.0/16</a:t>
            </a:r>
          </a:p>
          <a:p>
            <a:pPr marL="136525" indent="0" eaLnBrk="1" hangingPunct="1">
              <a:buNone/>
            </a:pPr>
            <a:r>
              <a:rPr lang="en-US" dirty="0"/>
              <a:t>Classless Inter-Domain </a:t>
            </a:r>
            <a:r>
              <a:rPr lang="en-US" dirty="0" smtClean="0"/>
              <a:t>Routing</a:t>
            </a:r>
          </a:p>
          <a:p>
            <a:pPr marL="136525" indent="0" eaLnBrk="1" hangingPunct="1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136525" indent="0" eaLnBrk="1" hangingPunct="1">
              <a:buNone/>
            </a:pPr>
            <a:r>
              <a:rPr lang="en-US" dirty="0" smtClean="0"/>
              <a:t>	</a:t>
            </a:r>
            <a:endParaRPr lang="en-US" dirty="0"/>
          </a:p>
          <a:p>
            <a:pPr marL="136525" indent="0" eaLnBrk="1" hangingPunct="1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136525" indent="0" eaLnBrk="1" hangingPunct="1">
              <a:buNone/>
            </a:pPr>
            <a:endParaRPr lang="en-US" dirty="0"/>
          </a:p>
          <a:p>
            <a:pPr marL="136525" indent="0" eaLnBrk="1" hangingPunct="1">
              <a:buNone/>
            </a:pPr>
            <a:r>
              <a:rPr lang="en-US" sz="1800" dirty="0" smtClean="0"/>
              <a:t>Not all of the above range would be valid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005129"/>
              </p:ext>
            </p:extLst>
          </p:nvPr>
        </p:nvGraphicFramePr>
        <p:xfrm>
          <a:off x="609600" y="3505200"/>
          <a:ext cx="8001000" cy="24688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52600"/>
                <a:gridCol w="6248400"/>
              </a:tblGrid>
              <a:tr h="153552">
                <a:tc>
                  <a:txBody>
                    <a:bodyPr/>
                    <a:lstStyle/>
                    <a:p>
                      <a:r>
                        <a:rPr lang="en-US" dirty="0" smtClean="0"/>
                        <a:t>Decimal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Binary</a:t>
                      </a:r>
                      <a:endParaRPr lang="en-US" dirty="0"/>
                    </a:p>
                  </a:txBody>
                  <a:tcPr/>
                </a:tc>
              </a:tr>
              <a:tr h="310898">
                <a:tc>
                  <a:txBody>
                    <a:bodyPr/>
                    <a:lstStyle/>
                    <a:p>
                      <a:r>
                        <a:rPr lang="en-US" dirty="0" smtClean="0"/>
                        <a:t>192.168.1.1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11000000.10101000.00000001.00000001 </a:t>
                      </a:r>
                      <a:endParaRPr lang="en-US" b="1" dirty="0"/>
                    </a:p>
                  </a:txBody>
                  <a:tcPr/>
                </a:tc>
              </a:tr>
              <a:tr h="310898">
                <a:tc>
                  <a:txBody>
                    <a:bodyPr/>
                    <a:lstStyle/>
                    <a:p>
                      <a:r>
                        <a:rPr lang="en-US" dirty="0" smtClean="0"/>
                        <a:t>/16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11111111.11111111.00000000.00000000</a:t>
                      </a:r>
                      <a:endParaRPr lang="en-US" dirty="0"/>
                    </a:p>
                  </a:txBody>
                  <a:tcPr/>
                </a:tc>
              </a:tr>
              <a:tr h="544071">
                <a:tc>
                  <a:txBody>
                    <a:bodyPr/>
                    <a:lstStyle/>
                    <a:p>
                      <a:r>
                        <a:rPr lang="en-US" dirty="0" smtClean="0"/>
                        <a:t>Binary AND the above</a:t>
                      </a:r>
                      <a:r>
                        <a:rPr lang="en-US" baseline="0" dirty="0" smtClean="0"/>
                        <a:t> together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11000000.10101000.00000000.00000000 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108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192.168.0.0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11000000.10101000.00000000.00000000 </a:t>
                      </a:r>
                    </a:p>
                  </a:txBody>
                  <a:tcPr/>
                </a:tc>
              </a:tr>
              <a:tr h="310898">
                <a:tc>
                  <a:txBody>
                    <a:bodyPr/>
                    <a:lstStyle/>
                    <a:p>
                      <a:r>
                        <a:rPr lang="en-US" dirty="0" smtClean="0"/>
                        <a:t>192.168.255.255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11000000.10101000.11111111. 11111111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172599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Port Scan in Action</a:t>
            </a:r>
            <a:endParaRPr lang="en-US" dirty="0"/>
          </a:p>
        </p:txBody>
      </p:sp>
      <p:sp>
        <p:nvSpPr>
          <p:cNvPr id="18435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hlinkClick r:id="rId2" action="ppaction://hlinkfile"/>
              </a:rPr>
              <a:t>tcp-syn-connect.swf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Use --</a:t>
            </a:r>
            <a:r>
              <a:rPr lang="en-US" dirty="0" err="1" smtClean="0"/>
              <a:t>packet_trace</a:t>
            </a:r>
            <a:r>
              <a:rPr lang="en-US" dirty="0" smtClean="0"/>
              <a:t> to see what going on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2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2040</TotalTime>
  <Words>674</Words>
  <Application>Microsoft Office PowerPoint</Application>
  <PresentationFormat>On-screen Show (4:3)</PresentationFormat>
  <Paragraphs>174</Paragraphs>
  <Slides>26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Apex</vt:lpstr>
      <vt:lpstr>Beyond Nmap: Other network scanners</vt:lpstr>
      <vt:lpstr>About Adrian</vt:lpstr>
      <vt:lpstr>Boring Background</vt:lpstr>
      <vt:lpstr>TCP/UDP/IP Basics</vt:lpstr>
      <vt:lpstr>What and Why of Port Scanning</vt:lpstr>
      <vt:lpstr>PowerPoint Presentation</vt:lpstr>
      <vt:lpstr>PowerPoint Presentation</vt:lpstr>
      <vt:lpstr>Targeting</vt:lpstr>
      <vt:lpstr>Port Scan in Action</vt:lpstr>
      <vt:lpstr>So, what about UDP?</vt:lpstr>
      <vt:lpstr>Nmap</vt:lpstr>
      <vt:lpstr>Simple Scan Example</vt:lpstr>
      <vt:lpstr>But, let’s move on</vt:lpstr>
      <vt:lpstr>Hping</vt:lpstr>
      <vt:lpstr>Unicorn Scan</vt:lpstr>
      <vt:lpstr>AutoScan</vt:lpstr>
      <vt:lpstr>Netscan</vt:lpstr>
      <vt:lpstr>Metasploit Auxiliary Scans</vt:lpstr>
      <vt:lpstr>More Metasploit </vt:lpstr>
      <vt:lpstr>Roll your own</vt:lpstr>
      <vt:lpstr>Sample NSE Script</vt:lpstr>
      <vt:lpstr>NetworkMiner</vt:lpstr>
      <vt:lpstr>Links</vt:lpstr>
      <vt:lpstr>More Links</vt:lpstr>
      <vt:lpstr>Events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Beyond Nmap: Other network scanners</dc:title>
  <dc:creator>adrian</dc:creator>
  <cp:lastModifiedBy>Crenshaw, Adrian D</cp:lastModifiedBy>
  <cp:revision>111</cp:revision>
  <dcterms:created xsi:type="dcterms:W3CDTF">2006-08-16T00:00:00Z</dcterms:created>
  <dcterms:modified xsi:type="dcterms:W3CDTF">2010-09-24T01:30:59Z</dcterms:modified>
</cp:coreProperties>
</file>