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4"/>
  </p:notesMasterIdLst>
  <p:handoutMasterIdLst>
    <p:handoutMasterId r:id="rId65"/>
  </p:handoutMasterIdLst>
  <p:sldIdLst>
    <p:sldId id="329" r:id="rId2"/>
    <p:sldId id="323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89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8" r:id="rId61"/>
    <p:sldId id="291" r:id="rId62"/>
    <p:sldId id="328" r:id="rId6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6074" autoAdjust="0"/>
  </p:normalViewPr>
  <p:slideViewPr>
    <p:cSldViewPr>
      <p:cViewPr>
        <p:scale>
          <a:sx n="94" d="100"/>
          <a:sy n="94" d="100"/>
        </p:scale>
        <p:origin x="-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Sheet1!$A$5:$A$7</c:f>
              <c:strCache>
                <c:ptCount val="3"/>
                <c:pt idx="0">
                  <c:v>file 1 left overs</c:v>
                </c:pt>
                <c:pt idx="1">
                  <c:v>file 2 left overs</c:v>
                </c:pt>
                <c:pt idx="2">
                  <c:v>file 3 left overs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</c:numCache>
            </c:numRef>
          </c:val>
        </c:ser>
        <c:ser>
          <c:idx val="1"/>
          <c:order val="1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Leftovers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Sheet1!$B$1:$B$3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val>
            <c:numRef>
              <c:f>Sheet1!$B$9:$B$11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Spit out gum,</a:t>
            </a:r>
            <a:r>
              <a:rPr lang="en-US" baseline="0" dirty="0" smtClean="0"/>
              <a:t> slow down and enunciate.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r>
              <a:rPr lang="en-US" baseline="0" dirty="0" smtClean="0">
                <a:sym typeface="Wingdings" pitchFamily="2" charset="2"/>
              </a:rPr>
              <a:t>For those others reading this, yes I put lots of side notes for myself in the slides.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Show some </a:t>
            </a:r>
            <a:r>
              <a:rPr lang="en-US" dirty="0" err="1" smtClean="0"/>
              <a:t>slackspace</a:t>
            </a:r>
            <a:r>
              <a:rPr lang="en-US" dirty="0" smtClean="0"/>
              <a:t>, via search </a:t>
            </a:r>
          </a:p>
          <a:p>
            <a:r>
              <a:rPr lang="en-US" dirty="0" smtClean="0"/>
              <a:t>Show formats by different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</a:p>
          <a:p>
            <a:r>
              <a:rPr lang="en-US" dirty="0" smtClean="0"/>
              <a:t>Go to link, show some</a:t>
            </a:r>
          </a:p>
          <a:p>
            <a:r>
              <a:rPr lang="en-US" dirty="0" smtClean="0"/>
              <a:t>Use:</a:t>
            </a:r>
          </a:p>
          <a:p>
            <a:r>
              <a:rPr lang="en-US" dirty="0" smtClean="0"/>
              <a:t>Track-covering\</a:t>
            </a:r>
            <a:r>
              <a:rPr lang="en-US" dirty="0" err="1" smtClean="0"/>
              <a:t>Cleanafterme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mylastsearch</a:t>
            </a:r>
            <a:endParaRPr lang="en-US" dirty="0" smtClean="0"/>
          </a:p>
          <a:p>
            <a:r>
              <a:rPr lang="en-US" dirty="0" smtClean="0"/>
              <a:t>Deft\Cookie viewers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pasco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Firefox and IE</a:t>
            </a:r>
            <a:r>
              <a:rPr lang="en-US" baseline="0" dirty="0" smtClean="0"/>
              <a:t> </a:t>
            </a:r>
            <a:r>
              <a:rPr lang="en-US" sz="1200" dirty="0" err="1" smtClean="0"/>
              <a:t>Ctrl+Shift+P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Demo:</a:t>
            </a:r>
          </a:p>
          <a:p>
            <a:r>
              <a:rPr lang="en-US" dirty="0" smtClean="0"/>
              <a:t>Tor</a:t>
            </a:r>
            <a:r>
              <a:rPr lang="en-US" baseline="0" dirty="0" smtClean="0"/>
              <a:t> Browser in web-browsers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Boot some?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track-covering\*</a:t>
            </a:r>
          </a:p>
          <a:p>
            <a:endParaRPr lang="en-US" dirty="0" smtClean="0"/>
          </a:p>
          <a:p>
            <a:r>
              <a:rPr lang="en-US" dirty="0" smtClean="0"/>
              <a:t>Options</a:t>
            </a:r>
            <a:r>
              <a:rPr lang="en-US" baseline="0" dirty="0" smtClean="0"/>
              <a:t> on both to wipe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selective-file-wiper\eraser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selective-file-wipers\</a:t>
            </a:r>
            <a:r>
              <a:rPr lang="en-US" dirty="0" err="1" smtClean="0"/>
              <a:t>sdelete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EFS</a:t>
            </a:r>
          </a:p>
          <a:p>
            <a:r>
              <a:rPr lang="en-US" sz="1200" dirty="0" err="1" smtClean="0"/>
              <a:t>TrueCrypt</a:t>
            </a:r>
            <a:endParaRPr lang="en-US" sz="1200" dirty="0" smtClean="0"/>
          </a:p>
          <a:p>
            <a:r>
              <a:rPr lang="en-US" sz="1200" dirty="0" smtClean="0"/>
              <a:t>And hidden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Defrag</a:t>
            </a:r>
          </a:p>
          <a:p>
            <a:r>
              <a:rPr lang="en-US" dirty="0" err="1" smtClean="0"/>
              <a:t>Winhex</a:t>
            </a:r>
            <a:endParaRPr lang="en-US" dirty="0" smtClean="0"/>
          </a:p>
          <a:p>
            <a:r>
              <a:rPr lang="en-US" dirty="0" err="1" smtClean="0"/>
              <a:t>Diskview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bin\USBDeview.exe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err="1" smtClean="0"/>
              <a:t>DiskDigger</a:t>
            </a:r>
            <a:r>
              <a:rPr lang="en-US" baseline="0" dirty="0" smtClean="0"/>
              <a:t> </a:t>
            </a:r>
            <a:r>
              <a:rPr lang="en-US" dirty="0" smtClean="0"/>
              <a:t>Demo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Photorec</a:t>
            </a:r>
            <a:r>
              <a:rPr lang="en-US" dirty="0" smtClean="0"/>
              <a:t> Demo (on page file?)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</a:t>
            </a:r>
            <a:r>
              <a:rPr lang="en-US" dirty="0" err="1" smtClean="0"/>
              <a:t>Procmon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RegFromApp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ProcessActivityView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timestomp</a:t>
            </a:r>
            <a:endParaRPr lang="en-US" dirty="0" smtClean="0"/>
          </a:p>
          <a:p>
            <a:r>
              <a:rPr lang="en-US" dirty="0" err="1" smtClean="0"/>
              <a:t>Timestop</a:t>
            </a:r>
            <a:r>
              <a:rPr lang="en-US" dirty="0" smtClean="0"/>
              <a:t> filename –option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pPr>
              <a:buNone/>
            </a:pPr>
            <a:r>
              <a:rPr lang="en-US" dirty="0" smtClean="0"/>
              <a:t>type mypr0n.jpg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mspaint</a:t>
            </a:r>
            <a:r>
              <a:rPr lang="en-US" dirty="0" smtClean="0"/>
              <a:t>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AlternateStreamView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DD Demo</a:t>
            </a:r>
          </a:p>
          <a:p>
            <a:r>
              <a:rPr lang="en-US" dirty="0" err="1" smtClean="0"/>
              <a:t>Dban</a:t>
            </a:r>
            <a:r>
              <a:rPr lang="en-US" dirty="0" smtClean="0"/>
              <a:t> Demo</a:t>
            </a:r>
          </a:p>
          <a:p>
            <a:endParaRPr lang="en-US" dirty="0" smtClean="0"/>
          </a:p>
          <a:p>
            <a:r>
              <a:rPr lang="en-US" dirty="0" smtClean="0"/>
              <a:t>"dataset definition“ “disk/data destroyer”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MHDD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</a:t>
            </a:r>
            <a:r>
              <a:rPr lang="en-US" dirty="0" err="1" smtClean="0"/>
              <a:t>Bitlocker</a:t>
            </a:r>
            <a:r>
              <a:rPr lang="en-US" dirty="0" smtClean="0"/>
              <a:t> to go?</a:t>
            </a:r>
          </a:p>
          <a:p>
            <a:r>
              <a:rPr lang="en-US" dirty="0" err="1" smtClean="0"/>
              <a:t>Truecrypt</a:t>
            </a:r>
            <a:endParaRPr lang="en-US" dirty="0" smtClean="0"/>
          </a:p>
          <a:p>
            <a:r>
              <a:rPr lang="en-US" dirty="0" smtClean="0"/>
              <a:t>cipher block chaining</a:t>
            </a:r>
          </a:p>
          <a:p>
            <a:r>
              <a:rPr lang="en-US" dirty="0" smtClean="0"/>
              <a:t>Trusted Platform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hashmyfiles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5/24/12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te_of_Connecticut_v._Julie_Amero" TargetMode="External"/><Relationship Id="rId4" Type="http://schemas.openxmlformats.org/officeDocument/2006/relationships/hyperlink" Target="http://www.securityfocus.com/columnists/434/" TargetMode="External"/><Relationship Id="rId5" Type="http://schemas.openxmlformats.org/officeDocument/2006/relationships/hyperlink" Target="http://en.wikipedia.org/wiki/United_States_v._Boucher" TargetMode="External"/><Relationship Id="rId6" Type="http://schemas.openxmlformats.org/officeDocument/2006/relationships/hyperlink" Target="http://www.forensicswiki.org/wiki/Legal_issues" TargetMode="External"/><Relationship Id="rId7" Type="http://schemas.openxmlformats.org/officeDocument/2006/relationships/hyperlink" Target="http://exforensis.blogspot.com/2008/07/troljan-horse-defense.html" TargetMode="External"/><Relationship Id="rId8" Type="http://schemas.openxmlformats.org/officeDocument/2006/relationships/hyperlink" Target="http://en.wikipedia.org/wiki/CSI_effect" TargetMode="External"/><Relationship Id="rId9" Type="http://schemas.openxmlformats.org/officeDocument/2006/relationships/hyperlink" Target="http://www.nmrc.org/pub/pdtk/" TargetMode="External"/><Relationship Id="rId10" Type="http://schemas.openxmlformats.org/officeDocument/2006/relationships/hyperlink" Target="http://www.defcon.org/html/links/dc-archives/dc-14-archiv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strom.net/stools/taft/" TargetMode="External"/><Relationship Id="rId4" Type="http://schemas.openxmlformats.org/officeDocument/2006/relationships/hyperlink" Target="http://www.forensicswiki.org/wiki/DCO_and_HP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windows-forensics-registry-and-file-system-spots" TargetMode="External"/><Relationship Id="rId4" Type="http://schemas.openxmlformats.org/officeDocument/2006/relationships/hyperlink" Target="http://www.nirsoft.net/" TargetMode="External"/><Relationship Id="rId5" Type="http://schemas.openxmlformats.org/officeDocument/2006/relationships/hyperlink" Target="http://www.deftlinux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apps.com/apps/internet" TargetMode="External"/><Relationship Id="rId4" Type="http://schemas.openxmlformats.org/officeDocument/2006/relationships/hyperlink" Target="http://www.torproject.org/easy-download.html.en" TargetMode="External"/><Relationship Id="rId5" Type="http://schemas.openxmlformats.org/officeDocument/2006/relationships/hyperlink" Target="http://archetwist.com/opera/opera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isdpodcast.com/" TargetMode="External"/><Relationship Id="rId5" Type="http://schemas.openxmlformats.org/officeDocument/2006/relationships/hyperlink" Target="http://www.derbycon.com/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ongeek.com/i.php?page=videos/darknets-i2p-tor-phreaknic" TargetMode="External"/><Relationship Id="rId3" Type="http://schemas.openxmlformats.org/officeDocument/2006/relationships/hyperlink" Target="http://www.i2p2.d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ppix.net/" TargetMode="External"/><Relationship Id="rId4" Type="http://schemas.openxmlformats.org/officeDocument/2006/relationships/hyperlink" Target="http://www.ubuntu.com/" TargetMode="External"/><Relationship Id="rId5" Type="http://schemas.openxmlformats.org/officeDocument/2006/relationships/hyperlink" Target="http://unetbootin.sourceforge.net/" TargetMode="External"/><Relationship Id="rId6" Type="http://schemas.openxmlformats.org/officeDocument/2006/relationships/hyperlink" Target="http://www.nu2.nu/pebuilder/" TargetMode="External"/><Relationship Id="rId7" Type="http://schemas.openxmlformats.org/officeDocument/2006/relationships/hyperlink" Target="http://www.ubcd4win.com/" TargetMode="External"/><Relationship Id="rId8" Type="http://schemas.openxmlformats.org/officeDocument/2006/relationships/hyperlink" Target="http://winbuilder.net/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clean_after_me.html" TargetMode="External"/><Relationship Id="rId4" Type="http://schemas.openxmlformats.org/officeDocument/2006/relationships/hyperlink" Target="http://www.ccleane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ysocome.net/dd" TargetMode="External"/><Relationship Id="rId4" Type="http://schemas.openxmlformats.org/officeDocument/2006/relationships/hyperlink" Target="http://technet.microsoft.com/en-us/sysinternals/bb897443.aspx" TargetMode="External"/><Relationship Id="rId5" Type="http://schemas.openxmlformats.org/officeDocument/2006/relationships/hyperlink" Target="http://eraser.heidi.ie/" TargetMode="External"/><Relationship Id="rId6" Type="http://schemas.openxmlformats.org/officeDocument/2006/relationships/hyperlink" Target="http://en.wikipedia.org/wiki/Shred_(Unix)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crypting_File_System" TargetMode="External"/><Relationship Id="rId4" Type="http://schemas.openxmlformats.org/officeDocument/2006/relationships/hyperlink" Target="http://www.truecrypt.org/" TargetMode="External"/><Relationship Id="rId5" Type="http://schemas.openxmlformats.org/officeDocument/2006/relationships/hyperlink" Target="http://sourceforge.net/projects/tcexplorer/" TargetMode="External"/><Relationship Id="rId6" Type="http://schemas.openxmlformats.org/officeDocument/2006/relationships/hyperlink" Target="http://www.freeotf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nirsoft.net/utils/usb_devices_view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ongeek.com/i.php?page=videos/anti-forensics-occult-computi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mitrybrant.com/diskdigger" TargetMode="External"/><Relationship Id="rId4" Type="http://schemas.openxmlformats.org/officeDocument/2006/relationships/hyperlink" Target="http://www.cgsecurity.org/wiki/PhotoRec" TargetMode="External"/><Relationship Id="rId5" Type="http://schemas.openxmlformats.org/officeDocument/2006/relationships/hyperlink" Target="http://www.forensicswiki.org/wiki/Tools:Data_Recovery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ysinternals/bb896645.aspx" TargetMode="External"/><Relationship Id="rId4" Type="http://schemas.openxmlformats.org/officeDocument/2006/relationships/hyperlink" Target="http://www.nirsoft.net/utils/reg_file_from_application.html" TargetMode="External"/><Relationship Id="rId5" Type="http://schemas.openxmlformats.org/officeDocument/2006/relationships/hyperlink" Target="http://www.nirsoft.net/utils/process_activity_view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metasploit.com/research/projects/antiforensics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irongeek.com/i.php?page=security/altd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ongeek.com/i.php?page=videos/hack3rcon2/tim-tomes-and-mark-baggett-lurking-in-the-shadow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irongeek.com/i.php?page=videos/steganography-intr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irongeek.com/i.php?page=security/ms-office-stego-cod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unicode-and-lsb-stego-code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ongeek.com/i.php?page=security/programmable-hid-usb-keystroke-dongle" TargetMode="External"/><Relationship Id="rId3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xss-sql-and-command-inject-vectors" TargetMode="External"/><Relationship Id="rId4" Type="http://schemas.openxmlformats.org/officeDocument/2006/relationships/hyperlink" Target="http://www.defcon.org/html/links/dc-archives/dc-15-archive.html" TargetMode="External"/><Relationship Id="rId5" Type="http://schemas.openxmlformats.org/officeDocument/2006/relationships/hyperlink" Target="http://www.unforgettable.dk/" TargetMode="External"/><Relationship Id="rId6" Type="http://schemas.openxmlformats.org/officeDocument/2006/relationships/hyperlink" Target="http://en.wikipedia.org/wiki/Zip_bom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day.com/2008/09/16/how-to-thermite-based-hard-drive-anti-forensic-destruction/" TargetMode="External"/><Relationship Id="rId4" Type="http://schemas.openxmlformats.org/officeDocument/2006/relationships/hyperlink" Target="http://www.youtube.com/watch?v=Bv5LHamqAs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n.org/" TargetMode="External"/><Relationship Id="rId4" Type="http://schemas.openxmlformats.org/officeDocument/2006/relationships/hyperlink" Target="http://hddguru.com/content/en/software/2006.04.13-HDD-Wipe-To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ansforensics.wordpress.com/2009/01/15/overwriting-hard-drive-data/" TargetMode="External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ata.wiki.kernel.org/index.php/ATA_Secure_Erase" TargetMode="External"/><Relationship Id="rId4" Type="http://schemas.openxmlformats.org/officeDocument/2006/relationships/hyperlink" Target="http://hddguru.com/content/en/software/2005.10.02-MHDD/" TargetMode="External"/><Relationship Id="rId5" Type="http://schemas.openxmlformats.org/officeDocument/2006/relationships/hyperlink" Target="http://hddguru.com/content/en/software/2006.02.10-Magic-Boot-Disk/" TargetMode="External"/><Relationship Id="rId6" Type="http://schemas.openxmlformats.org/officeDocument/2006/relationships/hyperlink" Target="http://cmrr.ucsd.edu/people/Hughes/SecureErase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indows/windows-vista/features/bitlocker.aspx" TargetMode="External"/><Relationship Id="rId4" Type="http://schemas.openxmlformats.org/officeDocument/2006/relationships/hyperlink" Target="http://www.truecrypt.org/" TargetMode="External"/><Relationship Id="rId5" Type="http://schemas.openxmlformats.org/officeDocument/2006/relationships/hyperlink" Target="http://www.enovatech.net/" TargetMode="External"/><Relationship Id="rId6" Type="http://schemas.openxmlformats.org/officeDocument/2006/relationships/hyperlink" Target="http://www.sevenforums.com/member.php?u=18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tlinux.net/" TargetMode="External"/><Relationship Id="rId4" Type="http://schemas.openxmlformats.org/officeDocument/2006/relationships/hyperlink" Target="http://www.accessdata.com/downloads.html" TargetMode="External"/><Relationship Id="rId5" Type="http://schemas.openxmlformats.org/officeDocument/2006/relationships/hyperlink" Target="http://www.x-ways.net/winhex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www.nirsoft.net/utils/hash_my_files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x.sourceforge.net/" TargetMode="External"/><Relationship Id="rId4" Type="http://schemas.openxmlformats.org/officeDocument/2006/relationships/hyperlink" Target="http://sourceforge.net/projects/upxer/files/" TargetMode="External"/><Relationship Id="rId5" Type="http://schemas.openxmlformats.org/officeDocument/2006/relationships/hyperlink" Target="http://www.metasploi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www.myharddrivedied.com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bycon.com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hyperlink" Target="http://www.louisvilleinfosec.com" TargetMode="External"/><Relationship Id="rId7" Type="http://schemas.openxmlformats.org/officeDocument/2006/relationships/hyperlink" Target="http://skydogcon.com" TargetMode="External"/><Relationship Id="rId8" Type="http://schemas.openxmlformats.org/officeDocument/2006/relationships/hyperlink" Target="http://hack3rcon.org/" TargetMode="External"/><Relationship Id="rId9" Type="http://schemas.openxmlformats.org/officeDocument/2006/relationships/hyperlink" Target="http://www.outerz0ne.org" TargetMode="External"/><Relationship Id="rId10" Type="http://schemas.openxmlformats.org/officeDocument/2006/relationships/hyperlink" Target="http://phreaknic.info/" TargetMode="External"/><Relationship Id="rId11" Type="http://schemas.openxmlformats.org/officeDocument/2006/relationships/hyperlink" Target="http://notacon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Occult Computing and</a:t>
            </a:r>
            <a:br>
              <a:rPr lang="en-US" dirty="0" smtClean="0"/>
            </a:br>
            <a:r>
              <a:rPr lang="en-US" dirty="0" smtClean="0"/>
              <a:t>anti-forensics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  <p:extLst>
      <p:ext uri="{BB962C8B-B14F-4D97-AF65-F5344CB8AC3E}">
        <p14:creationId xmlns:p14="http://schemas.microsoft.com/office/powerpoint/2010/main" val="1463348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legal stuff</a:t>
            </a:r>
            <a:br>
              <a:rPr lang="en-US" dirty="0" smtClean="0"/>
            </a:br>
            <a:r>
              <a:rPr lang="en-US" dirty="0" smtClean="0"/>
              <a:t>IANAL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Julie </a:t>
            </a:r>
            <a:r>
              <a:rPr lang="en-US" sz="1600" dirty="0" err="1" smtClean="0"/>
              <a:t>Amero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http://en.wikipedia.org/wiki/State_of_Connecticut_v._Julie_Amero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http://www.securityfocus.com/columnists/434/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Sebastien</a:t>
            </a:r>
            <a:r>
              <a:rPr lang="en-US" sz="1600" dirty="0" smtClean="0"/>
              <a:t> Boucher</a:t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http://en.wikipedia.org/wiki/United_States_v._Boucher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“Hacker Defense”</a:t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http://www.forensicswiki.org/wiki/Legal_issues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http://exforensis.blogspot.com/2008/07/troljan-horse-defense.html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If the system is set to wipe data at regular intervals normally, that may be ok. Wiping data once an investigation is about to be underway will make things worse. </a:t>
            </a:r>
          </a:p>
          <a:p>
            <a:r>
              <a:rPr lang="en-US" sz="1600" dirty="0" smtClean="0"/>
              <a:t>Spoliation: Someone screwed up the evidence</a:t>
            </a:r>
          </a:p>
          <a:p>
            <a:r>
              <a:rPr lang="en-US" sz="1600" dirty="0" smtClean="0"/>
              <a:t>CSI effect</a:t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http://en.wikipedia.org/wiki/CSI_effect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Plausible Deniability Tool Kit (PDTK)</a:t>
            </a:r>
            <a:br>
              <a:rPr lang="en-US" sz="1600" dirty="0" smtClean="0"/>
            </a:br>
            <a:r>
              <a:rPr lang="en-US" sz="1600" dirty="0" smtClean="0">
                <a:hlinkClick r:id="rId9"/>
              </a:rPr>
              <a:t>http://www.nmrc.org/pub/pdtk/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10"/>
              </a:rPr>
              <a:t>http://www.defcon.org/html/links/dc-archives/dc-14-archive.html#weasel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855515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hard to cover this in order.</a:t>
            </a:r>
          </a:p>
          <a:p>
            <a:r>
              <a:rPr lang="en-US" dirty="0" smtClean="0"/>
              <a:t>You need to understand some things before you understand others, but which you have to understand first is questionable.</a:t>
            </a:r>
          </a:p>
          <a:p>
            <a:r>
              <a:rPr lang="en-US" dirty="0" smtClean="0"/>
              <a:t>Windows jams data in all sorts of places, and there are tools to make this data fairly easy to recover.</a:t>
            </a:r>
          </a:p>
        </p:txBody>
      </p:sp>
    </p:spTree>
    <p:extLst>
      <p:ext uri="{BB962C8B-B14F-4D97-AF65-F5344CB8AC3E}">
        <p14:creationId xmlns:p14="http://schemas.microsoft.com/office/powerpoint/2010/main" val="413833369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Disks, Tracks,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A. Track</a:t>
            </a:r>
          </a:p>
          <a:p>
            <a:r>
              <a:rPr lang="en-US" dirty="0" smtClean="0">
                <a:sym typeface="Wingdings" pitchFamily="2" charset="2"/>
              </a:rPr>
              <a:t>B. Geometric Sector</a:t>
            </a:r>
          </a:p>
          <a:p>
            <a:r>
              <a:rPr lang="en-US" dirty="0" smtClean="0">
                <a:sym typeface="Wingdings" pitchFamily="2" charset="2"/>
              </a:rPr>
              <a:t>C. Track Sector</a:t>
            </a:r>
          </a:p>
          <a:p>
            <a:r>
              <a:rPr lang="en-US" dirty="0" smtClean="0">
                <a:sym typeface="Wingdings" pitchFamily="2" charset="2"/>
              </a:rPr>
              <a:t>D. Cluster</a:t>
            </a:r>
            <a:endParaRPr lang="en-US" dirty="0"/>
          </a:p>
        </p:txBody>
      </p:sp>
      <p:pic>
        <p:nvPicPr>
          <p:cNvPr id="6" name="Picture 5" descr="di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415" y="1666150"/>
            <a:ext cx="4010585" cy="51918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29383307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Slack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1925"/>
          </a:xfrm>
        </p:spPr>
        <p:txBody>
          <a:bodyPr/>
          <a:lstStyle/>
          <a:p>
            <a:r>
              <a:rPr lang="en-US" dirty="0" smtClean="0"/>
              <a:t>Yum…Leftovers!!!</a:t>
            </a:r>
          </a:p>
          <a:p>
            <a:r>
              <a:rPr lang="en-US" dirty="0" smtClean="0"/>
              <a:t>RAM slack </a:t>
            </a:r>
            <a:r>
              <a:rPr lang="en-US" sz="1400" dirty="0" smtClean="0"/>
              <a:t>(but name no longer really applies)     </a:t>
            </a:r>
            <a:r>
              <a:rPr lang="en-US" dirty="0" smtClean="0"/>
              <a:t>and	 Residual slack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5991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419600" y="3429000"/>
            <a:ext cx="4343400" cy="1600200"/>
          </a:xfrm>
          <a:prstGeom prst="straightConnector1">
            <a:avLst/>
          </a:prstGeom>
          <a:ln>
            <a:solidFill>
              <a:srgbClr val="00B0F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171700" y="2247900"/>
            <a:ext cx="3352800" cy="3276600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18133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way functions:</a:t>
            </a:r>
          </a:p>
          <a:p>
            <a:pPr>
              <a:buNone/>
            </a:pPr>
            <a:r>
              <a:rPr lang="en-US" dirty="0" smtClean="0"/>
              <a:t>Easy: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md5("I am a string") = "1710528bf976601a5d203cbc289e1a76“</a:t>
            </a:r>
          </a:p>
          <a:p>
            <a:pPr>
              <a:buNone/>
            </a:pPr>
            <a:r>
              <a:rPr lang="en-US" dirty="0" smtClean="0"/>
              <a:t>Hard: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String("1710528bf976601a5d203cbc289e1a76“) =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("I am a string")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be used to fingerprint files, or see if they have changed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25432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Host-Protected Areas and Disk Configuration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the drive that can be set aside that normal OS and BIOS functions can’t see</a:t>
            </a:r>
          </a:p>
          <a:p>
            <a:r>
              <a:rPr lang="en-US" dirty="0" smtClean="0"/>
              <a:t>Possible to hide data there, but it’s a pain</a:t>
            </a:r>
          </a:p>
          <a:p>
            <a:r>
              <a:rPr lang="en-US" dirty="0" smtClean="0"/>
              <a:t>Taft (he’s one bad mother….)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http://www.vidstrom.net/stools/taft/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info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http://www.forensicswiki.org/wiki/DCO_and_HPA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5411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Forensically interesting areas in the Windows </a:t>
            </a:r>
            <a:r>
              <a:rPr lang="en-US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too many to list, but lets check some out: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http://www.irongeek.com/i.php?page=security/windows-forensics-registry-and-file-system-spots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 err="1" smtClean="0"/>
              <a:t>Nirsoft</a:t>
            </a:r>
            <a:r>
              <a:rPr lang="en-US" dirty="0" smtClean="0"/>
              <a:t> has a lot of tools for grabbing data: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http://www.nirsoft.net/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http://www.deftlinux.net/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6656395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leave tracks in the first 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Pr0n mode and places data hides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41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mode (aka porn mode) in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2000" dirty="0" smtClean="0"/>
              <a:t>Firefox (Private Browsing)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No command line, but can be set on start via Tools&gt;Options&gt;Privacy “Use custom setting”</a:t>
            </a:r>
          </a:p>
          <a:p>
            <a:r>
              <a:rPr lang="en-US" sz="2000" dirty="0" smtClean="0"/>
              <a:t>IE (</a:t>
            </a:r>
            <a:r>
              <a:rPr lang="en-US" sz="2000" dirty="0" err="1" smtClean="0"/>
              <a:t>InPrivate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-private</a:t>
            </a:r>
          </a:p>
          <a:p>
            <a:r>
              <a:rPr lang="en-US" sz="2000" dirty="0" smtClean="0"/>
              <a:t>Chrome (Incognito mode)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Ctrl+Shift+N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--incognito</a:t>
            </a:r>
          </a:p>
          <a:p>
            <a:r>
              <a:rPr lang="en-US" sz="2000" dirty="0" smtClean="0"/>
              <a:t>Opera (kiosk mode)</a:t>
            </a:r>
          </a:p>
          <a:p>
            <a:pPr lvl="1"/>
            <a:r>
              <a:rPr lang="en-US" sz="1600" dirty="0" smtClean="0"/>
              <a:t>Ok, not quite the same thing, but maybe someone will email me a solution</a:t>
            </a:r>
          </a:p>
          <a:p>
            <a:endParaRPr lang="en-US" sz="2000" dirty="0" smtClean="0"/>
          </a:p>
          <a:p>
            <a:r>
              <a:rPr lang="en-US" sz="2000" dirty="0" smtClean="0"/>
              <a:t>Do some research online to see how good your browser’s “porn mode” really is.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51925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portable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Portable Apps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3"/>
              </a:rPr>
              <a:t>http://portableapps.com/apps/internet</a:t>
            </a:r>
            <a:r>
              <a:rPr lang="da-DK" dirty="0" smtClean="0"/>
              <a:t> </a:t>
            </a:r>
          </a:p>
          <a:p>
            <a:r>
              <a:rPr lang="da-DK" dirty="0" smtClean="0"/>
              <a:t>Tor Browser Bundle </a:t>
            </a:r>
            <a:r>
              <a:rPr lang="da-DK" dirty="0" smtClean="0">
                <a:hlinkClick r:id="rId4"/>
              </a:rPr>
              <a:t>http://www.torproject.org/easy-download.html.en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Firefox based, comes with Tor and Pidgin </a:t>
            </a:r>
          </a:p>
          <a:p>
            <a:r>
              <a:rPr lang="da-DK" dirty="0" smtClean="0"/>
              <a:t>OperaTor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5"/>
              </a:rPr>
              <a:t>http://archetwist.com/opera/operator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Opera based, comes with Tor</a:t>
            </a:r>
          </a:p>
          <a:p>
            <a:endParaRPr lang="da-DK" dirty="0" smtClean="0"/>
          </a:p>
          <a:p>
            <a:r>
              <a:rPr lang="da-DK" dirty="0" smtClean="0"/>
              <a:t>Keep in mind, Tor !=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4967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/>
              <a:t>I’m </a:t>
            </a:r>
            <a:r>
              <a:rPr lang="en-US" dirty="0" smtClean="0"/>
              <a:t>an (</a:t>
            </a:r>
            <a:r>
              <a:rPr lang="en-US" dirty="0" err="1" smtClean="0"/>
              <a:t>Ir</a:t>
            </a:r>
            <a:r>
              <a:rPr lang="en-US" dirty="0" smtClean="0"/>
              <a:t>)regular </a:t>
            </a:r>
            <a:r>
              <a:rPr lang="en-US" dirty="0"/>
              <a:t>on the InfoSec Daily Podcast: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isdpodcast.com</a:t>
            </a:r>
            <a:endParaRPr lang="en-US" dirty="0" smtClean="0"/>
          </a:p>
          <a:p>
            <a:r>
              <a:rPr lang="en-US" dirty="0" smtClean="0"/>
              <a:t>Co-Founder of </a:t>
            </a:r>
            <a:r>
              <a:rPr lang="en-US" dirty="0" err="1" smtClean="0"/>
              <a:t>Derbycon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http://www.derbycon.com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1143000"/>
            <a:ext cx="273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840" y="1752600"/>
            <a:ext cx="825435" cy="66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257800"/>
            <a:ext cx="825435" cy="6603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Darknets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Darknets</a:t>
            </a:r>
            <a:r>
              <a:rPr lang="en-US" dirty="0" smtClean="0"/>
              <a:t> Talk: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http://www.irongeek.com/i.php?page=videos/darknets-i2p-tor-phreaknic</a:t>
            </a:r>
            <a:endParaRPr lang="en-US" dirty="0" smtClean="0"/>
          </a:p>
          <a:p>
            <a:r>
              <a:rPr lang="en-US" dirty="0" smtClean="0"/>
              <a:t>I2P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http://www.i2p2.de/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841086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Linux:</a:t>
            </a:r>
          </a:p>
          <a:p>
            <a:r>
              <a:rPr lang="en-US" sz="2000" dirty="0" err="1" smtClean="0"/>
              <a:t>Knoppix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http://www.knoppix.net/</a:t>
            </a:r>
            <a:endParaRPr lang="en-US" sz="2000" dirty="0" smtClean="0"/>
          </a:p>
          <a:p>
            <a:r>
              <a:rPr lang="en-US" sz="2000" dirty="0" err="1" smtClean="0"/>
              <a:t>Ubuntu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http://www.ubuntu.com/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Unetbootin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http://unetbootin.sourceforge.net/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And so many more… Look up the </a:t>
            </a:r>
            <a:r>
              <a:rPr lang="en-US" sz="2000" dirty="0" err="1" smtClean="0"/>
              <a:t>noswap</a:t>
            </a:r>
            <a:r>
              <a:rPr lang="en-US" sz="2000" dirty="0" smtClean="0"/>
              <a:t> option</a:t>
            </a:r>
          </a:p>
          <a:p>
            <a:pPr>
              <a:buNone/>
            </a:pPr>
            <a:r>
              <a:rPr lang="en-US" sz="2000" dirty="0" smtClean="0"/>
              <a:t>Windows:</a:t>
            </a:r>
          </a:p>
          <a:p>
            <a:r>
              <a:rPr lang="en-US" sz="2000" dirty="0" smtClean="0"/>
              <a:t>Bart PE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http://www.nu2.nu/pebuilder/</a:t>
            </a:r>
            <a:endParaRPr lang="en-US" sz="2000" dirty="0" smtClean="0"/>
          </a:p>
          <a:p>
            <a:r>
              <a:rPr lang="en-US" sz="2000" dirty="0" smtClean="0"/>
              <a:t>Ultimate Boot CD for Windows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http://www.ubcd4win.com/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WinBuilder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http://winbuilder.net/</a:t>
            </a:r>
            <a:r>
              <a:rPr lang="en-US" sz="2000" dirty="0" smtClean="0"/>
              <a:t> </a:t>
            </a:r>
          </a:p>
        </p:txBody>
      </p:sp>
      <p:pic>
        <p:nvPicPr>
          <p:cNvPr id="2050" name="Picture 2" descr="C:\Users\adrian\AppData\Local\Microsoft\Windows\Temporary Internet Files\Content.IE5\CFZ95R1H\MCj0433879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657600"/>
            <a:ext cx="1828572" cy="1828572"/>
          </a:xfrm>
          <a:prstGeom prst="rect">
            <a:avLst/>
          </a:prstGeom>
          <a:noFill/>
        </p:spPr>
      </p:pic>
      <p:pic>
        <p:nvPicPr>
          <p:cNvPr id="2051" name="Picture 3" descr="C:\Users\adrian\AppData\Local\Microsoft\Windows\Temporary Internet Files\Content.IE5\8NMK11IN\MCj0434827000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295400"/>
            <a:ext cx="1828572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14219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file removal and encryption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those that don’t want to go all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0765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to automated selective wiping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After Me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http://www.nirsoft.net/utils/clean_after_me.html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CCleaner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http://www.ccleaner.com/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many more….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96291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selective file wiping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708525"/>
          </a:xfrm>
        </p:spPr>
        <p:txBody>
          <a:bodyPr/>
          <a:lstStyle/>
          <a:p>
            <a:r>
              <a:rPr lang="en-US" sz="2400" dirty="0" smtClean="0"/>
              <a:t>DD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accent6"/>
                </a:solidFill>
              </a:rPr>
              <a:t>dd</a:t>
            </a:r>
            <a:r>
              <a:rPr lang="en-US" sz="2400" dirty="0" smtClean="0">
                <a:solidFill>
                  <a:schemeClr val="accent6"/>
                </a:solidFill>
              </a:rPr>
              <a:t> if=/dev/zero of=f:\Notes.docx </a:t>
            </a:r>
            <a:r>
              <a:rPr lang="en-US" sz="2400" dirty="0" err="1" smtClean="0">
                <a:solidFill>
                  <a:schemeClr val="accent6"/>
                </a:solidFill>
              </a:rPr>
              <a:t>bs</a:t>
            </a:r>
            <a:r>
              <a:rPr lang="en-US" sz="2400" dirty="0" smtClean="0">
                <a:solidFill>
                  <a:schemeClr val="accent6"/>
                </a:solidFill>
              </a:rPr>
              <a:t>=12940 count=1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like this Windows version: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http://www.chrysocome.net/dd</a:t>
            </a:r>
            <a:endParaRPr lang="en-US" sz="2400" dirty="0" smtClean="0"/>
          </a:p>
          <a:p>
            <a:r>
              <a:rPr lang="en-US" sz="2400" dirty="0" err="1" smtClean="0"/>
              <a:t>Sdelete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http://technet.microsoft.com/en-us/sysinternals/bb897443.aspx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Eraser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http://eraser.heidi.ie/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*nix guys, look into Shred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http://en.wikipedia.org/wiki/Shred_%28Unix%29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2538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slack and unused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Eraser</a:t>
            </a:r>
          </a:p>
          <a:p>
            <a:r>
              <a:rPr lang="en-US" sz="2400" dirty="0" smtClean="0"/>
              <a:t>Cipher that comes with Windows as a command line EFS tool</a:t>
            </a:r>
            <a:br>
              <a:rPr lang="en-US" sz="2400" dirty="0" smtClean="0"/>
            </a:br>
            <a:r>
              <a:rPr lang="en-US" sz="2400" dirty="0" smtClean="0"/>
              <a:t>Run once: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cipher /w:g: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Schedule script: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REM at 2:00 /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every:m,t,w,th,f,s,su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c:\defragandcipher.bat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cipher /w:c:\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1673150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File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EFS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http://en.wikipedia.org/wiki/Encrypting_File_System</a:t>
            </a:r>
            <a:endParaRPr lang="en-US" sz="2400" dirty="0" smtClean="0"/>
          </a:p>
          <a:p>
            <a:pPr lvl="1"/>
            <a:r>
              <a:rPr lang="en-US" sz="2000" dirty="0" smtClean="0"/>
              <a:t>Hash insertion does not help (</a:t>
            </a:r>
            <a:r>
              <a:rPr lang="en-US" sz="2000" dirty="0" err="1" smtClean="0"/>
              <a:t>Pnordahl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Can read file names</a:t>
            </a:r>
          </a:p>
          <a:p>
            <a:pPr lvl="1"/>
            <a:r>
              <a:rPr lang="en-US" sz="2000" dirty="0" smtClean="0"/>
              <a:t>Best to use a SYSKEY password or boot key</a:t>
            </a:r>
          </a:p>
          <a:p>
            <a:r>
              <a:rPr lang="en-US" sz="2400" dirty="0" err="1" smtClean="0"/>
              <a:t>TrueCrypt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http://www.truecrypt.org/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http://sourceforge.net/projects/tcexplorer/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FreeOTFE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http://www.freeotfe.org/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Good encryption does not compress much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279810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why relying on selective file wiping is not a good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jams data in all sorts of places, it’s hard to get them all</a:t>
            </a:r>
          </a:p>
          <a:p>
            <a:r>
              <a:rPr lang="en-US" dirty="0" smtClean="0"/>
              <a:t>You got the main file, but what about the temp?</a:t>
            </a:r>
          </a:p>
          <a:p>
            <a:r>
              <a:rPr lang="en-US" dirty="0" smtClean="0"/>
              <a:t>Defrag, moving files and abandoned clusters</a:t>
            </a:r>
          </a:p>
          <a:p>
            <a:r>
              <a:rPr lang="en-US" dirty="0" smtClean="0"/>
              <a:t>USB device logs</a:t>
            </a:r>
          </a:p>
          <a:p>
            <a:r>
              <a:rPr lang="en-US" dirty="0" smtClean="0"/>
              <a:t>Page and hibernation files</a:t>
            </a:r>
          </a:p>
          <a:p>
            <a:r>
              <a:rPr lang="en-US" dirty="0" smtClean="0"/>
              <a:t>Data carving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717431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defrag a drive</a:t>
            </a:r>
          </a:p>
          <a:p>
            <a:r>
              <a:rPr lang="en-US" dirty="0" smtClean="0"/>
              <a:t>You wipe a file on that drive</a:t>
            </a:r>
          </a:p>
          <a:p>
            <a:r>
              <a:rPr lang="en-US" dirty="0" smtClean="0"/>
              <a:t>What about the remnants of the file from before the defrag?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0" y="2819400"/>
          <a:ext cx="5791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052746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device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Ah, so the suspect has a camera/</a:t>
            </a:r>
            <a:r>
              <a:rPr lang="en-US" sz="2400" dirty="0" err="1" smtClean="0"/>
              <a:t>thumbdrive</a:t>
            </a:r>
            <a:r>
              <a:rPr lang="en-US" sz="2400" dirty="0" smtClean="0"/>
              <a:t>/iPod/etc</a:t>
            </a:r>
          </a:p>
          <a:p>
            <a:r>
              <a:rPr lang="en-US" sz="2400" dirty="0" err="1" smtClean="0"/>
              <a:t>USBDeview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http://www.nirsoft.net/utils/usb_devices_view.html</a:t>
            </a:r>
            <a:endParaRPr lang="en-US" sz="2400" dirty="0" smtClean="0"/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</a:t>
            </a:r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\USBSTOR</a:t>
            </a:r>
          </a:p>
          <a:p>
            <a:r>
              <a:rPr lang="en-US" sz="2400" dirty="0" smtClean="0"/>
              <a:t>Search for “USBSTOR” in c:\windows\inf\setupapi.dev.log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09093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ere </a:t>
            </a:r>
            <a:r>
              <a:rPr lang="en-US" dirty="0" smtClean="0"/>
              <a:t>is a longer talk </a:t>
            </a:r>
            <a:r>
              <a:rPr lang="en-US" dirty="0" smtClean="0"/>
              <a:t>I did on </a:t>
            </a:r>
            <a:r>
              <a:rPr lang="en-US" dirty="0" smtClean="0"/>
              <a:t>this </a:t>
            </a:r>
            <a:r>
              <a:rPr lang="en-US" dirty="0" smtClean="0"/>
              <a:t>subject: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http://www.irongeek.com/i.php?page=videos/anti-forensics-occult-computing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those that want to leave early, here is the VERY short version: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Maintain physical control of your computer.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Use full hard drive encryption.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Keep things separate.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31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File used for swapping memory: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pagefile.sys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Linux folks, investigate swap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23306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Disable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Disable:</a:t>
            </a:r>
            <a:br>
              <a:rPr lang="en-US" dirty="0" smtClean="0"/>
            </a:br>
            <a:r>
              <a:rPr lang="en-US" sz="2400" dirty="0" smtClean="0"/>
              <a:t>Control Panel-&gt;System and Security-&gt;System-&gt;Advanced System Settings-&gt;Performance-&gt;Advanced-&gt;Virtual Memory-&gt;Change</a:t>
            </a:r>
            <a:endParaRPr lang="en-US" dirty="0" smtClean="0"/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3276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530572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Wipe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Set HKEY_LOCAL_MACHINE\SYSTEM\</a:t>
            </a:r>
            <a:r>
              <a:rPr lang="en-US" dirty="0" err="1" smtClean="0"/>
              <a:t>CurrentControlSet</a:t>
            </a:r>
            <a:r>
              <a:rPr lang="en-US" dirty="0" smtClean="0"/>
              <a:t>\Control\Session Manager\Memory Management\ </a:t>
            </a:r>
            <a:r>
              <a:rPr lang="en-US" dirty="0" err="1" smtClean="0"/>
              <a:t>ClearPageFileAtShutdown</a:t>
            </a:r>
            <a:r>
              <a:rPr lang="en-US" dirty="0" smtClean="0"/>
              <a:t> to 1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486400" cy="38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961925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used for storing active memory when going into hibernation mode: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hiberfil.sys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into power settings to disable</a:t>
            </a:r>
          </a:p>
        </p:txBody>
      </p:sp>
    </p:spTree>
    <p:extLst>
      <p:ext uri="{BB962C8B-B14F-4D97-AF65-F5344CB8AC3E}">
        <p14:creationId xmlns:p14="http://schemas.microsoft.com/office/powerpoint/2010/main" val="3215710261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Data carving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Go down the drive bit by bit looking for file headers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DiskDigger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http://dmitrybrant.com/diskdigger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Photorec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http://www.cgsecurity.org/wiki/PhotoRec</a:t>
            </a:r>
            <a:endParaRPr lang="en-US" sz="2000" dirty="0" smtClean="0"/>
          </a:p>
          <a:p>
            <a:r>
              <a:rPr lang="en-US" sz="2000" dirty="0" smtClean="0"/>
              <a:t>Other file carving tools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http://www.forensicswiki.org/wiki/Tools:Data_Recovery#Carving</a:t>
            </a:r>
            <a:endParaRPr lang="en-US" sz="2000" dirty="0" smtClean="0"/>
          </a:p>
          <a:p>
            <a:r>
              <a:rPr lang="en-US" sz="2000" dirty="0" smtClean="0"/>
              <a:t>File system compression makes file carving far less reliable!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524000"/>
            <a:ext cx="4343400" cy="22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rian\AppData\Local\Microsoft\Windows\Temporary Internet Files\Content.IE5\NY1NXOYD\MCj029608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447800"/>
            <a:ext cx="2240733" cy="219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222324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writing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needs to be wiped?  What is this tool doing?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Process Monitor 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http://technet.microsoft.com/en-us/sysinternals/bb896645.aspx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err="1" smtClean="0"/>
              <a:t>RegFromApp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http://www.nirsoft.net/utils/reg_file_from_application.html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dirty="0" err="1" smtClean="0"/>
              <a:t>ProcessActivityView</a:t>
            </a:r>
            <a:r>
              <a:rPr lang="en-US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http://www.nirsoft.net/utils/process_activity_view.html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2832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parlor Tricks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Maybe useful sometimes, but mostly fluff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60130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Tool/Solution Kiddies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examiner understand the concepts, or just the tool?</a:t>
            </a:r>
          </a:p>
          <a:p>
            <a:r>
              <a:rPr lang="en-US" dirty="0" smtClean="0"/>
              <a:t>Think back to the Julie </a:t>
            </a:r>
            <a:r>
              <a:rPr lang="en-US" dirty="0" err="1" smtClean="0"/>
              <a:t>Amero</a:t>
            </a:r>
            <a:r>
              <a:rPr lang="en-US" dirty="0" smtClean="0"/>
              <a:t> case</a:t>
            </a:r>
          </a:p>
          <a:p>
            <a:r>
              <a:rPr lang="en-US" dirty="0" smtClean="0"/>
              <a:t>What is their case load like?</a:t>
            </a:r>
            <a:endParaRPr lang="en-US" dirty="0"/>
          </a:p>
        </p:txBody>
      </p:sp>
      <p:pic>
        <p:nvPicPr>
          <p:cNvPr id="4" name="Picture 3" descr="findevi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81400"/>
            <a:ext cx="3403600" cy="31589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3175719412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Timestomp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Making the chain of events hard to manage </a:t>
            </a:r>
            <a:r>
              <a:rPr lang="en-US" sz="2000" dirty="0" smtClean="0">
                <a:hlinkClick r:id="rId3"/>
              </a:rPr>
              <a:t>http://www.metasploit.com/research/projects/antiforensics/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1600" dirty="0" smtClean="0"/>
              <a:t>-m &lt;date&gt; 	M, set the "last written" time of the file</a:t>
            </a:r>
          </a:p>
          <a:p>
            <a:pPr lvl="1">
              <a:buNone/>
            </a:pPr>
            <a:r>
              <a:rPr lang="en-US" sz="1600" dirty="0" smtClean="0"/>
              <a:t>-a &lt;date&gt; 	A, set the "last accessed" time of the file</a:t>
            </a:r>
          </a:p>
          <a:p>
            <a:pPr lvl="1">
              <a:buNone/>
            </a:pPr>
            <a:r>
              <a:rPr lang="en-US" sz="1600" dirty="0" smtClean="0"/>
              <a:t>-c &lt;date&gt; 	C, set the "created" time of the file</a:t>
            </a:r>
          </a:p>
          <a:p>
            <a:pPr lvl="1">
              <a:buNone/>
            </a:pPr>
            <a:r>
              <a:rPr lang="en-US" sz="1600" dirty="0" smtClean="0"/>
              <a:t>-e &lt;date&gt; 	E, set the "</a:t>
            </a:r>
            <a:r>
              <a:rPr lang="en-US" sz="1600" dirty="0" err="1" smtClean="0"/>
              <a:t>mft</a:t>
            </a:r>
            <a:r>
              <a:rPr lang="en-US" sz="1600" dirty="0" smtClean="0"/>
              <a:t> entry modified" time of the file</a:t>
            </a:r>
          </a:p>
          <a:p>
            <a:pPr lvl="1">
              <a:buNone/>
            </a:pPr>
            <a:r>
              <a:rPr lang="en-US" sz="1600" dirty="0" smtClean="0"/>
              <a:t>-z &lt;date&gt;  	set all four attributes (MACE) of the file</a:t>
            </a:r>
          </a:p>
          <a:p>
            <a:pPr lvl="1">
              <a:buNone/>
            </a:pPr>
            <a:r>
              <a:rPr lang="en-US" sz="1600" dirty="0" smtClean="0"/>
              <a:t> -v              	show the UTC (non-local time) MACE values for file</a:t>
            </a:r>
          </a:p>
          <a:p>
            <a:pPr lvl="1">
              <a:buNone/>
            </a:pPr>
            <a:r>
              <a:rPr lang="en-US" sz="1600" dirty="0" smtClean="0"/>
              <a:t>-b sets the MACE timestamps so that </a:t>
            </a:r>
            <a:r>
              <a:rPr lang="en-US" sz="1600" dirty="0" err="1" smtClean="0"/>
              <a:t>EnCase</a:t>
            </a:r>
            <a:r>
              <a:rPr lang="en-US" sz="1600" dirty="0" smtClean="0"/>
              <a:t> shows blanks -r does the same recursively , Know as the Craig option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For setting an arbitrary time recursively: </a:t>
            </a:r>
          </a:p>
          <a:p>
            <a:pPr>
              <a:buNone/>
            </a:pPr>
            <a:r>
              <a:rPr lang="en-US" sz="20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for /R c:\users\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in (*) do timestomp.exe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-z "Monday 3/12/2099 10:00:00PM"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2112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data streams</a:t>
            </a:r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</a:rPr>
              <a:t>type mypr0n.jpg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5"/>
                </a:solidFill>
              </a:rPr>
              <a:t>mspaint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Hit or miss with file carving</a:t>
            </a:r>
          </a:p>
          <a:p>
            <a:r>
              <a:rPr lang="en-US" dirty="0" smtClean="0"/>
              <a:t>Practical Guide to Alternative Data Streams in NTFS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http://www.irongeek.com/i.php?page=security/altds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3414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Occult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Occult comes from the Latin word </a:t>
            </a:r>
            <a:r>
              <a:rPr lang="en-US" sz="2400" dirty="0" err="1" smtClean="0"/>
              <a:t>occultus</a:t>
            </a:r>
            <a:r>
              <a:rPr lang="en-US" sz="2400" dirty="0" smtClean="0"/>
              <a:t> (clandestine, hidden, secret), referring to "knowledge of the hidden".</a:t>
            </a:r>
          </a:p>
          <a:p>
            <a:r>
              <a:rPr lang="en-US" sz="2400" dirty="0" smtClean="0"/>
              <a:t>Forensic: Relating to the use of science and technology in the investigation and establishment of facts or evidence in a court of law.</a:t>
            </a:r>
          </a:p>
          <a:p>
            <a:r>
              <a:rPr lang="en-US" sz="2400" dirty="0" smtClean="0"/>
              <a:t>Since hiding activities is what we are doing, Occult Computing seems like a good name. </a:t>
            </a:r>
          </a:p>
          <a:p>
            <a:r>
              <a:rPr lang="en-US" sz="2400" dirty="0" smtClean="0"/>
              <a:t>Since people are not necessarily hiding their activities from a court of law, the term anti-forensics may not always apply. </a:t>
            </a:r>
          </a:p>
          <a:p>
            <a:r>
              <a:rPr lang="en-US" sz="2400" dirty="0" smtClean="0"/>
              <a:t>Occult Computing sounds cooler than Anti-forensics </a:t>
            </a:r>
            <a:r>
              <a:rPr lang="en-US" sz="2400" dirty="0" smtClean="0">
                <a:sym typeface="Wingdings" pitchFamily="2" charset="2"/>
              </a:rPr>
              <a:t>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i="1" dirty="0" smtClean="0"/>
              <a:t> </a:t>
            </a:r>
            <a:r>
              <a:rPr lang="en-US" sz="2400" i="1" dirty="0" err="1" smtClean="0"/>
              <a:t>Cthulhu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fhtagn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581001"/>
            <a:ext cx="43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Thanks to Wikipedia and </a:t>
            </a:r>
            <a:r>
              <a:rPr lang="en-US" sz="1200" dirty="0" err="1" smtClean="0"/>
              <a:t>Wiktionary</a:t>
            </a:r>
            <a:r>
              <a:rPr lang="en-US" sz="1200" dirty="0" smtClean="0"/>
              <a:t> for wording of definitions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4417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 Tomes and Mark Baggett Lurking in the </a:t>
            </a:r>
            <a:r>
              <a:rPr lang="en-US" dirty="0" smtClean="0"/>
              <a:t>Shadows from Hack3rcon </a:t>
            </a:r>
            <a:r>
              <a:rPr lang="en-US" dirty="0"/>
              <a:t>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www.irongeek.com/i.php?page=videos/hack3rcon2/tim-tomes-and-mark-baggett-lurking-in-the-shadows</a:t>
            </a:r>
            <a:r>
              <a:rPr lang="en-US" dirty="0" smtClean="0"/>
              <a:t> </a:t>
            </a:r>
          </a:p>
          <a:p>
            <a:r>
              <a:rPr lang="en-US" dirty="0"/>
              <a:t>v</a:t>
            </a:r>
            <a:r>
              <a:rPr lang="en-US" dirty="0" smtClean="0"/>
              <a:t>ssown.vbs</a:t>
            </a:r>
          </a:p>
          <a:p>
            <a:r>
              <a:rPr lang="en-US" dirty="0" smtClean="0"/>
              <a:t>Not sure how long a file will </a:t>
            </a:r>
            <a:r>
              <a:rPr lang="en-US" smtClean="0"/>
              <a:t>stick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9885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Steganography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700" dirty="0" smtClean="0"/>
              <a:t>Hiding stuff in stuff so people don’t find your stuff)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b="1" dirty="0" smtClean="0"/>
              <a:t>With encryption, most times people know that some data is there, just not what it is. </a:t>
            </a:r>
          </a:p>
          <a:p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 err="1" smtClean="0"/>
              <a:t>Stego</a:t>
            </a:r>
            <a:r>
              <a:rPr lang="en-US" b="1" dirty="0" smtClean="0"/>
              <a:t>, they hopefully will not even know it’s there.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3"/>
              </a:rPr>
              <a:t>http://www.irongeek.com/i.php?page=videos/steganography-intro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75780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dirty="0" smtClean="0"/>
              <a:t>Tacked on</a:t>
            </a:r>
            <a:r>
              <a:rPr lang="en-US" sz="27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Since jpegs care about what is in the first part of a file, and zips care about what is at the end, you can try the following: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FF00"/>
                </a:solidFill>
              </a:rPr>
              <a:t> copy /B </a:t>
            </a:r>
            <a:r>
              <a:rPr lang="en-US" dirty="0" err="1" smtClean="0">
                <a:solidFill>
                  <a:srgbClr val="00FF00"/>
                </a:solidFill>
              </a:rPr>
              <a:t>image.jpg+putty.zip</a:t>
            </a:r>
            <a:r>
              <a:rPr lang="en-US" dirty="0" smtClean="0">
                <a:solidFill>
                  <a:srgbClr val="00FF00"/>
                </a:solidFill>
              </a:rPr>
              <a:t> test.jpg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Please note, not all jpeg viewers will accept the file.</a:t>
            </a:r>
            <a:endParaRPr lang="en-US" dirty="0" smtClean="0">
              <a:solidFill>
                <a:srgbClr val="00FF00"/>
              </a:solidFill>
            </a:endParaRPr>
          </a:p>
          <a:p>
            <a:endParaRPr lang="en-US" sz="2000" dirty="0" smtClean="0">
              <a:solidFill>
                <a:srgbClr val="00FF00"/>
              </a:solidFill>
            </a:endParaRPr>
          </a:p>
          <a:p>
            <a:endParaRPr lang="en-US" sz="2000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6351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sz="2800" dirty="0" smtClean="0"/>
              <a:t>(Insertion)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Example: Putting a file inside of a DOCX, it’s just a ZIP file with some XML, just add your inserted file name into [</a:t>
            </a:r>
            <a:r>
              <a:rPr lang="en-US" dirty="0" err="1" smtClean="0"/>
              <a:t>Content_Types</a:t>
            </a:r>
            <a:r>
              <a:rPr lang="en-US" dirty="0" smtClean="0"/>
              <a:t>].xml so the DOCX does not report as corrupted. Or use my code at: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http://www.irongeek.com/i.php?page=security/ms-office-stego-code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933046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800" dirty="0" smtClean="0"/>
              <a:t>Additive</a:t>
            </a:r>
            <a:r>
              <a:rPr lang="en-US" sz="27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/>
          <a:lstStyle/>
          <a:p>
            <a:r>
              <a:rPr lang="en-US" sz="2000" dirty="0" smtClean="0"/>
              <a:t>LSB (Least Significant Bit), for example making imperceptible changes to a format that can take loss and still be useful (audio, images, video). </a:t>
            </a:r>
          </a:p>
          <a:p>
            <a:r>
              <a:rPr lang="en-US" sz="1800" dirty="0" smtClean="0">
                <a:hlinkClick r:id="rId3"/>
              </a:rPr>
              <a:t>http://www.irongeek.com/i.php?page=security/unicode-and-lsb-stego-code</a:t>
            </a:r>
            <a:r>
              <a:rPr lang="en-US" sz="18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22860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4572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file with “I should be able to hold 37 bytes!!!” encoded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4724400" cy="21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133600"/>
            <a:ext cx="4724400" cy="21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rot="10800000">
            <a:off x="304800" y="2438400"/>
            <a:ext cx="54102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04800" y="4572000"/>
            <a:ext cx="6019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24761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Lemonwipe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(rude and crude)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362200"/>
            <a:ext cx="4497388" cy="3763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Repeat script to feed into DD: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repeat.bat adrianbeer.jpg | </a:t>
            </a:r>
            <a:r>
              <a:rPr lang="en-US" sz="1800" dirty="0" err="1" smtClean="0">
                <a:solidFill>
                  <a:srgbClr val="FF0000"/>
                </a:solidFill>
              </a:rPr>
              <a:t>dd</a:t>
            </a:r>
            <a:r>
              <a:rPr lang="en-US" sz="1800" dirty="0" smtClean="0">
                <a:solidFill>
                  <a:srgbClr val="FF0000"/>
                </a:solidFill>
              </a:rPr>
              <a:t> of=\\.\f: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Create one big file: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&gt;&gt;%2\%1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if not %</a:t>
            </a:r>
            <a:r>
              <a:rPr lang="en-US" sz="1800" dirty="0" err="1" smtClean="0">
                <a:solidFill>
                  <a:srgbClr val="92D050"/>
                </a:solidFill>
              </a:rPr>
              <a:t>errorlevel</a:t>
            </a:r>
            <a:r>
              <a:rPr lang="en-US" sz="1800" dirty="0" smtClean="0">
                <a:solidFill>
                  <a:srgbClr val="92D050"/>
                </a:solidFill>
              </a:rPr>
              <a:t>%==0 </a:t>
            </a: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:error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:error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echo Exiting and deleting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del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exit /B -1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Smack.bat image.jpg f: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recommended from a legal standpoint, but funny.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111669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Booby Trapped Device?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HID USB Keyboard/Mouse Dongle</a:t>
            </a:r>
            <a:br>
              <a:rPr lang="en-US" dirty="0" smtClean="0"/>
            </a:br>
            <a:r>
              <a:rPr lang="en-US" dirty="0" smtClean="0"/>
              <a:t>PHUKD </a:t>
            </a:r>
            <a:r>
              <a:rPr lang="en-US" dirty="0" smtClean="0">
                <a:hlinkClick r:id="rId2"/>
              </a:rPr>
              <a:t>http://www.irongeek.com/i.php?page=security/programmable-hid-usb-keystroke-dongle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546172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partitions on a </a:t>
            </a:r>
            <a:r>
              <a:rPr lang="en-US" dirty="0" err="1" smtClean="0"/>
              <a:t>thumbdrive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partitions on a thumb drive?  Windows sees one.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6153150" cy="406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804491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browser’s privacy mode, and SSL</a:t>
            </a:r>
          </a:p>
          <a:p>
            <a:r>
              <a:rPr lang="en-US" dirty="0" smtClean="0"/>
              <a:t>If it’s not on the drive, they can’t find it on the drive</a:t>
            </a:r>
          </a:p>
          <a:p>
            <a:r>
              <a:rPr lang="en-US" dirty="0" smtClean="0"/>
              <a:t>Less 4</a:t>
            </a:r>
            <a:r>
              <a:rPr lang="en-US" baseline="30000" dirty="0" smtClean="0"/>
              <a:t>th</a:t>
            </a:r>
            <a:r>
              <a:rPr lang="en-US" dirty="0" smtClean="0"/>
              <a:t> amendment protection?</a:t>
            </a:r>
          </a:p>
          <a:p>
            <a:r>
              <a:rPr lang="en-US" dirty="0" smtClean="0"/>
              <a:t>Find a country that does not play nice with US law enforcement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0" y="3657600"/>
            <a:ext cx="5029200" cy="2743200"/>
          </a:xfrm>
          <a:prstGeom prst="cloud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7177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Attack the forensic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sz="2000" dirty="0" smtClean="0"/>
              <a:t>XSS, not just for web forms anymore</a:t>
            </a:r>
            <a:br>
              <a:rPr lang="en-US" sz="2000" dirty="0" smtClean="0"/>
            </a:br>
            <a:r>
              <a:rPr lang="en-US" sz="1600" dirty="0" smtClean="0">
                <a:hlinkClick r:id="rId3"/>
              </a:rPr>
              <a:t>http://www.irongeek.com/i.php?page=security/xss-sql-and-command-inject-vectors</a:t>
            </a:r>
            <a:r>
              <a:rPr lang="en-US" sz="16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Breaking Forensics Software: Weaknesses in Critical Evidence Collection (Encase and Sleuth Kit)</a:t>
            </a:r>
            <a:br>
              <a:rPr lang="en-US" sz="2000" dirty="0" smtClean="0"/>
            </a:br>
            <a:r>
              <a:rPr lang="en-US" sz="2000" dirty="0" smtClean="0"/>
              <a:t>ISEC Partners presentation at </a:t>
            </a:r>
            <a:r>
              <a:rPr lang="en-US" sz="2000" dirty="0" err="1" smtClean="0"/>
              <a:t>Defcon</a:t>
            </a:r>
            <a:r>
              <a:rPr lang="en-US" sz="2000" dirty="0" smtClean="0"/>
              <a:t> 15 </a:t>
            </a:r>
            <a:r>
              <a:rPr lang="en-US" sz="2000" dirty="0" smtClean="0">
                <a:hlinkClick r:id="rId4"/>
              </a:rPr>
              <a:t/>
            </a:r>
            <a:br>
              <a:rPr lang="en-US" sz="2000" dirty="0" smtClean="0">
                <a:hlinkClick r:id="rId4"/>
              </a:rPr>
            </a:br>
            <a:r>
              <a:rPr lang="en-US" sz="1800" dirty="0" smtClean="0">
                <a:hlinkClick r:id="rId4"/>
              </a:rPr>
              <a:t>http://www.defcon.org/html/links/dc-archives/dc-15-archive.html#Palmer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42.zip = 4.5 </a:t>
            </a:r>
            <a:r>
              <a:rPr lang="en-US" sz="2000" dirty="0" err="1" smtClean="0"/>
              <a:t>PetaBytes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http://www.unforgettable.dk/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http://en.wikipedia.org/wiki/Zip_bomb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Two comments on these attacks:</a:t>
            </a:r>
            <a:endParaRPr lang="en-US" sz="2000" dirty="0"/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If the examiner sees the data attacking him, they will know something is up.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Do you really think it’s a good idea to piss off the forensic examiner?</a:t>
            </a:r>
          </a:p>
        </p:txBody>
      </p:sp>
    </p:spTree>
    <p:extLst>
      <p:ext uri="{BB962C8B-B14F-4D97-AF65-F5344CB8AC3E}">
        <p14:creationId xmlns:p14="http://schemas.microsoft.com/office/powerpoint/2010/main" val="387848359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Why:</a:t>
            </a:r>
          </a:p>
          <a:p>
            <a:r>
              <a:rPr lang="en-US" sz="2000" dirty="0" smtClean="0"/>
              <a:t>Not about just hiding your stash from the Fuzz…</a:t>
            </a:r>
          </a:p>
          <a:p>
            <a:r>
              <a:rPr lang="en-US" sz="2000" dirty="0" smtClean="0"/>
              <a:t>Law/policy enforcement may find it useful to know how folks hide their computer activities</a:t>
            </a:r>
          </a:p>
          <a:p>
            <a:r>
              <a:rPr lang="en-US" sz="2000" dirty="0" smtClean="0"/>
              <a:t>Users may want to know how to hide their activities from invasive law/policy enforcement </a:t>
            </a:r>
          </a:p>
          <a:p>
            <a:r>
              <a:rPr lang="en-US" sz="2000" dirty="0" smtClean="0"/>
              <a:t>Companies may want to know how to clear boxes before donating them</a:t>
            </a:r>
          </a:p>
          <a:p>
            <a:pPr>
              <a:buNone/>
            </a:pPr>
            <a:r>
              <a:rPr lang="en-US" sz="2000" dirty="0" smtClean="0"/>
              <a:t>What:</a:t>
            </a:r>
          </a:p>
          <a:p>
            <a:r>
              <a:rPr lang="en-US" sz="2000" dirty="0" smtClean="0"/>
              <a:t>Mostly Windows, but most ideas are applicable to other operating systems</a:t>
            </a:r>
          </a:p>
          <a:p>
            <a:r>
              <a:rPr lang="en-US" sz="2000" dirty="0" smtClean="0"/>
              <a:t>Not going to cover malware analysis, nor network anti-forensics  (at least not much)</a:t>
            </a:r>
          </a:p>
          <a:p>
            <a:r>
              <a:rPr lang="en-US" sz="2000" dirty="0" smtClean="0"/>
              <a:t>Mostly we will cover hiding tracks left on storage media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231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http://hackaday.com/2008/09/16/how-to-thermite-based-hard-drive-anti-forensic-destruction/</a:t>
            </a:r>
            <a:endParaRPr lang="en-US" dirty="0" smtClean="0"/>
          </a:p>
          <a:p>
            <a:r>
              <a:rPr lang="en-US" dirty="0" err="1" smtClean="0"/>
              <a:t>Uhm</a:t>
            </a:r>
            <a:r>
              <a:rPr lang="en-US" dirty="0" smtClean="0"/>
              <a:t>, just no.</a:t>
            </a:r>
          </a:p>
          <a:p>
            <a:r>
              <a:rPr lang="en-US" dirty="0" smtClean="0"/>
              <a:t>Destruction of evidence charges</a:t>
            </a:r>
          </a:p>
          <a:p>
            <a:r>
              <a:rPr lang="en-US" dirty="0" smtClean="0"/>
              <a:t>Fire hazard</a:t>
            </a:r>
          </a:p>
          <a:p>
            <a:r>
              <a:rPr lang="en-US" dirty="0" smtClean="0"/>
              <a:t>Just use full drive encryption</a:t>
            </a:r>
          </a:p>
          <a:p>
            <a:r>
              <a:rPr lang="en-US" dirty="0" smtClean="0"/>
              <a:t>While we are on that topic: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http://www.youtube.com/watch?v=Bv5LHamqAsI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8792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Nuke it from Orbit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the only way to be 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87196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br>
              <a:rPr lang="en-US" dirty="0" smtClean="0"/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of=\\.\f: --progress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of=\\.\Volume{de891b6a-8432-11de-86d4-005056c00008}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 –progress</a:t>
            </a:r>
          </a:p>
          <a:p>
            <a:r>
              <a:rPr lang="en-US" dirty="0" smtClean="0"/>
              <a:t>DBAN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http://www.dban.org/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HDD Wipe Tool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http://hddguru.com/content/en/software/2006.04.13-HDD-Wipe-Tool/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500545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wipe?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Force Microscopy</a:t>
            </a:r>
            <a:br>
              <a:rPr lang="en-US" dirty="0" smtClean="0"/>
            </a:br>
            <a:r>
              <a:rPr lang="en-US" sz="1600" dirty="0" smtClean="0">
                <a:hlinkClick r:id="rId3"/>
              </a:rPr>
              <a:t>http://sansforensics.wordpress.com/2009/01/15/overwriting-hard-drive-data/</a:t>
            </a:r>
            <a:endParaRPr lang="en-US" dirty="0" smtClean="0"/>
          </a:p>
          <a:p>
            <a:r>
              <a:rPr lang="en-US" dirty="0" smtClean="0"/>
              <a:t>On a pristine modern drive 92% chance to recover the correct previous bit , 56% on a used drive</a:t>
            </a:r>
          </a:p>
          <a:p>
            <a:r>
              <a:rPr lang="en-US" dirty="0" smtClean="0"/>
              <a:t>Probabilities multiply, so to get one byte: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.92^8=51% (more or less)</a:t>
            </a:r>
          </a:p>
          <a:p>
            <a:r>
              <a:rPr lang="en-US" dirty="0" smtClean="0"/>
              <a:t>For 1 Kilobyte= 2.238e-297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609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V="1">
            <a:off x="1600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26670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657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4800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91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934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rian\AppData\Local\Microsoft\Windows\Temporary Internet Files\Content.IE5\CFZ95R1H\MCj04242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812925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86551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Secure 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		Not only is it faster, but it can wipe remapped blocks (bad sectors) from the G-LIST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HDParm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http://ata.wiki.kernel.org/index.php/ATA_Secure_Erase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MHDD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http://hddguru.com/content/en/software/2005.10.02-MHDD/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http://hddguru.com/content/en/software/2006.02.10-Magic-Boot-Disk/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HDDErase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http://cmrr.ucsd.edu/people/Hughes/SecureErase.shtml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5188727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Full System Drive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638800"/>
          </a:xfrm>
        </p:spPr>
        <p:txBody>
          <a:bodyPr numCol="2"/>
          <a:lstStyle/>
          <a:p>
            <a:r>
              <a:rPr lang="en-US" sz="1800" dirty="0" err="1" smtClean="0"/>
              <a:t>BitLocker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http://www.microsoft.com/windows/windows-vista/features/bitlocker.aspx</a:t>
            </a:r>
            <a:endParaRPr lang="en-US" sz="1800" dirty="0" smtClean="0"/>
          </a:p>
          <a:p>
            <a:pPr lvl="1"/>
            <a:r>
              <a:rPr lang="en-US" sz="1600" dirty="0" smtClean="0"/>
              <a:t>Built in to Windows Vista/7</a:t>
            </a:r>
          </a:p>
          <a:p>
            <a:pPr lvl="1"/>
            <a:r>
              <a:rPr lang="en-US" sz="1600" dirty="0" smtClean="0"/>
              <a:t>AES CBC</a:t>
            </a:r>
          </a:p>
          <a:p>
            <a:pPr lvl="1"/>
            <a:r>
              <a:rPr lang="en-US" sz="1600" dirty="0" smtClean="0"/>
              <a:t>Pain to setup in Vista</a:t>
            </a:r>
          </a:p>
          <a:p>
            <a:pPr lvl="1"/>
            <a:r>
              <a:rPr lang="en-US" sz="1600" dirty="0" smtClean="0"/>
              <a:t>Look into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To Go to secure your USB drive</a:t>
            </a:r>
          </a:p>
          <a:p>
            <a:pPr lvl="1"/>
            <a:r>
              <a:rPr lang="en-US" sz="1600" dirty="0" smtClean="0"/>
              <a:t>To enable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without TPM in Win 7, gpedit.msc &gt; Computer Configuration &gt; Administrative Templates &gt; Windows Components &gt;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Drive Encryption &gt; Operating System Drives &gt; Require Additional Authentication at Startup &gt; Enable</a:t>
            </a:r>
          </a:p>
          <a:p>
            <a:pPr lvl="1"/>
            <a:r>
              <a:rPr lang="en-US" sz="1600" dirty="0" err="1" smtClean="0"/>
              <a:t>Bitlocker</a:t>
            </a:r>
            <a:r>
              <a:rPr lang="en-US" sz="1600" dirty="0" smtClean="0"/>
              <a:t> Modes:</a:t>
            </a:r>
            <a:br>
              <a:rPr lang="en-US" sz="1600" dirty="0" smtClean="0"/>
            </a:br>
            <a:r>
              <a:rPr lang="en-US" sz="1600" dirty="0" smtClean="0"/>
              <a:t>TPM only</a:t>
            </a:r>
            <a:br>
              <a:rPr lang="en-US" sz="1600" dirty="0" smtClean="0"/>
            </a:br>
            <a:r>
              <a:rPr lang="en-US" sz="1600" dirty="0" smtClean="0"/>
              <a:t>TPM + PIN</a:t>
            </a:r>
            <a:br>
              <a:rPr lang="en-US" sz="1600" dirty="0" smtClean="0"/>
            </a:br>
            <a:r>
              <a:rPr lang="en-US" sz="1600" dirty="0" smtClean="0"/>
              <a:t>TPM + PIN + USB Key</a:t>
            </a:r>
            <a:br>
              <a:rPr lang="en-US" sz="1600" dirty="0" smtClean="0"/>
            </a:br>
            <a:r>
              <a:rPr lang="en-US" sz="1600" dirty="0" smtClean="0"/>
              <a:t>TPM + USB Key</a:t>
            </a:r>
            <a:br>
              <a:rPr lang="en-US" sz="1600" dirty="0" smtClean="0"/>
            </a:br>
            <a:r>
              <a:rPr lang="en-US" sz="1600" dirty="0" smtClean="0"/>
              <a:t>USB Key</a:t>
            </a:r>
            <a:endParaRPr lang="en-US" sz="1800" dirty="0" smtClean="0"/>
          </a:p>
          <a:p>
            <a:r>
              <a:rPr lang="en-US" sz="1800" dirty="0" err="1" smtClean="0"/>
              <a:t>TrueCrypt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http://www.truecrypt.org/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/>
              <a:t>Open source </a:t>
            </a:r>
            <a:br>
              <a:rPr lang="en-US" sz="1600" dirty="0" smtClean="0"/>
            </a:br>
            <a:r>
              <a:rPr lang="en-US" sz="1600" dirty="0" smtClean="0"/>
              <a:t>(for review of a lot of eyes)</a:t>
            </a:r>
          </a:p>
          <a:p>
            <a:pPr lvl="1"/>
            <a:r>
              <a:rPr lang="en-US" sz="1600" dirty="0" smtClean="0"/>
              <a:t>Read from other platforms</a:t>
            </a:r>
          </a:p>
          <a:p>
            <a:pPr lvl="1"/>
            <a:r>
              <a:rPr lang="en-US" sz="1600" dirty="0" smtClean="0"/>
              <a:t>Works on XP</a:t>
            </a:r>
          </a:p>
          <a:p>
            <a:pPr lvl="1"/>
            <a:r>
              <a:rPr lang="en-US" sz="1600" dirty="0" smtClean="0"/>
              <a:t>More cipher options</a:t>
            </a:r>
          </a:p>
          <a:p>
            <a:pPr lvl="1"/>
            <a:r>
              <a:rPr lang="en-US" sz="1600" dirty="0" smtClean="0"/>
              <a:t>Uses XTS which is better than CBC, but ask a cryptographer why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Also, look into hardware based options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http://www.enovatech.net/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488668"/>
            <a:ext cx="421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</a:t>
            </a:r>
            <a:r>
              <a:rPr lang="en-US" sz="1400" dirty="0" err="1" smtClean="0">
                <a:hlinkClick r:id="rId6"/>
              </a:rPr>
              <a:t>Doubleback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smtClean="0"/>
              <a:t>for the Win 7 without TPM info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2712259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running a VM form an encrypted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do</a:t>
            </a:r>
          </a:p>
          <a:p>
            <a:r>
              <a:rPr lang="en-US" dirty="0" smtClean="0"/>
              <a:t>I have some concern about data leaking into swap/ page file. This needs more testing.</a:t>
            </a:r>
          </a:p>
          <a:p>
            <a:r>
              <a:rPr lang="en-US" dirty="0" smtClean="0"/>
              <a:t>A few suggested tweaks: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MemAllowAutoScaleDown</a:t>
            </a:r>
            <a:r>
              <a:rPr lang="en-US" dirty="0" smtClean="0"/>
              <a:t> = "FALSE" </a:t>
            </a:r>
            <a:br>
              <a:rPr lang="en-US" dirty="0" smtClean="0"/>
            </a:br>
            <a:r>
              <a:rPr lang="en-US" dirty="0" err="1" smtClean="0"/>
              <a:t>mainMem.useNamedFile</a:t>
            </a:r>
            <a:r>
              <a:rPr lang="en-US" dirty="0" smtClean="0"/>
              <a:t> = "FALSE“</a:t>
            </a:r>
          </a:p>
          <a:p>
            <a:endParaRPr lang="en-US" dirty="0" smtClean="0"/>
          </a:p>
          <a:p>
            <a:r>
              <a:rPr lang="en-US" dirty="0" smtClean="0"/>
              <a:t>Use some of the page file wiping techniques mentioned before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Nicholas for some input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5462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http://www.deftlinux.net/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FTK Imager </a:t>
            </a:r>
            <a:r>
              <a:rPr lang="en-US" dirty="0" smtClean="0">
                <a:hlinkClick r:id="rId4"/>
              </a:rPr>
              <a:t>http://www.accessdata.com/downloads.html</a:t>
            </a:r>
            <a:endParaRPr lang="en-US" dirty="0" smtClean="0"/>
          </a:p>
          <a:p>
            <a:r>
              <a:rPr lang="en-US" dirty="0" err="1" smtClean="0"/>
              <a:t>WinHex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http://www.x-ways.net/winhex/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53520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someone had ran anti-forensics software on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100% positive way</a:t>
            </a:r>
          </a:p>
          <a:p>
            <a:r>
              <a:rPr lang="en-US" sz="2400" dirty="0" smtClean="0"/>
              <a:t>Look for files names I mentioned in this presentation</a:t>
            </a:r>
          </a:p>
          <a:p>
            <a:r>
              <a:rPr lang="en-US" sz="2400" dirty="0" smtClean="0"/>
              <a:t>Leftovers from the tool, for example:</a:t>
            </a:r>
            <a:br>
              <a:rPr lang="en-US" sz="2400" dirty="0" smtClean="0"/>
            </a:br>
            <a:r>
              <a:rPr lang="en-US" sz="2400" dirty="0" smtClean="0"/>
              <a:t>HKCU\Software\</a:t>
            </a:r>
            <a:r>
              <a:rPr lang="en-US" sz="2400" dirty="0" err="1" smtClean="0"/>
              <a:t>Sysinternals</a:t>
            </a:r>
            <a:r>
              <a:rPr lang="en-US" sz="2400" dirty="0" smtClean="0"/>
              <a:t>\</a:t>
            </a:r>
            <a:r>
              <a:rPr lang="en-US" sz="2400" dirty="0" err="1" smtClean="0"/>
              <a:t>SDelete</a:t>
            </a:r>
            <a:r>
              <a:rPr lang="en-US" sz="2400" dirty="0" smtClean="0"/>
              <a:t>\</a:t>
            </a:r>
            <a:r>
              <a:rPr lang="en-US" sz="2400" dirty="0" err="1" smtClean="0"/>
              <a:t>EulaAccepted</a:t>
            </a:r>
            <a:endParaRPr lang="en-US" sz="2400" dirty="0" smtClean="0"/>
          </a:p>
          <a:p>
            <a:r>
              <a:rPr lang="en-US" sz="2400" dirty="0" smtClean="0"/>
              <a:t>I need to work on some tools to do this sort of detection…</a:t>
            </a:r>
          </a:p>
          <a:p>
            <a:r>
              <a:rPr lang="en-US" sz="2400" dirty="0" smtClean="0"/>
              <a:t>Look at the drive for large sections of all zeros/random bytes, but this could be for other reasons (Vista &amp; &lt; after full format, Solid-state Drives)</a:t>
            </a:r>
          </a:p>
          <a:p>
            <a:r>
              <a:rPr lang="en-US" sz="2400" dirty="0" smtClean="0"/>
              <a:t>Hash search of know anti-forensics tools</a:t>
            </a:r>
            <a:br>
              <a:rPr lang="en-US" sz="2400" dirty="0" smtClean="0"/>
            </a:br>
            <a:r>
              <a:rPr lang="en-US" sz="2400" dirty="0" err="1" smtClean="0"/>
              <a:t>HashMyFiles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http://www.nirsoft.net/utils/hash_my_files.html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25981"/>
      </p:ext>
    </p:extLst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hash of the file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it’s just the hash, change a few bytes, preferably in strings</a:t>
            </a:r>
          </a:p>
          <a:p>
            <a:r>
              <a:rPr lang="en-US" dirty="0" smtClean="0"/>
              <a:t>Compile from source if you have it</a:t>
            </a:r>
          </a:p>
          <a:p>
            <a:r>
              <a:rPr lang="en-US" dirty="0" smtClean="0"/>
              <a:t>Use a packer</a:t>
            </a:r>
            <a:br>
              <a:rPr lang="en-US" dirty="0" smtClean="0"/>
            </a:br>
            <a:r>
              <a:rPr lang="en-US" dirty="0" smtClean="0"/>
              <a:t>UPX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http://upx.sourceforge.net/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http://sourceforge.net/projects/upxer/files/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Shikata</a:t>
            </a:r>
            <a:r>
              <a:rPr lang="en-US" dirty="0" smtClean="0"/>
              <a:t>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Nai</a:t>
            </a:r>
            <a:r>
              <a:rPr lang="en-US" dirty="0" smtClean="0"/>
              <a:t> from </a:t>
            </a:r>
            <a:r>
              <a:rPr lang="en-US" dirty="0" err="1" smtClean="0"/>
              <a:t>Metasploit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http://www.metasploit.com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2271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dirty="0" smtClean="0"/>
              <a:t>Don’t leave tracks in the first place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Selective file removal and encryption tools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Parlor Tricks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Nuke it from orbit, it's the only way to be 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0058"/>
      </p:ext>
    </p:extLst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3200" dirty="0" smtClean="0"/>
              <a:t>Scott Moulton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http://www.myharddrivedied.com/</a:t>
            </a:r>
            <a:endParaRPr lang="en-US" sz="3200" dirty="0" smtClean="0"/>
          </a:p>
          <a:p>
            <a:r>
              <a:rPr lang="en-US" sz="3200" dirty="0" smtClean="0"/>
              <a:t>Tyler “Trip” </a:t>
            </a:r>
            <a:r>
              <a:rPr lang="en-US" sz="3200" dirty="0" err="1" smtClean="0"/>
              <a:t>Pitchford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Folks at ISD and </a:t>
            </a:r>
            <a:r>
              <a:rPr lang="en-US" sz="3200" dirty="0" err="1" smtClean="0"/>
              <a:t>Pauldotcom</a:t>
            </a:r>
            <a:r>
              <a:rPr lang="en-US" sz="3200" dirty="0" smtClean="0"/>
              <a:t> podcasts</a:t>
            </a:r>
          </a:p>
        </p:txBody>
      </p:sp>
    </p:spTree>
    <p:extLst>
      <p:ext uri="{BB962C8B-B14F-4D97-AF65-F5344CB8AC3E}">
        <p14:creationId xmlns:p14="http://schemas.microsoft.com/office/powerpoint/2010/main" val="2420923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"/>
            <a:ext cx="8229600" cy="817880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pPr marL="136525" indent="0" algn="ctr">
              <a:buNone/>
            </a:pPr>
            <a:r>
              <a:rPr lang="en-US" sz="2400" dirty="0" err="1" smtClean="0"/>
              <a:t>Derbycon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Sept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www.derbycon.com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>
              <a:buNone/>
            </a:pPr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 algn="ctr">
              <a:buNone/>
            </a:pPr>
            <a:r>
              <a:rPr lang="en-US" sz="2400" dirty="0"/>
              <a:t>Others</a:t>
            </a: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16528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7" y="2057399"/>
            <a:ext cx="6880649" cy="2823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741" y="5262880"/>
            <a:ext cx="7391400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://www.louisvilleinfosec.com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http://skydogcon.com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8"/>
              </a:rPr>
              <a:t>http://hack3rcon.org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9"/>
              </a:rPr>
              <a:t>http://outerz0ne.org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://phreaknic.info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hlinkClick r:id="rId11"/>
              </a:rPr>
              <a:t>http://notacon.org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7416" y="2740361"/>
            <a:ext cx="369332" cy="214097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200" dirty="0" smtClean="0"/>
              <a:t>Photo Credits to KC (</a:t>
            </a:r>
            <a:r>
              <a:rPr lang="en-US" sz="1200" dirty="0" err="1" smtClean="0"/>
              <a:t>devauto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74075" y="2792106"/>
            <a:ext cx="369332" cy="2089226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200" dirty="0" err="1" smtClean="0"/>
              <a:t>Derbycon</a:t>
            </a:r>
            <a:r>
              <a:rPr lang="en-US" sz="1200" dirty="0" smtClean="0"/>
              <a:t> Art Credits to </a:t>
            </a:r>
            <a:r>
              <a:rPr lang="en-US" sz="1200" dirty="0" err="1" smtClean="0"/>
              <a:t>DigiP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Irongeek’s</a:t>
            </a:r>
            <a:r>
              <a:rPr lang="en-US" dirty="0" smtClean="0"/>
              <a:t> first two rules of personal security/privacy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4000" dirty="0" smtClean="0"/>
              <a:t>If it’s not easy, folks won’t do it. 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4000" dirty="0" smtClean="0"/>
              <a:t>If it’s not secure there’s no point in doing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2885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0" y="990600"/>
            <a:ext cx="6019800" cy="5867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anti-forensic techniques are likely to be seen?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325"/>
          </a:xfrm>
        </p:spPr>
        <p:txBody>
          <a:bodyPr/>
          <a:lstStyle/>
          <a:p>
            <a:r>
              <a:rPr lang="en-US" dirty="0" smtClean="0"/>
              <a:t>Bow down before my Venn diagram of doom!!!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3581400"/>
            <a:ext cx="2743200" cy="2743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4038600"/>
            <a:ext cx="2438400" cy="2286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" y="1524000"/>
            <a:ext cx="2819400" cy="2819400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066800"/>
            <a:ext cx="243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Just deleting a file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Selective file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Full drive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Hidden partitions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Stego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1905000" y="2667000"/>
            <a:ext cx="2438400" cy="2438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Convenient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3124200"/>
            <a:ext cx="762000" cy="17526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Comprehensive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257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057400"/>
            <a:ext cx="3095719" cy="369332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of anti-forensics research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70043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</a:t>
            </a:r>
            <a:r>
              <a:rPr lang="en-US" smtClean="0"/>
              <a:t>that’s useful </a:t>
            </a:r>
            <a:r>
              <a:rPr lang="en-US" dirty="0" smtClean="0"/>
              <a:t>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5238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</TotalTime>
  <Words>2067</Words>
  <Application>Microsoft Macintosh PowerPoint</Application>
  <PresentationFormat>On-screen Show (4:3)</PresentationFormat>
  <Paragraphs>547</Paragraphs>
  <Slides>62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Apex</vt:lpstr>
      <vt:lpstr>Occult Computing and anti-forensics</vt:lpstr>
      <vt:lpstr>About Adrian</vt:lpstr>
      <vt:lpstr>Short Version</vt:lpstr>
      <vt:lpstr>Why Occult Computing?</vt:lpstr>
      <vt:lpstr>What’s this talk about?</vt:lpstr>
      <vt:lpstr>Four categories</vt:lpstr>
      <vt:lpstr>Irongeek’s first two rules of personal security/privacy</vt:lpstr>
      <vt:lpstr>What anti-forensic techniques are likely to be seen?</vt:lpstr>
      <vt:lpstr>Background Info</vt:lpstr>
      <vt:lpstr>Interesting legal stuff IANAL</vt:lpstr>
      <vt:lpstr>Tech Stuff</vt:lpstr>
      <vt:lpstr>Disks, Tracks, Sectors</vt:lpstr>
      <vt:lpstr>Slack Space</vt:lpstr>
      <vt:lpstr>Hash</vt:lpstr>
      <vt:lpstr>Host-Protected Areas and Disk Configuration Overlay</vt:lpstr>
      <vt:lpstr>Forensically interesting areas in the Windows file system</vt:lpstr>
      <vt:lpstr>Don’t leave tracks in the first place </vt:lpstr>
      <vt:lpstr>Privacy mode (aka porn mode) in browsers</vt:lpstr>
      <vt:lpstr>Private portable browsers</vt:lpstr>
      <vt:lpstr>Other Darknets</vt:lpstr>
      <vt:lpstr>Boot media</vt:lpstr>
      <vt:lpstr>Selective file removal and encryption </vt:lpstr>
      <vt:lpstr>Links to automated selective wiping tools</vt:lpstr>
      <vt:lpstr>Tools for selective file wiping</vt:lpstr>
      <vt:lpstr>Just slack and unused space</vt:lpstr>
      <vt:lpstr>Selective File Encryption</vt:lpstr>
      <vt:lpstr>Reasons why relying on selective file wiping is not a good idea</vt:lpstr>
      <vt:lpstr>Defrag issues</vt:lpstr>
      <vt:lpstr>USB device log</vt:lpstr>
      <vt:lpstr>Page file</vt:lpstr>
      <vt:lpstr>Disable page file</vt:lpstr>
      <vt:lpstr>Wipe page file</vt:lpstr>
      <vt:lpstr>Hibernation file</vt:lpstr>
      <vt:lpstr>Data carving</vt:lpstr>
      <vt:lpstr>So, what is writing where?</vt:lpstr>
      <vt:lpstr>parlor Tricks</vt:lpstr>
      <vt:lpstr>Tool/Solution Kiddies </vt:lpstr>
      <vt:lpstr>Timestomp</vt:lpstr>
      <vt:lpstr>AltDS</vt:lpstr>
      <vt:lpstr>Shadow Copy</vt:lpstr>
      <vt:lpstr>Steganography (Hiding stuff in stuff so people don’t find your stuff) </vt:lpstr>
      <vt:lpstr>Steganography (Tacked on) </vt:lpstr>
      <vt:lpstr>Steganography (Insertion)</vt:lpstr>
      <vt:lpstr>Steganography (Additive) </vt:lpstr>
      <vt:lpstr>Lemonwipe (rude and crude)</vt:lpstr>
      <vt:lpstr>Booby Trapped Device?</vt:lpstr>
      <vt:lpstr>Two partitions on a thumbdrive</vt:lpstr>
      <vt:lpstr>Cloud Computing?</vt:lpstr>
      <vt:lpstr>Attack the forensic software?</vt:lpstr>
      <vt:lpstr>Thermite</vt:lpstr>
      <vt:lpstr>Nuke it from Orbit</vt:lpstr>
      <vt:lpstr>Wipe Tools</vt:lpstr>
      <vt:lpstr>One wipe?</vt:lpstr>
      <vt:lpstr>Enhanced Secure Erase</vt:lpstr>
      <vt:lpstr>Full System Drive Encryption</vt:lpstr>
      <vt:lpstr>How about running a VM form an encrypted volume?</vt:lpstr>
      <vt:lpstr>Other tools</vt:lpstr>
      <vt:lpstr>How do I know someone had ran anti-forensics software on a computer?</vt:lpstr>
      <vt:lpstr>Change the hash of the file </vt:lpstr>
      <vt:lpstr>Thanks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phukd</dc:title>
  <dc:creator>adrian</dc:creator>
  <cp:lastModifiedBy>Adrian Crenshaw</cp:lastModifiedBy>
  <cp:revision>1106</cp:revision>
  <dcterms:created xsi:type="dcterms:W3CDTF">2006-08-16T00:00:00Z</dcterms:created>
  <dcterms:modified xsi:type="dcterms:W3CDTF">2012-05-24T16:28:00Z</dcterms:modified>
</cp:coreProperties>
</file>