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8"/>
  </p:notesMasterIdLst>
  <p:handoutMasterIdLst>
    <p:handoutMasterId r:id="rId49"/>
  </p:handoutMasterIdLst>
  <p:sldIdLst>
    <p:sldId id="256" r:id="rId2"/>
    <p:sldId id="329" r:id="rId3"/>
    <p:sldId id="342" r:id="rId4"/>
    <p:sldId id="330" r:id="rId5"/>
    <p:sldId id="331" r:id="rId6"/>
    <p:sldId id="332" r:id="rId7"/>
    <p:sldId id="343" r:id="rId8"/>
    <p:sldId id="367" r:id="rId9"/>
    <p:sldId id="368" r:id="rId10"/>
    <p:sldId id="356" r:id="rId11"/>
    <p:sldId id="355" r:id="rId12"/>
    <p:sldId id="374" r:id="rId13"/>
    <p:sldId id="357" r:id="rId14"/>
    <p:sldId id="358" r:id="rId15"/>
    <p:sldId id="359" r:id="rId16"/>
    <p:sldId id="344" r:id="rId17"/>
    <p:sldId id="345" r:id="rId18"/>
    <p:sldId id="346" r:id="rId19"/>
    <p:sldId id="347" r:id="rId20"/>
    <p:sldId id="348" r:id="rId21"/>
    <p:sldId id="349" r:id="rId22"/>
    <p:sldId id="350" r:id="rId23"/>
    <p:sldId id="371" r:id="rId24"/>
    <p:sldId id="351" r:id="rId25"/>
    <p:sldId id="369" r:id="rId26"/>
    <p:sldId id="370" r:id="rId27"/>
    <p:sldId id="372" r:id="rId28"/>
    <p:sldId id="373" r:id="rId29"/>
    <p:sldId id="375" r:id="rId30"/>
    <p:sldId id="382" r:id="rId31"/>
    <p:sldId id="376" r:id="rId32"/>
    <p:sldId id="361" r:id="rId33"/>
    <p:sldId id="360" r:id="rId34"/>
    <p:sldId id="362" r:id="rId35"/>
    <p:sldId id="363" r:id="rId36"/>
    <p:sldId id="364" r:id="rId37"/>
    <p:sldId id="377" r:id="rId38"/>
    <p:sldId id="365" r:id="rId39"/>
    <p:sldId id="381" r:id="rId40"/>
    <p:sldId id="379" r:id="rId41"/>
    <p:sldId id="378" r:id="rId42"/>
    <p:sldId id="380" r:id="rId43"/>
    <p:sldId id="366" r:id="rId44"/>
    <p:sldId id="352" r:id="rId45"/>
    <p:sldId id="353" r:id="rId46"/>
    <p:sldId id="354" r:id="rId47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BED6C09-AB1A-0F48-AD8A-FECE922FCD94}">
          <p14:sldIdLst>
            <p14:sldId id="256"/>
            <p14:sldId id="329"/>
            <p14:sldId id="342"/>
            <p14:sldId id="330"/>
            <p14:sldId id="331"/>
            <p14:sldId id="332"/>
            <p14:sldId id="343"/>
            <p14:sldId id="367"/>
            <p14:sldId id="368"/>
            <p14:sldId id="356"/>
            <p14:sldId id="355"/>
            <p14:sldId id="374"/>
            <p14:sldId id="357"/>
            <p14:sldId id="358"/>
            <p14:sldId id="359"/>
            <p14:sldId id="344"/>
            <p14:sldId id="345"/>
            <p14:sldId id="346"/>
            <p14:sldId id="347"/>
            <p14:sldId id="348"/>
            <p14:sldId id="349"/>
            <p14:sldId id="350"/>
            <p14:sldId id="371"/>
            <p14:sldId id="351"/>
            <p14:sldId id="369"/>
            <p14:sldId id="370"/>
            <p14:sldId id="372"/>
            <p14:sldId id="373"/>
            <p14:sldId id="375"/>
            <p14:sldId id="382"/>
            <p14:sldId id="376"/>
            <p14:sldId id="361"/>
            <p14:sldId id="360"/>
            <p14:sldId id="362"/>
            <p14:sldId id="363"/>
            <p14:sldId id="364"/>
            <p14:sldId id="377"/>
            <p14:sldId id="365"/>
            <p14:sldId id="381"/>
            <p14:sldId id="379"/>
            <p14:sldId id="378"/>
            <p14:sldId id="380"/>
            <p14:sldId id="366"/>
            <p14:sldId id="352"/>
            <p14:sldId id="353"/>
            <p14:sldId id="35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6074" autoAdjust="0"/>
  </p:normalViewPr>
  <p:slideViewPr>
    <p:cSldViewPr>
      <p:cViewPr varScale="1">
        <p:scale>
          <a:sx n="110" d="100"/>
          <a:sy n="110" d="100"/>
        </p:scale>
        <p:origin x="-8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96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120" cy="464820"/>
          </a:xfrm>
          <a:prstGeom prst="rect">
            <a:avLst/>
          </a:prstGeom>
        </p:spPr>
        <p:txBody>
          <a:bodyPr vert="horz" lIns="92227" tIns="46113" rIns="92227" bIns="4611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4" y="1"/>
            <a:ext cx="2982120" cy="464820"/>
          </a:xfrm>
          <a:prstGeom prst="rect">
            <a:avLst/>
          </a:prstGeom>
        </p:spPr>
        <p:txBody>
          <a:bodyPr vert="horz" lIns="92227" tIns="46113" rIns="92227" bIns="46113" rtlCol="0"/>
          <a:lstStyle>
            <a:lvl1pPr algn="r">
              <a:defRPr sz="1200"/>
            </a:lvl1pPr>
          </a:lstStyle>
          <a:p>
            <a:fld id="{C0B61596-1136-4FA0-B0FA-E774D9DADA7F}" type="datetimeFigureOut">
              <a:rPr lang="en-US" smtClean="0"/>
              <a:pPr/>
              <a:t>9/28/15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2982120" cy="464820"/>
          </a:xfrm>
          <a:prstGeom prst="rect">
            <a:avLst/>
          </a:prstGeom>
        </p:spPr>
        <p:txBody>
          <a:bodyPr vert="horz" lIns="92227" tIns="46113" rIns="92227" bIns="4611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4" y="8829968"/>
            <a:ext cx="2982120" cy="464820"/>
          </a:xfrm>
          <a:prstGeom prst="rect">
            <a:avLst/>
          </a:prstGeom>
        </p:spPr>
        <p:txBody>
          <a:bodyPr vert="horz" lIns="92227" tIns="46113" rIns="92227" bIns="46113" rtlCol="0" anchor="b"/>
          <a:lstStyle>
            <a:lvl1pPr algn="r">
              <a:defRPr sz="1200"/>
            </a:lvl1pPr>
          </a:lstStyle>
          <a:p>
            <a:fld id="{52017ADD-5A18-44A7-B198-90DD2FC835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78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120" cy="464820"/>
          </a:xfrm>
          <a:prstGeom prst="rect">
            <a:avLst/>
          </a:prstGeom>
        </p:spPr>
        <p:txBody>
          <a:bodyPr vert="horz" lIns="92227" tIns="46113" rIns="92227" bIns="4611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4" y="1"/>
            <a:ext cx="2982120" cy="464820"/>
          </a:xfrm>
          <a:prstGeom prst="rect">
            <a:avLst/>
          </a:prstGeom>
        </p:spPr>
        <p:txBody>
          <a:bodyPr vert="horz" lIns="92227" tIns="46113" rIns="92227" bIns="46113" rtlCol="0"/>
          <a:lstStyle>
            <a:lvl1pPr algn="r">
              <a:defRPr sz="1200"/>
            </a:lvl1pPr>
          </a:lstStyle>
          <a:p>
            <a:fld id="{AED266BC-23E9-46C1-8352-C8C9D469F92E}" type="datetimeFigureOut">
              <a:rPr lang="en-US" smtClean="0"/>
              <a:pPr/>
              <a:t>9/28/15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9188" y="696913"/>
            <a:ext cx="4643437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7" tIns="46113" rIns="92227" bIns="4611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1"/>
            <a:ext cx="5505450" cy="4183380"/>
          </a:xfrm>
          <a:prstGeom prst="rect">
            <a:avLst/>
          </a:prstGeom>
        </p:spPr>
        <p:txBody>
          <a:bodyPr vert="horz" lIns="92227" tIns="46113" rIns="92227" bIns="4611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8"/>
            <a:ext cx="2982120" cy="464820"/>
          </a:xfrm>
          <a:prstGeom prst="rect">
            <a:avLst/>
          </a:prstGeom>
        </p:spPr>
        <p:txBody>
          <a:bodyPr vert="horz" lIns="92227" tIns="46113" rIns="92227" bIns="4611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4" y="8829968"/>
            <a:ext cx="2982120" cy="464820"/>
          </a:xfrm>
          <a:prstGeom prst="rect">
            <a:avLst/>
          </a:prstGeom>
        </p:spPr>
        <p:txBody>
          <a:bodyPr vert="horz" lIns="92227" tIns="46113" rIns="92227" bIns="46113" rtlCol="0" anchor="b"/>
          <a:lstStyle>
            <a:lvl1pPr algn="r">
              <a:defRPr sz="1200"/>
            </a:lvl1pPr>
          </a:lstStyle>
          <a:p>
            <a:fld id="{BB3F4307-D3BB-4294-BDB2-9738A833E8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55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F4307-D3BB-4294-BDB2-9738A833E8B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846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Take</a:t>
            </a:r>
            <a:r>
              <a:rPr lang="en-US" baseline="0" dirty="0" smtClean="0"/>
              <a:t> a note from Johnny Long’s book, and Bruce Potter’s book.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F4307-D3BB-4294-BDB2-9738A833E8B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Beg for hardware</a:t>
            </a:r>
            <a:r>
              <a:rPr lang="en-US" baseline="0" dirty="0" smtClean="0"/>
              <a:t> </a:t>
            </a:r>
            <a:r>
              <a:rPr lang="en-US" dirty="0" smtClean="0"/>
              <a:t>donations.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F4307-D3BB-4294-BDB2-9738A833E8BB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4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F4307-D3BB-4294-BDB2-9738A833E8BB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15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Irongeek.com</a:t>
            </a: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057EB-7238-4009-9252-8B55283E6D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4AA76-4E64-4FDB-AC58-24FB80A2D37D}" type="datetimeFigureOut">
              <a:rPr lang="en-US"/>
              <a:pPr>
                <a:defRPr/>
              </a:pPr>
              <a:t>9/28/15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16BBC-3AD4-455D-B3CE-507F6DB1AA9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1437F-8864-4D42-B820-741711E368E3}" type="datetimeFigureOut">
              <a:rPr lang="en-US"/>
              <a:pPr>
                <a:defRPr/>
              </a:pPr>
              <a:t>9/28/15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E6338-E3AE-4369-983F-4210CED66F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1E70E-7A0F-4790-A459-AE20FEF9162B}" type="datetimeFigureOut">
              <a:rPr lang="en-US"/>
              <a:pPr>
                <a:defRPr/>
              </a:pPr>
              <a:t>9/28/15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239D9-44C8-4F6E-BB13-70B1CC884E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88625-263C-43A0-8C3F-63AC0FAF8029}" type="datetimeFigureOut">
              <a:rPr lang="en-US"/>
              <a:pPr>
                <a:defRPr/>
              </a:pPr>
              <a:t>9/28/15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13B27-8EC2-4F5F-9DA5-D3C012363B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62503-9846-445D-ABB5-954A60CFB6F1}" type="datetimeFigureOut">
              <a:rPr lang="en-US"/>
              <a:pPr>
                <a:defRPr/>
              </a:pPr>
              <a:t>9/28/15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C0217-E285-4458-9993-9394D1F644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F07D3-1943-4BCA-9533-0777C2BA2128}" type="datetimeFigureOut">
              <a:rPr lang="en-US"/>
              <a:pPr>
                <a:defRPr/>
              </a:pPr>
              <a:t>9/28/15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61B54E-F3C3-4DEE-9245-288B42ABF8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0FC56-1518-455F-9DAB-57F008E3559A}" type="datetimeFigureOut">
              <a:rPr lang="en-US"/>
              <a:pPr>
                <a:defRPr/>
              </a:pPr>
              <a:t>9/28/15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605BF-7072-43F6-B20B-42B581EA00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D8C2D-821E-49DE-A890-7FF4495653EB}" type="datetimeFigureOut">
              <a:rPr lang="en-US"/>
              <a:pPr>
                <a:defRPr/>
              </a:pPr>
              <a:t>9/28/15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DFC1F-3589-444D-8396-63786EB6B8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FAA8E-3019-4854-8C02-F09B944CC9F7}" type="datetimeFigureOut">
              <a:rPr lang="en-US"/>
              <a:pPr>
                <a:defRPr/>
              </a:pPr>
              <a:t>9/28/15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19BEE-5D84-4A2E-B863-ED9BF66AE3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18707-7EBB-4841-9E9F-0B1455B824F5}" type="datetimeFigureOut">
              <a:rPr lang="en-US"/>
              <a:pPr>
                <a:defRPr/>
              </a:pPr>
              <a:t>9/28/15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65400-167D-4AF2-BDFF-10489DFB70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25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Irongeek.com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4A9CB9-88AF-4A98-B897-49973D47DB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6" descr="mascot small.pn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80325" y="5430838"/>
            <a:ext cx="1463675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3505200" y="6488113"/>
            <a:ext cx="20986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mtClean="0">
                <a:latin typeface="+mn-lt"/>
                <a:cs typeface="+mn-cs"/>
              </a:rPr>
              <a:t>http://Irongeek.com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5" y="5939731"/>
            <a:ext cx="1738996" cy="811193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alibri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hyperlink" Target="http://toool.us/deviant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hyperlink" Target="http://www.derbycon.com" TargetMode="External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eg"/><Relationship Id="rId5" Type="http://schemas.openxmlformats.org/officeDocument/2006/relationships/image" Target="../media/image35.jp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gif"/><Relationship Id="rId5" Type="http://schemas.openxmlformats.org/officeDocument/2006/relationships/image" Target="../media/image39.gif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oool.us/devian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4" Type="http://schemas.openxmlformats.org/officeDocument/2006/relationships/image" Target="../media/image42.gif"/><Relationship Id="rId5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oool.us/deviant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parrowslockpicks.com/product_p/ck-13.htm" TargetMode="External"/><Relationship Id="rId3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thub.com/Xyl2k/TSA-Travel-Sentry-master-keys" TargetMode="External"/><Relationship Id="rId3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ykokeys.com/uploads/files/key_replacement_catalog.pdf" TargetMode="External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mlss.com/images/pdf/KBD12.pdf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hyperlink" Target="https://twitter.com/irongeek_adc/status/638375075683692544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darksim905.com/tsakeys.php" TargetMode="External"/><Relationship Id="rId4" Type="http://schemas.openxmlformats.org/officeDocument/2006/relationships/hyperlink" Target="http://www.securoseal.com/main.php?pg=news&amp;news_id=2017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trustedsec.com/august-2015/master-key-duplication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rbycon.com" TargetMode="External"/><Relationship Id="rId4" Type="http://schemas.openxmlformats.org/officeDocument/2006/relationships/image" Target="../media/image61.png"/><Relationship Id="rId5" Type="http://schemas.openxmlformats.org/officeDocument/2006/relationships/image" Target="../media/image62.jpg"/><Relationship Id="rId6" Type="http://schemas.openxmlformats.org/officeDocument/2006/relationships/hyperlink" Target="http://www.louisvilleinfosec.com" TargetMode="External"/><Relationship Id="rId7" Type="http://schemas.openxmlformats.org/officeDocument/2006/relationships/hyperlink" Target="http://skydogcon.com" TargetMode="External"/><Relationship Id="rId8" Type="http://schemas.openxmlformats.org/officeDocument/2006/relationships/hyperlink" Target="http://grrcon.com" TargetMode="External"/><Relationship Id="rId9" Type="http://schemas.openxmlformats.org/officeDocument/2006/relationships/hyperlink" Target="https://circlecitycon.com" TargetMode="External"/><Relationship Id="rId10" Type="http://schemas.openxmlformats.org/officeDocument/2006/relationships/hyperlink" Target="http://showmecon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aldnet.com/article/20141130/NEWS02/141139966" TargetMode="External"/><Relationship Id="rId4" Type="http://schemas.openxmlformats.org/officeDocument/2006/relationships/hyperlink" Target="https://www.flickr.com/photos/ryetronics/6198061107" TargetMode="External"/><Relationship Id="rId5" Type="http://schemas.openxmlformats.org/officeDocument/2006/relationships/hyperlink" Target="http://imgur.com/a/JQD7l" TargetMode="External"/><Relationship Id="rId6" Type="http://schemas.openxmlformats.org/officeDocument/2006/relationships/image" Target="../media/image11.jp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bs.twimg.com/media/CMYygALUwAAKZzu.jpg:larg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patents/US7363782" TargetMode="External"/><Relationship Id="rId4" Type="http://schemas.openxmlformats.org/officeDocument/2006/relationships/hyperlink" Target="http://www.google.com/patents/US20100050716" TargetMode="External"/><Relationship Id="rId5" Type="http://schemas.openxmlformats.org/officeDocument/2006/relationships/hyperlink" Target="https://www.google.com/patents/EP2161396A2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google.com/patents/US7380427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tantonconcepts.us/TSA%20Luggage%20Lock/SCI_G2_Luggage_032510.pdf" TargetMode="External"/><Relationship Id="rId3" Type="http://schemas.openxmlformats.org/officeDocument/2006/relationships/hyperlink" Target="http://www.securoseal.com/main.php?pg=news&amp;news_id=201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TSA Luggage Locks: Details, Flaws &amp; Making The Best Of A Bad Lock</a:t>
            </a:r>
            <a:endParaRPr lang="en-US" dirty="0"/>
          </a:p>
        </p:txBody>
      </p:sp>
      <p:sp>
        <p:nvSpPr>
          <p:cNvPr id="12291" name="Subtitle 2"/>
          <p:cNvSpPr>
            <a:spLocks noGrp="1"/>
          </p:cNvSpPr>
          <p:nvPr>
            <p:ph type="subTitle" idx="1"/>
          </p:nvPr>
        </p:nvSpPr>
        <p:spPr>
          <a:xfrm>
            <a:off x="228600" y="3331698"/>
            <a:ext cx="8763000" cy="1752600"/>
          </a:xfrm>
        </p:spPr>
        <p:txBody>
          <a:bodyPr/>
          <a:lstStyle/>
          <a:p>
            <a:pPr eaLnBrk="1" hangingPunct="1"/>
            <a:r>
              <a:rPr lang="en-US" dirty="0" smtClean="0"/>
              <a:t>Adrian Crenshaw</a:t>
            </a:r>
          </a:p>
          <a:p>
            <a:pPr eaLnBrk="1" hangingPunct="1"/>
            <a:endParaRPr lang="en-US" dirty="0"/>
          </a:p>
        </p:txBody>
      </p:sp>
      <p:pic>
        <p:nvPicPr>
          <p:cNvPr id="4" name="Picture 3" descr="0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3810000"/>
            <a:ext cx="6324600" cy="26687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Functionality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965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Dual Function Locks</a:t>
            </a:r>
          </a:p>
          <a:p>
            <a:r>
              <a:rPr lang="en-US" dirty="0" smtClean="0"/>
              <a:t>User uses combination</a:t>
            </a:r>
          </a:p>
          <a:p>
            <a:r>
              <a:rPr lang="en-US" dirty="0" smtClean="0"/>
              <a:t>TSA agent uses key</a:t>
            </a:r>
            <a:endParaRPr lang="en-US" dirty="0"/>
          </a:p>
        </p:txBody>
      </p:sp>
      <p:pic>
        <p:nvPicPr>
          <p:cNvPr id="6" name="Picture 5" descr="Combination_dis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2895600"/>
            <a:ext cx="3175000" cy="2552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71800" y="579120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smtClean="0"/>
              <a:t>Image Source https</a:t>
            </a:r>
            <a:r>
              <a:rPr lang="en-US" sz="1100" dirty="0"/>
              <a:t>://</a:t>
            </a:r>
            <a:r>
              <a:rPr lang="en-US" sz="1100" dirty="0" err="1"/>
              <a:t>en.wikipedia.org</a:t>
            </a:r>
            <a:r>
              <a:rPr lang="en-US" sz="1100" dirty="0"/>
              <a:t>/wiki/</a:t>
            </a:r>
            <a:r>
              <a:rPr lang="en-US" sz="1100" dirty="0" err="1"/>
              <a:t>Combination_lock</a:t>
            </a:r>
            <a:r>
              <a:rPr lang="en-US" sz="1100" dirty="0"/>
              <a:t>#/media/</a:t>
            </a:r>
            <a:r>
              <a:rPr lang="en-US" sz="1100" dirty="0" err="1"/>
              <a:t>File:Combination_discs.png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602423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Function</a:t>
            </a:r>
            <a:endParaRPr lang="en-US" dirty="0"/>
          </a:p>
        </p:txBody>
      </p:sp>
      <p:pic>
        <p:nvPicPr>
          <p:cNvPr id="4" name="Picture 3" descr="decodin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295400"/>
            <a:ext cx="5232399" cy="484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991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 Keyed Pin Tumbler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447800"/>
            <a:ext cx="4953000" cy="38056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90800" y="5638800"/>
            <a:ext cx="3685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Image from </a:t>
            </a:r>
            <a:r>
              <a:rPr lang="en-US" dirty="0">
                <a:hlinkClick r:id="rId3"/>
              </a:rPr>
              <a:t>http://toool.us/</a:t>
            </a:r>
            <a:r>
              <a:rPr lang="en-US">
                <a:hlinkClick r:id="rId3"/>
              </a:rPr>
              <a:t>deviant</a:t>
            </a:r>
            <a:r>
              <a:rPr lang="en-US" smtClean="0">
                <a:hlinkClick r:id="rId3"/>
              </a:rPr>
              <a:t>/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3709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Wafer Lock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13380383" cy="36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35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Mastered Wafer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3556000" cy="212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219200"/>
            <a:ext cx="2984500" cy="218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3124200"/>
            <a:ext cx="4876800" cy="352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979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 locks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001-007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8007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TSA 001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7467600" cy="4708525"/>
          </a:xfrm>
        </p:spPr>
        <p:txBody>
          <a:bodyPr/>
          <a:lstStyle/>
          <a:p>
            <a:r>
              <a:rPr lang="en-US" dirty="0" smtClean="0"/>
              <a:t>Only one I don’t have</a:t>
            </a:r>
          </a:p>
          <a:p>
            <a:r>
              <a:rPr lang="en-US" dirty="0" smtClean="0"/>
              <a:t>May be discontinued by most vendors?</a:t>
            </a:r>
          </a:p>
          <a:p>
            <a:r>
              <a:rPr lang="en-US" dirty="0" smtClean="0"/>
              <a:t>Key blank may be </a:t>
            </a:r>
            <a:r>
              <a:rPr lang="en-US" dirty="0" smtClean="0"/>
              <a:t>an </a:t>
            </a:r>
            <a:r>
              <a:rPr lang="en-US" dirty="0" err="1" smtClean="0"/>
              <a:t>Ilco</a:t>
            </a:r>
            <a:r>
              <a:rPr lang="en-US" dirty="0" smtClean="0"/>
              <a:t> </a:t>
            </a:r>
            <a:r>
              <a:rPr lang="en-US" dirty="0" smtClean="0"/>
              <a:t>1092VR</a:t>
            </a:r>
            <a:endParaRPr lang="en-US" dirty="0"/>
          </a:p>
        </p:txBody>
      </p:sp>
      <p:pic>
        <p:nvPicPr>
          <p:cNvPr id="5" name="Picture 4" descr="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003068" y="2688870"/>
            <a:ext cx="5588000" cy="81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207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TSA 002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7467600" cy="4708525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most common TSA keyway</a:t>
            </a:r>
          </a:p>
          <a:p>
            <a:r>
              <a:rPr lang="en-US" dirty="0" smtClean="0"/>
              <a:t>Often built into luggage</a:t>
            </a:r>
          </a:p>
          <a:p>
            <a:r>
              <a:rPr lang="en-GB" dirty="0" err="1" smtClean="0"/>
              <a:t>Ilco</a:t>
            </a:r>
            <a:r>
              <a:rPr lang="en-GB" dirty="0" smtClean="0"/>
              <a:t> 1611R key blank is just about perfect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003068" y="2700586"/>
            <a:ext cx="5588000" cy="796428"/>
          </a:xfrm>
          <a:prstGeom prst="rect">
            <a:avLst/>
          </a:prstGeom>
        </p:spPr>
      </p:pic>
      <p:pic>
        <p:nvPicPr>
          <p:cNvPr id="4" name="Picture 3" descr="0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3478696"/>
            <a:ext cx="3733800" cy="292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230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TSA 003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7467600" cy="4708525"/>
          </a:xfrm>
        </p:spPr>
        <p:txBody>
          <a:bodyPr/>
          <a:lstStyle/>
          <a:p>
            <a:r>
              <a:rPr lang="en-US" dirty="0" smtClean="0"/>
              <a:t>Pretty rare</a:t>
            </a:r>
          </a:p>
          <a:p>
            <a:r>
              <a:rPr lang="en-US" dirty="0" smtClean="0"/>
              <a:t>Keyway is triangle shaped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003068" y="2740101"/>
            <a:ext cx="5588000" cy="717398"/>
          </a:xfrm>
          <a:prstGeom prst="rect">
            <a:avLst/>
          </a:prstGeom>
        </p:spPr>
      </p:pic>
      <p:pic>
        <p:nvPicPr>
          <p:cNvPr id="4" name="Picture 3" descr="0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4572000"/>
            <a:ext cx="5029200" cy="15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633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524000"/>
            <a:ext cx="2590800" cy="389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About Adrian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0"/>
            <a:ext cx="5867400" cy="5546725"/>
          </a:xfrm>
        </p:spPr>
        <p:txBody>
          <a:bodyPr/>
          <a:lstStyle/>
          <a:p>
            <a:r>
              <a:rPr lang="en-US" dirty="0" smtClean="0"/>
              <a:t>I run Irongeek.com</a:t>
            </a:r>
          </a:p>
          <a:p>
            <a:r>
              <a:rPr lang="en-US" dirty="0" smtClean="0"/>
              <a:t>I have an interest in InfoSec education</a:t>
            </a:r>
          </a:p>
          <a:p>
            <a:r>
              <a:rPr lang="en-US" dirty="0" smtClean="0"/>
              <a:t>I don’t know everything - I’m just a geek with time on my hands</a:t>
            </a:r>
          </a:p>
          <a:p>
            <a:r>
              <a:rPr lang="en-US" dirty="0" smtClean="0"/>
              <a:t>Sr</a:t>
            </a:r>
            <a:r>
              <a:rPr lang="en-US" dirty="0"/>
              <a:t>. Information Security </a:t>
            </a:r>
            <a:r>
              <a:rPr lang="en-US" dirty="0" smtClean="0"/>
              <a:t>Consultant at </a:t>
            </a:r>
            <a:r>
              <a:rPr lang="en-US" dirty="0" err="1" smtClean="0"/>
              <a:t>TrustedSec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Co-Founder of </a:t>
            </a:r>
            <a:r>
              <a:rPr lang="en-US" dirty="0" err="1" smtClean="0"/>
              <a:t>Derbycon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www.derbycon.com</a:t>
            </a:r>
            <a:r>
              <a:rPr lang="en-US" dirty="0"/>
              <a:t> 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324600" y="1143000"/>
            <a:ext cx="2739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Twitter: @</a:t>
            </a:r>
            <a:r>
              <a:rPr lang="en-US" dirty="0" err="1" smtClean="0"/>
              <a:t>Irongeek_ADC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840" y="1752600"/>
            <a:ext cx="825435" cy="660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5257800"/>
            <a:ext cx="825435" cy="660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3489517"/>
            <a:ext cx="3496132" cy="163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686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TSA 004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7467600" cy="4708525"/>
          </a:xfrm>
        </p:spPr>
        <p:txBody>
          <a:bodyPr/>
          <a:lstStyle/>
          <a:p>
            <a:r>
              <a:rPr lang="en-US" dirty="0" smtClean="0"/>
              <a:t>Basically a bulbous screw driver</a:t>
            </a:r>
          </a:p>
          <a:p>
            <a:r>
              <a:rPr lang="en-US" dirty="0" smtClean="0"/>
              <a:t>Made by CCL and sold as </a:t>
            </a:r>
            <a:r>
              <a:rPr lang="en-US" dirty="0" err="1" smtClean="0"/>
              <a:t>Prestolock</a:t>
            </a:r>
            <a:endParaRPr lang="en-US" dirty="0" smtClean="0"/>
          </a:p>
          <a:p>
            <a:r>
              <a:rPr lang="en-US" dirty="0" smtClean="0"/>
              <a:t>Easy to make from a warded key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826051" y="2688870"/>
            <a:ext cx="5233965" cy="819861"/>
          </a:xfrm>
          <a:prstGeom prst="rect">
            <a:avLst/>
          </a:prstGeom>
        </p:spPr>
      </p:pic>
      <p:pic>
        <p:nvPicPr>
          <p:cNvPr id="4" name="Picture 3" descr="0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4648200"/>
            <a:ext cx="5063985" cy="176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513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TSA 005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7467600" cy="4708525"/>
          </a:xfrm>
        </p:spPr>
        <p:txBody>
          <a:bodyPr/>
          <a:lstStyle/>
          <a:p>
            <a:r>
              <a:rPr lang="en-US" dirty="0" smtClean="0"/>
              <a:t>Third most common in my experience</a:t>
            </a:r>
          </a:p>
          <a:p>
            <a:r>
              <a:rPr lang="en-US" dirty="0" smtClean="0"/>
              <a:t>M2/</a:t>
            </a:r>
            <a:r>
              <a:rPr lang="en-US" dirty="0" err="1" smtClean="0"/>
              <a:t>Ilco</a:t>
            </a:r>
            <a:r>
              <a:rPr lang="en-US" dirty="0" smtClean="0"/>
              <a:t> 1092B key blank works great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003068" y="2699425"/>
            <a:ext cx="5588000" cy="798751"/>
          </a:xfrm>
          <a:prstGeom prst="rect">
            <a:avLst/>
          </a:prstGeom>
        </p:spPr>
      </p:pic>
      <p:pic>
        <p:nvPicPr>
          <p:cNvPr id="4" name="Picture 3" descr="0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0" y="4267200"/>
            <a:ext cx="2050822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058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TSA 006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7467600" cy="4708525"/>
          </a:xfrm>
        </p:spPr>
        <p:txBody>
          <a:bodyPr/>
          <a:lstStyle/>
          <a:p>
            <a:r>
              <a:rPr lang="en-US" dirty="0" smtClean="0"/>
              <a:t>Is a double sided dimple lock</a:t>
            </a:r>
          </a:p>
          <a:p>
            <a:r>
              <a:rPr lang="en-US" dirty="0" smtClean="0"/>
              <a:t>Only seems to come built into </a:t>
            </a:r>
            <a:r>
              <a:rPr lang="en-US" dirty="0" err="1" smtClean="0"/>
              <a:t>Rimowa</a:t>
            </a:r>
            <a:r>
              <a:rPr lang="en-US" dirty="0" smtClean="0"/>
              <a:t> </a:t>
            </a:r>
            <a:r>
              <a:rPr lang="en-US" dirty="0"/>
              <a:t>&amp; </a:t>
            </a:r>
            <a:r>
              <a:rPr lang="en-US" dirty="0" err="1"/>
              <a:t>Proteca</a:t>
            </a:r>
            <a:r>
              <a:rPr lang="en-US" dirty="0"/>
              <a:t> </a:t>
            </a:r>
            <a:r>
              <a:rPr lang="en-US" dirty="0" smtClean="0"/>
              <a:t>luggage</a:t>
            </a:r>
            <a:endParaRPr lang="en-US" dirty="0"/>
          </a:p>
          <a:p>
            <a:r>
              <a:rPr lang="en-US" dirty="0" smtClean="0"/>
              <a:t>Designed by </a:t>
            </a:r>
            <a:r>
              <a:rPr lang="en-US" dirty="0"/>
              <a:t>ABUS August </a:t>
            </a:r>
            <a:r>
              <a:rPr lang="en-US" dirty="0" err="1"/>
              <a:t>Bremicker</a:t>
            </a:r>
            <a:r>
              <a:rPr lang="en-US" dirty="0"/>
              <a:t> </a:t>
            </a:r>
            <a:r>
              <a:rPr lang="en-US" dirty="0" err="1"/>
              <a:t>Söhne</a:t>
            </a:r>
            <a:r>
              <a:rPr lang="en-US" dirty="0"/>
              <a:t> </a:t>
            </a:r>
            <a:r>
              <a:rPr lang="en-US" dirty="0" smtClean="0"/>
              <a:t>KG</a:t>
            </a:r>
          </a:p>
          <a:p>
            <a:r>
              <a:rPr lang="en-US" dirty="0" smtClean="0"/>
              <a:t>I’ve never been able to pick it, and have no idea on the key blank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926511" y="2688870"/>
            <a:ext cx="5434886" cy="819861"/>
          </a:xfrm>
          <a:prstGeom prst="rect">
            <a:avLst/>
          </a:prstGeom>
        </p:spPr>
      </p:pic>
      <p:pic>
        <p:nvPicPr>
          <p:cNvPr id="6" name="Picture 5" descr="0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4495800"/>
            <a:ext cx="1587117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239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Principle: Pretty much the same as a normal pin tumbler lock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8200" y="1447800"/>
            <a:ext cx="6278033" cy="4708525"/>
          </a:xfrm>
        </p:spPr>
      </p:pic>
      <p:sp>
        <p:nvSpPr>
          <p:cNvPr id="5" name="Oval 4"/>
          <p:cNvSpPr/>
          <p:nvPr/>
        </p:nvSpPr>
        <p:spPr>
          <a:xfrm>
            <a:off x="5029200" y="2743200"/>
            <a:ext cx="2514600" cy="2514600"/>
          </a:xfrm>
          <a:prstGeom prst="ellipse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0" y="3810000"/>
            <a:ext cx="1828800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15000" y="3276600"/>
            <a:ext cx="304800" cy="5334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715000" y="3810000"/>
            <a:ext cx="304800" cy="304800"/>
            <a:chOff x="5181600" y="2514600"/>
            <a:chExt cx="304800" cy="609600"/>
          </a:xfrm>
        </p:grpSpPr>
        <p:sp>
          <p:nvSpPr>
            <p:cNvPr id="8" name="Rounded Rectangle 7"/>
            <p:cNvSpPr/>
            <p:nvPr/>
          </p:nvSpPr>
          <p:spPr>
            <a:xfrm>
              <a:off x="5181600" y="2514600"/>
              <a:ext cx="304800" cy="5334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181600" y="28194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6553200" y="4229100"/>
            <a:ext cx="304800" cy="5334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flipV="1">
            <a:off x="6553200" y="3970564"/>
            <a:ext cx="304800" cy="258536"/>
            <a:chOff x="5181600" y="2514600"/>
            <a:chExt cx="304800" cy="609600"/>
          </a:xfrm>
        </p:grpSpPr>
        <p:sp>
          <p:nvSpPr>
            <p:cNvPr id="13" name="Rounded Rectangle 12"/>
            <p:cNvSpPr/>
            <p:nvPr/>
          </p:nvSpPr>
          <p:spPr>
            <a:xfrm>
              <a:off x="5181600" y="2514600"/>
              <a:ext cx="304800" cy="533400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181600" y="2819400"/>
              <a:ext cx="304800" cy="3048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9493006"/>
      </p:ext>
    </p:extLst>
  </p:cSld>
  <p:clrMapOvr>
    <a:masterClrMapping/>
  </p:clrMapOvr>
  <p:transition xmlns:p14="http://schemas.microsoft.com/office/powerpoint/2010/main" advTm="45857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TSA 007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0"/>
            <a:ext cx="7467600" cy="4708525"/>
          </a:xfrm>
        </p:spPr>
        <p:txBody>
          <a:bodyPr/>
          <a:lstStyle/>
          <a:p>
            <a:r>
              <a:rPr lang="en-US" dirty="0" smtClean="0"/>
              <a:t>By far the most common</a:t>
            </a:r>
          </a:p>
          <a:p>
            <a:r>
              <a:rPr lang="en-US" dirty="0" smtClean="0"/>
              <a:t>Can’t find the key blank, I can find profile, but never small enough. 1092vr can somewhat work if you mill both sides.</a:t>
            </a:r>
          </a:p>
          <a:p>
            <a:r>
              <a:rPr lang="en-US" dirty="0" smtClean="0"/>
              <a:t>Keys from some brands can be filed down to work as masters:</a:t>
            </a:r>
          </a:p>
          <a:p>
            <a:pPr lvl="1"/>
            <a:r>
              <a:rPr lang="en-US" dirty="0" smtClean="0"/>
              <a:t>Embark </a:t>
            </a:r>
            <a:r>
              <a:rPr lang="en-US" dirty="0"/>
              <a:t>from </a:t>
            </a:r>
            <a:r>
              <a:rPr lang="en-US" dirty="0" smtClean="0"/>
              <a:t>Target</a:t>
            </a:r>
          </a:p>
          <a:p>
            <a:pPr lvl="1"/>
            <a:r>
              <a:rPr lang="en-US" dirty="0" smtClean="0"/>
              <a:t>Travel </a:t>
            </a:r>
            <a:r>
              <a:rPr lang="en-US" dirty="0"/>
              <a:t>Smart Conair from Meijer’s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003068" y="2694562"/>
            <a:ext cx="5588000" cy="808476"/>
          </a:xfrm>
          <a:prstGeom prst="rect">
            <a:avLst/>
          </a:prstGeom>
        </p:spPr>
      </p:pic>
      <p:pic>
        <p:nvPicPr>
          <p:cNvPr id="4" name="Picture 3" descr="007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2209800"/>
            <a:ext cx="4546899" cy="2110300"/>
          </a:xfrm>
          <a:prstGeom prst="rect">
            <a:avLst/>
          </a:prstGeom>
        </p:spPr>
      </p:pic>
      <p:pic>
        <p:nvPicPr>
          <p:cNvPr id="6" name="Picture 5" descr="007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1295400"/>
            <a:ext cx="1473481" cy="3810000"/>
          </a:xfrm>
          <a:prstGeom prst="rect">
            <a:avLst/>
          </a:prstGeom>
        </p:spPr>
      </p:pic>
      <p:pic>
        <p:nvPicPr>
          <p:cNvPr id="7" name="Picture 6" descr="007c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219200"/>
            <a:ext cx="2495764" cy="4038600"/>
          </a:xfrm>
          <a:prstGeom prst="rect">
            <a:avLst/>
          </a:prstGeom>
        </p:spPr>
      </p:pic>
      <p:pic>
        <p:nvPicPr>
          <p:cNvPr id="8" name="Picture 7" descr="007d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2438400"/>
            <a:ext cx="5272330" cy="169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29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Classic Ways In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579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 It/Rake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457200" y="1295400"/>
            <a:ext cx="8229600" cy="47085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47688" indent="-4111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F9F9"/>
              </a:buClr>
              <a:buSzPct val="65000"/>
              <a:buFont typeface="Wingdings 2" pitchFamily="18" charset="2"/>
              <a:buChar char="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363" indent="-2825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 2" pitchFamily="18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4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itchFamily="2" charset="2"/>
              <a:buChar char="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5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 3" pitchFamily="18" charset="2"/>
              <a:buChar char="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463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itchFamily="18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1"/>
                </a:solidFill>
              </a:rPr>
              <a:t>Picking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6172200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Images from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://toool.us/deviant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2" descr="http://toool.us/deviant/thumbs/2.08-setting_a_pin_%28the_key_pin_can_still_move%29_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toool.us/deviant/thumbs/2.09-picking_by_individual_lifting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31718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toool.us/deviant/thumbs/2.10-picking_but_lifting_one_pin_stack_too_far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4038600"/>
            <a:ext cx="31718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toool.us/deviant/thumbs/2.11-raking_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831731"/>
            <a:ext cx="31718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931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Bumping Pin Tumbler Locks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572000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Bump!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24200" y="6096000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Images from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://toool.us/deviant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100" name="Picture 4" descr="http://toool.us/deviant/thumbs/4.01-snapping_gun_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31718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toool.us/deviant/thumbs/4.02-bumping_%28pull_method%29_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4038600"/>
            <a:ext cx="3276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toool.us/deviant/thumbs/4.04-bumping_%28push_method_in_operation%29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446" y="2057400"/>
            <a:ext cx="3276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779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Shiving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708525"/>
          </a:xfrm>
        </p:spPr>
        <p:txBody>
          <a:bodyPr/>
          <a:lstStyle/>
          <a:p>
            <a:r>
              <a:rPr lang="en-US" dirty="0" smtClean="0"/>
              <a:t>Pull aside locking pawl</a:t>
            </a:r>
          </a:p>
          <a:p>
            <a:r>
              <a:rPr lang="en-US" dirty="0" smtClean="0"/>
              <a:t>Back of keyway needs to be open</a:t>
            </a:r>
          </a:p>
          <a:p>
            <a:r>
              <a:rPr lang="en-US" dirty="0" smtClean="0"/>
              <a:t>Can’t be using a ball bearing</a:t>
            </a:r>
          </a:p>
        </p:txBody>
      </p:sp>
      <p:pic>
        <p:nvPicPr>
          <p:cNvPr id="4" name="Picture 3" descr="shiv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1219200"/>
            <a:ext cx="3822700" cy="536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84761"/>
      </p:ext>
    </p:extLst>
  </p:cSld>
  <p:clrMapOvr>
    <a:masterClrMapping/>
  </p:clrMapOvr>
  <p:transition xmlns:p14="http://schemas.microsoft.com/office/powerpoint/2010/main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708525"/>
          </a:xfrm>
        </p:spPr>
        <p:txBody>
          <a:bodyPr/>
          <a:lstStyle/>
          <a:p>
            <a:r>
              <a:rPr lang="en-US" dirty="0"/>
              <a:t>Likely most TSA locks are </a:t>
            </a:r>
            <a:r>
              <a:rPr lang="en-US" dirty="0" smtClean="0"/>
              <a:t>too </a:t>
            </a:r>
            <a:r>
              <a:rPr lang="en-US" dirty="0"/>
              <a:t>small to shim</a:t>
            </a:r>
            <a:endParaRPr lang="en-US" b="1" dirty="0"/>
          </a:p>
          <a:p>
            <a:r>
              <a:rPr lang="en-US" dirty="0"/>
              <a:t>Master Lock 4630Q uses ball bearing, so could not shim anyway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828800"/>
            <a:ext cx="271033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332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smtClean="0"/>
              <a:t>darksim905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deviantollam</a:t>
            </a:r>
            <a:endParaRPr lang="en-US" dirty="0" smtClean="0"/>
          </a:p>
          <a:p>
            <a:r>
              <a:rPr lang="en-US" dirty="0"/>
              <a:t>@</a:t>
            </a:r>
            <a:r>
              <a:rPr lang="en-US" dirty="0" err="1" smtClean="0"/>
              <a:t>ladymerlin</a:t>
            </a:r>
            <a:endParaRPr lang="en-US" dirty="0" smtClean="0"/>
          </a:p>
          <a:p>
            <a:r>
              <a:rPr lang="en-US" dirty="0"/>
              <a:t>@J0hnnyXm4s </a:t>
            </a:r>
            <a:endParaRPr lang="en-US" dirty="0" smtClean="0"/>
          </a:p>
          <a:p>
            <a:r>
              <a:rPr lang="en-US" dirty="0"/>
              <a:t>@Xylit0l </a:t>
            </a:r>
            <a:endParaRPr lang="en-US" dirty="0" smtClean="0"/>
          </a:p>
          <a:p>
            <a:r>
              <a:rPr lang="en-US" dirty="0"/>
              <a:t>@</a:t>
            </a:r>
            <a:r>
              <a:rPr lang="en-US" dirty="0" err="1" smtClean="0"/>
              <a:t>WinnetkaCA</a:t>
            </a:r>
            <a:endParaRPr lang="en-US" dirty="0" smtClean="0"/>
          </a:p>
          <a:p>
            <a:r>
              <a:rPr lang="en-US" dirty="0"/>
              <a:t>@dosman33</a:t>
            </a:r>
          </a:p>
        </p:txBody>
      </p:sp>
    </p:spTree>
    <p:extLst>
      <p:ext uri="{BB962C8B-B14F-4D97-AF65-F5344CB8AC3E}">
        <p14:creationId xmlns:p14="http://schemas.microsoft.com/office/powerpoint/2010/main" val="25721031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Jigglers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708525"/>
          </a:xfrm>
        </p:spPr>
        <p:txBody>
          <a:bodyPr/>
          <a:lstStyle/>
          <a:p>
            <a:r>
              <a:rPr lang="en-US" dirty="0" err="1" smtClean="0"/>
              <a:t>Jigglers</a:t>
            </a:r>
            <a:r>
              <a:rPr lang="en-US" dirty="0" smtClean="0"/>
              <a:t>/Tryout keys</a:t>
            </a:r>
            <a:r>
              <a:rPr lang="en-US" dirty="0"/>
              <a:t>/Rocker Picks</a:t>
            </a:r>
            <a:br>
              <a:rPr lang="en-US" dirty="0"/>
            </a:br>
            <a:endParaRPr lang="en-US" dirty="0" smtClean="0"/>
          </a:p>
          <a:p>
            <a:r>
              <a:rPr lang="en-US" dirty="0" smtClean="0"/>
              <a:t>Sparrow Lock Picks</a:t>
            </a:r>
            <a:br>
              <a:rPr lang="en-US" dirty="0" smtClean="0"/>
            </a:b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://www.sparrowslockpicks.com/product_p/ck-13.</a:t>
            </a:r>
            <a:r>
              <a:rPr lang="en-US" sz="2000" dirty="0" smtClean="0">
                <a:hlinkClick r:id="rId2"/>
              </a:rPr>
              <a:t>htm</a:t>
            </a:r>
            <a:r>
              <a:rPr lang="en-US" sz="2000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524000"/>
            <a:ext cx="41656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8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81400" cy="4708525"/>
          </a:xfrm>
        </p:spPr>
        <p:txBody>
          <a:bodyPr/>
          <a:lstStyle/>
          <a:p>
            <a:r>
              <a:rPr lang="en-US" dirty="0" smtClean="0"/>
              <a:t>For combination locks, use a small thin knife to find gates</a:t>
            </a:r>
          </a:p>
          <a:p>
            <a:r>
              <a:rPr lang="en-US" dirty="0" smtClean="0"/>
              <a:t>Line up gates, then turn one position till it opens</a:t>
            </a:r>
            <a:endParaRPr lang="en-US" dirty="0"/>
          </a:p>
        </p:txBody>
      </p:sp>
      <p:pic>
        <p:nvPicPr>
          <p:cNvPr id="5" name="Picture 4" descr="2015-09-24 11.11.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371600"/>
            <a:ext cx="4368800" cy="3276600"/>
          </a:xfrm>
          <a:prstGeom prst="rect">
            <a:avLst/>
          </a:prstGeom>
        </p:spPr>
      </p:pic>
      <p:pic>
        <p:nvPicPr>
          <p:cNvPr id="7" name="Picture 6" descr="decod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086" y="2057400"/>
            <a:ext cx="436263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537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Making Keys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540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Yes, photos can help</a:t>
            </a:r>
          </a:p>
          <a:p>
            <a:r>
              <a:rPr lang="en-US" dirty="0" smtClean="0"/>
              <a:t>You don’t need them</a:t>
            </a:r>
          </a:p>
          <a:p>
            <a:r>
              <a:rPr lang="en-US" dirty="0" smtClean="0"/>
              <a:t>Online key </a:t>
            </a:r>
            <a:r>
              <a:rPr lang="en-US" dirty="0" smtClean="0"/>
              <a:t>duplicators</a:t>
            </a:r>
            <a:r>
              <a:rPr lang="en-US" dirty="0" smtClean="0"/>
              <a:t> </a:t>
            </a:r>
            <a:r>
              <a:rPr lang="en-US" dirty="0" smtClean="0"/>
              <a:t>likely do not have the proper blanks for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8095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Tearing down a lock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1524000"/>
            <a:ext cx="3187700" cy="42502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9000" y="5867400"/>
            <a:ext cx="1994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Brinks 165-25107 </a:t>
            </a:r>
          </a:p>
        </p:txBody>
      </p:sp>
    </p:spTree>
    <p:extLst>
      <p:ext uri="{BB962C8B-B14F-4D97-AF65-F5344CB8AC3E}">
        <p14:creationId xmlns:p14="http://schemas.microsoft.com/office/powerpoint/2010/main" val="7183353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Drill Out Rivets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900"/>
            <a:ext cx="9144000" cy="38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“Blanks”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9144000" cy="37783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90800" y="4953000"/>
            <a:ext cx="3733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Travel Sentry locks by Embark from Target or Travel Smart Conair from Meijer’s were double sided, so I bought those which included keys that had the shallowest cuts in their </a:t>
            </a:r>
            <a:r>
              <a:rPr lang="en-US" sz="1600" dirty="0" err="1"/>
              <a:t>bitting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98109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“Blank” Sources</a:t>
            </a:r>
            <a:endParaRPr lang="en-US" dirty="0"/>
          </a:p>
        </p:txBody>
      </p:sp>
      <p:pic>
        <p:nvPicPr>
          <p:cNvPr id="4" name="Picture 3" descr="2015-08-15 17.19.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95400"/>
            <a:ext cx="3600450" cy="480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1295400"/>
            <a:ext cx="3886201" cy="476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45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Down Till Wafers Are Flush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938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0"/>
            <a:ext cx="9144000" cy="4550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71600"/>
            <a:ext cx="9144000" cy="47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619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Printed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708525"/>
          </a:xfrm>
        </p:spPr>
        <p:txBody>
          <a:bodyPr/>
          <a:lstStyle/>
          <a:p>
            <a:r>
              <a:rPr lang="en-US" dirty="0"/>
              <a:t>Xyl2k, MS3FGX, </a:t>
            </a:r>
            <a:r>
              <a:rPr lang="en-US" dirty="0" smtClean="0"/>
              <a:t>j0hnnyXm4s</a:t>
            </a:r>
          </a:p>
          <a:p>
            <a:r>
              <a:rPr lang="en-US" dirty="0" smtClean="0"/>
              <a:t>Size issues</a:t>
            </a:r>
          </a:p>
          <a:p>
            <a:r>
              <a:rPr lang="en-US" dirty="0" smtClean="0"/>
              <a:t>Breakage </a:t>
            </a:r>
          </a:p>
          <a:p>
            <a:r>
              <a:rPr lang="en-US" dirty="0" smtClean="0"/>
              <a:t>Repository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>
                <a:hlinkClick r:id="rId2"/>
              </a:rPr>
              <a:t>https://github.com/Xyl2k/TSA-Travel-Sentry-master-</a:t>
            </a:r>
            <a:r>
              <a:rPr lang="en-US" sz="2000" dirty="0" smtClean="0">
                <a:hlinkClick r:id="rId2"/>
              </a:rPr>
              <a:t>keys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200" y="1828800"/>
            <a:ext cx="4165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217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this talk?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200" cy="4708525"/>
          </a:xfrm>
        </p:spPr>
        <p:txBody>
          <a:bodyPr/>
          <a:lstStyle/>
          <a:p>
            <a:r>
              <a:rPr lang="en-US" sz="2000" dirty="0"/>
              <a:t>Why not this </a:t>
            </a:r>
            <a:r>
              <a:rPr lang="en-US" sz="2000" dirty="0" smtClean="0"/>
              <a:t>talk</a:t>
            </a:r>
          </a:p>
          <a:p>
            <a:pPr lvl="1"/>
            <a:r>
              <a:rPr lang="en-US" sz="1800" dirty="0" smtClean="0"/>
              <a:t>Yes ,</a:t>
            </a:r>
            <a:r>
              <a:rPr lang="en-US" sz="1800" dirty="0"/>
              <a:t>they are easy to rake/</a:t>
            </a:r>
            <a:r>
              <a:rPr lang="en-US" sz="1800" dirty="0" smtClean="0"/>
              <a:t>pick</a:t>
            </a:r>
          </a:p>
          <a:p>
            <a:pPr lvl="1"/>
            <a:r>
              <a:rPr lang="en-US" sz="1800" dirty="0" smtClean="0"/>
              <a:t>Yes</a:t>
            </a:r>
            <a:r>
              <a:rPr lang="en-US" sz="1800" dirty="0"/>
              <a:t>, baggage is easy to open other </a:t>
            </a:r>
            <a:r>
              <a:rPr lang="en-US" sz="1800" dirty="0" smtClean="0"/>
              <a:t>ways</a:t>
            </a:r>
            <a:endParaRPr lang="en-US" sz="1800" dirty="0"/>
          </a:p>
          <a:p>
            <a:r>
              <a:rPr lang="en-US" sz="2000" dirty="0"/>
              <a:t>While lock sport people know TSA approved locks are weak, I've never seen a talk done on them</a:t>
            </a:r>
          </a:p>
          <a:p>
            <a:r>
              <a:rPr lang="en-US" sz="2000" dirty="0" smtClean="0"/>
              <a:t>Interest </a:t>
            </a:r>
            <a:r>
              <a:rPr lang="en-US" sz="2000" dirty="0"/>
              <a:t>in technical challenge of reverse engineering the key</a:t>
            </a:r>
          </a:p>
          <a:p>
            <a:r>
              <a:rPr lang="en-US" sz="2000" dirty="0" smtClean="0"/>
              <a:t>Some </a:t>
            </a:r>
            <a:r>
              <a:rPr lang="en-US" sz="2000" dirty="0"/>
              <a:t>people made a big deal about photo leak, but really all you need is the lock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Why security through obscurity fails</a:t>
            </a:r>
          </a:p>
        </p:txBody>
      </p:sp>
      <p:pic>
        <p:nvPicPr>
          <p:cNvPr id="4" name="Picture 3" descr="image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167640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16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Random Stuff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97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Code?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0" y="1295400"/>
            <a:ext cx="388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746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Keyway for 007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24600" cy="47085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Help me find a blank!</a:t>
            </a:r>
          </a:p>
          <a:p>
            <a:r>
              <a:rPr lang="en-US" dirty="0" smtClean="0"/>
              <a:t>Key </a:t>
            </a:r>
            <a:r>
              <a:rPr lang="en-US" dirty="0"/>
              <a:t>Blank Directories</a:t>
            </a:r>
            <a:br>
              <a:rPr lang="en-US" dirty="0"/>
            </a:br>
            <a:r>
              <a:rPr lang="en-US" dirty="0">
                <a:hlinkClick r:id="rId2"/>
              </a:rPr>
              <a:t>http://www.imlss.com/images/pdf/KBD12.</a:t>
            </a:r>
            <a:r>
              <a:rPr lang="en-US" dirty="0" smtClean="0">
                <a:hlinkClick r:id="rId2"/>
              </a:rPr>
              <a:t>pdf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http://www.hykokeys.com/uploads/files/</a:t>
            </a:r>
            <a:r>
              <a:rPr lang="en-US" dirty="0" smtClean="0">
                <a:hlinkClick r:id="rId3"/>
              </a:rPr>
              <a:t>key_replacement_catalog.pdf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007keywa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1828800"/>
            <a:ext cx="1892300" cy="352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685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Trolling Master Lock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19200"/>
            <a:ext cx="7594600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33600" y="5943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https://twitter.com/irongeek_adc/status/</a:t>
            </a:r>
            <a:r>
              <a:rPr lang="en-US" dirty="0" smtClean="0">
                <a:hlinkClick r:id="rId3"/>
              </a:rPr>
              <a:t>638375075683692544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3621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TSA Master Key Duplication &amp; Why “Security Through (Not So) Obscurity” </a:t>
            </a:r>
            <a:r>
              <a:rPr lang="en-US" dirty="0" smtClean="0"/>
              <a:t>Fails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://www.trustedsec.com/august-2015/master-key-duplication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DarkSim’s</a:t>
            </a:r>
            <a:r>
              <a:rPr lang="en-US" dirty="0" smtClean="0"/>
              <a:t> timeline</a:t>
            </a:r>
            <a:br>
              <a:rPr lang="en-US" dirty="0" smtClean="0"/>
            </a:br>
            <a:r>
              <a:rPr lang="en-US" dirty="0">
                <a:hlinkClick r:id="rId3"/>
              </a:rPr>
              <a:t>http://darksim905.com/</a:t>
            </a:r>
            <a:r>
              <a:rPr lang="en-US" dirty="0" smtClean="0">
                <a:hlinkClick r:id="rId3"/>
              </a:rPr>
              <a:t>tsakeys.php</a:t>
            </a:r>
            <a:r>
              <a:rPr lang="en-US" dirty="0" smtClean="0"/>
              <a:t> </a:t>
            </a:r>
          </a:p>
          <a:p>
            <a:r>
              <a:rPr lang="en-US" dirty="0" smtClean="0"/>
              <a:t>REPORT </a:t>
            </a:r>
            <a:r>
              <a:rPr lang="en-US" dirty="0"/>
              <a:t>ON TSA-APPROVED LOCKS - Marc Weber Tobias (2004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://www.securoseal.com/main.php?pg=news&amp;news_id=</a:t>
            </a:r>
            <a:r>
              <a:rPr lang="en-US" dirty="0" smtClean="0">
                <a:hlinkClick r:id="rId4"/>
              </a:rPr>
              <a:t>2017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156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20"/>
            <a:ext cx="8229600" cy="817880"/>
          </a:xfrm>
        </p:spPr>
        <p:txBody>
          <a:bodyPr/>
          <a:lstStyle/>
          <a:p>
            <a:r>
              <a:rPr lang="en-US" dirty="0"/>
              <a:t>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546725"/>
          </a:xfrm>
        </p:spPr>
        <p:txBody>
          <a:bodyPr/>
          <a:lstStyle/>
          <a:p>
            <a:pPr marL="136525" indent="0" algn="ctr">
              <a:buNone/>
            </a:pPr>
            <a:r>
              <a:rPr lang="en-US" sz="2400" dirty="0" err="1" smtClean="0"/>
              <a:t>Derbycon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3200" dirty="0"/>
              <a:t>Sept </a:t>
            </a:r>
            <a:r>
              <a:rPr lang="en-US" sz="3200" dirty="0" smtClean="0"/>
              <a:t>28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-Oct 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, 2016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>
                <a:hlinkClick r:id="rId3"/>
              </a:rPr>
              <a:t>http://</a:t>
            </a:r>
            <a:r>
              <a:rPr lang="en-US" sz="2400" dirty="0" smtClean="0">
                <a:hlinkClick r:id="rId3"/>
              </a:rPr>
              <a:t>www.derbycon.com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  <a:p>
            <a:pPr marL="136525" indent="0">
              <a:buNone/>
            </a:pPr>
            <a:endParaRPr lang="en-US" sz="2400" dirty="0" smtClean="0"/>
          </a:p>
          <a:p>
            <a:pPr marL="136525" indent="0">
              <a:buNone/>
            </a:pPr>
            <a:endParaRPr lang="en-US" sz="2400" dirty="0"/>
          </a:p>
          <a:p>
            <a:pPr marL="136525" indent="0">
              <a:buNone/>
            </a:pPr>
            <a:endParaRPr lang="en-US" sz="2400" dirty="0" smtClean="0"/>
          </a:p>
          <a:p>
            <a:pPr marL="136525" indent="0" algn="ctr">
              <a:buNone/>
            </a:pPr>
            <a:r>
              <a:rPr lang="en-US" sz="2400" dirty="0"/>
              <a:t>Others</a:t>
            </a:r>
            <a:endParaRPr lang="en-US" sz="2400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685800"/>
            <a:ext cx="3165282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767" y="2057399"/>
            <a:ext cx="6880649" cy="28239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8741" y="5262880"/>
            <a:ext cx="7391400" cy="120032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algn="ctr"/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</a:t>
            </a:r>
            <a:r>
              <a:rPr lang="en-US" dirty="0" smtClean="0">
                <a:hlinkClick r:id="rId6"/>
              </a:rPr>
              <a:t>/</a:t>
            </a:r>
            <a:r>
              <a:rPr lang="en-US" dirty="0">
                <a:hlinkClick r:id="rId6"/>
              </a:rPr>
              <a:t>/</a:t>
            </a:r>
            <a:r>
              <a:rPr lang="en-US" dirty="0" smtClean="0">
                <a:hlinkClick r:id="rId6"/>
              </a:rPr>
              <a:t>louisvilleinfosec.com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7"/>
              </a:rPr>
              <a:t>http://skydogcon.com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hlinkClick r:id="rId8"/>
              </a:rPr>
              <a:t>http://</a:t>
            </a:r>
            <a:r>
              <a:rPr lang="en-US" dirty="0" smtClean="0">
                <a:hlinkClick r:id="rId8"/>
              </a:rPr>
              <a:t>grrcon.com</a:t>
            </a:r>
            <a:r>
              <a:rPr lang="en-US" dirty="0"/>
              <a:t> </a:t>
            </a:r>
            <a:endParaRPr lang="en-US" dirty="0" smtClean="0"/>
          </a:p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circlecitycon.com</a:t>
            </a:r>
            <a:endParaRPr lang="en-US" dirty="0" smtClean="0"/>
          </a:p>
          <a:p>
            <a:pPr algn="ctr"/>
            <a:r>
              <a:rPr lang="en-US" dirty="0">
                <a:hlinkClick r:id="rId10"/>
              </a:rPr>
              <a:t>http://</a:t>
            </a:r>
            <a:r>
              <a:rPr lang="en-US" dirty="0" smtClean="0">
                <a:hlinkClick r:id="rId10"/>
              </a:rPr>
              <a:t>showmecon.com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927416" y="2740361"/>
            <a:ext cx="369332" cy="2140971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en-US" sz="1200" dirty="0" smtClean="0"/>
              <a:t>Photo Credits to KC (</a:t>
            </a:r>
            <a:r>
              <a:rPr lang="en-US" sz="1200" dirty="0" err="1" smtClean="0"/>
              <a:t>devauto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sp>
        <p:nvSpPr>
          <p:cNvPr id="8" name="Rectangle 7"/>
          <p:cNvSpPr/>
          <p:nvPr/>
        </p:nvSpPr>
        <p:spPr>
          <a:xfrm>
            <a:off x="674075" y="2792106"/>
            <a:ext cx="369332" cy="2089226"/>
          </a:xfrm>
          <a:prstGeom prst="rect">
            <a:avLst/>
          </a:prstGeom>
        </p:spPr>
        <p:txBody>
          <a:bodyPr vert="vert" wrap="none">
            <a:spAutoFit/>
          </a:bodyPr>
          <a:lstStyle/>
          <a:p>
            <a:r>
              <a:rPr lang="en-US" sz="1200" dirty="0" err="1" smtClean="0"/>
              <a:t>Derbycon</a:t>
            </a:r>
            <a:r>
              <a:rPr lang="en-US" sz="1200" dirty="0" smtClean="0"/>
              <a:t> Art Credits to </a:t>
            </a:r>
            <a:r>
              <a:rPr lang="en-US" sz="1200" dirty="0" err="1" smtClean="0"/>
              <a:t>DigiP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05923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42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Twitter: @</a:t>
            </a:r>
            <a:r>
              <a:rPr lang="en-US" dirty="0" err="1" smtClean="0"/>
              <a:t>Irongeek_ADC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75845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TSA Approved 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TSA demanded ability to inspect all luggage Jan </a:t>
            </a:r>
            <a:r>
              <a:rPr lang="en-US" dirty="0"/>
              <a:t>1st </a:t>
            </a:r>
            <a:r>
              <a:rPr lang="en-US" dirty="0" smtClean="0"/>
              <a:t>2003</a:t>
            </a:r>
          </a:p>
          <a:p>
            <a:r>
              <a:rPr lang="en-US" dirty="0" smtClean="0"/>
              <a:t>They started </a:t>
            </a:r>
            <a:r>
              <a:rPr lang="en-US" dirty="0"/>
              <a:t>clipping </a:t>
            </a:r>
            <a:r>
              <a:rPr lang="en-US" dirty="0" smtClean="0"/>
              <a:t>a lot of locks, pissing off flyers.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6944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Travel Sentry</a:t>
            </a:r>
          </a:p>
          <a:p>
            <a:pPr lvl="1"/>
            <a:r>
              <a:rPr lang="en-US" dirty="0"/>
              <a:t>John </a:t>
            </a:r>
            <a:r>
              <a:rPr lang="en-US" dirty="0" err="1" smtClean="0"/>
              <a:t>Vermilye</a:t>
            </a:r>
            <a:endParaRPr lang="en-US" dirty="0" smtClean="0"/>
          </a:p>
          <a:p>
            <a:pPr lvl="1"/>
            <a:r>
              <a:rPr lang="en-US" dirty="0" smtClean="0"/>
              <a:t>Oversees standards for other</a:t>
            </a:r>
            <a:br>
              <a:rPr lang="en-US" dirty="0" smtClean="0"/>
            </a:br>
            <a:r>
              <a:rPr lang="en-US" dirty="0" smtClean="0"/>
              <a:t>people who </a:t>
            </a:r>
            <a:r>
              <a:rPr lang="en-US" dirty="0" err="1" smtClean="0"/>
              <a:t>manufature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err="1" smtClean="0"/>
              <a:t>SafeSkies</a:t>
            </a:r>
            <a:endParaRPr lang="en-US" dirty="0" smtClean="0"/>
          </a:p>
          <a:p>
            <a:pPr lvl="1"/>
            <a:r>
              <a:rPr lang="en-US" dirty="0"/>
              <a:t>David </a:t>
            </a:r>
            <a:r>
              <a:rPr lang="en-US" dirty="0" err="1" smtClean="0"/>
              <a:t>Tropp</a:t>
            </a:r>
            <a:endParaRPr lang="en-US" dirty="0" smtClean="0"/>
          </a:p>
          <a:p>
            <a:pPr lvl="1"/>
            <a:r>
              <a:rPr lang="en-US" dirty="0" smtClean="0"/>
              <a:t>Owns </a:t>
            </a:r>
            <a:r>
              <a:rPr lang="en-US" dirty="0"/>
              <a:t>patents 7,021,537 &amp; 7,036,728</a:t>
            </a:r>
            <a:endParaRPr lang="en-US" dirty="0" smtClean="0"/>
          </a:p>
          <a:p>
            <a:pPr lvl="1"/>
            <a:r>
              <a:rPr lang="en-US" dirty="0" smtClean="0"/>
              <a:t>Makes own locks </a:t>
            </a:r>
            <a:endParaRPr lang="en-US" dirty="0"/>
          </a:p>
        </p:txBody>
      </p:sp>
      <p:pic>
        <p:nvPicPr>
          <p:cNvPr id="4" name="Picture 3" descr="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3810000"/>
            <a:ext cx="1651000" cy="2592070"/>
          </a:xfrm>
          <a:prstGeom prst="rect">
            <a:avLst/>
          </a:prstGeom>
        </p:spPr>
      </p:pic>
      <p:pic>
        <p:nvPicPr>
          <p:cNvPr id="5" name="Picture 4" descr="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1676400"/>
            <a:ext cx="2985251" cy="172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088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>
              <a:buNone/>
            </a:pPr>
            <a:r>
              <a:rPr lang="en-US" dirty="0"/>
              <a:t>Images </a:t>
            </a:r>
            <a:r>
              <a:rPr lang="en-US" dirty="0" smtClean="0"/>
              <a:t>from</a:t>
            </a:r>
            <a:endParaRPr lang="en-US" u="sng" dirty="0" smtClean="0">
              <a:hlinkClick r:id="rId2"/>
            </a:endParaRPr>
          </a:p>
          <a:p>
            <a:r>
              <a:rPr lang="en-US" u="sng" dirty="0" smtClean="0">
                <a:hlinkClick r:id="rId2"/>
              </a:rPr>
              <a:t>https</a:t>
            </a:r>
            <a:r>
              <a:rPr lang="en-US" u="sng" dirty="0">
                <a:hlinkClick r:id="rId2"/>
              </a:rPr>
              <a:t>://pbs.twimg.com/media/</a:t>
            </a:r>
            <a:r>
              <a:rPr lang="en-US" u="sng" dirty="0" smtClean="0">
                <a:hlinkClick r:id="rId2"/>
              </a:rPr>
              <a:t>CMYygALUwAAKZzu.jpg:large</a:t>
            </a:r>
            <a:endParaRPr lang="en-US" u="sng" dirty="0"/>
          </a:p>
          <a:p>
            <a:r>
              <a:rPr lang="en-US" u="sng" dirty="0" smtClean="0">
                <a:hlinkClick r:id="rId3"/>
              </a:rPr>
              <a:t>http</a:t>
            </a:r>
            <a:r>
              <a:rPr lang="en-US" u="sng" dirty="0">
                <a:hlinkClick r:id="rId3"/>
              </a:rPr>
              <a:t>://www.heraldnet.com/article/20141130/NEWS02/</a:t>
            </a:r>
            <a:r>
              <a:rPr lang="en-US" u="sng" dirty="0" smtClean="0">
                <a:hlinkClick r:id="rId3"/>
              </a:rPr>
              <a:t>141139966</a:t>
            </a:r>
            <a:endParaRPr lang="en-US" u="sng" dirty="0" smtClean="0"/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://www.flickr.com/photos/ryetronics/</a:t>
            </a:r>
            <a:r>
              <a:rPr lang="en-US" dirty="0" smtClean="0">
                <a:hlinkClick r:id="rId4"/>
              </a:rPr>
              <a:t>6198061107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5"/>
              </a:rPr>
              <a:t>http://imgur.com/a/</a:t>
            </a:r>
            <a:r>
              <a:rPr lang="en-US" dirty="0" smtClean="0">
                <a:hlinkClick r:id="rId5"/>
              </a:rPr>
              <a:t>JQD7l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tsa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371600"/>
            <a:ext cx="3771900" cy="5029200"/>
          </a:xfrm>
          <a:prstGeom prst="rect">
            <a:avLst/>
          </a:prstGeom>
        </p:spPr>
      </p:pic>
      <p:pic>
        <p:nvPicPr>
          <p:cNvPr id="4" name="Picture 3" descr="tsa0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400" y="1600200"/>
            <a:ext cx="6147827" cy="40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77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TSA 001</a:t>
            </a:r>
            <a:endParaRPr lang="en-US" sz="2000" dirty="0"/>
          </a:p>
          <a:p>
            <a:r>
              <a:rPr lang="en-US" sz="2000" dirty="0" smtClean="0"/>
              <a:t>TSA 002</a:t>
            </a:r>
            <a:br>
              <a:rPr lang="en-US" sz="2000" dirty="0" smtClean="0"/>
            </a:br>
            <a:r>
              <a:rPr lang="en-US" sz="2000" u="sng" dirty="0" smtClean="0">
                <a:hlinkClick r:id="rId2"/>
              </a:rPr>
              <a:t>http</a:t>
            </a:r>
            <a:r>
              <a:rPr lang="en-US" sz="2000" u="sng" dirty="0">
                <a:hlinkClick r:id="rId2"/>
              </a:rPr>
              <a:t>://www.google.com/patents/US7380427</a:t>
            </a:r>
            <a:r>
              <a:rPr lang="en-US" sz="2000" dirty="0"/>
              <a:t> </a:t>
            </a:r>
          </a:p>
          <a:p>
            <a:r>
              <a:rPr lang="en-US" sz="2000" dirty="0" smtClean="0"/>
              <a:t>TSA 003</a:t>
            </a:r>
          </a:p>
          <a:p>
            <a:r>
              <a:rPr lang="en-US" sz="2000" dirty="0" smtClean="0"/>
              <a:t>TSA 004</a:t>
            </a:r>
            <a:br>
              <a:rPr lang="en-US" sz="2000" dirty="0" smtClean="0"/>
            </a:br>
            <a:r>
              <a:rPr lang="en-US" sz="2000" u="sng" dirty="0" smtClean="0">
                <a:hlinkClick r:id="rId3"/>
              </a:rPr>
              <a:t>https</a:t>
            </a:r>
            <a:r>
              <a:rPr lang="en-US" sz="2000" u="sng" dirty="0">
                <a:hlinkClick r:id="rId3"/>
              </a:rPr>
              <a:t>://www.google.com/patents/US7363782</a:t>
            </a:r>
            <a:r>
              <a:rPr lang="en-US" sz="2000" dirty="0"/>
              <a:t> </a:t>
            </a:r>
          </a:p>
          <a:p>
            <a:r>
              <a:rPr lang="en-US" sz="2000" dirty="0" smtClean="0"/>
              <a:t>TSA 005</a:t>
            </a:r>
          </a:p>
          <a:p>
            <a:r>
              <a:rPr lang="en-US" sz="2000" dirty="0" smtClean="0"/>
              <a:t>TSA 006</a:t>
            </a:r>
            <a:br>
              <a:rPr lang="en-US" sz="2000" dirty="0" smtClean="0"/>
            </a:br>
            <a:r>
              <a:rPr lang="en-US" sz="2000" u="sng" dirty="0" smtClean="0">
                <a:hlinkClick r:id="rId4"/>
              </a:rPr>
              <a:t>http</a:t>
            </a:r>
            <a:r>
              <a:rPr lang="en-US" sz="2000" u="sng" dirty="0">
                <a:hlinkClick r:id="rId4"/>
              </a:rPr>
              <a:t>://www.google.com/patents/</a:t>
            </a:r>
            <a:r>
              <a:rPr lang="en-US" sz="2000" u="sng" dirty="0" smtClean="0">
                <a:hlinkClick r:id="rId4"/>
              </a:rPr>
              <a:t>US20100050716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u="sng" dirty="0" smtClean="0">
                <a:hlinkClick r:id="rId5"/>
              </a:rPr>
              <a:t>https</a:t>
            </a:r>
            <a:r>
              <a:rPr lang="en-US" sz="2000" u="sng" dirty="0">
                <a:hlinkClick r:id="rId5"/>
              </a:rPr>
              <a:t>://www.google.com/patents/EP2161396A2</a:t>
            </a:r>
            <a:r>
              <a:rPr lang="en-US" sz="2000" dirty="0"/>
              <a:t> </a:t>
            </a:r>
          </a:p>
          <a:p>
            <a:r>
              <a:rPr lang="en-US" sz="2000" dirty="0" smtClean="0"/>
              <a:t>TSA 007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37760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TSA 001 NING BO XIANFENG (China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TSA </a:t>
            </a:r>
            <a:r>
              <a:rPr lang="en-US" sz="2400" dirty="0"/>
              <a:t>002 SINOX </a:t>
            </a:r>
            <a:r>
              <a:rPr lang="en-US" sz="2400" dirty="0" smtClean="0"/>
              <a:t>(Taipei </a:t>
            </a:r>
            <a:r>
              <a:rPr lang="en-US" sz="2400" dirty="0"/>
              <a:t>, </a:t>
            </a:r>
            <a:r>
              <a:rPr lang="en-US" sz="2400" dirty="0" smtClean="0"/>
              <a:t>Taiwan) </a:t>
            </a:r>
            <a:r>
              <a:rPr lang="en-US" sz="2400" dirty="0"/>
              <a:t>and Master Lock</a:t>
            </a:r>
          </a:p>
          <a:p>
            <a:r>
              <a:rPr lang="en-US" sz="2400" dirty="0"/>
              <a:t>TSA 003 </a:t>
            </a:r>
            <a:r>
              <a:rPr lang="en-US" sz="2400" dirty="0" err="1"/>
              <a:t>Fullyear</a:t>
            </a:r>
            <a:r>
              <a:rPr lang="en-US" sz="2400" dirty="0"/>
              <a:t> Brothers </a:t>
            </a:r>
            <a:r>
              <a:rPr lang="en-US" sz="2400" dirty="0" smtClean="0"/>
              <a:t>(Taiwan)</a:t>
            </a:r>
            <a:endParaRPr lang="en-US" sz="2400" dirty="0"/>
          </a:p>
          <a:p>
            <a:r>
              <a:rPr lang="en-US" sz="2400" dirty="0"/>
              <a:t>TSA 004 CCL PRESTO LOCK and ILLINOIS LOCK COMPANY</a:t>
            </a:r>
          </a:p>
          <a:p>
            <a:r>
              <a:rPr lang="en-US" sz="2400" dirty="0"/>
              <a:t>TSA 005 SUNLOCK COMPANY ( Hong Kong )</a:t>
            </a:r>
          </a:p>
          <a:p>
            <a:r>
              <a:rPr lang="en-US" sz="2400" dirty="0" smtClean="0"/>
              <a:t>TSA </a:t>
            </a:r>
            <a:r>
              <a:rPr lang="en-US" sz="2400" dirty="0"/>
              <a:t>006 ABUS August </a:t>
            </a:r>
            <a:r>
              <a:rPr lang="en-US" sz="2400" dirty="0" err="1"/>
              <a:t>Bremicker</a:t>
            </a:r>
            <a:r>
              <a:rPr lang="en-US" sz="2400" dirty="0"/>
              <a:t> </a:t>
            </a:r>
            <a:r>
              <a:rPr lang="en-US" sz="2400" dirty="0" err="1"/>
              <a:t>Söhne</a:t>
            </a:r>
            <a:r>
              <a:rPr lang="en-US" sz="2400" dirty="0"/>
              <a:t> </a:t>
            </a:r>
            <a:r>
              <a:rPr lang="en-US" sz="2400" dirty="0" smtClean="0"/>
              <a:t>KG</a:t>
            </a:r>
            <a:endParaRPr lang="en-US" sz="2400" dirty="0"/>
          </a:p>
          <a:p>
            <a:r>
              <a:rPr lang="en-US" sz="2400" dirty="0"/>
              <a:t>TSA007 Yi </a:t>
            </a:r>
            <a:r>
              <a:rPr lang="en-US" sz="2400" dirty="0" err="1" smtClean="0"/>
              <a:t>Feng</a:t>
            </a:r>
            <a:endParaRPr lang="en-US" sz="2400" dirty="0" smtClean="0"/>
          </a:p>
          <a:p>
            <a:r>
              <a:rPr lang="en-US" sz="1400" dirty="0"/>
              <a:t>Sources</a:t>
            </a:r>
            <a:r>
              <a:rPr lang="en-US" sz="1400" dirty="0" smtClean="0"/>
              <a:t>:</a:t>
            </a:r>
            <a:br>
              <a:rPr lang="en-US" sz="1400" dirty="0" smtClean="0"/>
            </a:br>
            <a:r>
              <a:rPr lang="en-US" sz="1400" dirty="0" smtClean="0">
                <a:hlinkClick r:id="rId2"/>
              </a:rPr>
              <a:t>http</a:t>
            </a:r>
            <a:r>
              <a:rPr lang="en-US" sz="1400" dirty="0">
                <a:hlinkClick r:id="rId2"/>
              </a:rPr>
              <a:t>://www.stantonconcepts.us/TSA%20Luggage%20Lock/SCI_G2_Luggage_032510.</a:t>
            </a:r>
            <a:r>
              <a:rPr lang="en-US" sz="1400" dirty="0" smtClean="0">
                <a:hlinkClick r:id="rId2"/>
              </a:rPr>
              <a:t>pdf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>
                <a:hlinkClick r:id="rId3"/>
              </a:rPr>
              <a:t>http://www.securoseal.com/main.php?pg=news&amp;news_id=</a:t>
            </a:r>
            <a:r>
              <a:rPr lang="en-US" sz="1400" dirty="0" smtClean="0">
                <a:hlinkClick r:id="rId3"/>
              </a:rPr>
              <a:t>2017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86954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5777</TotalTime>
  <Words>839</Words>
  <Application>Microsoft Macintosh PowerPoint</Application>
  <PresentationFormat>On-screen Show (4:3)</PresentationFormat>
  <Paragraphs>177</Paragraphs>
  <Slides>46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Apex</vt:lpstr>
      <vt:lpstr>TSA Luggage Locks: Details, Flaws &amp; Making The Best Of A Bad Lock</vt:lpstr>
      <vt:lpstr>About Adrian</vt:lpstr>
      <vt:lpstr>Thanks</vt:lpstr>
      <vt:lpstr>Why this talk?</vt:lpstr>
      <vt:lpstr>What Are TSA Approved Locks</vt:lpstr>
      <vt:lpstr>Brands</vt:lpstr>
      <vt:lpstr>Recent Interest</vt:lpstr>
      <vt:lpstr>Patents</vt:lpstr>
      <vt:lpstr>Designers?</vt:lpstr>
      <vt:lpstr>Functionality</vt:lpstr>
      <vt:lpstr>Combination</vt:lpstr>
      <vt:lpstr>Dual Function</vt:lpstr>
      <vt:lpstr>Master Keyed Pin Tumbler</vt:lpstr>
      <vt:lpstr>Wafer Lock</vt:lpstr>
      <vt:lpstr>Mastered Wafer</vt:lpstr>
      <vt:lpstr>Example locks</vt:lpstr>
      <vt:lpstr>TSA 001</vt:lpstr>
      <vt:lpstr>TSA 002</vt:lpstr>
      <vt:lpstr>TSA 003</vt:lpstr>
      <vt:lpstr>TSA 004</vt:lpstr>
      <vt:lpstr>TSA 005</vt:lpstr>
      <vt:lpstr>TSA 006</vt:lpstr>
      <vt:lpstr>Principle: Pretty much the same as a normal pin tumbler lock</vt:lpstr>
      <vt:lpstr>TSA 007</vt:lpstr>
      <vt:lpstr>Classic Ways In</vt:lpstr>
      <vt:lpstr>Pick It/Rake It</vt:lpstr>
      <vt:lpstr>Bumping Pin Tumbler Locks</vt:lpstr>
      <vt:lpstr>Shiving</vt:lpstr>
      <vt:lpstr>Shimming</vt:lpstr>
      <vt:lpstr>Jigglers</vt:lpstr>
      <vt:lpstr>Decoding</vt:lpstr>
      <vt:lpstr>Making Keys</vt:lpstr>
      <vt:lpstr>Photos</vt:lpstr>
      <vt:lpstr>Tearing down a lock</vt:lpstr>
      <vt:lpstr>Drill Out Rivets</vt:lpstr>
      <vt:lpstr>Key “Blanks”</vt:lpstr>
      <vt:lpstr>“Blank” Sources</vt:lpstr>
      <vt:lpstr>File Down Till Wafers Are Flush</vt:lpstr>
      <vt:lpstr>3d Printed</vt:lpstr>
      <vt:lpstr>Random Stuff</vt:lpstr>
      <vt:lpstr>Key Code?</vt:lpstr>
      <vt:lpstr>Keyway for 007</vt:lpstr>
      <vt:lpstr>Trolling Master Lock</vt:lpstr>
      <vt:lpstr>Links</vt:lpstr>
      <vt:lpstr>Events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phukd</dc:title>
  <dc:creator>adrian</dc:creator>
  <cp:lastModifiedBy>Adrian Crenshaw</cp:lastModifiedBy>
  <cp:revision>1154</cp:revision>
  <dcterms:created xsi:type="dcterms:W3CDTF">2006-08-16T00:00:00Z</dcterms:created>
  <dcterms:modified xsi:type="dcterms:W3CDTF">2015-09-28T14:40:59Z</dcterms:modified>
</cp:coreProperties>
</file>