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4"/>
  </p:notesMasterIdLst>
  <p:sldIdLst>
    <p:sldId id="256" r:id="rId2"/>
    <p:sldId id="333" r:id="rId3"/>
    <p:sldId id="334" r:id="rId4"/>
    <p:sldId id="304" r:id="rId5"/>
    <p:sldId id="305" r:id="rId6"/>
    <p:sldId id="361" r:id="rId7"/>
    <p:sldId id="275" r:id="rId8"/>
    <p:sldId id="276" r:id="rId9"/>
    <p:sldId id="339" r:id="rId10"/>
    <p:sldId id="326" r:id="rId11"/>
    <p:sldId id="301" r:id="rId12"/>
    <p:sldId id="306" r:id="rId13"/>
    <p:sldId id="307" r:id="rId14"/>
    <p:sldId id="354" r:id="rId15"/>
    <p:sldId id="371" r:id="rId16"/>
    <p:sldId id="372" r:id="rId17"/>
    <p:sldId id="373" r:id="rId18"/>
    <p:sldId id="374" r:id="rId19"/>
    <p:sldId id="368" r:id="rId20"/>
    <p:sldId id="369" r:id="rId21"/>
    <p:sldId id="370" r:id="rId22"/>
    <p:sldId id="359" r:id="rId23"/>
    <p:sldId id="357" r:id="rId24"/>
    <p:sldId id="310" r:id="rId25"/>
    <p:sldId id="358" r:id="rId26"/>
    <p:sldId id="311" r:id="rId27"/>
    <p:sldId id="279" r:id="rId28"/>
    <p:sldId id="258" r:id="rId29"/>
    <p:sldId id="259" r:id="rId30"/>
    <p:sldId id="375" r:id="rId31"/>
    <p:sldId id="312" r:id="rId32"/>
    <p:sldId id="384" r:id="rId33"/>
    <p:sldId id="363" r:id="rId34"/>
    <p:sldId id="262" r:id="rId35"/>
    <p:sldId id="314" r:id="rId36"/>
    <p:sldId id="360" r:id="rId37"/>
    <p:sldId id="323" r:id="rId38"/>
    <p:sldId id="328" r:id="rId39"/>
    <p:sldId id="385" r:id="rId40"/>
    <p:sldId id="386" r:id="rId41"/>
    <p:sldId id="329" r:id="rId42"/>
    <p:sldId id="376" r:id="rId43"/>
    <p:sldId id="346" r:id="rId44"/>
    <p:sldId id="345" r:id="rId45"/>
    <p:sldId id="327" r:id="rId46"/>
    <p:sldId id="316" r:id="rId47"/>
    <p:sldId id="332" r:id="rId48"/>
    <p:sldId id="324" r:id="rId49"/>
    <p:sldId id="387" r:id="rId50"/>
    <p:sldId id="344" r:id="rId51"/>
    <p:sldId id="378" r:id="rId52"/>
    <p:sldId id="317" r:id="rId53"/>
    <p:sldId id="284" r:id="rId54"/>
    <p:sldId id="285" r:id="rId55"/>
    <p:sldId id="389" r:id="rId56"/>
    <p:sldId id="383" r:id="rId57"/>
    <p:sldId id="388" r:id="rId58"/>
    <p:sldId id="394" r:id="rId59"/>
    <p:sldId id="350" r:id="rId60"/>
    <p:sldId id="396" r:id="rId61"/>
    <p:sldId id="325" r:id="rId62"/>
    <p:sldId id="382" r:id="rId63"/>
    <p:sldId id="296" r:id="rId64"/>
    <p:sldId id="319" r:id="rId65"/>
    <p:sldId id="362" r:id="rId66"/>
    <p:sldId id="340" r:id="rId67"/>
    <p:sldId id="320" r:id="rId68"/>
    <p:sldId id="298" r:id="rId69"/>
    <p:sldId id="299" r:id="rId70"/>
    <p:sldId id="283" r:id="rId71"/>
    <p:sldId id="287" r:id="rId72"/>
    <p:sldId id="353" r:id="rId73"/>
    <p:sldId id="392" r:id="rId74"/>
    <p:sldId id="393" r:id="rId75"/>
    <p:sldId id="366" r:id="rId76"/>
    <p:sldId id="367" r:id="rId77"/>
    <p:sldId id="348" r:id="rId78"/>
    <p:sldId id="364" r:id="rId79"/>
    <p:sldId id="288" r:id="rId80"/>
    <p:sldId id="291" r:id="rId81"/>
    <p:sldId id="303" r:id="rId82"/>
    <p:sldId id="395" r:id="rId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87" autoAdjust="0"/>
    <p:restoredTop sz="80146" autoAdjust="0"/>
  </p:normalViewPr>
  <p:slideViewPr>
    <p:cSldViewPr snapToGrid="0">
      <p:cViewPr varScale="1">
        <p:scale>
          <a:sx n="73" d="100"/>
          <a:sy n="73" d="100"/>
        </p:scale>
        <p:origin x="1020" y="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B369F1-B314-4AF9-A276-830F43CC6E0D}" type="datetimeFigureOut">
              <a:rPr lang="en-US" smtClean="0"/>
              <a:pPr/>
              <a:t>4/19/2015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3FE5866-F175-4327-88CD-9DEF3232FD21}" type="slidenum">
              <a:rPr lang="en-US" smtClean="0"/>
              <a:pPr/>
              <a:t>‹#›</a:t>
            </a:fld>
            <a:endParaRPr lang="en-US"/>
          </a:p>
        </p:txBody>
      </p:sp>
    </p:spTree>
    <p:extLst>
      <p:ext uri="{BB962C8B-B14F-4D97-AF65-F5344CB8AC3E}">
        <p14:creationId xmlns:p14="http://schemas.microsoft.com/office/powerpoint/2010/main" val="238314526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a:t>
            </a:r>
            <a:r>
              <a:rPr lang="en-US" dirty="0" smtClean="0"/>
              <a:t>am NOT speaking for my employer.</a:t>
            </a:r>
          </a:p>
          <a:p>
            <a:r>
              <a:rPr lang="en-US" dirty="0" smtClean="0"/>
              <a:t>I am NOT speaking for any standards body or any other</a:t>
            </a:r>
            <a:r>
              <a:rPr lang="en-US" baseline="0" dirty="0" smtClean="0"/>
              <a:t> </a:t>
            </a:r>
            <a:r>
              <a:rPr lang="en-US" baseline="0" dirty="0" smtClean="0"/>
              <a:t>organization, professional or non-professional (and believe me, some of them are _very_ unprofessional) </a:t>
            </a:r>
            <a:r>
              <a:rPr lang="en-US" dirty="0" smtClean="0"/>
              <a:t>in</a:t>
            </a:r>
            <a:r>
              <a:rPr lang="en-US" baseline="0" dirty="0" smtClean="0"/>
              <a:t> which I participate.</a:t>
            </a:r>
          </a:p>
          <a:p>
            <a:r>
              <a:rPr lang="en-US" baseline="0" dirty="0" smtClean="0"/>
              <a:t>I am ONLY speaking for myself</a:t>
            </a:r>
            <a:r>
              <a:rPr lang="en-US" baseline="0" dirty="0" smtClean="0"/>
              <a:t>.</a:t>
            </a:r>
            <a:endParaRPr lang="en-US" baseline="0" dirty="0" smtClean="0"/>
          </a:p>
          <a:p>
            <a:endParaRPr lang="en-US" baseline="0" dirty="0" smtClean="0"/>
          </a:p>
        </p:txBody>
      </p:sp>
      <p:sp>
        <p:nvSpPr>
          <p:cNvPr id="4" name="Slide Number Placeholder 3"/>
          <p:cNvSpPr>
            <a:spLocks noGrp="1"/>
          </p:cNvSpPr>
          <p:nvPr>
            <p:ph type="sldNum" sz="quarter" idx="10"/>
          </p:nvPr>
        </p:nvSpPr>
        <p:spPr/>
        <p:txBody>
          <a:bodyPr/>
          <a:lstStyle/>
          <a:p>
            <a:fld id="{63FE5866-F175-4327-88CD-9DEF3232FD21}" type="slidenum">
              <a:rPr lang="en-US" smtClean="0"/>
              <a:pPr/>
              <a:t>1</a:t>
            </a:fld>
            <a:endParaRPr lang="en-US"/>
          </a:p>
        </p:txBody>
      </p:sp>
    </p:spTree>
    <p:extLst>
      <p:ext uri="{BB962C8B-B14F-4D97-AF65-F5344CB8AC3E}">
        <p14:creationId xmlns:p14="http://schemas.microsoft.com/office/powerpoint/2010/main" val="35208399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a:t>
            </a:r>
            <a:r>
              <a:rPr lang="en-US" baseline="0" dirty="0" smtClean="0"/>
              <a:t> I </a:t>
            </a:r>
            <a:r>
              <a:rPr lang="en-US" baseline="0" dirty="0" smtClean="0"/>
              <a:t>ranted unproductively to my friends </a:t>
            </a:r>
            <a:r>
              <a:rPr lang="en-US" baseline="0" dirty="0" smtClean="0"/>
              <a:t>for a few months, until…</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https://blog.inside.com/blog/2014/3/10/edward-snowden-sxsw-full-transcription-and-video</a:t>
            </a:r>
          </a:p>
          <a:p>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10</a:t>
            </a:fld>
            <a:endParaRPr lang="en-US"/>
          </a:p>
        </p:txBody>
      </p:sp>
    </p:spTree>
    <p:extLst>
      <p:ext uri="{BB962C8B-B14F-4D97-AF65-F5344CB8AC3E}">
        <p14:creationId xmlns:p14="http://schemas.microsoft.com/office/powerpoint/2010/main" val="1346048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Snowden gave us </a:t>
            </a:r>
            <a:r>
              <a:rPr lang="en-US" baseline="0" dirty="0" smtClean="0"/>
              <a:t>a </a:t>
            </a:r>
            <a:r>
              <a:rPr lang="en-US" baseline="0" dirty="0" smtClean="0"/>
              <a:t>stirring c</a:t>
            </a:r>
            <a:r>
              <a:rPr lang="en-US" dirty="0" smtClean="0"/>
              <a:t>all to arms</a:t>
            </a:r>
            <a:r>
              <a:rPr lang="en-US" baseline="0" dirty="0" smtClean="0"/>
              <a:t> –  and I wanted to answer it!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https://www.eff.org/nsa-spying/timeline</a:t>
            </a:r>
          </a:p>
          <a:p>
            <a:endParaRPr lang="en-US" dirty="0" smtClean="0"/>
          </a:p>
        </p:txBody>
      </p:sp>
      <p:sp>
        <p:nvSpPr>
          <p:cNvPr id="4" name="Slide Number Placeholder 3"/>
          <p:cNvSpPr>
            <a:spLocks noGrp="1"/>
          </p:cNvSpPr>
          <p:nvPr>
            <p:ph type="sldNum" sz="quarter" idx="10"/>
          </p:nvPr>
        </p:nvSpPr>
        <p:spPr/>
        <p:txBody>
          <a:bodyPr/>
          <a:lstStyle/>
          <a:p>
            <a:fld id="{63FE5866-F175-4327-88CD-9DEF3232FD21}" type="slidenum">
              <a:rPr lang="en-US" smtClean="0"/>
              <a:pPr/>
              <a:t>11</a:t>
            </a:fld>
            <a:endParaRPr lang="en-US"/>
          </a:p>
        </p:txBody>
      </p:sp>
    </p:spTree>
    <p:extLst>
      <p:ext uri="{BB962C8B-B14F-4D97-AF65-F5344CB8AC3E}">
        <p14:creationId xmlns:p14="http://schemas.microsoft.com/office/powerpoint/2010/main" val="2562367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0" dirty="0" smtClean="0"/>
              <a:t>But</a:t>
            </a:r>
            <a:r>
              <a:rPr lang="en-US" b="0" baseline="0" dirty="0" smtClean="0"/>
              <a:t> how? I’m n</a:t>
            </a:r>
            <a:r>
              <a:rPr lang="en-US" b="0" dirty="0" smtClean="0"/>
              <a:t>ot a cryptologist </a:t>
            </a:r>
            <a:r>
              <a:rPr lang="en-US" b="0" dirty="0" smtClean="0"/>
              <a:t>or a communications security guru – </a:t>
            </a:r>
            <a:r>
              <a:rPr lang="en-US" b="0" dirty="0" smtClean="0"/>
              <a:t>I was a</a:t>
            </a:r>
            <a:r>
              <a:rPr lang="en-US" b="0" baseline="0" dirty="0" smtClean="0"/>
              <a:t> </a:t>
            </a:r>
            <a:r>
              <a:rPr lang="en-US" b="0" dirty="0" smtClean="0"/>
              <a:t>medieval</a:t>
            </a:r>
            <a:r>
              <a:rPr lang="en-US" b="0" baseline="0" dirty="0" smtClean="0"/>
              <a:t> history major, math </a:t>
            </a:r>
            <a:r>
              <a:rPr lang="en-US" b="0" baseline="0" dirty="0" smtClean="0"/>
              <a:t>is something I do on a calculator when splitting a dinner check </a:t>
            </a:r>
            <a:r>
              <a:rPr lang="en-US" b="0" baseline="0" dirty="0" smtClean="0"/>
              <a:t>(and I’m not alone</a:t>
            </a:r>
            <a:r>
              <a:rPr lang="en-US" b="0" baseline="0" dirty="0" smtClean="0"/>
              <a:t>).</a:t>
            </a:r>
            <a:endParaRPr lang="en-US" b="0" baseline="0" dirty="0" smtClean="0"/>
          </a:p>
          <a:p>
            <a:r>
              <a:rPr lang="en-US" b="0" baseline="0" dirty="0" smtClean="0"/>
              <a:t>Greenwald blew off Snowden 2-3 times because Snowden wanted him to use encryption, too complicated</a:t>
            </a:r>
          </a:p>
          <a:p>
            <a:endParaRPr lang="en-US" b="0" dirty="0" smtClean="0"/>
          </a:p>
          <a:p>
            <a:r>
              <a:rPr lang="en-US" b="0" dirty="0" smtClean="0"/>
              <a:t>https://richard67915.blogspot.com/2011_08_07_archive.html</a:t>
            </a:r>
          </a:p>
        </p:txBody>
      </p:sp>
      <p:sp>
        <p:nvSpPr>
          <p:cNvPr id="4" name="Slide Number Placeholder 3"/>
          <p:cNvSpPr>
            <a:spLocks noGrp="1"/>
          </p:cNvSpPr>
          <p:nvPr>
            <p:ph type="sldNum" sz="quarter" idx="10"/>
          </p:nvPr>
        </p:nvSpPr>
        <p:spPr/>
        <p:txBody>
          <a:bodyPr/>
          <a:lstStyle/>
          <a:p>
            <a:fld id="{63FE5866-F175-4327-88CD-9DEF3232FD21}" type="slidenum">
              <a:rPr lang="en-US" smtClean="0"/>
              <a:pPr/>
              <a:t>12</a:t>
            </a:fld>
            <a:endParaRPr lang="en-US"/>
          </a:p>
        </p:txBody>
      </p:sp>
    </p:spTree>
    <p:extLst>
      <p:ext uri="{BB962C8B-B14F-4D97-AF65-F5344CB8AC3E}">
        <p14:creationId xmlns:p14="http://schemas.microsoft.com/office/powerpoint/2010/main" val="3729937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 I’m the sorcerer’s apprentice.  What can I do</a:t>
            </a:r>
            <a:r>
              <a:rPr lang="en-US" baseline="0" dirty="0" smtClean="0"/>
              <a:t> that won’t result in a parade of brooms and a flood?  Research!</a:t>
            </a:r>
            <a:endParaRPr lang="en-US" dirty="0" smtClean="0"/>
          </a:p>
        </p:txBody>
      </p:sp>
      <p:sp>
        <p:nvSpPr>
          <p:cNvPr id="4" name="Slide Number Placeholder 3"/>
          <p:cNvSpPr>
            <a:spLocks noGrp="1"/>
          </p:cNvSpPr>
          <p:nvPr>
            <p:ph type="sldNum" sz="quarter" idx="10"/>
          </p:nvPr>
        </p:nvSpPr>
        <p:spPr/>
        <p:txBody>
          <a:bodyPr/>
          <a:lstStyle/>
          <a:p>
            <a:fld id="{63FE5866-F175-4327-88CD-9DEF3232FD21}" type="slidenum">
              <a:rPr lang="en-US" smtClean="0"/>
              <a:pPr/>
              <a:t>13</a:t>
            </a:fld>
            <a:endParaRPr lang="en-US"/>
          </a:p>
        </p:txBody>
      </p:sp>
    </p:spTree>
    <p:extLst>
      <p:ext uri="{BB962C8B-B14F-4D97-AF65-F5344CB8AC3E}">
        <p14:creationId xmlns:p14="http://schemas.microsoft.com/office/powerpoint/2010/main" val="37750069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That’s when I found</a:t>
            </a:r>
            <a:r>
              <a:rPr lang="en-US" baseline="0" dirty="0" smtClean="0"/>
              <a:t> </a:t>
            </a:r>
            <a:r>
              <a:rPr lang="en-US" baseline="0" dirty="0" smtClean="0"/>
              <a:t>out how deep the </a:t>
            </a:r>
            <a:r>
              <a:rPr lang="en-US" baseline="0" dirty="0" err="1" smtClean="0"/>
              <a:t>rabbithole</a:t>
            </a:r>
            <a:r>
              <a:rPr lang="en-US" baseline="0" dirty="0" smtClean="0"/>
              <a:t> </a:t>
            </a:r>
            <a:r>
              <a:rPr lang="en-US" baseline="0" dirty="0" smtClean="0"/>
              <a:t>goes…</a:t>
            </a:r>
            <a:endParaRPr lang="en-US" dirty="0" smtClean="0"/>
          </a:p>
          <a:p>
            <a:r>
              <a:rPr lang="en-US" dirty="0" smtClean="0"/>
              <a:t>When</a:t>
            </a:r>
            <a:r>
              <a:rPr lang="en-US" baseline="0" dirty="0" smtClean="0"/>
              <a:t> </a:t>
            </a:r>
            <a:r>
              <a:rPr lang="en-US" baseline="0" dirty="0" smtClean="0"/>
              <a:t>I started</a:t>
            </a:r>
            <a:r>
              <a:rPr lang="en-US" baseline="0" dirty="0" smtClean="0"/>
              <a:t>, </a:t>
            </a:r>
            <a:r>
              <a:rPr lang="en-US" baseline="0" dirty="0" smtClean="0"/>
              <a:t>my hope </a:t>
            </a:r>
            <a:r>
              <a:rPr lang="en-US" baseline="0" dirty="0" smtClean="0"/>
              <a:t>was to address entire topic of surveillance – </a:t>
            </a:r>
            <a:r>
              <a:rPr lang="en-US" baseline="0" dirty="0" smtClean="0"/>
              <a:t>that would </a:t>
            </a:r>
            <a:r>
              <a:rPr lang="en-US" baseline="0" dirty="0" smtClean="0"/>
              <a:t>take a </a:t>
            </a:r>
            <a:r>
              <a:rPr lang="en-US" baseline="0" dirty="0" smtClean="0"/>
              <a:t>lifetime!</a:t>
            </a:r>
            <a:endParaRPr lang="en-US" baseline="0" dirty="0" smtClean="0"/>
          </a:p>
          <a:p>
            <a:r>
              <a:rPr lang="en-US" baseline="0" dirty="0" smtClean="0"/>
              <a:t>I figured out pretty quickly that targeted </a:t>
            </a:r>
            <a:r>
              <a:rPr lang="en-US" baseline="0" dirty="0" smtClean="0"/>
              <a:t>surveillance = game over</a:t>
            </a:r>
          </a:p>
          <a:p>
            <a:r>
              <a:rPr lang="en-US" baseline="0" dirty="0" smtClean="0"/>
              <a:t>Bulk collection is more tractable (maybe)</a:t>
            </a:r>
          </a:p>
          <a:p>
            <a:endParaRPr lang="en-US" baseline="0" dirty="0" smtClean="0"/>
          </a:p>
          <a:p>
            <a:r>
              <a:rPr lang="en-US" baseline="0" dirty="0" smtClean="0"/>
              <a:t>"</a:t>
            </a:r>
            <a:r>
              <a:rPr lang="en-US" dirty="0" smtClean="0"/>
              <a:t>You take the blue pill and the story ends. You wake in your bed and believe whatever you want to believe.</a:t>
            </a:r>
            <a:r>
              <a:rPr lang="en-US" baseline="0" dirty="0" smtClean="0"/>
              <a:t>  </a:t>
            </a:r>
            <a:r>
              <a:rPr lang="en-US" dirty="0" smtClean="0"/>
              <a:t>You take the red pill and you stay in Wonderland and I show you how deep the rabbit-hole goes."</a:t>
            </a:r>
            <a:r>
              <a:rPr lang="en-US" baseline="0" dirty="0" smtClean="0"/>
              <a:t> – The Matrix</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14</a:t>
            </a:fld>
            <a:endParaRPr lang="en-US"/>
          </a:p>
        </p:txBody>
      </p:sp>
    </p:spTree>
    <p:extLst>
      <p:ext uri="{BB962C8B-B14F-4D97-AF65-F5344CB8AC3E}">
        <p14:creationId xmlns:p14="http://schemas.microsoft.com/office/powerpoint/2010/main" val="411899154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Initially, I </a:t>
            </a:r>
            <a:r>
              <a:rPr lang="en-US" dirty="0" smtClean="0"/>
              <a:t>focused</a:t>
            </a:r>
            <a:r>
              <a:rPr lang="en-US" baseline="0" dirty="0" smtClean="0"/>
              <a:t> on metadata – WTF is it, and why do I care?</a:t>
            </a:r>
          </a:p>
          <a:p>
            <a:r>
              <a:rPr lang="en-US" baseline="0" dirty="0" smtClean="0"/>
              <a:t>Smarter people than me gently pointed out that many of the tools here don't address metadata </a:t>
            </a:r>
          </a:p>
          <a:p>
            <a:r>
              <a:rPr lang="en-US" baseline="0" dirty="0" smtClean="0"/>
              <a:t>So </a:t>
            </a:r>
            <a:r>
              <a:rPr lang="en-US" baseline="0" dirty="0" smtClean="0"/>
              <a:t>the </a:t>
            </a:r>
            <a:r>
              <a:rPr lang="en-US" baseline="0" dirty="0" smtClean="0"/>
              <a:t>tools </a:t>
            </a:r>
            <a:r>
              <a:rPr lang="en-US" baseline="0" dirty="0" smtClean="0"/>
              <a:t>I talk about help </a:t>
            </a:r>
            <a:r>
              <a:rPr lang="en-US" baseline="0" dirty="0" smtClean="0"/>
              <a:t>protect against bulk collection in general, but very few protect against metadata </a:t>
            </a:r>
            <a:r>
              <a:rPr lang="en-US" baseline="0" dirty="0" smtClean="0"/>
              <a:t>collection specifically.</a:t>
            </a:r>
            <a:endParaRPr lang="en-US" baseline="0" dirty="0" smtClean="0"/>
          </a:p>
          <a:p>
            <a:endParaRPr lang="en-US" baseline="0" dirty="0" smtClean="0"/>
          </a:p>
          <a:p>
            <a:endParaRPr lang="en-US" dirty="0" smtClean="0"/>
          </a:p>
          <a:p>
            <a:r>
              <a:rPr lang="en-US" dirty="0" smtClean="0"/>
              <a:t>https://</a:t>
            </a:r>
            <a:r>
              <a:rPr lang="en-US" dirty="0" smtClean="0"/>
              <a:t>www.theguardian.com/technology/interactive/2013/jun/12/what-is-metadata-nsa-surveillance</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15</a:t>
            </a:fld>
            <a:endParaRPr lang="en-US"/>
          </a:p>
        </p:txBody>
      </p:sp>
    </p:spTree>
    <p:extLst>
      <p:ext uri="{BB962C8B-B14F-4D97-AF65-F5344CB8AC3E}">
        <p14:creationId xmlns:p14="http://schemas.microsoft.com/office/powerpoint/2010/main" val="4194648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smtClean="0"/>
          </a:p>
          <a:p>
            <a:r>
              <a:rPr lang="en-US" dirty="0" smtClean="0"/>
              <a:t>The more I learned,</a:t>
            </a:r>
            <a:r>
              <a:rPr lang="en-US" baseline="0" dirty="0" smtClean="0"/>
              <a:t> the scarier </a:t>
            </a:r>
            <a:r>
              <a:rPr lang="en-US" baseline="0" dirty="0" smtClean="0"/>
              <a:t>metadata collection and analysis became</a:t>
            </a:r>
            <a:r>
              <a:rPr lang="en-US" baseline="0" dirty="0" smtClean="0"/>
              <a:t>.  (seven Boston organizations, adjacency matrix, Paul Revere at the center)</a:t>
            </a:r>
            <a:endParaRPr lang="en-US" dirty="0" smtClean="0"/>
          </a:p>
          <a:p>
            <a:endParaRPr lang="en-US" dirty="0" smtClean="0"/>
          </a:p>
          <a:p>
            <a:r>
              <a:rPr lang="en-US" dirty="0" smtClean="0"/>
              <a:t>http://</a:t>
            </a:r>
            <a:r>
              <a:rPr lang="en-US" dirty="0" smtClean="0"/>
              <a:t>kieranhealy.org/blog/archives/2013/06/09/using-metadata-to-find-paul-revere/</a:t>
            </a:r>
          </a:p>
          <a:p>
            <a:r>
              <a:rPr lang="en-US" dirty="0" smtClean="0"/>
              <a:t>https://</a:t>
            </a:r>
            <a:r>
              <a:rPr lang="en-US" dirty="0" smtClean="0"/>
              <a:t>www.slate.com/articles/news_and_politics/jurisprudence/2013/11/nsa_and_metadata_how_the_government_can_spy_on_your_health_political_beliefs.html</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16</a:t>
            </a:fld>
            <a:endParaRPr lang="en-US"/>
          </a:p>
        </p:txBody>
      </p:sp>
    </p:spTree>
    <p:extLst>
      <p:ext uri="{BB962C8B-B14F-4D97-AF65-F5344CB8AC3E}">
        <p14:creationId xmlns:p14="http://schemas.microsoft.com/office/powerpoint/2010/main" val="28207431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 kill people based</a:t>
            </a:r>
            <a:r>
              <a:rPr lang="en-US" baseline="0" dirty="0" smtClean="0"/>
              <a:t> on metadata – but it’s okay, because we don’t collect on Americans…</a:t>
            </a:r>
          </a:p>
          <a:p>
            <a:endParaRPr lang="en-US" dirty="0" smtClean="0"/>
          </a:p>
          <a:p>
            <a:r>
              <a:rPr lang="en-US" dirty="0" smtClean="0"/>
              <a:t>https://www.nybooks.com/blogs/nyrblog/2014/may/10/we-kill-people-based-metadata/</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17</a:t>
            </a:fld>
            <a:endParaRPr lang="en-US"/>
          </a:p>
        </p:txBody>
      </p:sp>
    </p:spTree>
    <p:extLst>
      <p:ext uri="{BB962C8B-B14F-4D97-AF65-F5344CB8AC3E}">
        <p14:creationId xmlns:p14="http://schemas.microsoft.com/office/powerpoint/2010/main" val="31178634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…except when we</a:t>
            </a:r>
            <a:r>
              <a:rPr lang="en-US" baseline="0" dirty="0" smtClean="0"/>
              <a:t> collect on</a:t>
            </a:r>
            <a:r>
              <a:rPr lang="en-US" dirty="0" smtClean="0"/>
              <a:t> </a:t>
            </a:r>
            <a:r>
              <a:rPr lang="en-US" dirty="0" smtClean="0"/>
              <a:t>Americans. *</a:t>
            </a:r>
            <a:r>
              <a:rPr lang="en-US" dirty="0" err="1" smtClean="0"/>
              <a:t>facepalm</a:t>
            </a:r>
            <a:r>
              <a:rPr lang="en-US" dirty="0" smtClean="0"/>
              <a:t>*</a:t>
            </a:r>
          </a:p>
          <a:p>
            <a:endParaRPr lang="en-US" dirty="0" smtClean="0"/>
          </a:p>
          <a:p>
            <a:r>
              <a:rPr lang="en-US" dirty="0" smtClean="0"/>
              <a:t>https://</a:t>
            </a:r>
            <a:r>
              <a:rPr lang="en-US" dirty="0" smtClean="0"/>
              <a:t>www.washingtonpost.com/opinions/meet-executive-order-12333-the-reagan-rule-that-lets-the-nsa-spy-on-americans/2014/07/18/93d2ac22-0b93-11e4-b8e5-d0de80767fc2_story.html</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18</a:t>
            </a:fld>
            <a:endParaRPr lang="en-US"/>
          </a:p>
        </p:txBody>
      </p:sp>
    </p:spTree>
    <p:extLst>
      <p:ext uri="{BB962C8B-B14F-4D97-AF65-F5344CB8AC3E}">
        <p14:creationId xmlns:p14="http://schemas.microsoft.com/office/powerpoint/2010/main" val="42800722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 2012, Ron Wyden asked </a:t>
            </a:r>
            <a:r>
              <a:rPr lang="en-US" dirty="0" smtClean="0"/>
              <a:t>James Clapper </a:t>
            </a:r>
            <a:r>
              <a:rPr lang="en-US" dirty="0" smtClean="0"/>
              <a:t>in front of congres</a:t>
            </a:r>
            <a:r>
              <a:rPr lang="en-US" baseline="0" dirty="0" smtClean="0"/>
              <a:t>s whether bulk collection was done against Americans – not </a:t>
            </a:r>
            <a:r>
              <a:rPr lang="en-US" baseline="0" dirty="0" smtClean="0"/>
              <a:t>wittingly</a:t>
            </a:r>
          </a:p>
          <a:p>
            <a:r>
              <a:rPr lang="en-US" baseline="0" dirty="0" smtClean="0"/>
              <a:t>If you or I lied to Congress, we’d be in jail – he didn’t even lose his job.</a:t>
            </a:r>
            <a:endParaRPr lang="en-US" baseline="0" dirty="0" smtClean="0"/>
          </a:p>
          <a:p>
            <a:r>
              <a:rPr lang="en-US" baseline="0" dirty="0" smtClean="0"/>
              <a:t>Their explanation: </a:t>
            </a:r>
            <a:r>
              <a:rPr lang="en-US" baseline="0" dirty="0" smtClean="0"/>
              <a:t>we don't consider it collection if we capture information and store it</a:t>
            </a:r>
          </a:p>
          <a:p>
            <a:r>
              <a:rPr lang="en-US" baseline="0" dirty="0" smtClean="0"/>
              <a:t>We only consider it collected if an analyst </a:t>
            </a:r>
            <a:r>
              <a:rPr lang="en-US" baseline="0" dirty="0" smtClean="0"/>
              <a:t>interacts with it</a:t>
            </a:r>
            <a:endParaRPr lang="en-US" baseline="0" dirty="0" smtClean="0"/>
          </a:p>
          <a:p>
            <a:endParaRPr lang="en-US" dirty="0" smtClean="0"/>
          </a:p>
          <a:p>
            <a:endParaRPr lang="en-US" dirty="0" smtClean="0"/>
          </a:p>
          <a:p>
            <a:r>
              <a:rPr lang="en-US" dirty="0" smtClean="0"/>
              <a:t>https://www.eff.org/deeplinks/2013/06/director-national-intelligences-word-games-explained-how-government-deceived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https://www.youtube.com/embed/QwiUVUJmGjs?t=6m1s</a:t>
            </a:r>
          </a:p>
        </p:txBody>
      </p:sp>
      <p:sp>
        <p:nvSpPr>
          <p:cNvPr id="4" name="Slide Number Placeholder 3"/>
          <p:cNvSpPr>
            <a:spLocks noGrp="1"/>
          </p:cNvSpPr>
          <p:nvPr>
            <p:ph type="sldNum" sz="quarter" idx="10"/>
          </p:nvPr>
        </p:nvSpPr>
        <p:spPr/>
        <p:txBody>
          <a:bodyPr/>
          <a:lstStyle/>
          <a:p>
            <a:fld id="{63FE5866-F175-4327-88CD-9DEF3232FD21}" type="slidenum">
              <a:rPr lang="en-US" smtClean="0"/>
              <a:pPr/>
              <a:t>19</a:t>
            </a:fld>
            <a:endParaRPr lang="en-US"/>
          </a:p>
        </p:txBody>
      </p:sp>
    </p:spTree>
    <p:extLst>
      <p:ext uri="{BB962C8B-B14F-4D97-AF65-F5344CB8AC3E}">
        <p14:creationId xmlns:p14="http://schemas.microsoft.com/office/powerpoint/2010/main" val="3997910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used to think Google was the enemy,</a:t>
            </a:r>
            <a:r>
              <a:rPr lang="en-US" baseline="0" dirty="0" smtClean="0"/>
              <a:t> privacy-wise</a:t>
            </a:r>
            <a:r>
              <a:rPr lang="en-US" dirty="0" smtClean="0"/>
              <a:t>…</a:t>
            </a:r>
          </a:p>
          <a:p>
            <a:endParaRPr lang="en-US" dirty="0" smtClean="0"/>
          </a:p>
          <a:p>
            <a:r>
              <a:rPr lang="en-US" dirty="0" smtClean="0"/>
              <a:t>http://blog.attachmedia.com/las-cookies-de-google-analytics-infografia/</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2</a:t>
            </a:fld>
            <a:endParaRPr lang="en-US"/>
          </a:p>
        </p:txBody>
      </p:sp>
    </p:spTree>
    <p:extLst>
      <p:ext uri="{BB962C8B-B14F-4D97-AF65-F5344CB8AC3E}">
        <p14:creationId xmlns:p14="http://schemas.microsoft.com/office/powerpoint/2010/main" val="3712200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"When I use a word," Humpty Dumpty said, in a rather scornful tone, "it means just what I choose it to mean—neither more nor less." – Lewis Carroll</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20</a:t>
            </a:fld>
            <a:endParaRPr lang="en-US"/>
          </a:p>
        </p:txBody>
      </p:sp>
    </p:spTree>
    <p:extLst>
      <p:ext uri="{BB962C8B-B14F-4D97-AF65-F5344CB8AC3E}">
        <p14:creationId xmlns:p14="http://schemas.microsoft.com/office/powerpoint/2010/main" val="2110041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began with n</a:t>
            </a:r>
            <a:r>
              <a:rPr lang="en-US" dirty="0" smtClean="0"/>
              <a:t>o </a:t>
            </a:r>
            <a:r>
              <a:rPr lang="en-US" dirty="0" smtClean="0"/>
              <a:t>debate; </a:t>
            </a:r>
            <a:r>
              <a:rPr lang="en-US" dirty="0" smtClean="0"/>
              <a:t>everything we know has</a:t>
            </a:r>
            <a:r>
              <a:rPr lang="en-US" baseline="0" dirty="0" smtClean="0"/>
              <a:t> been extracted from them kicking and screaming</a:t>
            </a:r>
          </a:p>
          <a:p>
            <a:r>
              <a:rPr lang="en-US" baseline="0" dirty="0" smtClean="0"/>
              <a:t>When I started looking into this, we weren’t having </a:t>
            </a:r>
            <a:r>
              <a:rPr lang="en-US" baseline="0" dirty="0" smtClean="0"/>
              <a:t>a conversation about </a:t>
            </a:r>
            <a:r>
              <a:rPr lang="en-US" baseline="0" dirty="0" err="1" smtClean="0"/>
              <a:t>suspicionless</a:t>
            </a:r>
            <a:r>
              <a:rPr lang="en-US" baseline="0" dirty="0" smtClean="0"/>
              <a:t> seizure of our data</a:t>
            </a:r>
          </a:p>
          <a:p>
            <a:r>
              <a:rPr lang="en-US" baseline="0" dirty="0" smtClean="0"/>
              <a:t>Secret law that we can't know about, allowing secret collection of our data, that we can't know they're collecting</a:t>
            </a:r>
          </a:p>
          <a:p>
            <a:r>
              <a:rPr lang="en-US" baseline="0" dirty="0" smtClean="0"/>
              <a:t>Sound like a free country to you?</a:t>
            </a:r>
          </a:p>
          <a:p>
            <a:endParaRPr lang="en-US" dirty="0" smtClean="0"/>
          </a:p>
          <a:p>
            <a:r>
              <a:rPr lang="en-US" dirty="0" smtClean="0"/>
              <a:t>https://</a:t>
            </a:r>
            <a:r>
              <a:rPr lang="en-US" dirty="0" smtClean="0"/>
              <a:t>www.washingtonpost.com/world/national-security/for-nsa-chief-terrorist-threat-drives-passion-to-collect-it-all/2013/07/14/3d26ef80-ea49-11e2-a301-ea5a8116d211_story.html</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21</a:t>
            </a:fld>
            <a:endParaRPr lang="en-US"/>
          </a:p>
        </p:txBody>
      </p:sp>
    </p:spTree>
    <p:extLst>
      <p:ext uri="{BB962C8B-B14F-4D97-AF65-F5344CB8AC3E}">
        <p14:creationId xmlns:p14="http://schemas.microsoft.com/office/powerpoint/2010/main" val="37529516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LOVEINT</a:t>
            </a:r>
          </a:p>
          <a:p>
            <a:endParaRPr lang="en-US" dirty="0" smtClean="0"/>
          </a:p>
          <a:p>
            <a:r>
              <a:rPr lang="en-US" dirty="0" smtClean="0"/>
              <a:t>https://</a:t>
            </a:r>
            <a:r>
              <a:rPr lang="en-US" dirty="0" smtClean="0"/>
              <a:t>www.washingtonpost.com/world/national-security/nsa-broke-privacy-rules-thousands-of-times-per-year-audit-finds/2013/08/15/3310e554-05ca-11e3-a07f-49ddc7417125_story.html</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22</a:t>
            </a:fld>
            <a:endParaRPr lang="en-US"/>
          </a:p>
        </p:txBody>
      </p:sp>
    </p:spTree>
    <p:extLst>
      <p:ext uri="{BB962C8B-B14F-4D97-AF65-F5344CB8AC3E}">
        <p14:creationId xmlns:p14="http://schemas.microsoft.com/office/powerpoint/2010/main" val="1470607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7,485 email addresses –</a:t>
            </a:r>
            <a:r>
              <a:rPr lang="en-US" baseline="0" dirty="0" smtClean="0"/>
              <a:t> 202 tied to US persons</a:t>
            </a:r>
          </a:p>
          <a:p>
            <a:r>
              <a:rPr lang="en-US" baseline="0" dirty="0" smtClean="0"/>
              <a:t>Sounds a lot like COINTELPRO to me</a:t>
            </a:r>
            <a:endParaRPr lang="en-US" baseline="0" dirty="0" smtClean="0"/>
          </a:p>
          <a:p>
            <a:endParaRPr lang="en-US" dirty="0" smtClean="0"/>
          </a:p>
          <a:p>
            <a:r>
              <a:rPr lang="en-US" dirty="0" smtClean="0"/>
              <a:t>https://firstlook.org/theintercept/article/2014/07/09/under-surveillance/</a:t>
            </a:r>
          </a:p>
        </p:txBody>
      </p:sp>
      <p:sp>
        <p:nvSpPr>
          <p:cNvPr id="4" name="Slide Number Placeholder 3"/>
          <p:cNvSpPr>
            <a:spLocks noGrp="1"/>
          </p:cNvSpPr>
          <p:nvPr>
            <p:ph type="sldNum" sz="quarter" idx="10"/>
          </p:nvPr>
        </p:nvSpPr>
        <p:spPr/>
        <p:txBody>
          <a:bodyPr/>
          <a:lstStyle/>
          <a:p>
            <a:fld id="{63FE5866-F175-4327-88CD-9DEF3232FD21}" type="slidenum">
              <a:rPr lang="en-US" smtClean="0"/>
              <a:pPr/>
              <a:t>23</a:t>
            </a:fld>
            <a:endParaRPr lang="en-US"/>
          </a:p>
        </p:txBody>
      </p:sp>
    </p:spTree>
    <p:extLst>
      <p:ext uri="{BB962C8B-B14F-4D97-AF65-F5344CB8AC3E}">
        <p14:creationId xmlns:p14="http://schemas.microsoft.com/office/powerpoint/2010/main" val="693052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My goal here is to piss you off – if you're not pissed off at this</a:t>
            </a:r>
            <a:r>
              <a:rPr lang="en-US" baseline="0" dirty="0" smtClean="0"/>
              <a:t> point, you're not paying </a:t>
            </a:r>
            <a:r>
              <a:rPr lang="en-US" baseline="0" dirty="0" smtClean="0"/>
              <a:t>attention. </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24</a:t>
            </a:fld>
            <a:endParaRPr lang="en-US"/>
          </a:p>
        </p:txBody>
      </p:sp>
    </p:spTree>
    <p:extLst>
      <p:ext uri="{BB962C8B-B14F-4D97-AF65-F5344CB8AC3E}">
        <p14:creationId xmlns:p14="http://schemas.microsoft.com/office/powerpoint/2010/main" val="13302643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Nothing</a:t>
            </a:r>
            <a:r>
              <a:rPr lang="en-US" baseline="0" dirty="0" smtClean="0"/>
              <a:t> to hide, why do I care?</a:t>
            </a:r>
          </a:p>
          <a:p>
            <a:r>
              <a:rPr lang="en-US" baseline="0" dirty="0" smtClean="0"/>
              <a:t>Privacy law is based on “a reasonable </a:t>
            </a:r>
            <a:r>
              <a:rPr lang="en-US" baseline="0" dirty="0" smtClean="0"/>
              <a:t>expectation of </a:t>
            </a:r>
            <a:r>
              <a:rPr lang="en-US" baseline="0" dirty="0" smtClean="0"/>
              <a:t>privacy” - if </a:t>
            </a:r>
            <a:r>
              <a:rPr lang="en-US" baseline="0" dirty="0" smtClean="0"/>
              <a:t>you accept erosion of your privacy, that changes the law</a:t>
            </a:r>
          </a:p>
          <a:p>
            <a:r>
              <a:rPr lang="en-US" baseline="0" dirty="0" smtClean="0"/>
              <a:t>Permitting surveillance cameras in public locations changes your right to go unobserved</a:t>
            </a:r>
          </a:p>
          <a:p>
            <a:r>
              <a:rPr lang="en-US" baseline="0" dirty="0" smtClean="0"/>
              <a:t>We have a responsibility </a:t>
            </a:r>
            <a:r>
              <a:rPr lang="en-US" baseline="0" dirty="0" smtClean="0"/>
              <a:t>to pay attention</a:t>
            </a:r>
            <a:r>
              <a:rPr lang="en-US" baseline="0" dirty="0" smtClean="0"/>
              <a:t>, and to </a:t>
            </a:r>
            <a:r>
              <a:rPr lang="en-US" baseline="0" dirty="0" smtClean="0"/>
              <a:t>actively push back against invasions of </a:t>
            </a:r>
            <a:r>
              <a:rPr lang="en-US" baseline="0" dirty="0" smtClean="0"/>
              <a:t>privacy.</a:t>
            </a:r>
            <a:endParaRPr lang="en-US" baseline="0" dirty="0" smtClean="0"/>
          </a:p>
          <a:p>
            <a:endParaRPr lang="en-US" baseline="0" dirty="0" smtClean="0"/>
          </a:p>
          <a:p>
            <a:r>
              <a:rPr lang="en-US" dirty="0" smtClean="0"/>
              <a:t>https://</a:t>
            </a:r>
            <a:r>
              <a:rPr lang="en-US" dirty="0" smtClean="0"/>
              <a:t>papers.ssrn.com/sol3/papers.cfm?abstract_id=998565</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25</a:t>
            </a:fld>
            <a:endParaRPr lang="en-US"/>
          </a:p>
        </p:txBody>
      </p:sp>
    </p:spTree>
    <p:extLst>
      <p:ext uri="{BB962C8B-B14F-4D97-AF65-F5344CB8AC3E}">
        <p14:creationId xmlns:p14="http://schemas.microsoft.com/office/powerpoint/2010/main" val="65287138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a:t>
            </a:r>
            <a:r>
              <a:rPr lang="en-US" baseline="0" dirty="0" smtClean="0"/>
              <a:t> w</a:t>
            </a:r>
            <a:r>
              <a:rPr lang="en-US" dirty="0" smtClean="0"/>
              <a:t>ant </a:t>
            </a:r>
            <a:r>
              <a:rPr lang="en-US" dirty="0" smtClean="0"/>
              <a:t>to do something abou</a:t>
            </a:r>
            <a:r>
              <a:rPr lang="en-US" baseline="0" dirty="0" smtClean="0"/>
              <a:t>t this </a:t>
            </a:r>
            <a:r>
              <a:rPr lang="en-US" baseline="0" dirty="0" smtClean="0"/>
              <a:t>– I’m </a:t>
            </a:r>
            <a:r>
              <a:rPr lang="en-US" baseline="0" dirty="0" smtClean="0"/>
              <a:t>tired of signing online </a:t>
            </a:r>
            <a:r>
              <a:rPr lang="en-US" baseline="0" dirty="0" smtClean="0"/>
              <a:t>petitions and tweeting </a:t>
            </a:r>
            <a:r>
              <a:rPr lang="en-US" baseline="0" dirty="0" smtClean="0"/>
              <a:t>about my outrage</a:t>
            </a:r>
          </a:p>
          <a:p>
            <a:r>
              <a:rPr lang="en-US" baseline="0" dirty="0" smtClean="0"/>
              <a:t>What's feasible for me to do today to deal with </a:t>
            </a:r>
            <a:r>
              <a:rPr lang="en-US" baseline="0" dirty="0" smtClean="0"/>
              <a:t>this? To </a:t>
            </a:r>
            <a:r>
              <a:rPr lang="en-US" baseline="0" dirty="0" smtClean="0"/>
              <a:t>try to opt out, to make it </a:t>
            </a:r>
            <a:r>
              <a:rPr lang="en-US" baseline="0" dirty="0" smtClean="0"/>
              <a:t>harder…</a:t>
            </a:r>
            <a:endParaRPr lang="en-US" baseline="0" dirty="0" smtClean="0"/>
          </a:p>
          <a:p>
            <a:r>
              <a:rPr lang="en-US" baseline="0" dirty="0" smtClean="0"/>
              <a:t>So I’m trying to educate myself, practice better </a:t>
            </a:r>
            <a:r>
              <a:rPr lang="en-US" baseline="0" dirty="0" err="1" smtClean="0"/>
              <a:t>opsec</a:t>
            </a:r>
            <a:r>
              <a:rPr lang="en-US" baseline="0" dirty="0" smtClean="0"/>
              <a:t>, and share what I </a:t>
            </a:r>
            <a:r>
              <a:rPr lang="en-US" baseline="0" dirty="0" smtClean="0"/>
              <a:t>learn.</a:t>
            </a:r>
            <a:endParaRPr lang="en-US" baseline="0" dirty="0" smtClean="0"/>
          </a:p>
          <a:p>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26</a:t>
            </a:fld>
            <a:endParaRPr lang="en-US"/>
          </a:p>
        </p:txBody>
      </p:sp>
    </p:spTree>
    <p:extLst>
      <p:ext uri="{BB962C8B-B14F-4D97-AF65-F5344CB8AC3E}">
        <p14:creationId xmlns:p14="http://schemas.microsoft.com/office/powerpoint/2010/main" val="11073745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Three</a:t>
            </a:r>
            <a:r>
              <a:rPr lang="en-US" baseline="0" dirty="0" smtClean="0"/>
              <a:t> things you can do – every person in this </a:t>
            </a:r>
            <a:r>
              <a:rPr lang="en-US" baseline="0" dirty="0" smtClean="0"/>
              <a:t>room</a:t>
            </a:r>
          </a:p>
          <a:p>
            <a:r>
              <a:rPr lang="en-US" baseline="0" dirty="0" smtClean="0"/>
              <a:t>Free, simple, and little or no hassle.</a:t>
            </a:r>
            <a:endParaRPr lang="en-US" baseline="0" dirty="0" smtClean="0"/>
          </a:p>
        </p:txBody>
      </p:sp>
      <p:sp>
        <p:nvSpPr>
          <p:cNvPr id="4" name="Slide Number Placeholder 3"/>
          <p:cNvSpPr>
            <a:spLocks noGrp="1"/>
          </p:cNvSpPr>
          <p:nvPr>
            <p:ph type="sldNum" sz="quarter" idx="10"/>
          </p:nvPr>
        </p:nvSpPr>
        <p:spPr/>
        <p:txBody>
          <a:bodyPr/>
          <a:lstStyle/>
          <a:p>
            <a:fld id="{63FE5866-F175-4327-88CD-9DEF3232FD21}" type="slidenum">
              <a:rPr lang="en-US" smtClean="0"/>
              <a:pPr/>
              <a:t>27</a:t>
            </a:fld>
            <a:endParaRPr lang="en-US"/>
          </a:p>
        </p:txBody>
      </p:sp>
    </p:spTree>
    <p:extLst>
      <p:ext uri="{BB962C8B-B14F-4D97-AF65-F5344CB8AC3E}">
        <p14:creationId xmlns:p14="http://schemas.microsoft.com/office/powerpoint/2010/main" val="32622869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Put</a:t>
            </a:r>
            <a:r>
              <a:rPr lang="en-US" baseline="0" dirty="0" smtClean="0"/>
              <a:t> on our computers, our relatives, our partners, the library, where we work</a:t>
            </a:r>
            <a:endParaRPr lang="en-US" dirty="0" smtClean="0"/>
          </a:p>
          <a:p>
            <a:r>
              <a:rPr lang="en-US" dirty="0" smtClean="0"/>
              <a:t>https://www.eff.org/https-everywhere</a:t>
            </a:r>
          </a:p>
          <a:p>
            <a:r>
              <a:rPr lang="en-US" dirty="0" smtClean="0"/>
              <a:t>https://www.eff.org/pages/tor-and-https</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28</a:t>
            </a:fld>
            <a:endParaRPr lang="en-US"/>
          </a:p>
        </p:txBody>
      </p:sp>
    </p:spTree>
    <p:extLst>
      <p:ext uri="{BB962C8B-B14F-4D97-AF65-F5344CB8AC3E}">
        <p14:creationId xmlns:p14="http://schemas.microsoft.com/office/powerpoint/2010/main" val="25932736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Stop using Google!</a:t>
            </a:r>
          </a:p>
          <a:p>
            <a:r>
              <a:rPr lang="en-US" dirty="0" smtClean="0"/>
              <a:t>Government is</a:t>
            </a:r>
            <a:r>
              <a:rPr lang="en-US" baseline="0" dirty="0" smtClean="0"/>
              <a:t> gathering their </a:t>
            </a:r>
            <a:r>
              <a:rPr lang="en-US" baseline="0" dirty="0" smtClean="0"/>
              <a:t>logs</a:t>
            </a:r>
          </a:p>
          <a:p>
            <a:r>
              <a:rPr lang="en-US" baseline="0" dirty="0" smtClean="0"/>
              <a:t>Has the side </a:t>
            </a:r>
            <a:r>
              <a:rPr lang="en-US" baseline="0" dirty="0" smtClean="0"/>
              <a:t>benefit of opting out of their </a:t>
            </a:r>
            <a:r>
              <a:rPr lang="en-US" baseline="0" dirty="0" smtClean="0"/>
              <a:t>surveillance, too :)</a:t>
            </a:r>
            <a:endParaRPr lang="en-US" baseline="0" dirty="0" smtClean="0"/>
          </a:p>
          <a:p>
            <a:endParaRPr lang="en-US" dirty="0" smtClean="0"/>
          </a:p>
          <a:p>
            <a:r>
              <a:rPr lang="en-US" dirty="0" smtClean="0"/>
              <a:t>https://duckduckgo.com</a:t>
            </a:r>
          </a:p>
          <a:p>
            <a:r>
              <a:rPr lang="en-US" dirty="0" smtClean="0"/>
              <a:t>But:</a:t>
            </a:r>
          </a:p>
          <a:p>
            <a:r>
              <a:rPr lang="en-US" dirty="0" smtClean="0"/>
              <a:t>https://</a:t>
            </a:r>
            <a:r>
              <a:rPr lang="en-US" dirty="0" smtClean="0"/>
              <a:t>etherrag.blogspot.jp/2013/07/duck-duck-go-illusion-of-privacy.html</a:t>
            </a:r>
          </a:p>
          <a:p>
            <a:r>
              <a:rPr lang="en-US" dirty="0" smtClean="0"/>
              <a:t>Note that in</a:t>
            </a:r>
            <a:r>
              <a:rPr lang="en-US" baseline="0" dirty="0" smtClean="0"/>
              <a:t> the comments, CEO Gabriel Weinberg directly stated they had not received any request like that and would fight it if they did</a:t>
            </a:r>
            <a:endParaRPr lang="en-US" dirty="0" smtClean="0"/>
          </a:p>
        </p:txBody>
      </p:sp>
      <p:sp>
        <p:nvSpPr>
          <p:cNvPr id="4" name="Slide Number Placeholder 3"/>
          <p:cNvSpPr>
            <a:spLocks noGrp="1"/>
          </p:cNvSpPr>
          <p:nvPr>
            <p:ph type="sldNum" sz="quarter" idx="10"/>
          </p:nvPr>
        </p:nvSpPr>
        <p:spPr/>
        <p:txBody>
          <a:bodyPr/>
          <a:lstStyle/>
          <a:p>
            <a:fld id="{63FE5866-F175-4327-88CD-9DEF3232FD21}" type="slidenum">
              <a:rPr lang="en-US" smtClean="0"/>
              <a:pPr/>
              <a:t>29</a:t>
            </a:fld>
            <a:endParaRPr lang="en-US"/>
          </a:p>
        </p:txBody>
      </p:sp>
    </p:spTree>
    <p:extLst>
      <p:ext uri="{BB962C8B-B14F-4D97-AF65-F5344CB8AC3E}">
        <p14:creationId xmlns:p14="http://schemas.microsoft.com/office/powerpoint/2010/main" val="2962718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…and sometimes they certainly acted</a:t>
            </a:r>
            <a:r>
              <a:rPr lang="en-US" baseline="0" dirty="0" smtClean="0"/>
              <a:t> like it.</a:t>
            </a:r>
          </a:p>
          <a:p>
            <a:endParaRPr lang="en-US" dirty="0" smtClean="0"/>
          </a:p>
          <a:p>
            <a:r>
              <a:rPr lang="en-US" dirty="0" smtClean="0"/>
              <a:t>https://</a:t>
            </a:r>
            <a:r>
              <a:rPr lang="en-US" dirty="0" smtClean="0"/>
              <a:t>business.financialpost.com/2014/04/17/google-inc-gmail-scans/</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3</a:t>
            </a:fld>
            <a:endParaRPr lang="en-US"/>
          </a:p>
        </p:txBody>
      </p:sp>
    </p:spTree>
    <p:extLst>
      <p:ext uri="{BB962C8B-B14F-4D97-AF65-F5344CB8AC3E}">
        <p14:creationId xmlns:p14="http://schemas.microsoft.com/office/powerpoint/2010/main" val="67382456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I’m usually pretty good about cookie hygiene…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at one point I b</a:t>
            </a:r>
            <a:r>
              <a:rPr lang="en-US" dirty="0" smtClean="0"/>
              <a:t>ought a </a:t>
            </a:r>
            <a:r>
              <a:rPr lang="en-US" dirty="0" err="1" smtClean="0"/>
              <a:t>Scottevest</a:t>
            </a:r>
            <a:r>
              <a:rPr lang="en-US" dirty="0" smtClean="0"/>
              <a:t> </a:t>
            </a:r>
            <a:r>
              <a:rPr lang="en-US" dirty="0" smtClean="0"/>
              <a:t>in </a:t>
            </a:r>
            <a:r>
              <a:rPr lang="en-US" dirty="0" smtClean="0"/>
              <a:t>an</a:t>
            </a:r>
            <a:r>
              <a:rPr lang="en-US" baseline="0" dirty="0" smtClean="0"/>
              <a:t> unprotected</a:t>
            </a:r>
            <a:r>
              <a:rPr lang="en-US" dirty="0" smtClean="0"/>
              <a:t> browser window, </a:t>
            </a:r>
            <a:r>
              <a:rPr lang="en-US" dirty="0" smtClean="0"/>
              <a:t>started seeing ads for </a:t>
            </a:r>
            <a:r>
              <a:rPr lang="en-US" dirty="0" err="1" smtClean="0"/>
              <a:t>Scottevest</a:t>
            </a:r>
            <a:r>
              <a:rPr lang="en-US" dirty="0" smtClean="0"/>
              <a:t> </a:t>
            </a:r>
            <a:r>
              <a:rPr lang="en-US" dirty="0" smtClean="0"/>
              <a:t>everywhere.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It was a strong visible reminder</a:t>
            </a:r>
            <a:r>
              <a:rPr lang="en-US" baseline="0" dirty="0" smtClean="0"/>
              <a:t> of the iceberg of tracking under the surface of the ‘net.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(Also, if </a:t>
            </a:r>
            <a:r>
              <a:rPr lang="en-US" dirty="0" smtClean="0"/>
              <a:t>you’re not keeping tracking</a:t>
            </a:r>
            <a:r>
              <a:rPr lang="en-US" baseline="0" dirty="0" smtClean="0"/>
              <a:t> cookies, the NSA can’t piggy-back on </a:t>
            </a:r>
            <a:r>
              <a:rPr lang="en-US" baseline="0" dirty="0" smtClean="0"/>
              <a:t>them!)</a:t>
            </a:r>
            <a:endParaRPr lang="en-US" dirty="0" smtClean="0"/>
          </a:p>
        </p:txBody>
      </p:sp>
      <p:sp>
        <p:nvSpPr>
          <p:cNvPr id="4" name="Slide Number Placeholder 3"/>
          <p:cNvSpPr>
            <a:spLocks noGrp="1"/>
          </p:cNvSpPr>
          <p:nvPr>
            <p:ph type="sldNum" sz="quarter" idx="10"/>
          </p:nvPr>
        </p:nvSpPr>
        <p:spPr/>
        <p:txBody>
          <a:bodyPr/>
          <a:lstStyle/>
          <a:p>
            <a:fld id="{63FE5866-F175-4327-88CD-9DEF3232FD21}" type="slidenum">
              <a:rPr lang="en-US" smtClean="0"/>
              <a:pPr/>
              <a:t>30</a:t>
            </a:fld>
            <a:endParaRPr lang="en-US"/>
          </a:p>
        </p:txBody>
      </p:sp>
    </p:spTree>
    <p:extLst>
      <p:ext uri="{BB962C8B-B14F-4D97-AF65-F5344CB8AC3E}">
        <p14:creationId xmlns:p14="http://schemas.microsoft.com/office/powerpoint/2010/main" val="59226439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Easy</a:t>
            </a:r>
            <a:r>
              <a:rPr lang="en-US" baseline="0" dirty="0" smtClean="0"/>
              <a:t> to change default search engine, install a browser plug-in</a:t>
            </a:r>
          </a:p>
          <a:p>
            <a:r>
              <a:rPr lang="en-US" baseline="0" dirty="0" smtClean="0"/>
              <a:t>Other approaches / tools that are a little harder, but still within normal person's reach</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31</a:t>
            </a:fld>
            <a:endParaRPr lang="en-US"/>
          </a:p>
        </p:txBody>
      </p:sp>
    </p:spTree>
    <p:extLst>
      <p:ext uri="{BB962C8B-B14F-4D97-AF65-F5344CB8AC3E}">
        <p14:creationId xmlns:p14="http://schemas.microsoft.com/office/powerpoint/2010/main" val="5375914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Choose</a:t>
            </a:r>
            <a:r>
              <a:rPr lang="en-US" baseline="0" dirty="0" smtClean="0"/>
              <a:t> to give your money to companies who are pushing back</a:t>
            </a:r>
          </a:p>
          <a:p>
            <a:endParaRPr lang="en-US" dirty="0" smtClean="0"/>
          </a:p>
          <a:p>
            <a:r>
              <a:rPr lang="en-US" dirty="0" smtClean="0"/>
              <a:t>https</a:t>
            </a:r>
            <a:r>
              <a:rPr lang="en-US" dirty="0" smtClean="0"/>
              <a:t>://www.eff.org/who-has-your-back-government-data-requests-2014</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32</a:t>
            </a:fld>
            <a:endParaRPr lang="en-US"/>
          </a:p>
        </p:txBody>
      </p:sp>
    </p:spTree>
    <p:extLst>
      <p:ext uri="{BB962C8B-B14F-4D97-AF65-F5344CB8AC3E}">
        <p14:creationId xmlns:p14="http://schemas.microsoft.com/office/powerpoint/2010/main" val="47276414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https://www.eff.org/privacybadger</a:t>
            </a:r>
          </a:p>
          <a:p>
            <a:endParaRPr lang="en-US" dirty="0" smtClean="0"/>
          </a:p>
          <a:p>
            <a:r>
              <a:rPr lang="en-US" dirty="0" smtClean="0"/>
              <a:t>Privacy Badger blocks spying ads and invisible trackers. It's there to ensure that companies can't track your browsing without your consent.</a:t>
            </a:r>
          </a:p>
          <a:p>
            <a:r>
              <a:rPr lang="en-US" dirty="0" smtClean="0"/>
              <a:t>This extension is designed to automatically protect your privacy from third party trackers that load invisibly when you browse the web. We send the Do Not Track header with each request, and our extension evaluates the likelihood that you are still being tracked. If the algorithm deems the likelihood is too high, we automatically block your request from being sent to the domain. Please understand that Privacy Badger is in beta, and the algorithm's determination is not conclusive that the domain is tracking you.</a:t>
            </a:r>
          </a:p>
          <a:p>
            <a:r>
              <a:rPr lang="en-US" dirty="0" smtClean="0"/>
              <a:t>Our extension has three states. </a:t>
            </a:r>
            <a:r>
              <a:rPr lang="en-US" sz="1200" b="1" kern="1200" dirty="0" smtClean="0">
                <a:solidFill>
                  <a:schemeClr val="tx1"/>
                </a:solidFill>
                <a:latin typeface="+mn-lt"/>
                <a:ea typeface="+mn-ea"/>
                <a:cs typeface="+mn-cs"/>
              </a:rPr>
              <a:t>Red</a:t>
            </a:r>
            <a:r>
              <a:rPr lang="en-US" dirty="0" smtClean="0"/>
              <a:t> means Privacy Badger believes this domain is a tracker, and has blocked it. </a:t>
            </a:r>
            <a:r>
              <a:rPr lang="en-US" sz="1200" b="1" kern="1200" dirty="0" smtClean="0">
                <a:solidFill>
                  <a:schemeClr val="tx1"/>
                </a:solidFill>
                <a:latin typeface="+mn-lt"/>
                <a:ea typeface="+mn-ea"/>
                <a:cs typeface="+mn-cs"/>
              </a:rPr>
              <a:t>Yellow</a:t>
            </a:r>
            <a:r>
              <a:rPr lang="en-US" dirty="0" smtClean="0"/>
              <a:t> means the domain is believed to be both a tracker and necessary for the functioning of the page, so Privacy Badger is allowing it but blocking its cookies. </a:t>
            </a:r>
            <a:r>
              <a:rPr lang="en-US" sz="1200" b="1" kern="1200" dirty="0" smtClean="0">
                <a:solidFill>
                  <a:schemeClr val="tx1"/>
                </a:solidFill>
                <a:latin typeface="+mn-lt"/>
                <a:ea typeface="+mn-ea"/>
                <a:cs typeface="+mn-cs"/>
              </a:rPr>
              <a:t>Green</a:t>
            </a:r>
            <a:r>
              <a:rPr lang="en-US" dirty="0" smtClean="0"/>
              <a:t> means that Privacy Badger believes this is not tracker. You can click on the Privacy Badger icon in your browser's toolbar if you wish to override the automatic blocking settings. Or, you can browse in peace as Privacy Badger starts finding and eating up web trackers one by one.</a:t>
            </a:r>
          </a:p>
          <a:p>
            <a:r>
              <a:rPr lang="en-US" dirty="0" smtClean="0"/>
              <a:t>Nothing can stop the Privacy Badger from eating cookies when it's hungry!</a:t>
            </a:r>
          </a:p>
          <a:p>
            <a:r>
              <a:rPr lang="en-US" dirty="0" smtClean="0"/>
              <a:t>Privacy Badger is a project of the Electronic Frontier Foundation.</a:t>
            </a:r>
          </a:p>
          <a:p>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33</a:t>
            </a:fld>
            <a:endParaRPr lang="en-US"/>
          </a:p>
        </p:txBody>
      </p:sp>
    </p:spTree>
    <p:extLst>
      <p:ext uri="{BB962C8B-B14F-4D97-AF65-F5344CB8AC3E}">
        <p14:creationId xmlns:p14="http://schemas.microsoft.com/office/powerpoint/2010/main" val="15664020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Stop using 8.8.8.8!</a:t>
            </a:r>
          </a:p>
          <a:p>
            <a:endParaRPr lang="en-US" dirty="0" smtClean="0"/>
          </a:p>
          <a:p>
            <a:r>
              <a:rPr lang="en-US" dirty="0" smtClean="0"/>
              <a:t>http://</a:t>
            </a:r>
            <a:r>
              <a:rPr lang="en-US" dirty="0" smtClean="0"/>
              <a:t>www.opennicproject.org/</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34</a:t>
            </a:fld>
            <a:endParaRPr lang="en-US"/>
          </a:p>
        </p:txBody>
      </p:sp>
    </p:spTree>
    <p:extLst>
      <p:ext uri="{BB962C8B-B14F-4D97-AF65-F5344CB8AC3E}">
        <p14:creationId xmlns:p14="http://schemas.microsoft.com/office/powerpoint/2010/main" val="5586761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Your DNS queries</a:t>
            </a:r>
            <a:r>
              <a:rPr lang="en-US" baseline="0" dirty="0" smtClean="0"/>
              <a:t> can still be collected on the wire, but at least they’re not sitting in a big fat dataset subject to government access.</a:t>
            </a:r>
          </a:p>
          <a:p>
            <a:endParaRPr lang="en-US" dirty="0" smtClean="0"/>
          </a:p>
          <a:p>
            <a:r>
              <a:rPr lang="en-US" dirty="0" smtClean="0"/>
              <a:t>http</a:t>
            </a:r>
            <a:r>
              <a:rPr lang="en-US" dirty="0" smtClean="0"/>
              <a:t>://wiki.opennicproject.org/Tier2</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35</a:t>
            </a:fld>
            <a:endParaRPr lang="en-US"/>
          </a:p>
        </p:txBody>
      </p:sp>
    </p:spTree>
    <p:extLst>
      <p:ext uri="{BB962C8B-B14F-4D97-AF65-F5344CB8AC3E}">
        <p14:creationId xmlns:p14="http://schemas.microsoft.com/office/powerpoint/2010/main" val="61439132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https://www.google.com/transparencyreport/saferemail/</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36</a:t>
            </a:fld>
            <a:endParaRPr lang="en-US"/>
          </a:p>
        </p:txBody>
      </p:sp>
    </p:spTree>
    <p:extLst>
      <p:ext uri="{BB962C8B-B14F-4D97-AF65-F5344CB8AC3E}">
        <p14:creationId xmlns:p14="http://schemas.microsoft.com/office/powerpoint/2010/main" val="28096833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a:t>
            </a:r>
            <a:r>
              <a:rPr lang="en-US" dirty="0" smtClean="0"/>
              <a:t>prxbx.com/email/</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37</a:t>
            </a:fld>
            <a:endParaRPr lang="en-US"/>
          </a:p>
        </p:txBody>
      </p:sp>
    </p:spTree>
    <p:extLst>
      <p:ext uri="{BB962C8B-B14F-4D97-AF65-F5344CB8AC3E}">
        <p14:creationId xmlns:p14="http://schemas.microsoft.com/office/powerpoint/2010/main" val="21790003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https://crypto.cat/</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38</a:t>
            </a:fld>
            <a:endParaRPr lang="en-US"/>
          </a:p>
        </p:txBody>
      </p:sp>
    </p:spTree>
    <p:extLst>
      <p:ext uri="{BB962C8B-B14F-4D97-AF65-F5344CB8AC3E}">
        <p14:creationId xmlns:p14="http://schemas.microsoft.com/office/powerpoint/2010/main" val="8607042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https://www.peerio.com/index.shtml</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39</a:t>
            </a:fld>
            <a:endParaRPr lang="en-US"/>
          </a:p>
        </p:txBody>
      </p:sp>
    </p:spTree>
    <p:extLst>
      <p:ext uri="{BB962C8B-B14F-4D97-AF65-F5344CB8AC3E}">
        <p14:creationId xmlns:p14="http://schemas.microsoft.com/office/powerpoint/2010/main" val="27494135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Then </a:t>
            </a:r>
            <a:r>
              <a:rPr lang="en-US" dirty="0" smtClean="0"/>
              <a:t>Snowden came</a:t>
            </a:r>
            <a:r>
              <a:rPr lang="en-US" baseline="0" dirty="0" smtClean="0"/>
              <a:t> along, and </a:t>
            </a:r>
            <a:r>
              <a:rPr lang="en-US" dirty="0" smtClean="0"/>
              <a:t>we</a:t>
            </a:r>
            <a:r>
              <a:rPr lang="en-US" baseline="0" dirty="0" smtClean="0"/>
              <a:t> </a:t>
            </a:r>
            <a:r>
              <a:rPr lang="en-US" baseline="0" dirty="0" smtClean="0"/>
              <a:t>all learned who the REAL enemy is.</a:t>
            </a:r>
          </a:p>
          <a:p>
            <a:endParaRPr lang="en-US" dirty="0" smtClean="0"/>
          </a:p>
          <a:p>
            <a:r>
              <a:rPr lang="en-US" dirty="0" smtClean="0"/>
              <a:t>https://www.washingtonpost.com/world/national-security/nsa-infiltrates-links-to-yahoo-google-data-centers-worldwide-snowden-documents-say/2013/10/30/e51d661e-4166-11e3-8b74-d89d714ca4dd_story.html</a:t>
            </a:r>
          </a:p>
          <a:p>
            <a:endParaRPr lang="en-US" dirty="0" smtClean="0"/>
          </a:p>
          <a:p>
            <a:r>
              <a:rPr lang="en-US" dirty="0" smtClean="0"/>
              <a:t>(I want to make it clear here that I work</a:t>
            </a:r>
            <a:r>
              <a:rPr lang="en-US" baseline="0" dirty="0" smtClean="0"/>
              <a:t> with some incredibly driven, dedicated, and brilliant NSA colleagues in various standards bodies who are working very hard to make the Internet more secure.  When I say NSA throughout this presentation, I’m not talking about them – I’m talking about the NSA leadership and those employees who are evangelizing and implementing the secretive, questionably legal, and unquestionably unilateral programs of bulk collection and targeted surveillance.)</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4</a:t>
            </a:fld>
            <a:endParaRPr lang="en-US"/>
          </a:p>
        </p:txBody>
      </p:sp>
    </p:spTree>
    <p:extLst>
      <p:ext uri="{BB962C8B-B14F-4D97-AF65-F5344CB8AC3E}">
        <p14:creationId xmlns:p14="http://schemas.microsoft.com/office/powerpoint/2010/main" val="2395998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https://torrentfreak.com/anonymous-vpn-service-provider-review-2015-150228/</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40</a:t>
            </a:fld>
            <a:endParaRPr lang="en-US"/>
          </a:p>
        </p:txBody>
      </p:sp>
    </p:spTree>
    <p:extLst>
      <p:ext uri="{BB962C8B-B14F-4D97-AF65-F5344CB8AC3E}">
        <p14:creationId xmlns:p14="http://schemas.microsoft.com/office/powerpoint/2010/main" val="8481480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a:t>
            </a:r>
            <a:r>
              <a:rPr lang="en-US" dirty="0" smtClean="0"/>
              <a:t>www.pocketmeta.com/secure-browsers-android-privacy-wars-1862/</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41</a:t>
            </a:fld>
            <a:endParaRPr lang="en-US"/>
          </a:p>
        </p:txBody>
      </p:sp>
    </p:spTree>
    <p:extLst>
      <p:ext uri="{BB962C8B-B14F-4D97-AF65-F5344CB8AC3E}">
        <p14:creationId xmlns:p14="http://schemas.microsoft.com/office/powerpoint/2010/main" val="5173837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https://wickr.com/</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42</a:t>
            </a:fld>
            <a:endParaRPr lang="en-US"/>
          </a:p>
        </p:txBody>
      </p:sp>
    </p:spTree>
    <p:extLst>
      <p:ext uri="{BB962C8B-B14F-4D97-AF65-F5344CB8AC3E}">
        <p14:creationId xmlns:p14="http://schemas.microsoft.com/office/powerpoint/2010/main" val="2950985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https://whispersystems.org/#privacy</a:t>
            </a:r>
          </a:p>
          <a:p>
            <a:r>
              <a:rPr lang="en-US" dirty="0" smtClean="0"/>
              <a:t>But…</a:t>
            </a:r>
          </a:p>
          <a:p>
            <a:r>
              <a:rPr lang="en-US" dirty="0" smtClean="0"/>
              <a:t>https://threatpost.com/textsecure-to-drop-support-for-encrypted-sms/111510</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43</a:t>
            </a:fld>
            <a:endParaRPr lang="en-US"/>
          </a:p>
        </p:txBody>
      </p:sp>
    </p:spTree>
    <p:extLst>
      <p:ext uri="{BB962C8B-B14F-4D97-AF65-F5344CB8AC3E}">
        <p14:creationId xmlns:p14="http://schemas.microsoft.com/office/powerpoint/2010/main" val="23175102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https://itunes.apple.com/app/id874139669</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44</a:t>
            </a:fld>
            <a:endParaRPr lang="en-US"/>
          </a:p>
        </p:txBody>
      </p:sp>
    </p:spTree>
    <p:extLst>
      <p:ext uri="{BB962C8B-B14F-4D97-AF65-F5344CB8AC3E}">
        <p14:creationId xmlns:p14="http://schemas.microsoft.com/office/powerpoint/2010/main" val="38935794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https://whispersystems.org/#privacy</a:t>
            </a:r>
          </a:p>
        </p:txBody>
      </p:sp>
      <p:sp>
        <p:nvSpPr>
          <p:cNvPr id="4" name="Slide Number Placeholder 3"/>
          <p:cNvSpPr>
            <a:spLocks noGrp="1"/>
          </p:cNvSpPr>
          <p:nvPr>
            <p:ph type="sldNum" sz="quarter" idx="10"/>
          </p:nvPr>
        </p:nvSpPr>
        <p:spPr/>
        <p:txBody>
          <a:bodyPr/>
          <a:lstStyle/>
          <a:p>
            <a:fld id="{63FE5866-F175-4327-88CD-9DEF3232FD21}" type="slidenum">
              <a:rPr lang="en-US" smtClean="0"/>
              <a:pPr/>
              <a:t>45</a:t>
            </a:fld>
            <a:endParaRPr lang="en-US"/>
          </a:p>
        </p:txBody>
      </p:sp>
    </p:spTree>
    <p:extLst>
      <p:ext uri="{BB962C8B-B14F-4D97-AF65-F5344CB8AC3E}">
        <p14:creationId xmlns:p14="http://schemas.microsoft.com/office/powerpoint/2010/main" val="29661113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All of those</a:t>
            </a:r>
            <a:r>
              <a:rPr lang="en-US" baseline="0" dirty="0" smtClean="0"/>
              <a:t> tools are still relatively low-friction.  If you really want to take significant steps towards privacy, you have to be willing to expend more effort.  It can be a real pain sometimes – everyone has to make their own decision about how much overhead, and what kind, you’re willing to invest in online privacy.</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46</a:t>
            </a:fld>
            <a:endParaRPr lang="en-US"/>
          </a:p>
        </p:txBody>
      </p:sp>
    </p:spTree>
    <p:extLst>
      <p:ext uri="{BB962C8B-B14F-4D97-AF65-F5344CB8AC3E}">
        <p14:creationId xmlns:p14="http://schemas.microsoft.com/office/powerpoint/2010/main" val="70621351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https://www.whitehatsec.com/aviator/</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47</a:t>
            </a:fld>
            <a:endParaRPr lang="en-US"/>
          </a:p>
        </p:txBody>
      </p:sp>
    </p:spTree>
    <p:extLst>
      <p:ext uri="{BB962C8B-B14F-4D97-AF65-F5344CB8AC3E}">
        <p14:creationId xmlns:p14="http://schemas.microsoft.com/office/powerpoint/2010/main" val="26068437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a:t>
            </a:r>
            <a:r>
              <a:rPr lang="en-US" dirty="0" smtClean="0"/>
              <a:t>arstechnica.com/information-technology/2014/02/how-to-run-your-own-e-mail-server-with-your-own-domain-part-1/</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48</a:t>
            </a:fld>
            <a:endParaRPr lang="en-US"/>
          </a:p>
        </p:txBody>
      </p:sp>
    </p:spTree>
    <p:extLst>
      <p:ext uri="{BB962C8B-B14F-4D97-AF65-F5344CB8AC3E}">
        <p14:creationId xmlns:p14="http://schemas.microsoft.com/office/powerpoint/2010/main" val="243086695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https://mailinabox.email/</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49</a:t>
            </a:fld>
            <a:endParaRPr lang="en-US"/>
          </a:p>
        </p:txBody>
      </p:sp>
    </p:spTree>
    <p:extLst>
      <p:ext uri="{BB962C8B-B14F-4D97-AF65-F5344CB8AC3E}">
        <p14:creationId xmlns:p14="http://schemas.microsoft.com/office/powerpoint/2010/main" val="8096081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Google</a:t>
            </a:r>
            <a:r>
              <a:rPr lang="en-US" baseline="0" dirty="0" smtClean="0"/>
              <a:t> engineer said it best…</a:t>
            </a:r>
          </a:p>
          <a:p>
            <a:endParaRPr lang="en-US" dirty="0" smtClean="0"/>
          </a:p>
          <a:p>
            <a:r>
              <a:rPr lang="en-US" dirty="0" smtClean="0"/>
              <a:t>https://plus.google.com/108799184931623330498/posts/SfYy8xbDWGG</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5</a:t>
            </a:fld>
            <a:endParaRPr lang="en-US"/>
          </a:p>
        </p:txBody>
      </p:sp>
    </p:spTree>
    <p:extLst>
      <p:ext uri="{BB962C8B-B14F-4D97-AF65-F5344CB8AC3E}">
        <p14:creationId xmlns:p14="http://schemas.microsoft.com/office/powerpoint/2010/main" val="62766301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https://play.google.com/store/apps/details?id=org.anhonesteffort.flock</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50</a:t>
            </a:fld>
            <a:endParaRPr lang="en-US"/>
          </a:p>
        </p:txBody>
      </p:sp>
    </p:spTree>
    <p:extLst>
      <p:ext uri="{BB962C8B-B14F-4D97-AF65-F5344CB8AC3E}">
        <p14:creationId xmlns:p14="http://schemas.microsoft.com/office/powerpoint/2010/main" val="5295891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a:t>
            </a:r>
            <a:r>
              <a:rPr lang="en-US" dirty="0" smtClean="0"/>
              <a:t>://www.zimbra.com/</a:t>
            </a:r>
          </a:p>
        </p:txBody>
      </p:sp>
      <p:sp>
        <p:nvSpPr>
          <p:cNvPr id="4" name="Slide Number Placeholder 3"/>
          <p:cNvSpPr>
            <a:spLocks noGrp="1"/>
          </p:cNvSpPr>
          <p:nvPr>
            <p:ph type="sldNum" sz="quarter" idx="10"/>
          </p:nvPr>
        </p:nvSpPr>
        <p:spPr/>
        <p:txBody>
          <a:bodyPr/>
          <a:lstStyle/>
          <a:p>
            <a:fld id="{63FE5866-F175-4327-88CD-9DEF3232FD21}" type="slidenum">
              <a:rPr lang="en-US" smtClean="0"/>
              <a:pPr/>
              <a:t>51</a:t>
            </a:fld>
            <a:endParaRPr lang="en-US"/>
          </a:p>
        </p:txBody>
      </p:sp>
    </p:spTree>
    <p:extLst>
      <p:ext uri="{BB962C8B-B14F-4D97-AF65-F5344CB8AC3E}">
        <p14:creationId xmlns:p14="http://schemas.microsoft.com/office/powerpoint/2010/main" val="33877782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https://www.torproject.org/</a:t>
            </a:r>
          </a:p>
          <a:p>
            <a:r>
              <a:rPr lang="en-US" dirty="0" smtClean="0"/>
              <a:t>https://www.eff.org/pages/tor-and-https</a:t>
            </a:r>
          </a:p>
          <a:p>
            <a:r>
              <a:rPr lang="en-US" smtClean="0"/>
              <a:t>https://scottlinux.com/2013/07/02/duckduckgo-tor-hidden-service-over-https/</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52</a:t>
            </a:fld>
            <a:endParaRPr lang="en-US"/>
          </a:p>
        </p:txBody>
      </p:sp>
    </p:spTree>
    <p:extLst>
      <p:ext uri="{BB962C8B-B14F-4D97-AF65-F5344CB8AC3E}">
        <p14:creationId xmlns:p14="http://schemas.microsoft.com/office/powerpoint/2010/main" val="405331349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https://www.blackphone.ch/</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53</a:t>
            </a:fld>
            <a:endParaRPr lang="en-US"/>
          </a:p>
        </p:txBody>
      </p:sp>
    </p:spTree>
    <p:extLst>
      <p:ext uri="{BB962C8B-B14F-4D97-AF65-F5344CB8AC3E}">
        <p14:creationId xmlns:p14="http://schemas.microsoft.com/office/powerpoint/2010/main" val="28800717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https://blog.torproject.org/blog/mission-impossible-hardening-android-security-and-privacy</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54</a:t>
            </a:fld>
            <a:endParaRPr lang="en-US"/>
          </a:p>
        </p:txBody>
      </p:sp>
    </p:spTree>
    <p:extLst>
      <p:ext uri="{BB962C8B-B14F-4D97-AF65-F5344CB8AC3E}">
        <p14:creationId xmlns:p14="http://schemas.microsoft.com/office/powerpoint/2010/main" val="145831442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DIME</a:t>
            </a:r>
          </a:p>
          <a:p>
            <a:endParaRPr lang="en-US" dirty="0" smtClean="0"/>
          </a:p>
          <a:p>
            <a:r>
              <a:rPr lang="en-US" dirty="0" smtClean="0"/>
              <a:t>https://darkmail.info/</a:t>
            </a:r>
          </a:p>
          <a:p>
            <a:r>
              <a:rPr lang="en-US" dirty="0" smtClean="0"/>
              <a:t>http://www.bit-tech.net/news/bits/2015/01/02/dark-mail-tech-alliance/1</a:t>
            </a:r>
          </a:p>
          <a:p>
            <a:r>
              <a:rPr lang="en-US" dirty="0" smtClean="0"/>
              <a:t>https</a:t>
            </a:r>
            <a:r>
              <a:rPr lang="en-US" dirty="0" smtClean="0"/>
              <a:t>://www.youtube.com/watch?v=-By4OnyC4Ig (starts</a:t>
            </a:r>
            <a:r>
              <a:rPr lang="en-US" baseline="0" dirty="0" smtClean="0"/>
              <a:t> at 49:30)</a:t>
            </a:r>
          </a:p>
          <a:p>
            <a:r>
              <a:rPr lang="en-US" dirty="0" smtClean="0"/>
              <a:t>https://www.youtube.com/watch?v=biulJpOomRc</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56</a:t>
            </a:fld>
            <a:endParaRPr lang="en-US"/>
          </a:p>
        </p:txBody>
      </p:sp>
    </p:spTree>
    <p:extLst>
      <p:ext uri="{BB962C8B-B14F-4D97-AF65-F5344CB8AC3E}">
        <p14:creationId xmlns:p14="http://schemas.microsoft.com/office/powerpoint/2010/main" val="43265325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https://</a:t>
            </a:r>
            <a:r>
              <a:rPr lang="en-US" dirty="0" smtClean="0"/>
              <a:t>www.wired.com/2014/09/new-encrypted-chat-program-thwarts-nsa-eliminating-metadata/</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57</a:t>
            </a:fld>
            <a:endParaRPr lang="en-US"/>
          </a:p>
        </p:txBody>
      </p:sp>
    </p:spTree>
    <p:extLst>
      <p:ext uri="{BB962C8B-B14F-4D97-AF65-F5344CB8AC3E}">
        <p14:creationId xmlns:p14="http://schemas.microsoft.com/office/powerpoint/2010/main" val="37851574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https://pack.resetthenet.org/#protect-yourself</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59</a:t>
            </a:fld>
            <a:endParaRPr lang="en-US"/>
          </a:p>
        </p:txBody>
      </p:sp>
    </p:spTree>
    <p:extLst>
      <p:ext uri="{BB962C8B-B14F-4D97-AF65-F5344CB8AC3E}">
        <p14:creationId xmlns:p14="http://schemas.microsoft.com/office/powerpoint/2010/main" val="7733082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https://ssd.eff.org/</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60</a:t>
            </a:fld>
            <a:endParaRPr lang="en-US"/>
          </a:p>
        </p:txBody>
      </p:sp>
    </p:spTree>
    <p:extLst>
      <p:ext uri="{BB962C8B-B14F-4D97-AF65-F5344CB8AC3E}">
        <p14:creationId xmlns:p14="http://schemas.microsoft.com/office/powerpoint/2010/main" val="308364983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https://prism-break.org/en/</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61</a:t>
            </a:fld>
            <a:endParaRPr lang="en-US"/>
          </a:p>
        </p:txBody>
      </p:sp>
    </p:spTree>
    <p:extLst>
      <p:ext uri="{BB962C8B-B14F-4D97-AF65-F5344CB8AC3E}">
        <p14:creationId xmlns:p14="http://schemas.microsoft.com/office/powerpoint/2010/main" val="24087185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Googl</a:t>
            </a:r>
            <a:r>
              <a:rPr lang="en-US" baseline="0" dirty="0" smtClean="0"/>
              <a:t>e was bad enough, but our own government?</a:t>
            </a:r>
          </a:p>
          <a:p>
            <a:endParaRPr lang="en-US" dirty="0" smtClean="0"/>
          </a:p>
          <a:p>
            <a:r>
              <a:rPr lang="en-US" dirty="0" smtClean="0"/>
              <a:t>https://</a:t>
            </a:r>
            <a:r>
              <a:rPr lang="en-US" dirty="0" smtClean="0"/>
              <a:t>www.washingtonpost.com/blogs/the-switch/wp/2013/12/10/nsa-uses-google-cookies-to-pinpoint-targets-for-hacking/</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6</a:t>
            </a:fld>
            <a:endParaRPr lang="en-US"/>
          </a:p>
        </p:txBody>
      </p:sp>
    </p:spTree>
    <p:extLst>
      <p:ext uri="{BB962C8B-B14F-4D97-AF65-F5344CB8AC3E}">
        <p14:creationId xmlns:p14="http://schemas.microsoft.com/office/powerpoint/2010/main" val="15128988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a:t>
            </a:r>
            <a:r>
              <a:rPr lang="en-US" dirty="0" smtClean="0"/>
              <a:t>juliaangwin.com/books</a:t>
            </a:r>
            <a:r>
              <a:rPr lang="en-US" dirty="0" smtClean="0"/>
              <a:t>/ (</a:t>
            </a:r>
            <a:r>
              <a:rPr lang="en-US" baseline="0" dirty="0" smtClean="0"/>
              <a:t>and </a:t>
            </a:r>
            <a:r>
              <a:rPr lang="en-US" dirty="0" smtClean="0"/>
              <a:t>http://juliaangwin.com/privacy-tools/</a:t>
            </a:r>
            <a:r>
              <a:rPr lang="en-US" baseline="0" dirty="0" smtClean="0"/>
              <a:t> )</a:t>
            </a:r>
            <a:endParaRPr lang="en-US" dirty="0" smtClean="0"/>
          </a:p>
          <a:p>
            <a:r>
              <a:rPr lang="en-US" dirty="0" smtClean="0"/>
              <a:t>https://www.schneier.com/books/data_and_goliath/</a:t>
            </a:r>
          </a:p>
          <a:p>
            <a:r>
              <a:rPr lang="en-US" dirty="0" smtClean="0"/>
              <a:t>https://global.oup.com/academic/product/intellectual-privacy-9780199946143</a:t>
            </a:r>
          </a:p>
          <a:p>
            <a:r>
              <a:rPr lang="en-US" dirty="0" smtClean="0"/>
              <a:t>https://</a:t>
            </a:r>
            <a:r>
              <a:rPr lang="en-US" dirty="0" smtClean="0"/>
              <a:t>papers.ssrn.com/sol3/papers.cfm?abstract_id=2554196</a:t>
            </a:r>
          </a:p>
        </p:txBody>
      </p:sp>
      <p:sp>
        <p:nvSpPr>
          <p:cNvPr id="4" name="Slide Number Placeholder 3"/>
          <p:cNvSpPr>
            <a:spLocks noGrp="1"/>
          </p:cNvSpPr>
          <p:nvPr>
            <p:ph type="sldNum" sz="quarter" idx="10"/>
          </p:nvPr>
        </p:nvSpPr>
        <p:spPr/>
        <p:txBody>
          <a:bodyPr/>
          <a:lstStyle/>
          <a:p>
            <a:fld id="{63FE5866-F175-4327-88CD-9DEF3232FD21}" type="slidenum">
              <a:rPr lang="en-US" smtClean="0"/>
              <a:pPr/>
              <a:t>62</a:t>
            </a:fld>
            <a:endParaRPr lang="en-US"/>
          </a:p>
        </p:txBody>
      </p:sp>
    </p:spTree>
    <p:extLst>
      <p:ext uri="{BB962C8B-B14F-4D97-AF65-F5344CB8AC3E}">
        <p14:creationId xmlns:p14="http://schemas.microsoft.com/office/powerpoint/2010/main" val="32449525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https://medium.com/message/everything-is-broken-81e5f33a24e1</a:t>
            </a:r>
          </a:p>
        </p:txBody>
      </p:sp>
      <p:sp>
        <p:nvSpPr>
          <p:cNvPr id="4" name="Slide Number Placeholder 3"/>
          <p:cNvSpPr>
            <a:spLocks noGrp="1"/>
          </p:cNvSpPr>
          <p:nvPr>
            <p:ph type="sldNum" sz="quarter" idx="10"/>
          </p:nvPr>
        </p:nvSpPr>
        <p:spPr/>
        <p:txBody>
          <a:bodyPr/>
          <a:lstStyle/>
          <a:p>
            <a:fld id="{63FE5866-F175-4327-88CD-9DEF3232FD21}" type="slidenum">
              <a:rPr lang="en-US" smtClean="0"/>
              <a:pPr/>
              <a:t>63</a:t>
            </a:fld>
            <a:endParaRPr lang="en-US"/>
          </a:p>
        </p:txBody>
      </p:sp>
    </p:spTree>
    <p:extLst>
      <p:ext uri="{BB962C8B-B14F-4D97-AF65-F5344CB8AC3E}">
        <p14:creationId xmlns:p14="http://schemas.microsoft.com/office/powerpoint/2010/main" val="429433443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a:t>
            </a:r>
            <a:r>
              <a:rPr lang="en-US" dirty="0" smtClean="0"/>
              <a:t>mako.cc/copyrighteous/google-has-most-of-my-email-because-it-has-all-of-yours</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64</a:t>
            </a:fld>
            <a:endParaRPr lang="en-US"/>
          </a:p>
        </p:txBody>
      </p:sp>
    </p:spTree>
    <p:extLst>
      <p:ext uri="{BB962C8B-B14F-4D97-AF65-F5344CB8AC3E}">
        <p14:creationId xmlns:p14="http://schemas.microsoft.com/office/powerpoint/2010/main" val="25783790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a:t>
            </a:r>
            <a:r>
              <a:rPr lang="en-US" dirty="0" smtClean="0"/>
              <a:t>prismproof.org/</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65</a:t>
            </a:fld>
            <a:endParaRPr lang="en-US"/>
          </a:p>
        </p:txBody>
      </p:sp>
    </p:spTree>
    <p:extLst>
      <p:ext uri="{BB962C8B-B14F-4D97-AF65-F5344CB8AC3E}">
        <p14:creationId xmlns:p14="http://schemas.microsoft.com/office/powerpoint/2010/main" val="37376943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https://www.bof.nl/2013/11/15/av-vendors-we-will-act-upon-detecting-govt-malware/</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66</a:t>
            </a:fld>
            <a:endParaRPr lang="en-US"/>
          </a:p>
        </p:txBody>
      </p:sp>
    </p:spTree>
    <p:extLst>
      <p:ext uri="{BB962C8B-B14F-4D97-AF65-F5344CB8AC3E}">
        <p14:creationId xmlns:p14="http://schemas.microsoft.com/office/powerpoint/2010/main" val="284529736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a:t>
            </a:r>
            <a:r>
              <a:rPr lang="en-US" dirty="0" smtClean="0"/>
              <a:t>www.theguardian.com/world/2013/jul/11/microsoft-nsa-collaboration-user-data</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67</a:t>
            </a:fld>
            <a:endParaRPr lang="en-US"/>
          </a:p>
        </p:txBody>
      </p:sp>
    </p:spTree>
    <p:extLst>
      <p:ext uri="{BB962C8B-B14F-4D97-AF65-F5344CB8AC3E}">
        <p14:creationId xmlns:p14="http://schemas.microsoft.com/office/powerpoint/2010/main" val="14807342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68</a:t>
            </a:fld>
            <a:endParaRPr lang="en-US"/>
          </a:p>
        </p:txBody>
      </p:sp>
    </p:spTree>
    <p:extLst>
      <p:ext uri="{BB962C8B-B14F-4D97-AF65-F5344CB8AC3E}">
        <p14:creationId xmlns:p14="http://schemas.microsoft.com/office/powerpoint/2010/main" val="340585990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https://pressfreedomfoundation.org/encryption-works</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69</a:t>
            </a:fld>
            <a:endParaRPr lang="en-US"/>
          </a:p>
        </p:txBody>
      </p:sp>
    </p:spTree>
    <p:extLst>
      <p:ext uri="{BB962C8B-B14F-4D97-AF65-F5344CB8AC3E}">
        <p14:creationId xmlns:p14="http://schemas.microsoft.com/office/powerpoint/2010/main" val="1377415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https://www.aclu.org/</a:t>
            </a:r>
          </a:p>
          <a:p>
            <a:r>
              <a:rPr lang="en-US" dirty="0" smtClean="0"/>
              <a:t>http://</a:t>
            </a:r>
            <a:r>
              <a:rPr lang="en-US" dirty="0" smtClean="0"/>
              <a:t>bordc.org/</a:t>
            </a:r>
          </a:p>
          <a:p>
            <a:r>
              <a:rPr lang="en-US" dirty="0" smtClean="0"/>
              <a:t>https://cdt.org/</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https://www.eff.org/</a:t>
            </a:r>
          </a:p>
          <a:p>
            <a:r>
              <a:rPr lang="en-US" dirty="0" smtClean="0"/>
              <a:t>https://epic.org/</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71</a:t>
            </a:fld>
            <a:endParaRPr lang="en-US"/>
          </a:p>
        </p:txBody>
      </p:sp>
    </p:spTree>
    <p:extLst>
      <p:ext uri="{BB962C8B-B14F-4D97-AF65-F5344CB8AC3E}">
        <p14:creationId xmlns:p14="http://schemas.microsoft.com/office/powerpoint/2010/main" val="276203494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http://www.cagle.com/2014/03/nsa-listens/</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72</a:t>
            </a:fld>
            <a:endParaRPr lang="en-US"/>
          </a:p>
        </p:txBody>
      </p:sp>
    </p:spTree>
    <p:extLst>
      <p:ext uri="{BB962C8B-B14F-4D97-AF65-F5344CB8AC3E}">
        <p14:creationId xmlns:p14="http://schemas.microsoft.com/office/powerpoint/2010/main" val="1875348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Over</a:t>
            </a:r>
            <a:r>
              <a:rPr lang="en-US" baseline="0" dirty="0" smtClean="0"/>
              <a:t> the 2013 holidays, we learned about </a:t>
            </a:r>
            <a:r>
              <a:rPr lang="en-US" dirty="0" smtClean="0"/>
              <a:t>TAO </a:t>
            </a:r>
            <a:r>
              <a:rPr lang="en-US" dirty="0" smtClean="0"/>
              <a:t>/ ANT catalog – </a:t>
            </a:r>
            <a:r>
              <a:rPr lang="en-US" dirty="0" smtClean="0"/>
              <a:t>Der Spiegel</a:t>
            </a:r>
            <a:r>
              <a:rPr lang="en-US" baseline="0" dirty="0" smtClean="0"/>
              <a:t> led with an example of products from my former employer.  N</a:t>
            </a:r>
            <a:r>
              <a:rPr lang="en-US" dirty="0" smtClean="0"/>
              <a:t>ow </a:t>
            </a:r>
            <a:r>
              <a:rPr lang="en-US" dirty="0" smtClean="0"/>
              <a:t>it’s personal.</a:t>
            </a:r>
          </a:p>
          <a:p>
            <a:endParaRPr lang="en-US" dirty="0" smtClean="0"/>
          </a:p>
          <a:p>
            <a:r>
              <a:rPr lang="en-US" dirty="0" smtClean="0"/>
              <a:t>https://secure.flickr.com/photos/brucesterling/11686351495/?rb=1</a:t>
            </a:r>
          </a:p>
          <a:p>
            <a:r>
              <a:rPr lang="en-US" dirty="0" smtClean="0"/>
              <a:t>http://www.spiegel.de/international/world/catalog-reveals-nsa-has-back-doors-for-numerous-devices-a-940994.html</a:t>
            </a:r>
          </a:p>
          <a:p>
            <a:r>
              <a:rPr lang="en-US" dirty="0" smtClean="0"/>
              <a:t>https://www.youtube.com/watch?v=sW-N7qQU-tA</a:t>
            </a:r>
          </a:p>
          <a:p>
            <a:r>
              <a:rPr lang="en-US" dirty="0" smtClean="0"/>
              <a:t>https://www.youtube.com/watch?v=vILAlhwUgIU</a:t>
            </a:r>
          </a:p>
          <a:p>
            <a:r>
              <a:rPr lang="en-US" dirty="0" smtClean="0"/>
              <a:t>https://</a:t>
            </a:r>
            <a:r>
              <a:rPr lang="en-US" dirty="0" smtClean="0"/>
              <a:t>www.youtube.com/watch?v=ndx0eox0Lkg</a:t>
            </a:r>
            <a:endParaRPr lang="en-US" dirty="0" smtClean="0"/>
          </a:p>
        </p:txBody>
      </p:sp>
      <p:sp>
        <p:nvSpPr>
          <p:cNvPr id="4" name="Slide Number Placeholder 3"/>
          <p:cNvSpPr>
            <a:spLocks noGrp="1"/>
          </p:cNvSpPr>
          <p:nvPr>
            <p:ph type="sldNum" sz="quarter" idx="10"/>
          </p:nvPr>
        </p:nvSpPr>
        <p:spPr/>
        <p:txBody>
          <a:bodyPr/>
          <a:lstStyle/>
          <a:p>
            <a:fld id="{63FE5866-F175-4327-88CD-9DEF3232FD21}" type="slidenum">
              <a:rPr lang="en-US" smtClean="0"/>
              <a:pPr/>
              <a:t>7</a:t>
            </a:fld>
            <a:endParaRPr lang="en-US"/>
          </a:p>
        </p:txBody>
      </p:sp>
    </p:spTree>
    <p:extLst>
      <p:ext uri="{BB962C8B-B14F-4D97-AF65-F5344CB8AC3E}">
        <p14:creationId xmlns:p14="http://schemas.microsoft.com/office/powerpoint/2010/main" val="222078620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a:t>
            </a:r>
            <a:r>
              <a:rPr lang="en-US" dirty="0" smtClean="0"/>
              <a:t>sensenbrenner.house.gov/legislation/theusafreedomact.htm</a:t>
            </a:r>
          </a:p>
          <a:p>
            <a:r>
              <a:rPr lang="en-US" dirty="0" smtClean="0"/>
              <a:t>But:</a:t>
            </a:r>
          </a:p>
          <a:p>
            <a:r>
              <a:rPr lang="en-US" dirty="0" smtClean="0"/>
              <a:t>https://www.eff.org/deeplinks/2014/05/eff-dismayed-houses-gutted-usa-freedom-act</a:t>
            </a:r>
          </a:p>
          <a:p>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73</a:t>
            </a:fld>
            <a:endParaRPr lang="en-US"/>
          </a:p>
        </p:txBody>
      </p:sp>
    </p:spTree>
    <p:extLst>
      <p:ext uri="{BB962C8B-B14F-4D97-AF65-F5344CB8AC3E}">
        <p14:creationId xmlns:p14="http://schemas.microsoft.com/office/powerpoint/2010/main" val="286686402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https://www.leahy.senate.gov/download/hen14602</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a:t>
            </a:r>
            <a:r>
              <a:rPr lang="en-US" dirty="0" smtClean="0"/>
              <a:t>www.leahy.senate.gov/download/usa-freedom-act_background</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https://www.eff.org/deeplinks/2014/07/new-senate-usa-freedom-act-first-step-towards-reforming-mass-surveillance</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74</a:t>
            </a:fld>
            <a:endParaRPr lang="en-US"/>
          </a:p>
        </p:txBody>
      </p:sp>
    </p:spTree>
    <p:extLst>
      <p:ext uri="{BB962C8B-B14F-4D97-AF65-F5344CB8AC3E}">
        <p14:creationId xmlns:p14="http://schemas.microsoft.com/office/powerpoint/2010/main" val="271655916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Section</a:t>
            </a:r>
            <a:r>
              <a:rPr lang="en-US" baseline="0" dirty="0" smtClean="0"/>
              <a:t> 215 reauthorization</a:t>
            </a:r>
            <a:endParaRPr lang="en-US" dirty="0" smtClean="0"/>
          </a:p>
          <a:p>
            <a:r>
              <a:rPr lang="en-US" dirty="0" smtClean="0"/>
              <a:t>https://</a:t>
            </a:r>
            <a:r>
              <a:rPr lang="en-US" dirty="0" smtClean="0"/>
              <a:t>www.theguardian.com/us-news/2015/apr/15/nsa-fbi-surveillance-patriot-action-section-215-expiration</a:t>
            </a:r>
          </a:p>
          <a:p>
            <a:r>
              <a:rPr lang="en-US" dirty="0" smtClean="0"/>
              <a:t>http://www.zerohedge.com/news/2015-04-17/congress-trying-reauthorize-key-patriot-act-provisions-sneaking-it-usa-freedom-act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https://act.eff.org/action/tell-congress-my-phone-calls-are-my-business-reform-the-nsa</a:t>
            </a:r>
          </a:p>
          <a:p>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75</a:t>
            </a:fld>
            <a:endParaRPr lang="en-US"/>
          </a:p>
        </p:txBody>
      </p:sp>
    </p:spTree>
    <p:extLst>
      <p:ext uri="{BB962C8B-B14F-4D97-AF65-F5344CB8AC3E}">
        <p14:creationId xmlns:p14="http://schemas.microsoft.com/office/powerpoint/2010/main" val="408474559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effectLst/>
              </a:rPr>
              <a:t>https://</a:t>
            </a:r>
            <a:r>
              <a:rPr lang="en-US" b="0" i="0" dirty="0" smtClean="0">
                <a:effectLst/>
              </a:rPr>
              <a:t>cyberlaw.stanford.edu/blog/2015/04/technologists-oppose-cisainformation-sharing-bills</a:t>
            </a: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0" dirty="0" smtClean="0"/>
              <a:t>Cyber Intelligence Sharing and Protection Act</a:t>
            </a:r>
            <a:r>
              <a:rPr lang="en-US" b="0" baseline="0" dirty="0" smtClean="0"/>
              <a:t> of 2015</a:t>
            </a:r>
            <a:r>
              <a:rPr lang="en-US" b="0" i="0" baseline="0" dirty="0" smtClean="0"/>
              <a:t> (HR234)</a:t>
            </a:r>
          </a:p>
          <a:p>
            <a:r>
              <a:rPr lang="en-US" b="0" i="0" dirty="0" smtClean="0">
                <a:effectLst/>
              </a:rPr>
              <a:t>https://www.congress.gov/bill/114th-congress/house-bill/234</a:t>
            </a:r>
          </a:p>
          <a:p>
            <a:r>
              <a:rPr lang="en-US" b="0" i="0" dirty="0" smtClean="0">
                <a:effectLst/>
              </a:rPr>
              <a:t>https://</a:t>
            </a:r>
            <a:r>
              <a:rPr lang="en-US" b="0" i="0" dirty="0" smtClean="0">
                <a:effectLst/>
              </a:rPr>
              <a:t>piratetimes.net/exclusive-a-sneak-peek-at-cispa-2015/</a:t>
            </a:r>
          </a:p>
          <a:p>
            <a:endParaRPr lang="en-US" b="0" i="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t>Cybersecurity Information Sharing Act of 2015 (S754)</a:t>
            </a:r>
          </a:p>
          <a:p>
            <a:r>
              <a:rPr lang="en-US" b="0" i="0" dirty="0" smtClean="0">
                <a:effectLst/>
              </a:rPr>
              <a:t>https://www.congress.gov/bill/114th-congress/senate-bill/754?q={%22search%22%3A[%22Cybersecurity+Information+Sharing+Act+of+2015%22]}</a:t>
            </a:r>
          </a:p>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effectLst/>
              </a:rPr>
              <a:t>https://www.eff.org/deeplinks/2015/03/senate-intelligence-committee-advances-terrible-cybersecurity-bill-surveillance</a:t>
            </a:r>
          </a:p>
          <a:p>
            <a:endParaRPr lang="en-US" b="0" i="0" dirty="0" smtClean="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i="0" dirty="0" smtClean="0">
                <a:effectLst/>
              </a:rPr>
              <a:t>National Cybersecurity Protection Advancement Act of 2015 (HR1731) </a:t>
            </a:r>
          </a:p>
          <a:p>
            <a:r>
              <a:rPr lang="en-US" b="0" i="0" dirty="0" smtClean="0">
                <a:effectLst/>
              </a:rPr>
              <a:t>https://www.congress.gov/bill/114th-congress/house-bill/1731</a:t>
            </a:r>
          </a:p>
          <a:p>
            <a:endParaRPr lang="en-US" b="0" i="0" dirty="0" smtClean="0">
              <a:effectLst/>
            </a:endParaRPr>
          </a:p>
          <a:p>
            <a:r>
              <a:rPr lang="en-US" b="0" i="0" dirty="0" smtClean="0">
                <a:effectLst/>
              </a:rPr>
              <a:t>Cyber</a:t>
            </a:r>
            <a:r>
              <a:rPr lang="en-US" b="0" i="0" baseline="0" dirty="0" smtClean="0">
                <a:effectLst/>
              </a:rPr>
              <a:t> Threat Sharing Act, Protecting Computer Networks Act…  politicians are full of bad ideas.</a:t>
            </a:r>
            <a:endParaRPr lang="en-US" b="0" i="0" dirty="0" smtClean="0">
              <a:effectLst/>
            </a:endParaRPr>
          </a:p>
        </p:txBody>
      </p:sp>
      <p:sp>
        <p:nvSpPr>
          <p:cNvPr id="4" name="Slide Number Placeholder 3"/>
          <p:cNvSpPr>
            <a:spLocks noGrp="1"/>
          </p:cNvSpPr>
          <p:nvPr>
            <p:ph type="sldNum" sz="quarter" idx="10"/>
          </p:nvPr>
        </p:nvSpPr>
        <p:spPr/>
        <p:txBody>
          <a:bodyPr/>
          <a:lstStyle/>
          <a:p>
            <a:fld id="{63FE5866-F175-4327-88CD-9DEF3232FD21}" type="slidenum">
              <a:rPr lang="en-US" smtClean="0"/>
              <a:pPr/>
              <a:t>76</a:t>
            </a:fld>
            <a:endParaRPr lang="en-US"/>
          </a:p>
        </p:txBody>
      </p:sp>
    </p:spTree>
    <p:extLst>
      <p:ext uri="{BB962C8B-B14F-4D97-AF65-F5344CB8AC3E}">
        <p14:creationId xmlns:p14="http://schemas.microsoft.com/office/powerpoint/2010/main" val="39212221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https://www.youtube.com/watch?v=Th5JjVPounY</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77</a:t>
            </a:fld>
            <a:endParaRPr lang="en-US"/>
          </a:p>
        </p:txBody>
      </p:sp>
    </p:spTree>
    <p:extLst>
      <p:ext uri="{BB962C8B-B14F-4D97-AF65-F5344CB8AC3E}">
        <p14:creationId xmlns:p14="http://schemas.microsoft.com/office/powerpoint/2010/main" val="267686449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https://www.flickr.com/photos/nitot/12248961183/</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78</a:t>
            </a:fld>
            <a:endParaRPr lang="en-US"/>
          </a:p>
        </p:txBody>
      </p:sp>
    </p:spTree>
    <p:extLst>
      <p:ext uri="{BB962C8B-B14F-4D97-AF65-F5344CB8AC3E}">
        <p14:creationId xmlns:p14="http://schemas.microsoft.com/office/powerpoint/2010/main" val="315482381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https://archive.org/details/ShmooCon2014_Keynote_Privacy_Online_Now_What</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79</a:t>
            </a:fld>
            <a:endParaRPr lang="en-US"/>
          </a:p>
        </p:txBody>
      </p:sp>
    </p:spTree>
    <p:extLst>
      <p:ext uri="{BB962C8B-B14F-4D97-AF65-F5344CB8AC3E}">
        <p14:creationId xmlns:p14="http://schemas.microsoft.com/office/powerpoint/2010/main" val="21336415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https://www.rfc-editor.org/rfc/rfc7258.txt</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80</a:t>
            </a:fld>
            <a:endParaRPr lang="en-US"/>
          </a:p>
        </p:txBody>
      </p:sp>
    </p:spTree>
    <p:extLst>
      <p:ext uri="{BB962C8B-B14F-4D97-AF65-F5344CB8AC3E}">
        <p14:creationId xmlns:p14="http://schemas.microsoft.com/office/powerpoint/2010/main" val="262287346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https://archive.org/details/ShmooCon2014_NSA_Capabilities_and_Countermeasures</a:t>
            </a:r>
          </a:p>
          <a:p>
            <a:r>
              <a:rPr lang="en-US" dirty="0" smtClean="0"/>
              <a:t>http://</a:t>
            </a:r>
            <a:r>
              <a:rPr lang="en-US" dirty="0" smtClean="0"/>
              <a:t>smarimccarthy.is/blog/2014/05/28/engineering-our-way-out-of-fascism/</a:t>
            </a:r>
          </a:p>
          <a:p>
            <a:r>
              <a:rPr lang="en-US" dirty="0" smtClean="0"/>
              <a:t>https://</a:t>
            </a:r>
            <a:r>
              <a:rPr lang="en-US" dirty="0" smtClean="0"/>
              <a:t>idlewords.com/bt14.htm</a:t>
            </a:r>
          </a:p>
          <a:p>
            <a:r>
              <a:rPr lang="en-US" dirty="0" smtClean="0"/>
              <a:t>https://</a:t>
            </a:r>
            <a:r>
              <a:rPr lang="en-US" dirty="0" smtClean="0"/>
              <a:t>www.theguardian.com/world/2013/sep/05/nsa-how-to-remain-secure-surveillance</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81</a:t>
            </a:fld>
            <a:endParaRPr lang="en-US"/>
          </a:p>
        </p:txBody>
      </p:sp>
    </p:spTree>
    <p:extLst>
      <p:ext uri="{BB962C8B-B14F-4D97-AF65-F5344CB8AC3E}">
        <p14:creationId xmlns:p14="http://schemas.microsoft.com/office/powerpoint/2010/main" val="11964087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is how I spent my </a:t>
            </a:r>
            <a:r>
              <a:rPr lang="en-US" baseline="0" dirty="0" smtClean="0"/>
              <a:t>holidays, that year.  I wanted to burn it all down.</a:t>
            </a:r>
            <a:endParaRPr lang="en-US" dirty="0"/>
          </a:p>
        </p:txBody>
      </p:sp>
      <p:sp>
        <p:nvSpPr>
          <p:cNvPr id="4" name="Slide Number Placeholder 3"/>
          <p:cNvSpPr>
            <a:spLocks noGrp="1"/>
          </p:cNvSpPr>
          <p:nvPr>
            <p:ph type="sldNum" sz="quarter" idx="10"/>
          </p:nvPr>
        </p:nvSpPr>
        <p:spPr/>
        <p:txBody>
          <a:bodyPr/>
          <a:lstStyle/>
          <a:p>
            <a:fld id="{63FE5866-F175-4327-88CD-9DEF3232FD21}" type="slidenum">
              <a:rPr lang="en-US" smtClean="0"/>
              <a:pPr/>
              <a:t>8</a:t>
            </a:fld>
            <a:endParaRPr lang="en-US"/>
          </a:p>
        </p:txBody>
      </p:sp>
    </p:spTree>
    <p:extLst>
      <p:ext uri="{BB962C8B-B14F-4D97-AF65-F5344CB8AC3E}">
        <p14:creationId xmlns:p14="http://schemas.microsoft.com/office/powerpoint/2010/main" val="35889388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But the problem seemed insurmountable - </a:t>
            </a:r>
          </a:p>
          <a:p>
            <a:r>
              <a:rPr lang="en-US" baseline="0" dirty="0" smtClean="0"/>
              <a:t>Not going to give up my Android phone, not going to stop sending email</a:t>
            </a:r>
          </a:p>
          <a:p>
            <a:r>
              <a:rPr lang="en-US" baseline="0" dirty="0" smtClean="0"/>
              <a:t>Would like to at least send encrypted email, but 99.44% of people I correspond with aren't!</a:t>
            </a:r>
            <a:endParaRPr lang="en-US" dirty="0" smtClean="0"/>
          </a:p>
          <a:p>
            <a:endParaRPr lang="en-US" dirty="0" smtClean="0"/>
          </a:p>
          <a:p>
            <a:r>
              <a:rPr lang="en-US" dirty="0" smtClean="0"/>
              <a:t>(As</a:t>
            </a:r>
            <a:r>
              <a:rPr lang="en-US" baseline="0" dirty="0" smtClean="0"/>
              <a:t> restated by Allen Ginsberg)</a:t>
            </a:r>
          </a:p>
          <a:p>
            <a:endParaRPr lang="en-US" baseline="0" dirty="0" smtClean="0"/>
          </a:p>
        </p:txBody>
      </p:sp>
      <p:sp>
        <p:nvSpPr>
          <p:cNvPr id="4" name="Slide Number Placeholder 3"/>
          <p:cNvSpPr>
            <a:spLocks noGrp="1"/>
          </p:cNvSpPr>
          <p:nvPr>
            <p:ph type="sldNum" sz="quarter" idx="10"/>
          </p:nvPr>
        </p:nvSpPr>
        <p:spPr/>
        <p:txBody>
          <a:bodyPr/>
          <a:lstStyle/>
          <a:p>
            <a:fld id="{63FE5866-F175-4327-88CD-9DEF3232FD21}" type="slidenum">
              <a:rPr lang="en-US" smtClean="0"/>
              <a:pPr/>
              <a:t>9</a:t>
            </a:fld>
            <a:endParaRPr lang="en-US"/>
          </a:p>
        </p:txBody>
      </p:sp>
    </p:spTree>
    <p:extLst>
      <p:ext uri="{BB962C8B-B14F-4D97-AF65-F5344CB8AC3E}">
        <p14:creationId xmlns:p14="http://schemas.microsoft.com/office/powerpoint/2010/main" val="2486003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027ECB6-DCE5-4B7A-9CA8-9FA501A9A55F}" type="datetimeFigureOut">
              <a:rPr lang="en-US" smtClean="0"/>
              <a:pPr/>
              <a:t>4/19/2015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1B219-49FC-413E-A720-0B3ED0416B7F}"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27ECB6-DCE5-4B7A-9CA8-9FA501A9A55F}" type="datetimeFigureOut">
              <a:rPr lang="en-US" smtClean="0"/>
              <a:pPr/>
              <a:t>4/19/2015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1B219-49FC-413E-A720-0B3ED0416B7F}"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27ECB6-DCE5-4B7A-9CA8-9FA501A9A55F}" type="datetimeFigureOut">
              <a:rPr lang="en-US" smtClean="0"/>
              <a:pPr/>
              <a:t>4/19/2015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1B219-49FC-413E-A720-0B3ED0416B7F}"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027ECB6-DCE5-4B7A-9CA8-9FA501A9A55F}" type="datetimeFigureOut">
              <a:rPr lang="en-US" smtClean="0"/>
              <a:pPr/>
              <a:t>4/19/2015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1B219-49FC-413E-A720-0B3ED0416B7F}"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027ECB6-DCE5-4B7A-9CA8-9FA501A9A55F}" type="datetimeFigureOut">
              <a:rPr lang="en-US" smtClean="0"/>
              <a:pPr/>
              <a:t>4/19/2015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DE1B219-49FC-413E-A720-0B3ED0416B7F}"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027ECB6-DCE5-4B7A-9CA8-9FA501A9A55F}" type="datetimeFigureOut">
              <a:rPr lang="en-US" smtClean="0"/>
              <a:pPr/>
              <a:t>4/19/2015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E1B219-49FC-413E-A720-0B3ED0416B7F}"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027ECB6-DCE5-4B7A-9CA8-9FA501A9A55F}" type="datetimeFigureOut">
              <a:rPr lang="en-US" smtClean="0"/>
              <a:pPr/>
              <a:t>4/19/2015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DE1B219-49FC-413E-A720-0B3ED0416B7F}"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027ECB6-DCE5-4B7A-9CA8-9FA501A9A55F}" type="datetimeFigureOut">
              <a:rPr lang="en-US" smtClean="0"/>
              <a:pPr/>
              <a:t>4/19/2015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DE1B219-49FC-413E-A720-0B3ED0416B7F}"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27ECB6-DCE5-4B7A-9CA8-9FA501A9A55F}" type="datetimeFigureOut">
              <a:rPr lang="en-US" smtClean="0"/>
              <a:pPr/>
              <a:t>4/19/2015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DE1B219-49FC-413E-A720-0B3ED0416B7F}"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27ECB6-DCE5-4B7A-9CA8-9FA501A9A55F}" type="datetimeFigureOut">
              <a:rPr lang="en-US" smtClean="0"/>
              <a:pPr/>
              <a:t>4/19/2015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E1B219-49FC-413E-A720-0B3ED0416B7F}"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027ECB6-DCE5-4B7A-9CA8-9FA501A9A55F}" type="datetimeFigureOut">
              <a:rPr lang="en-US" smtClean="0"/>
              <a:pPr/>
              <a:t>4/19/2015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DE1B219-49FC-413E-A720-0B3ED0416B7F}"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27ECB6-DCE5-4B7A-9CA8-9FA501A9A55F}" type="datetimeFigureOut">
              <a:rPr lang="en-US" smtClean="0"/>
              <a:pPr/>
              <a:t>4/19/2015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E1B219-49FC-413E-A720-0B3ED0416B7F}"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66.jpeg"/><Relationship Id="rId4" Type="http://schemas.openxmlformats.org/officeDocument/2006/relationships/image" Target="../media/image65.png"/></Relationships>
</file>

<file path=ppt/slides/_rels/slide6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72.png"/><Relationship Id="rId7" Type="http://schemas.openxmlformats.org/officeDocument/2006/relationships/image" Target="../media/image76.jpeg"/><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png"/><Relationship Id="rId4" Type="http://schemas.openxmlformats.org/officeDocument/2006/relationships/image" Target="../media/image73.png"/></Relationships>
</file>

<file path=ppt/slides/_rels/slide7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Fuck These Guys:</a:t>
            </a:r>
            <a:br>
              <a:rPr lang="en-US" dirty="0" smtClean="0"/>
            </a:br>
            <a:r>
              <a:rPr lang="en-US" dirty="0" smtClean="0"/>
              <a:t>Practical Countersurveillance</a:t>
            </a:r>
            <a:endParaRPr lang="en-US" dirty="0"/>
          </a:p>
        </p:txBody>
      </p:sp>
      <p:sp>
        <p:nvSpPr>
          <p:cNvPr id="3" name="Subtitle 2"/>
          <p:cNvSpPr>
            <a:spLocks noGrp="1"/>
          </p:cNvSpPr>
          <p:nvPr>
            <p:ph type="subTitle" idx="1"/>
          </p:nvPr>
        </p:nvSpPr>
        <p:spPr/>
        <p:txBody>
          <a:bodyPr/>
          <a:lstStyle/>
          <a:p>
            <a:r>
              <a:rPr lang="en-US" dirty="0" smtClean="0"/>
              <a:t>Lisa Lorenzin</a:t>
            </a:r>
            <a:endParaRPr lang="en-US"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edward-snowden-sxsw-lg.jpg"/>
          <p:cNvPicPr>
            <a:picLocks noGrp="1" noChangeAspect="1"/>
          </p:cNvPicPr>
          <p:nvPr>
            <p:ph idx="1"/>
          </p:nvPr>
        </p:nvPicPr>
        <p:blipFill>
          <a:blip r:embed="rId3" cstate="print"/>
          <a:stretch>
            <a:fillRect/>
          </a:stretch>
        </p:blipFill>
        <p:spPr>
          <a:xfrm>
            <a:off x="0" y="304800"/>
            <a:ext cx="9139289" cy="6096000"/>
          </a:xfr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dirty="0" smtClean="0"/>
              <a:t>“When we think about what is happening at the NSA for the past decade, the result has been an adversarial internet - a sort of global free fire zone for governments that is nothing that we ever asked for. It is not what we want. It is something that we need to protect against.”</a:t>
            </a:r>
          </a:p>
          <a:p>
            <a:pPr>
              <a:buNone/>
            </a:pPr>
            <a:r>
              <a:rPr lang="en-US" dirty="0" smtClean="0"/>
              <a:t>						- Edward Snowden</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fantasia-Wizard smoke chaos.png"/>
          <p:cNvPicPr>
            <a:picLocks noGrp="1" noChangeAspect="1"/>
          </p:cNvPicPr>
          <p:nvPr>
            <p:ph idx="1"/>
          </p:nvPr>
        </p:nvPicPr>
        <p:blipFill>
          <a:blip r:embed="rId3" cstate="print"/>
          <a:stretch>
            <a:fillRect/>
          </a:stretch>
        </p:blipFill>
        <p:spPr>
          <a:xfrm>
            <a:off x="0" y="0"/>
            <a:ext cx="9144000" cy="6858000"/>
          </a:xfr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m_fantasia_blog.jpg"/>
          <p:cNvPicPr>
            <a:picLocks noGrp="1" noChangeAspect="1"/>
          </p:cNvPicPr>
          <p:nvPr>
            <p:ph idx="1"/>
          </p:nvPr>
        </p:nvPicPr>
        <p:blipFill>
          <a:blip r:embed="rId3" cstate="print"/>
          <a:stretch>
            <a:fillRect/>
          </a:stretch>
        </p:blipFill>
        <p:spPr>
          <a:xfrm>
            <a:off x="0" y="-533400"/>
            <a:ext cx="9144000" cy="7838982"/>
          </a:xfr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3" cstate="print"/>
          <a:srcRect/>
          <a:stretch>
            <a:fillRect/>
          </a:stretch>
        </p:blipFill>
        <p:spPr bwMode="auto">
          <a:xfrm>
            <a:off x="0" y="0"/>
            <a:ext cx="9144000" cy="73949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3" cstate="print"/>
          <a:srcRect/>
          <a:stretch>
            <a:fillRect/>
          </a:stretch>
        </p:blipFill>
        <p:spPr bwMode="auto">
          <a:xfrm>
            <a:off x="0" y="533400"/>
            <a:ext cx="9144000" cy="5707387"/>
          </a:xfrm>
          <a:prstGeom prst="rect">
            <a:avLst/>
          </a:prstGeom>
          <a:noFill/>
          <a:ln w="9525">
            <a:noFill/>
            <a:miter lim="800000"/>
            <a:headEnd/>
            <a:tailEnd/>
          </a:ln>
        </p:spPr>
      </p:pic>
    </p:spTree>
    <p:extLst>
      <p:ext uri="{BB962C8B-B14F-4D97-AF65-F5344CB8AC3E}">
        <p14:creationId xmlns:p14="http://schemas.microsoft.com/office/powerpoint/2010/main" val="14134602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3" cstate="print"/>
          <a:srcRect/>
          <a:stretch>
            <a:fillRect/>
          </a:stretch>
        </p:blipFill>
        <p:spPr bwMode="auto">
          <a:xfrm>
            <a:off x="0" y="762000"/>
            <a:ext cx="9160970" cy="5257800"/>
          </a:xfrm>
          <a:prstGeom prst="rect">
            <a:avLst/>
          </a:prstGeom>
          <a:noFill/>
          <a:ln w="9525">
            <a:noFill/>
            <a:miter lim="800000"/>
            <a:headEnd/>
            <a:tailEnd/>
          </a:ln>
        </p:spPr>
      </p:pic>
    </p:spTree>
    <p:extLst>
      <p:ext uri="{BB962C8B-B14F-4D97-AF65-F5344CB8AC3E}">
        <p14:creationId xmlns:p14="http://schemas.microsoft.com/office/powerpoint/2010/main" val="82343696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itle 3"/>
          <p:cNvSpPr>
            <a:spLocks noGrp="1"/>
          </p:cNvSpPr>
          <p:nvPr>
            <p:ph type="title"/>
          </p:nvPr>
        </p:nvSpPr>
        <p:spPr/>
        <p:txBody>
          <a:bodyPr/>
          <a:lstStyle/>
          <a:p>
            <a:endParaRPr lang="en-US"/>
          </a:p>
        </p:txBody>
      </p:sp>
      <p:pic>
        <p:nvPicPr>
          <p:cNvPr id="7170" name="Picture 2"/>
          <p:cNvPicPr>
            <a:picLocks noChangeAspect="1" noChangeArrowheads="1"/>
          </p:cNvPicPr>
          <p:nvPr/>
        </p:nvPicPr>
        <p:blipFill>
          <a:blip r:embed="rId3" cstate="print"/>
          <a:srcRect/>
          <a:stretch>
            <a:fillRect/>
          </a:stretch>
        </p:blipFill>
        <p:spPr bwMode="auto">
          <a:xfrm>
            <a:off x="381000" y="0"/>
            <a:ext cx="8376262" cy="6629399"/>
          </a:xfrm>
          <a:prstGeom prst="rect">
            <a:avLst/>
          </a:prstGeom>
          <a:noFill/>
          <a:ln w="9525">
            <a:noFill/>
            <a:miter lim="800000"/>
            <a:headEnd/>
            <a:tailEnd/>
          </a:ln>
        </p:spPr>
      </p:pic>
    </p:spTree>
    <p:extLst>
      <p:ext uri="{BB962C8B-B14F-4D97-AF65-F5344CB8AC3E}">
        <p14:creationId xmlns:p14="http://schemas.microsoft.com/office/powerpoint/2010/main" val="17116016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idx="1"/>
          </p:nvPr>
        </p:nvPicPr>
        <p:blipFill>
          <a:blip r:embed="rId3" cstate="print"/>
          <a:srcRect/>
          <a:stretch>
            <a:fillRect/>
          </a:stretch>
        </p:blipFill>
        <p:spPr bwMode="auto">
          <a:xfrm>
            <a:off x="-228600" y="0"/>
            <a:ext cx="9664948" cy="6858000"/>
          </a:xfrm>
          <a:prstGeom prst="rect">
            <a:avLst/>
          </a:prstGeom>
          <a:noFill/>
          <a:ln w="9525">
            <a:noFill/>
            <a:miter lim="800000"/>
            <a:headEnd/>
            <a:tailEnd/>
          </a:ln>
        </p:spPr>
      </p:pic>
    </p:spTree>
    <p:extLst>
      <p:ext uri="{BB962C8B-B14F-4D97-AF65-F5344CB8AC3E}">
        <p14:creationId xmlns:p14="http://schemas.microsoft.com/office/powerpoint/2010/main" val="17911243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cstate="print"/>
          <a:srcRect/>
          <a:stretch>
            <a:fillRect/>
          </a:stretch>
        </p:blipFill>
        <p:spPr bwMode="auto">
          <a:xfrm>
            <a:off x="304800" y="0"/>
            <a:ext cx="8229600" cy="6858000"/>
          </a:xfrm>
          <a:prstGeom prst="rect">
            <a:avLst/>
          </a:prstGeom>
          <a:noFill/>
          <a:ln w="9525">
            <a:noFill/>
            <a:miter lim="800000"/>
            <a:headEnd/>
            <a:tailEnd/>
          </a:ln>
        </p:spPr>
      </p:pic>
      <p:sp>
        <p:nvSpPr>
          <p:cNvPr id="5" name="Oval 4"/>
          <p:cNvSpPr/>
          <p:nvPr/>
        </p:nvSpPr>
        <p:spPr>
          <a:xfrm>
            <a:off x="3200400" y="6400800"/>
            <a:ext cx="2362200" cy="457200"/>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91710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1" name="Picture 3"/>
          <p:cNvPicPr>
            <a:picLocks noChangeAspect="1" noChangeArrowheads="1"/>
          </p:cNvPicPr>
          <p:nvPr/>
        </p:nvPicPr>
        <p:blipFill>
          <a:blip r:embed="rId3" cstate="print"/>
          <a:srcRect/>
          <a:stretch>
            <a:fillRect/>
          </a:stretch>
        </p:blipFill>
        <p:spPr bwMode="auto">
          <a:xfrm>
            <a:off x="0" y="0"/>
            <a:ext cx="933362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Humpty-and-alice.jpg"/>
          <p:cNvPicPr>
            <a:picLocks noGrp="1" noChangeAspect="1"/>
          </p:cNvPicPr>
          <p:nvPr>
            <p:ph idx="1"/>
          </p:nvPr>
        </p:nvPicPr>
        <p:blipFill>
          <a:blip r:embed="rId3" cstate="print"/>
          <a:stretch>
            <a:fillRect/>
          </a:stretch>
        </p:blipFill>
        <p:spPr>
          <a:xfrm>
            <a:off x="1828800" y="0"/>
            <a:ext cx="5618074" cy="6858000"/>
          </a:xfrm>
        </p:spPr>
      </p:pic>
    </p:spTree>
    <p:extLst>
      <p:ext uri="{BB962C8B-B14F-4D97-AF65-F5344CB8AC3E}">
        <p14:creationId xmlns:p14="http://schemas.microsoft.com/office/powerpoint/2010/main" val="28282047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0" y="762000"/>
            <a:ext cx="9029376" cy="4648200"/>
          </a:xfrm>
          <a:prstGeom prst="rect">
            <a:avLst/>
          </a:prstGeom>
          <a:noFill/>
          <a:ln w="9525">
            <a:noFill/>
            <a:miter lim="800000"/>
            <a:headEnd/>
            <a:tailEnd/>
          </a:ln>
        </p:spPr>
      </p:pic>
    </p:spTree>
    <p:extLst>
      <p:ext uri="{BB962C8B-B14F-4D97-AF65-F5344CB8AC3E}">
        <p14:creationId xmlns:p14="http://schemas.microsoft.com/office/powerpoint/2010/main" val="117895534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1" name="Picture 3"/>
          <p:cNvPicPr>
            <a:picLocks noChangeAspect="1" noChangeArrowheads="1"/>
          </p:cNvPicPr>
          <p:nvPr/>
        </p:nvPicPr>
        <p:blipFill>
          <a:blip r:embed="rId3" cstate="print"/>
          <a:srcRect/>
          <a:stretch>
            <a:fillRect/>
          </a:stretch>
        </p:blipFill>
        <p:spPr bwMode="auto">
          <a:xfrm>
            <a:off x="419100" y="371475"/>
            <a:ext cx="8305800" cy="6115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3" cstate="print"/>
          <a:srcRect/>
          <a:stretch>
            <a:fillRect/>
          </a:stretch>
        </p:blipFill>
        <p:spPr bwMode="auto">
          <a:xfrm>
            <a:off x="-29688" y="380999"/>
            <a:ext cx="9173688" cy="60763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Pissed off.jpg"/>
          <p:cNvPicPr>
            <a:picLocks noGrp="1" noChangeAspect="1"/>
          </p:cNvPicPr>
          <p:nvPr>
            <p:ph idx="1"/>
          </p:nvPr>
        </p:nvPicPr>
        <p:blipFill>
          <a:blip r:embed="rId3" cstate="print"/>
          <a:stretch>
            <a:fillRect/>
          </a:stretch>
        </p:blipFill>
        <p:spPr>
          <a:xfrm>
            <a:off x="0" y="0"/>
            <a:ext cx="9710585" cy="6967346"/>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3" cstate="print"/>
          <a:srcRect/>
          <a:stretch>
            <a:fillRect/>
          </a:stretch>
        </p:blipFill>
        <p:spPr bwMode="auto">
          <a:xfrm>
            <a:off x="0" y="381000"/>
            <a:ext cx="9144000" cy="602230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issed-off.jpg"/>
          <p:cNvPicPr>
            <a:picLocks noGrp="1" noChangeAspect="1"/>
          </p:cNvPicPr>
          <p:nvPr>
            <p:ph idx="1"/>
          </p:nvPr>
        </p:nvPicPr>
        <p:blipFill>
          <a:blip r:embed="rId3" cstate="print"/>
          <a:stretch>
            <a:fillRect/>
          </a:stretch>
        </p:blipFill>
        <p:spPr>
          <a:xfrm>
            <a:off x="1219200" y="0"/>
            <a:ext cx="7239000" cy="7239000"/>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you_must_be_this_tall_tee.jpg"/>
          <p:cNvPicPr>
            <a:picLocks noGrp="1" noChangeAspect="1"/>
          </p:cNvPicPr>
          <p:nvPr>
            <p:ph idx="1"/>
          </p:nvPr>
        </p:nvPicPr>
        <p:blipFill>
          <a:blip r:embed="rId3" cstate="print"/>
          <a:stretch>
            <a:fillRect/>
          </a:stretch>
        </p:blipFill>
        <p:spPr>
          <a:xfrm>
            <a:off x="1143000" y="0"/>
            <a:ext cx="6858000" cy="6858000"/>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3" cstate="print"/>
          <a:srcRect/>
          <a:stretch>
            <a:fillRect/>
          </a:stretch>
        </p:blipFill>
        <p:spPr bwMode="auto">
          <a:xfrm>
            <a:off x="685800" y="0"/>
            <a:ext cx="7860172"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0243" name="Picture 3"/>
          <p:cNvPicPr>
            <a:picLocks noChangeAspect="1" noChangeArrowheads="1"/>
          </p:cNvPicPr>
          <p:nvPr/>
        </p:nvPicPr>
        <p:blipFill>
          <a:blip r:embed="rId3" cstate="print"/>
          <a:srcRect/>
          <a:stretch>
            <a:fillRect/>
          </a:stretch>
        </p:blipFill>
        <p:spPr bwMode="auto">
          <a:xfrm>
            <a:off x="-15031" y="609600"/>
            <a:ext cx="9174063"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1514475" y="142875"/>
            <a:ext cx="6115050" cy="65722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srcRect/>
          <a:stretch>
            <a:fillRect/>
          </a:stretch>
        </p:blipFill>
        <p:spPr bwMode="auto">
          <a:xfrm>
            <a:off x="228600" y="5689964"/>
            <a:ext cx="5009606" cy="987062"/>
          </a:xfrm>
          <a:prstGeom prst="rect">
            <a:avLst/>
          </a:prstGeom>
          <a:noFill/>
          <a:ln w="9525">
            <a:noFill/>
            <a:miter lim="800000"/>
            <a:headEnd/>
            <a:tailEnd/>
          </a:ln>
        </p:spPr>
      </p:pic>
      <p:pic>
        <p:nvPicPr>
          <p:cNvPr id="10" name="Picture 9" descr="internet explorer logo.png"/>
          <p:cNvPicPr>
            <a:picLocks noChangeAspect="1"/>
          </p:cNvPicPr>
          <p:nvPr/>
        </p:nvPicPr>
        <p:blipFill>
          <a:blip r:embed="rId4" cstate="print"/>
          <a:stretch>
            <a:fillRect/>
          </a:stretch>
        </p:blipFill>
        <p:spPr>
          <a:xfrm>
            <a:off x="4648200" y="2362200"/>
            <a:ext cx="4495800" cy="4495800"/>
          </a:xfrm>
          <a:prstGeom prst="rect">
            <a:avLst/>
          </a:prstGeom>
        </p:spPr>
      </p:pic>
      <p:pic>
        <p:nvPicPr>
          <p:cNvPr id="6149" name="Picture 5"/>
          <p:cNvPicPr>
            <a:picLocks noChangeAspect="1" noChangeArrowheads="1"/>
          </p:cNvPicPr>
          <p:nvPr/>
        </p:nvPicPr>
        <p:blipFill>
          <a:blip r:embed="rId5" cstate="print"/>
          <a:srcRect/>
          <a:stretch>
            <a:fillRect/>
          </a:stretch>
        </p:blipFill>
        <p:spPr bwMode="auto">
          <a:xfrm>
            <a:off x="6172200" y="144261"/>
            <a:ext cx="2971800" cy="1565257"/>
          </a:xfrm>
          <a:prstGeom prst="rect">
            <a:avLst/>
          </a:prstGeom>
          <a:noFill/>
          <a:ln w="9525">
            <a:noFill/>
            <a:miter lim="800000"/>
            <a:headEnd/>
            <a:tailEnd/>
          </a:ln>
        </p:spPr>
      </p:pic>
      <p:pic>
        <p:nvPicPr>
          <p:cNvPr id="3" name="Content Placeholder 2"/>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497011" y="215815"/>
            <a:ext cx="4025273" cy="4025273"/>
          </a:xfrm>
        </p:spPr>
      </p:pic>
      <p:pic>
        <p:nvPicPr>
          <p:cNvPr id="7" name="Picture 6" descr="firefox-rgb-3.png"/>
          <p:cNvPicPr>
            <a:picLocks noChangeAspect="1"/>
          </p:cNvPicPr>
          <p:nvPr/>
        </p:nvPicPr>
        <p:blipFill>
          <a:blip r:embed="rId7" cstate="print"/>
          <a:stretch>
            <a:fillRect/>
          </a:stretch>
        </p:blipFill>
        <p:spPr>
          <a:xfrm>
            <a:off x="2059643" y="1226633"/>
            <a:ext cx="4828479" cy="4828479"/>
          </a:xfrm>
          <a:prstGeom prst="rect">
            <a:avLst/>
          </a:prstGeom>
        </p:spPr>
      </p:pic>
    </p:spTree>
    <p:extLst>
      <p:ext uri="{BB962C8B-B14F-4D97-AF65-F5344CB8AC3E}">
        <p14:creationId xmlns:p14="http://schemas.microsoft.com/office/powerpoint/2010/main" val="3320608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1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levelup.png"/>
          <p:cNvPicPr>
            <a:picLocks noGrp="1" noChangeAspect="1"/>
          </p:cNvPicPr>
          <p:nvPr>
            <p:ph idx="1"/>
          </p:nvPr>
        </p:nvPicPr>
        <p:blipFill>
          <a:blip r:embed="rId3" cstate="print"/>
          <a:stretch>
            <a:fillRect/>
          </a:stretch>
        </p:blipFill>
        <p:spPr>
          <a:xfrm>
            <a:off x="762000" y="228600"/>
            <a:ext cx="7795396" cy="6096000"/>
          </a:xfr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8" name="Picture 2"/>
          <p:cNvPicPr>
            <a:picLocks noChangeAspect="1" noChangeArrowheads="1"/>
          </p:cNvPicPr>
          <p:nvPr/>
        </p:nvPicPr>
        <p:blipFill>
          <a:blip r:embed="rId3" cstate="print"/>
          <a:srcRect/>
          <a:stretch>
            <a:fillRect/>
          </a:stretch>
        </p:blipFill>
        <p:spPr bwMode="auto">
          <a:xfrm>
            <a:off x="-189954" y="0"/>
            <a:ext cx="9333954" cy="6858000"/>
          </a:xfrm>
          <a:prstGeom prst="rect">
            <a:avLst/>
          </a:prstGeom>
          <a:noFill/>
          <a:ln w="9525">
            <a:noFill/>
            <a:miter lim="800000"/>
            <a:headEnd/>
            <a:tailEnd/>
          </a:ln>
        </p:spPr>
      </p:pic>
    </p:spTree>
    <p:extLst>
      <p:ext uri="{BB962C8B-B14F-4D97-AF65-F5344CB8AC3E}">
        <p14:creationId xmlns:p14="http://schemas.microsoft.com/office/powerpoint/2010/main" val="276232766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itle 3"/>
          <p:cNvSpPr>
            <a:spLocks noGrp="1"/>
          </p:cNvSpPr>
          <p:nvPr>
            <p:ph type="title"/>
          </p:nvPr>
        </p:nvSpPr>
        <p:spPr/>
        <p:txBody>
          <a:bodyPr/>
          <a:lstStyle/>
          <a:p>
            <a:endParaRPr lang="en-US"/>
          </a:p>
        </p:txBody>
      </p:sp>
      <p:pic>
        <p:nvPicPr>
          <p:cNvPr id="11268" name="Picture 4"/>
          <p:cNvPicPr>
            <a:picLocks noChangeAspect="1" noChangeArrowheads="1"/>
          </p:cNvPicPr>
          <p:nvPr/>
        </p:nvPicPr>
        <p:blipFill>
          <a:blip r:embed="rId3" cstate="print"/>
          <a:srcRect/>
          <a:stretch>
            <a:fillRect/>
          </a:stretch>
        </p:blipFill>
        <p:spPr bwMode="auto">
          <a:xfrm>
            <a:off x="0" y="-1"/>
            <a:ext cx="9144000" cy="6858001"/>
          </a:xfrm>
          <a:prstGeom prst="rect">
            <a:avLst/>
          </a:prstGeom>
          <a:noFill/>
          <a:ln w="9525">
            <a:noFill/>
            <a:miter lim="800000"/>
            <a:headEnd/>
            <a:tailEnd/>
          </a:ln>
        </p:spPr>
      </p:pic>
      <p:pic>
        <p:nvPicPr>
          <p:cNvPr id="7170" name="Picture 2"/>
          <p:cNvPicPr>
            <a:picLocks noChangeAspect="1" noChangeArrowheads="1"/>
          </p:cNvPicPr>
          <p:nvPr/>
        </p:nvPicPr>
        <p:blipFill>
          <a:blip r:embed="rId4" cstate="print"/>
          <a:srcRect/>
          <a:stretch>
            <a:fillRect/>
          </a:stretch>
        </p:blipFill>
        <p:spPr bwMode="auto">
          <a:xfrm>
            <a:off x="1459706" y="1707356"/>
            <a:ext cx="1066800" cy="15888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OpenNIC</a:t>
            </a:r>
            <a:endParaRPr lang="en-US" dirty="0"/>
          </a:p>
        </p:txBody>
      </p:sp>
      <p:sp>
        <p:nvSpPr>
          <p:cNvPr id="3" name="Content Placeholder 2"/>
          <p:cNvSpPr>
            <a:spLocks noGrp="1"/>
          </p:cNvSpPr>
          <p:nvPr>
            <p:ph idx="1"/>
          </p:nvPr>
        </p:nvSpPr>
        <p:spPr/>
        <p:txBody>
          <a:bodyPr/>
          <a:lstStyle/>
          <a:p>
            <a:endParaRPr lang="en-US"/>
          </a:p>
        </p:txBody>
      </p:sp>
      <p:pic>
        <p:nvPicPr>
          <p:cNvPr id="14338" name="Picture 2"/>
          <p:cNvPicPr>
            <a:picLocks noChangeAspect="1" noChangeArrowheads="1"/>
          </p:cNvPicPr>
          <p:nvPr/>
        </p:nvPicPr>
        <p:blipFill>
          <a:blip r:embed="rId3" cstate="print"/>
          <a:srcRect/>
          <a:stretch>
            <a:fillRect/>
          </a:stretch>
        </p:blipFill>
        <p:spPr bwMode="auto">
          <a:xfrm>
            <a:off x="-14614" y="381000"/>
            <a:ext cx="9158614" cy="6248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3315" name="Picture 3"/>
          <p:cNvPicPr>
            <a:picLocks noChangeAspect="1" noChangeArrowheads="1"/>
          </p:cNvPicPr>
          <p:nvPr/>
        </p:nvPicPr>
        <p:blipFill>
          <a:blip r:embed="rId3" cstate="print"/>
          <a:srcRect/>
          <a:stretch>
            <a:fillRect/>
          </a:stretch>
        </p:blipFill>
        <p:spPr bwMode="auto">
          <a:xfrm>
            <a:off x="0" y="304800"/>
            <a:ext cx="9088102" cy="6324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9" name="Picture 3"/>
          <p:cNvPicPr>
            <a:picLocks noChangeAspect="1" noChangeArrowheads="1"/>
          </p:cNvPicPr>
          <p:nvPr/>
        </p:nvPicPr>
        <p:blipFill>
          <a:blip r:embed="rId3" cstate="print"/>
          <a:srcRect/>
          <a:stretch>
            <a:fillRect/>
          </a:stretch>
        </p:blipFill>
        <p:spPr bwMode="auto">
          <a:xfrm>
            <a:off x="0" y="248075"/>
            <a:ext cx="9144000" cy="6361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Grp="1" noChangeAspect="1" noChangeArrowheads="1"/>
          </p:cNvPicPr>
          <p:nvPr>
            <p:ph idx="1"/>
          </p:nvPr>
        </p:nvPicPr>
        <p:blipFill>
          <a:blip r:embed="rId3" cstate="print"/>
          <a:srcRect/>
          <a:stretch>
            <a:fillRect/>
          </a:stretch>
        </p:blipFill>
        <p:spPr bwMode="auto">
          <a:xfrm>
            <a:off x="0" y="914400"/>
            <a:ext cx="9027238" cy="4724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1506" name="Picture 2"/>
          <p:cNvPicPr>
            <a:picLocks noChangeAspect="1" noChangeArrowheads="1"/>
          </p:cNvPicPr>
          <p:nvPr/>
        </p:nvPicPr>
        <p:blipFill>
          <a:blip r:embed="rId3" cstate="print"/>
          <a:srcRect/>
          <a:stretch>
            <a:fillRect/>
          </a:stretch>
        </p:blipFill>
        <p:spPr bwMode="auto">
          <a:xfrm>
            <a:off x="1" y="914400"/>
            <a:ext cx="9143999" cy="50335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3"/>
          <a:stretch>
            <a:fillRect/>
          </a:stretch>
        </p:blipFill>
        <p:spPr>
          <a:xfrm>
            <a:off x="0" y="646769"/>
            <a:ext cx="9120942" cy="5612199"/>
          </a:xfrm>
          <a:prstGeom prst="rect">
            <a:avLst/>
          </a:prstGeom>
        </p:spPr>
      </p:pic>
    </p:spTree>
    <p:extLst>
      <p:ext uri="{BB962C8B-B14F-4D97-AF65-F5344CB8AC3E}">
        <p14:creationId xmlns:p14="http://schemas.microsoft.com/office/powerpoint/2010/main" val="9629952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GOOGLE-CLOUD-EXPLOITATION1383148810.jpg"/>
          <p:cNvPicPr>
            <a:picLocks noGrp="1" noChangeAspect="1"/>
          </p:cNvPicPr>
          <p:nvPr>
            <p:ph idx="1"/>
          </p:nvPr>
        </p:nvPicPr>
        <p:blipFill>
          <a:blip r:embed="rId3" cstate="print"/>
          <a:stretch>
            <a:fillRect/>
          </a:stretch>
        </p:blipFill>
        <p:spPr>
          <a:xfrm>
            <a:off x="0" y="0"/>
            <a:ext cx="9144000" cy="6866498"/>
          </a:xfr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9" name="Picture 8"/>
          <p:cNvPicPr>
            <a:picLocks noChangeAspect="1"/>
          </p:cNvPicPr>
          <p:nvPr/>
        </p:nvPicPr>
        <p:blipFill>
          <a:blip r:embed="rId3"/>
          <a:stretch>
            <a:fillRect/>
          </a:stretch>
        </p:blipFill>
        <p:spPr>
          <a:xfrm>
            <a:off x="-27525" y="123825"/>
            <a:ext cx="9171525" cy="6555755"/>
          </a:xfrm>
          <a:prstGeom prst="rect">
            <a:avLst/>
          </a:prstGeom>
        </p:spPr>
      </p:pic>
    </p:spTree>
    <p:extLst>
      <p:ext uri="{BB962C8B-B14F-4D97-AF65-F5344CB8AC3E}">
        <p14:creationId xmlns:p14="http://schemas.microsoft.com/office/powerpoint/2010/main" val="11780991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5602" name="Picture 2"/>
          <p:cNvPicPr>
            <a:picLocks noChangeAspect="1" noChangeArrowheads="1"/>
          </p:cNvPicPr>
          <p:nvPr/>
        </p:nvPicPr>
        <p:blipFill>
          <a:blip r:embed="rId3" cstate="print"/>
          <a:srcRect/>
          <a:stretch>
            <a:fillRect/>
          </a:stretch>
        </p:blipFill>
        <p:spPr bwMode="auto">
          <a:xfrm>
            <a:off x="457200" y="4663"/>
            <a:ext cx="8382000" cy="68533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Title 3"/>
          <p:cNvSpPr>
            <a:spLocks noGrp="1"/>
          </p:cNvSpPr>
          <p:nvPr>
            <p:ph type="title"/>
          </p:nvPr>
        </p:nvSpPr>
        <p:spPr/>
        <p:txBody>
          <a:bodyPr/>
          <a:lstStyle/>
          <a:p>
            <a:endParaRPr lang="en-US"/>
          </a:p>
        </p:txBody>
      </p:sp>
      <p:pic>
        <p:nvPicPr>
          <p:cNvPr id="15362" name="Picture 2"/>
          <p:cNvPicPr>
            <a:picLocks noChangeAspect="1" noChangeArrowheads="1"/>
          </p:cNvPicPr>
          <p:nvPr/>
        </p:nvPicPr>
        <p:blipFill>
          <a:blip r:embed="rId3" cstate="print"/>
          <a:srcRect/>
          <a:stretch>
            <a:fillRect/>
          </a:stretch>
        </p:blipFill>
        <p:spPr bwMode="auto">
          <a:xfrm>
            <a:off x="233363" y="166688"/>
            <a:ext cx="8677275" cy="6524625"/>
          </a:xfrm>
          <a:prstGeom prst="rect">
            <a:avLst/>
          </a:prstGeom>
          <a:noFill/>
          <a:ln w="9525">
            <a:noFill/>
            <a:miter lim="800000"/>
            <a:headEnd/>
            <a:tailEnd/>
          </a:ln>
        </p:spPr>
      </p:pic>
      <p:pic>
        <p:nvPicPr>
          <p:cNvPr id="1026" name="Picture 2"/>
          <p:cNvPicPr>
            <a:picLocks noChangeAspect="1" noChangeArrowheads="1"/>
          </p:cNvPicPr>
          <p:nvPr/>
        </p:nvPicPr>
        <p:blipFill>
          <a:blip r:embed="rId4" cstate="print"/>
          <a:srcRect/>
          <a:stretch>
            <a:fillRect/>
          </a:stretch>
        </p:blipFill>
        <p:spPr bwMode="auto">
          <a:xfrm>
            <a:off x="-463670" y="0"/>
            <a:ext cx="10071340" cy="6858000"/>
          </a:xfrm>
          <a:prstGeom prst="rect">
            <a:avLst/>
          </a:prstGeom>
          <a:noFill/>
          <a:ln w="9525">
            <a:noFill/>
            <a:miter lim="800000"/>
            <a:headEnd/>
            <a:tailEnd/>
          </a:ln>
        </p:spPr>
      </p:pic>
    </p:spTree>
    <p:extLst>
      <p:ext uri="{BB962C8B-B14F-4D97-AF65-F5344CB8AC3E}">
        <p14:creationId xmlns:p14="http://schemas.microsoft.com/office/powerpoint/2010/main" val="368409896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4" name="Title 3"/>
          <p:cNvSpPr>
            <a:spLocks noGrp="1"/>
          </p:cNvSpPr>
          <p:nvPr>
            <p:ph type="title"/>
          </p:nvPr>
        </p:nvSpPr>
        <p:spPr/>
        <p:txBody>
          <a:bodyPr/>
          <a:lstStyle/>
          <a:p>
            <a:endParaRPr lang="en-US"/>
          </a:p>
        </p:txBody>
      </p:sp>
      <p:pic>
        <p:nvPicPr>
          <p:cNvPr id="15362" name="Picture 2"/>
          <p:cNvPicPr>
            <a:picLocks noChangeAspect="1" noChangeArrowheads="1"/>
          </p:cNvPicPr>
          <p:nvPr/>
        </p:nvPicPr>
        <p:blipFill>
          <a:blip r:embed="rId3" cstate="print"/>
          <a:srcRect/>
          <a:stretch>
            <a:fillRect/>
          </a:stretch>
        </p:blipFill>
        <p:spPr bwMode="auto">
          <a:xfrm>
            <a:off x="233363" y="166688"/>
            <a:ext cx="8677275" cy="6524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3074" name="Picture 2"/>
          <p:cNvPicPr>
            <a:picLocks noChangeAspect="1" noChangeArrowheads="1"/>
          </p:cNvPicPr>
          <p:nvPr/>
        </p:nvPicPr>
        <p:blipFill>
          <a:blip r:embed="rId3" cstate="print"/>
          <a:srcRect/>
          <a:stretch>
            <a:fillRect/>
          </a:stretch>
        </p:blipFill>
        <p:spPr bwMode="auto">
          <a:xfrm>
            <a:off x="-56076" y="152400"/>
            <a:ext cx="9161976" cy="6486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16386" name="Picture 2"/>
          <p:cNvPicPr>
            <a:picLocks noChangeAspect="1" noChangeArrowheads="1"/>
          </p:cNvPicPr>
          <p:nvPr/>
        </p:nvPicPr>
        <p:blipFill>
          <a:blip r:embed="rId3" cstate="print"/>
          <a:srcRect/>
          <a:stretch>
            <a:fillRect/>
          </a:stretch>
        </p:blipFill>
        <p:spPr bwMode="auto">
          <a:xfrm>
            <a:off x="33338" y="0"/>
            <a:ext cx="907732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normal_paranoia.jpg"/>
          <p:cNvPicPr>
            <a:picLocks noGrp="1" noChangeAspect="1"/>
          </p:cNvPicPr>
          <p:nvPr>
            <p:ph idx="1"/>
          </p:nvPr>
        </p:nvPicPr>
        <p:blipFill>
          <a:blip r:embed="rId3" cstate="print"/>
          <a:stretch>
            <a:fillRect/>
          </a:stretch>
        </p:blipFill>
        <p:spPr>
          <a:xfrm>
            <a:off x="0" y="0"/>
            <a:ext cx="9144000" cy="7315200"/>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7650" name="Picture 2"/>
          <p:cNvPicPr>
            <a:picLocks noChangeAspect="1" noChangeArrowheads="1"/>
          </p:cNvPicPr>
          <p:nvPr/>
        </p:nvPicPr>
        <p:blipFill>
          <a:blip r:embed="rId3" cstate="print"/>
          <a:srcRect/>
          <a:stretch>
            <a:fillRect/>
          </a:stretch>
        </p:blipFill>
        <p:spPr bwMode="auto">
          <a:xfrm>
            <a:off x="0" y="228600"/>
            <a:ext cx="9144000" cy="619334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1447800" y="0"/>
            <a:ext cx="6181725" cy="690259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23825"/>
            <a:ext cx="9119365" cy="6511152"/>
          </a:xfrm>
          <a:prstGeom prst="rect">
            <a:avLst/>
          </a:prstGeom>
        </p:spPr>
      </p:pic>
    </p:spTree>
    <p:extLst>
      <p:ext uri="{BB962C8B-B14F-4D97-AF65-F5344CB8AC3E}">
        <p14:creationId xmlns:p14="http://schemas.microsoft.com/office/powerpoint/2010/main" val="21877055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051" name="Picture 3"/>
          <p:cNvPicPr>
            <a:picLocks noChangeAspect="1" noChangeArrowheads="1"/>
          </p:cNvPicPr>
          <p:nvPr/>
        </p:nvPicPr>
        <p:blipFill>
          <a:blip r:embed="rId3" cstate="print"/>
          <a:srcRect/>
          <a:stretch>
            <a:fillRect/>
          </a:stretch>
        </p:blipFill>
        <p:spPr bwMode="auto">
          <a:xfrm>
            <a:off x="1" y="533400"/>
            <a:ext cx="9143999" cy="5847238"/>
          </a:xfrm>
          <a:prstGeom prst="rect">
            <a:avLst/>
          </a:prstGeom>
          <a:noFill/>
          <a:ln w="9525">
            <a:noFill/>
            <a:miter lim="800000"/>
            <a:headEnd/>
            <a:tailEnd/>
          </a:ln>
        </p:spPr>
      </p:pic>
      <p:sp>
        <p:nvSpPr>
          <p:cNvPr id="5" name="Oval 4"/>
          <p:cNvSpPr/>
          <p:nvPr/>
        </p:nvSpPr>
        <p:spPr>
          <a:xfrm>
            <a:off x="3733800" y="3276600"/>
            <a:ext cx="1600200" cy="533400"/>
          </a:xfrm>
          <a:prstGeom prst="ellipse">
            <a:avLst/>
          </a:prstGeom>
          <a:no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3" cstate="print"/>
          <a:srcRect/>
          <a:stretch>
            <a:fillRect/>
          </a:stretch>
        </p:blipFill>
        <p:spPr bwMode="auto">
          <a:xfrm>
            <a:off x="-33454" y="228600"/>
            <a:ext cx="9177454" cy="63775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7" name="Picture 6"/>
          <p:cNvPicPr>
            <a:picLocks noChangeAspect="1"/>
          </p:cNvPicPr>
          <p:nvPr/>
        </p:nvPicPr>
        <p:blipFill>
          <a:blip r:embed="rId3"/>
          <a:stretch>
            <a:fillRect/>
          </a:stretch>
        </p:blipFill>
        <p:spPr>
          <a:xfrm>
            <a:off x="4762" y="228600"/>
            <a:ext cx="9134475" cy="6400800"/>
          </a:xfrm>
          <a:prstGeom prst="rect">
            <a:avLst/>
          </a:prstGeom>
        </p:spPr>
      </p:pic>
    </p:spTree>
    <p:extLst>
      <p:ext uri="{BB962C8B-B14F-4D97-AF65-F5344CB8AC3E}">
        <p14:creationId xmlns:p14="http://schemas.microsoft.com/office/powerpoint/2010/main" val="111602046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cstate="print"/>
          <a:srcRect/>
          <a:stretch>
            <a:fillRect/>
          </a:stretch>
        </p:blipFill>
        <p:spPr bwMode="auto">
          <a:xfrm>
            <a:off x="609600" y="0"/>
            <a:ext cx="779407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itle 3"/>
          <p:cNvSpPr>
            <a:spLocks noGrp="1"/>
          </p:cNvSpPr>
          <p:nvPr>
            <p:ph type="title"/>
          </p:nvPr>
        </p:nvSpPr>
        <p:spPr/>
        <p:txBody>
          <a:bodyPr/>
          <a:lstStyle/>
          <a:p>
            <a:endParaRPr lang="en-US"/>
          </a:p>
        </p:txBody>
      </p:sp>
      <p:pic>
        <p:nvPicPr>
          <p:cNvPr id="22533" name="Picture 5"/>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itle 3"/>
          <p:cNvSpPr>
            <a:spLocks noGrp="1"/>
          </p:cNvSpPr>
          <p:nvPr>
            <p:ph type="title"/>
          </p:nvPr>
        </p:nvSpPr>
        <p:spPr/>
        <p:txBody>
          <a:bodyPr/>
          <a:lstStyle/>
          <a:p>
            <a:endParaRPr lang="en-US"/>
          </a:p>
        </p:txBody>
      </p:sp>
      <p:pic>
        <p:nvPicPr>
          <p:cNvPr id="23555" name="Picture 3"/>
          <p:cNvPicPr>
            <a:picLocks noChangeAspect="1" noChangeArrowheads="1"/>
          </p:cNvPicPr>
          <p:nvPr/>
        </p:nvPicPr>
        <p:blipFill>
          <a:blip r:embed="rId3" cstate="print"/>
          <a:srcRect/>
          <a:stretch>
            <a:fillRect/>
          </a:stretch>
        </p:blipFill>
        <p:spPr bwMode="auto">
          <a:xfrm>
            <a:off x="-1" y="0"/>
            <a:ext cx="9179169" cy="6629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Content Placeholder 3" descr="future.jpg"/>
          <p:cNvPicPr>
            <a:picLocks noChangeAspect="1"/>
          </p:cNvPicPr>
          <p:nvPr/>
        </p:nvPicPr>
        <p:blipFill>
          <a:blip r:embed="rId2"/>
          <a:stretch>
            <a:fillRect/>
          </a:stretch>
        </p:blipFill>
        <p:spPr>
          <a:xfrm>
            <a:off x="-11151" y="274638"/>
            <a:ext cx="9144000" cy="6248399"/>
          </a:xfrm>
          <a:prstGeom prst="rect">
            <a:avLst/>
          </a:prstGeom>
        </p:spPr>
      </p:pic>
    </p:spTree>
    <p:extLst>
      <p:ext uri="{BB962C8B-B14F-4D97-AF65-F5344CB8AC3E}">
        <p14:creationId xmlns:p14="http://schemas.microsoft.com/office/powerpoint/2010/main" val="4468270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919162" y="66675"/>
            <a:ext cx="7305675" cy="6724650"/>
          </a:xfrm>
          <a:prstGeom prst="rect">
            <a:avLst/>
          </a:prstGeom>
        </p:spPr>
      </p:pic>
    </p:spTree>
    <p:extLst>
      <p:ext uri="{BB962C8B-B14F-4D97-AF65-F5344CB8AC3E}">
        <p14:creationId xmlns:p14="http://schemas.microsoft.com/office/powerpoint/2010/main" val="356449399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361950"/>
            <a:ext cx="9144000" cy="6134100"/>
          </a:xfrm>
          <a:prstGeom prst="rect">
            <a:avLst/>
          </a:prstGeom>
        </p:spPr>
      </p:pic>
    </p:spTree>
    <p:extLst>
      <p:ext uri="{BB962C8B-B14F-4D97-AF65-F5344CB8AC3E}">
        <p14:creationId xmlns:p14="http://schemas.microsoft.com/office/powerpoint/2010/main" val="24561746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descr="http://dec-edu.com/files/i_want_more_stam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88" y="836343"/>
            <a:ext cx="9186704" cy="5519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649808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123" name="Picture 3"/>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122" name="Picture 2"/>
          <p:cNvPicPr>
            <a:picLocks noGrp="1" noChangeAspect="1" noChangeArrowheads="1"/>
          </p:cNvPicPr>
          <p:nvPr>
            <p:ph idx="1"/>
          </p:nvPr>
        </p:nvPicPr>
        <p:blipFill>
          <a:blip r:embed="rId3" cstate="print"/>
          <a:srcRect/>
          <a:stretch>
            <a:fillRect/>
          </a:stretch>
        </p:blipFill>
        <p:spPr bwMode="auto">
          <a:xfrm>
            <a:off x="0" y="152399"/>
            <a:ext cx="9144000" cy="63402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73622"/>
            <a:ext cx="9144000" cy="6680594"/>
          </a:xfrm>
          <a:prstGeom prst="rect">
            <a:avLst/>
          </a:prstGeom>
        </p:spPr>
      </p:pic>
    </p:spTree>
    <p:extLst>
      <p:ext uri="{BB962C8B-B14F-4D97-AF65-F5344CB8AC3E}">
        <p14:creationId xmlns:p14="http://schemas.microsoft.com/office/powerpoint/2010/main" val="304542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pic>
        <p:nvPicPr>
          <p:cNvPr id="12290" name="Picture 2"/>
          <p:cNvPicPr>
            <a:picLocks noChangeAspect="1" noChangeArrowheads="1"/>
          </p:cNvPicPr>
          <p:nvPr/>
        </p:nvPicPr>
        <p:blipFill>
          <a:blip r:embed="rId3" cstate="print"/>
          <a:srcRect/>
          <a:stretch>
            <a:fillRect/>
          </a:stretch>
        </p:blipFill>
        <p:spPr bwMode="auto">
          <a:xfrm>
            <a:off x="14748" y="685800"/>
            <a:ext cx="9114504"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78780" y="1600200"/>
            <a:ext cx="8229600" cy="4525963"/>
          </a:xfrm>
        </p:spPr>
        <p:txBody>
          <a:bodyPr/>
          <a:lstStyle/>
          <a:p>
            <a:endParaRPr lang="en-US" dirty="0"/>
          </a:p>
        </p:txBody>
      </p:sp>
      <p:pic>
        <p:nvPicPr>
          <p:cNvPr id="1026" name="Picture 2" descr="Dragnet Nation cover 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2" y="1312706"/>
            <a:ext cx="2911361" cy="437619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book cov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1798" y="1312706"/>
            <a:ext cx="2879076" cy="437619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ntellectual Privacy: Rethinking Civil Liberties in the Digital 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4069" y="1312706"/>
            <a:ext cx="2888290" cy="4376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49931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silver1.jpg"/>
          <p:cNvPicPr>
            <a:picLocks noGrp="1" noChangeAspect="1"/>
          </p:cNvPicPr>
          <p:nvPr>
            <p:ph idx="1"/>
          </p:nvPr>
        </p:nvPicPr>
        <p:blipFill>
          <a:blip r:embed="rId3" cstate="print"/>
          <a:stretch>
            <a:fillRect/>
          </a:stretch>
        </p:blipFill>
        <p:spPr>
          <a:xfrm>
            <a:off x="0" y="762000"/>
            <a:ext cx="9143733" cy="5440521"/>
          </a:xfr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8434" name="Picture 2"/>
          <p:cNvPicPr>
            <a:picLocks noChangeAspect="1" noChangeArrowheads="1"/>
          </p:cNvPicPr>
          <p:nvPr/>
        </p:nvPicPr>
        <p:blipFill>
          <a:blip r:embed="rId3" cstate="print"/>
          <a:srcRect/>
          <a:stretch>
            <a:fillRect/>
          </a:stretch>
        </p:blipFill>
        <p:spPr bwMode="auto">
          <a:xfrm>
            <a:off x="0" y="-8302"/>
            <a:ext cx="9144000" cy="687460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3" cstate="print"/>
          <a:srcRect/>
          <a:stretch>
            <a:fillRect/>
          </a:stretch>
        </p:blipFill>
        <p:spPr bwMode="auto">
          <a:xfrm>
            <a:off x="0" y="228600"/>
            <a:ext cx="9144000" cy="63342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026" name="Picture 2"/>
          <p:cNvPicPr>
            <a:picLocks noChangeAspect="1" noChangeArrowheads="1"/>
          </p:cNvPicPr>
          <p:nvPr/>
        </p:nvPicPr>
        <p:blipFill>
          <a:blip r:embed="rId3" cstate="print"/>
          <a:srcRect/>
          <a:stretch>
            <a:fillRect/>
          </a:stretch>
        </p:blipFill>
        <p:spPr bwMode="auto">
          <a:xfrm>
            <a:off x="0" y="533400"/>
            <a:ext cx="9226123" cy="586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BniJpGcIAAAVpH_.png large.png"/>
          <p:cNvPicPr>
            <a:picLocks noGrp="1" noChangeAspect="1"/>
          </p:cNvPicPr>
          <p:nvPr>
            <p:ph idx="1"/>
          </p:nvPr>
        </p:nvPicPr>
        <p:blipFill>
          <a:blip r:embed="rId3" cstate="print"/>
          <a:stretch>
            <a:fillRect/>
          </a:stretch>
        </p:blipFill>
        <p:spPr>
          <a:xfrm>
            <a:off x="0" y="990600"/>
            <a:ext cx="9093219" cy="4857892"/>
          </a:xfrm>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85800"/>
            <a:ext cx="8229600" cy="1477962"/>
          </a:xfrm>
        </p:spPr>
        <p:txBody>
          <a:bodyPr>
            <a:noAutofit/>
          </a:bodyPr>
          <a:lstStyle/>
          <a:p>
            <a:r>
              <a:rPr lang="en-US" sz="6600" dirty="0" smtClean="0">
                <a:latin typeface="Monotype Corsiva" pitchFamily="66" charset="0"/>
              </a:rPr>
              <a:t>The Three Laws of </a:t>
            </a:r>
            <a:br>
              <a:rPr lang="en-US" sz="6600" dirty="0" smtClean="0">
                <a:latin typeface="Monotype Corsiva" pitchFamily="66" charset="0"/>
              </a:rPr>
            </a:br>
            <a:r>
              <a:rPr lang="en-US" sz="6600" dirty="0" smtClean="0">
                <a:latin typeface="Monotype Corsiva" pitchFamily="66" charset="0"/>
              </a:rPr>
              <a:t>Countersurveillance:</a:t>
            </a:r>
            <a:endParaRPr lang="en-US" sz="6600" dirty="0">
              <a:latin typeface="Monotype Corsiva" pitchFamily="66" charset="0"/>
            </a:endParaRPr>
          </a:p>
        </p:txBody>
      </p:sp>
      <p:sp>
        <p:nvSpPr>
          <p:cNvPr id="3" name="Content Placeholder 2"/>
          <p:cNvSpPr>
            <a:spLocks noGrp="1"/>
          </p:cNvSpPr>
          <p:nvPr>
            <p:ph idx="1"/>
          </p:nvPr>
        </p:nvSpPr>
        <p:spPr>
          <a:xfrm>
            <a:off x="1066800" y="2514601"/>
            <a:ext cx="7391400" cy="3124200"/>
          </a:xfrm>
        </p:spPr>
        <p:txBody>
          <a:bodyPr>
            <a:normAutofit/>
          </a:bodyPr>
          <a:lstStyle/>
          <a:p>
            <a:pPr marL="514350" indent="-514350">
              <a:buFont typeface="+mj-lt"/>
              <a:buAutoNum type="arabicPeriod"/>
            </a:pPr>
            <a:r>
              <a:rPr lang="en-US" sz="4800" dirty="0" smtClean="0">
                <a:latin typeface="Monotype Corsiva" pitchFamily="66" charset="0"/>
              </a:rPr>
              <a:t>You can’t prevent surveillance.</a:t>
            </a:r>
          </a:p>
          <a:p>
            <a:pPr marL="514350" indent="-514350">
              <a:buFont typeface="+mj-lt"/>
              <a:buAutoNum type="arabicPeriod"/>
            </a:pPr>
            <a:r>
              <a:rPr lang="en-US" sz="4800" dirty="0" smtClean="0">
                <a:latin typeface="Monotype Corsiva" pitchFamily="66" charset="0"/>
              </a:rPr>
              <a:t>You </a:t>
            </a:r>
            <a:r>
              <a:rPr lang="en-US" sz="4800" b="1" dirty="0" smtClean="0">
                <a:latin typeface="Monotype Corsiva" pitchFamily="66" charset="0"/>
              </a:rPr>
              <a:t>can</a:t>
            </a:r>
            <a:r>
              <a:rPr lang="en-US" sz="4800" dirty="0" smtClean="0">
                <a:latin typeface="Monotype Corsiva" pitchFamily="66" charset="0"/>
              </a:rPr>
              <a:t> make it harder.</a:t>
            </a:r>
          </a:p>
          <a:p>
            <a:pPr marL="514350" indent="-514350">
              <a:buFont typeface="+mj-lt"/>
              <a:buAutoNum type="arabicPeriod"/>
            </a:pPr>
            <a:r>
              <a:rPr lang="en-US" sz="4800" dirty="0" smtClean="0">
                <a:latin typeface="Monotype Corsiva" pitchFamily="66" charset="0"/>
              </a:rPr>
              <a:t>You </a:t>
            </a:r>
            <a:r>
              <a:rPr lang="en-US" sz="4800" b="1" dirty="0" smtClean="0">
                <a:latin typeface="Monotype Corsiva" pitchFamily="66" charset="0"/>
              </a:rPr>
              <a:t>can</a:t>
            </a:r>
            <a:r>
              <a:rPr lang="en-US" sz="4800" dirty="0" smtClean="0">
                <a:latin typeface="Monotype Corsiva" pitchFamily="66" charset="0"/>
              </a:rPr>
              <a:t> limit what they get.</a:t>
            </a:r>
            <a:endParaRPr lang="en-US" sz="4800" dirty="0">
              <a:latin typeface="Monotype Corsiva"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buNone/>
            </a:pPr>
            <a:r>
              <a:rPr lang="en-US" dirty="0" smtClean="0"/>
              <a:t>“The bottom line - I have repeated this again and again - is that encryption does work. We need to think of encryption not as this sort of arcane black art. It is a basic protection - a defense against the dark arts - for the digital realm.”</a:t>
            </a:r>
          </a:p>
          <a:p>
            <a:pPr>
              <a:buNone/>
            </a:pPr>
            <a:r>
              <a:rPr lang="en-US" dirty="0" smtClean="0"/>
              <a:t>						- Edward Snowden</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051" name="Picture 3"/>
          <p:cNvPicPr>
            <a:picLocks noChangeAspect="1" noChangeArrowheads="1"/>
          </p:cNvPicPr>
          <p:nvPr/>
        </p:nvPicPr>
        <p:blipFill>
          <a:blip r:embed="rId3" cstate="print"/>
          <a:srcRect/>
          <a:stretch>
            <a:fillRect/>
          </a:stretch>
        </p:blipFill>
        <p:spPr bwMode="auto">
          <a:xfrm>
            <a:off x="-334736" y="0"/>
            <a:ext cx="9478736"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066800" y="5562600"/>
            <a:ext cx="6858000" cy="6858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1066800" y="4876800"/>
            <a:ext cx="68580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066800" y="838200"/>
            <a:ext cx="6858000" cy="6858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066800" y="1524000"/>
            <a:ext cx="6858000" cy="6858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66800" y="2209800"/>
            <a:ext cx="6858000" cy="685800"/>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1066800" y="2895600"/>
            <a:ext cx="6858000" cy="6858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1066800" y="3581400"/>
            <a:ext cx="6858000" cy="6858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1066800" y="4267200"/>
            <a:ext cx="6858000" cy="685800"/>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p:cNvSpPr txBox="1"/>
          <p:nvPr/>
        </p:nvSpPr>
        <p:spPr>
          <a:xfrm>
            <a:off x="2286000" y="5562600"/>
            <a:ext cx="4419600" cy="646331"/>
          </a:xfrm>
          <a:prstGeom prst="rect">
            <a:avLst/>
          </a:prstGeom>
          <a:noFill/>
        </p:spPr>
        <p:txBody>
          <a:bodyPr wrap="square" rtlCol="0">
            <a:spAutoFit/>
          </a:bodyPr>
          <a:lstStyle/>
          <a:p>
            <a:pPr algn="ctr"/>
            <a:r>
              <a:rPr lang="en-US" sz="3600" dirty="0" smtClean="0">
                <a:solidFill>
                  <a:schemeClr val="bg1"/>
                </a:solidFill>
              </a:rPr>
              <a:t>Physical</a:t>
            </a:r>
            <a:endParaRPr lang="en-US" sz="3600" dirty="0">
              <a:solidFill>
                <a:schemeClr val="bg1"/>
              </a:solidFill>
            </a:endParaRPr>
          </a:p>
        </p:txBody>
      </p:sp>
      <p:sp>
        <p:nvSpPr>
          <p:cNvPr id="21" name="TextBox 20"/>
          <p:cNvSpPr txBox="1"/>
          <p:nvPr/>
        </p:nvSpPr>
        <p:spPr>
          <a:xfrm>
            <a:off x="2286000" y="4953000"/>
            <a:ext cx="4419600" cy="646331"/>
          </a:xfrm>
          <a:prstGeom prst="rect">
            <a:avLst/>
          </a:prstGeom>
          <a:noFill/>
        </p:spPr>
        <p:txBody>
          <a:bodyPr wrap="square" rtlCol="0">
            <a:spAutoFit/>
          </a:bodyPr>
          <a:lstStyle/>
          <a:p>
            <a:pPr algn="ctr"/>
            <a:r>
              <a:rPr lang="en-US" sz="3600" dirty="0" smtClean="0">
                <a:solidFill>
                  <a:schemeClr val="bg1"/>
                </a:solidFill>
              </a:rPr>
              <a:t>Data Link</a:t>
            </a:r>
            <a:endParaRPr lang="en-US" sz="3600" dirty="0">
              <a:solidFill>
                <a:schemeClr val="bg1"/>
              </a:solidFill>
            </a:endParaRPr>
          </a:p>
        </p:txBody>
      </p:sp>
      <p:sp>
        <p:nvSpPr>
          <p:cNvPr id="22" name="TextBox 21"/>
          <p:cNvSpPr txBox="1"/>
          <p:nvPr/>
        </p:nvSpPr>
        <p:spPr>
          <a:xfrm>
            <a:off x="2209800" y="4267200"/>
            <a:ext cx="4419600" cy="646331"/>
          </a:xfrm>
          <a:prstGeom prst="rect">
            <a:avLst/>
          </a:prstGeom>
          <a:noFill/>
        </p:spPr>
        <p:txBody>
          <a:bodyPr wrap="square" rtlCol="0">
            <a:spAutoFit/>
          </a:bodyPr>
          <a:lstStyle/>
          <a:p>
            <a:pPr algn="ctr"/>
            <a:r>
              <a:rPr lang="en-US" sz="3600" dirty="0" smtClean="0">
                <a:solidFill>
                  <a:schemeClr val="bg1"/>
                </a:solidFill>
              </a:rPr>
              <a:t>Network</a:t>
            </a:r>
            <a:endParaRPr lang="en-US" sz="3600" dirty="0">
              <a:solidFill>
                <a:schemeClr val="bg1"/>
              </a:solidFill>
            </a:endParaRPr>
          </a:p>
        </p:txBody>
      </p:sp>
      <p:sp>
        <p:nvSpPr>
          <p:cNvPr id="23" name="TextBox 22"/>
          <p:cNvSpPr txBox="1"/>
          <p:nvPr/>
        </p:nvSpPr>
        <p:spPr>
          <a:xfrm>
            <a:off x="2209800" y="3581400"/>
            <a:ext cx="4419600" cy="646331"/>
          </a:xfrm>
          <a:prstGeom prst="rect">
            <a:avLst/>
          </a:prstGeom>
          <a:noFill/>
        </p:spPr>
        <p:txBody>
          <a:bodyPr wrap="square" rtlCol="0">
            <a:spAutoFit/>
          </a:bodyPr>
          <a:lstStyle/>
          <a:p>
            <a:pPr algn="ctr"/>
            <a:r>
              <a:rPr lang="en-US" sz="3600" dirty="0" smtClean="0">
                <a:solidFill>
                  <a:schemeClr val="bg1"/>
                </a:solidFill>
              </a:rPr>
              <a:t>Transport</a:t>
            </a:r>
            <a:endParaRPr lang="en-US" sz="3600" dirty="0">
              <a:solidFill>
                <a:schemeClr val="bg1"/>
              </a:solidFill>
            </a:endParaRPr>
          </a:p>
        </p:txBody>
      </p:sp>
      <p:sp>
        <p:nvSpPr>
          <p:cNvPr id="24" name="TextBox 23"/>
          <p:cNvSpPr txBox="1"/>
          <p:nvPr/>
        </p:nvSpPr>
        <p:spPr>
          <a:xfrm>
            <a:off x="2209800" y="2895600"/>
            <a:ext cx="4419600" cy="646331"/>
          </a:xfrm>
          <a:prstGeom prst="rect">
            <a:avLst/>
          </a:prstGeom>
          <a:noFill/>
        </p:spPr>
        <p:txBody>
          <a:bodyPr wrap="square" rtlCol="0">
            <a:spAutoFit/>
          </a:bodyPr>
          <a:lstStyle/>
          <a:p>
            <a:pPr algn="ctr"/>
            <a:r>
              <a:rPr lang="en-US" sz="3600" dirty="0" smtClean="0">
                <a:solidFill>
                  <a:schemeClr val="bg1"/>
                </a:solidFill>
              </a:rPr>
              <a:t>Session</a:t>
            </a:r>
            <a:endParaRPr lang="en-US" sz="3600" dirty="0">
              <a:solidFill>
                <a:schemeClr val="bg1"/>
              </a:solidFill>
            </a:endParaRPr>
          </a:p>
        </p:txBody>
      </p:sp>
      <p:sp>
        <p:nvSpPr>
          <p:cNvPr id="25" name="TextBox 24"/>
          <p:cNvSpPr txBox="1"/>
          <p:nvPr/>
        </p:nvSpPr>
        <p:spPr>
          <a:xfrm>
            <a:off x="2209800" y="2209800"/>
            <a:ext cx="4419600" cy="646331"/>
          </a:xfrm>
          <a:prstGeom prst="rect">
            <a:avLst/>
          </a:prstGeom>
          <a:noFill/>
        </p:spPr>
        <p:txBody>
          <a:bodyPr wrap="square" rtlCol="0">
            <a:spAutoFit/>
          </a:bodyPr>
          <a:lstStyle/>
          <a:p>
            <a:pPr algn="ctr"/>
            <a:r>
              <a:rPr lang="en-US" sz="3600" dirty="0" smtClean="0">
                <a:solidFill>
                  <a:schemeClr val="bg1"/>
                </a:solidFill>
              </a:rPr>
              <a:t>Presentation</a:t>
            </a:r>
            <a:endParaRPr lang="en-US" sz="3600" dirty="0">
              <a:solidFill>
                <a:schemeClr val="bg1"/>
              </a:solidFill>
            </a:endParaRPr>
          </a:p>
        </p:txBody>
      </p:sp>
      <p:sp>
        <p:nvSpPr>
          <p:cNvPr id="26" name="TextBox 25"/>
          <p:cNvSpPr txBox="1"/>
          <p:nvPr/>
        </p:nvSpPr>
        <p:spPr>
          <a:xfrm>
            <a:off x="2209800" y="1524000"/>
            <a:ext cx="4419600" cy="646331"/>
          </a:xfrm>
          <a:prstGeom prst="rect">
            <a:avLst/>
          </a:prstGeom>
          <a:noFill/>
        </p:spPr>
        <p:txBody>
          <a:bodyPr wrap="square" rtlCol="0">
            <a:spAutoFit/>
          </a:bodyPr>
          <a:lstStyle/>
          <a:p>
            <a:pPr algn="ctr"/>
            <a:r>
              <a:rPr lang="en-US" sz="3600" dirty="0" smtClean="0">
                <a:solidFill>
                  <a:schemeClr val="bg1"/>
                </a:solidFill>
              </a:rPr>
              <a:t>Application</a:t>
            </a:r>
            <a:endParaRPr lang="en-US" sz="3600" dirty="0">
              <a:solidFill>
                <a:schemeClr val="bg1"/>
              </a:solidFill>
            </a:endParaRPr>
          </a:p>
        </p:txBody>
      </p:sp>
      <p:sp>
        <p:nvSpPr>
          <p:cNvPr id="27" name="TextBox 26"/>
          <p:cNvSpPr txBox="1"/>
          <p:nvPr/>
        </p:nvSpPr>
        <p:spPr>
          <a:xfrm>
            <a:off x="2209800" y="914400"/>
            <a:ext cx="4419600" cy="646331"/>
          </a:xfrm>
          <a:prstGeom prst="rect">
            <a:avLst/>
          </a:prstGeom>
          <a:noFill/>
        </p:spPr>
        <p:txBody>
          <a:bodyPr wrap="square" rtlCol="0">
            <a:spAutoFit/>
          </a:bodyPr>
          <a:lstStyle/>
          <a:p>
            <a:pPr algn="ctr"/>
            <a:r>
              <a:rPr lang="en-US" sz="3600" dirty="0" smtClean="0">
                <a:solidFill>
                  <a:schemeClr val="bg1"/>
                </a:solidFill>
              </a:rPr>
              <a:t>Politics</a:t>
            </a:r>
            <a:endParaRPr lang="en-US" sz="36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7"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11" name="Picture 3"/>
          <p:cNvPicPr>
            <a:picLocks noChangeAspect="1" noChangeArrowheads="1"/>
          </p:cNvPicPr>
          <p:nvPr/>
        </p:nvPicPr>
        <p:blipFill>
          <a:blip r:embed="rId3" cstate="print"/>
          <a:srcRect/>
          <a:stretch>
            <a:fillRect/>
          </a:stretch>
        </p:blipFill>
        <p:spPr bwMode="auto">
          <a:xfrm>
            <a:off x="5715000" y="228600"/>
            <a:ext cx="2238375" cy="2238375"/>
          </a:xfrm>
          <a:prstGeom prst="rect">
            <a:avLst/>
          </a:prstGeom>
          <a:noFill/>
          <a:ln w="9525">
            <a:noFill/>
            <a:miter lim="800000"/>
            <a:headEnd/>
            <a:tailEnd/>
          </a:ln>
        </p:spPr>
      </p:pic>
      <p:pic>
        <p:nvPicPr>
          <p:cNvPr id="94212" name="Picture 4"/>
          <p:cNvPicPr>
            <a:picLocks noChangeAspect="1" noChangeArrowheads="1"/>
          </p:cNvPicPr>
          <p:nvPr/>
        </p:nvPicPr>
        <p:blipFill>
          <a:blip r:embed="rId4" cstate="print"/>
          <a:srcRect/>
          <a:stretch>
            <a:fillRect/>
          </a:stretch>
        </p:blipFill>
        <p:spPr bwMode="auto">
          <a:xfrm>
            <a:off x="609600" y="609600"/>
            <a:ext cx="3629025" cy="1438275"/>
          </a:xfrm>
          <a:prstGeom prst="rect">
            <a:avLst/>
          </a:prstGeom>
          <a:noFill/>
          <a:ln w="9525">
            <a:noFill/>
            <a:miter lim="800000"/>
            <a:headEnd/>
            <a:tailEnd/>
          </a:ln>
        </p:spPr>
      </p:pic>
      <p:pic>
        <p:nvPicPr>
          <p:cNvPr id="10" name="Picture 9" descr="250px-EFF_Logo.svg.png"/>
          <p:cNvPicPr>
            <a:picLocks noChangeAspect="1"/>
          </p:cNvPicPr>
          <p:nvPr/>
        </p:nvPicPr>
        <p:blipFill>
          <a:blip r:embed="rId5" cstate="print"/>
          <a:stretch>
            <a:fillRect/>
          </a:stretch>
        </p:blipFill>
        <p:spPr>
          <a:xfrm>
            <a:off x="3429000" y="2514600"/>
            <a:ext cx="2381250" cy="1657350"/>
          </a:xfrm>
          <a:prstGeom prst="rect">
            <a:avLst/>
          </a:prstGeom>
        </p:spPr>
      </p:pic>
      <p:pic>
        <p:nvPicPr>
          <p:cNvPr id="11" name="Picture 10" descr="86d5c023.jpg"/>
          <p:cNvPicPr>
            <a:picLocks noChangeAspect="1"/>
          </p:cNvPicPr>
          <p:nvPr/>
        </p:nvPicPr>
        <p:blipFill>
          <a:blip r:embed="rId6" cstate="print"/>
          <a:stretch>
            <a:fillRect/>
          </a:stretch>
        </p:blipFill>
        <p:spPr>
          <a:xfrm>
            <a:off x="5715000" y="4572000"/>
            <a:ext cx="1905000" cy="1308100"/>
          </a:xfrm>
          <a:prstGeom prst="rect">
            <a:avLst/>
          </a:prstGeom>
        </p:spPr>
      </p:pic>
      <p:pic>
        <p:nvPicPr>
          <p:cNvPr id="12" name="Picture 11" descr="bordc logo 400.jpg"/>
          <p:cNvPicPr>
            <a:picLocks noChangeAspect="1"/>
          </p:cNvPicPr>
          <p:nvPr/>
        </p:nvPicPr>
        <p:blipFill>
          <a:blip r:embed="rId7" cstate="print"/>
          <a:stretch>
            <a:fillRect/>
          </a:stretch>
        </p:blipFill>
        <p:spPr>
          <a:xfrm>
            <a:off x="914400" y="4267200"/>
            <a:ext cx="3200400" cy="2007394"/>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descr="145609_600.jpg"/>
          <p:cNvPicPr>
            <a:picLocks noGrp="1" noChangeAspect="1"/>
          </p:cNvPicPr>
          <p:nvPr>
            <p:ph idx="1"/>
          </p:nvPr>
        </p:nvPicPr>
        <p:blipFill>
          <a:blip r:embed="rId3" cstate="print"/>
          <a:stretch>
            <a:fillRect/>
          </a:stretch>
        </p:blipFill>
        <p:spPr>
          <a:xfrm>
            <a:off x="0" y="0"/>
            <a:ext cx="9144000" cy="6918960"/>
          </a:xfr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26627" name="Picture 3"/>
          <p:cNvPicPr>
            <a:picLocks noChangeAspect="1" noChangeArrowheads="1"/>
          </p:cNvPicPr>
          <p:nvPr/>
        </p:nvPicPr>
        <p:blipFill>
          <a:blip r:embed="rId3" cstate="print"/>
          <a:srcRect/>
          <a:stretch>
            <a:fillRect/>
          </a:stretch>
        </p:blipFill>
        <p:spPr bwMode="auto">
          <a:xfrm>
            <a:off x="0" y="381001"/>
            <a:ext cx="9144000" cy="6111598"/>
          </a:xfrm>
          <a:prstGeom prst="rect">
            <a:avLst/>
          </a:prstGeom>
          <a:noFill/>
          <a:ln w="9525">
            <a:noFill/>
            <a:miter lim="800000"/>
            <a:headEnd/>
            <a:tailEnd/>
          </a:ln>
        </p:spPr>
      </p:pic>
    </p:spTree>
    <p:extLst>
      <p:ext uri="{BB962C8B-B14F-4D97-AF65-F5344CB8AC3E}">
        <p14:creationId xmlns:p14="http://schemas.microsoft.com/office/powerpoint/2010/main" val="3494955766"/>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7172" name="Picture 4"/>
          <p:cNvPicPr>
            <a:picLocks noChangeAspect="1" noChangeArrowheads="1"/>
          </p:cNvPicPr>
          <p:nvPr/>
        </p:nvPicPr>
        <p:blipFill>
          <a:blip r:embed="rId3" cstate="print"/>
          <a:srcRect/>
          <a:stretch>
            <a:fillRect/>
          </a:stretch>
        </p:blipFill>
        <p:spPr bwMode="auto">
          <a:xfrm>
            <a:off x="38100" y="100013"/>
            <a:ext cx="9067800" cy="6657975"/>
          </a:xfrm>
          <a:prstGeom prst="rect">
            <a:avLst/>
          </a:prstGeom>
          <a:noFill/>
          <a:ln w="9525">
            <a:noFill/>
            <a:miter lim="800000"/>
            <a:headEnd/>
            <a:tailEnd/>
          </a:ln>
        </p:spPr>
      </p:pic>
    </p:spTree>
    <p:extLst>
      <p:ext uri="{BB962C8B-B14F-4D97-AF65-F5344CB8AC3E}">
        <p14:creationId xmlns:p14="http://schemas.microsoft.com/office/powerpoint/2010/main" val="1676212311"/>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57150" y="271462"/>
            <a:ext cx="9029700" cy="6315075"/>
          </a:xfrm>
          <a:prstGeom prst="rect">
            <a:avLst/>
          </a:prstGeom>
        </p:spPr>
      </p:pic>
    </p:spTree>
    <p:extLst>
      <p:ext uri="{BB962C8B-B14F-4D97-AF65-F5344CB8AC3E}">
        <p14:creationId xmlns:p14="http://schemas.microsoft.com/office/powerpoint/2010/main" val="40928461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71437" y="138112"/>
            <a:ext cx="9001125" cy="6581775"/>
          </a:xfrm>
          <a:prstGeom prst="rect">
            <a:avLst/>
          </a:prstGeom>
        </p:spPr>
      </p:pic>
      <p:sp>
        <p:nvSpPr>
          <p:cNvPr id="5" name="TextBox 4"/>
          <p:cNvSpPr txBox="1"/>
          <p:nvPr/>
        </p:nvSpPr>
        <p:spPr>
          <a:xfrm>
            <a:off x="1081669" y="3735659"/>
            <a:ext cx="4348498" cy="584775"/>
          </a:xfrm>
          <a:prstGeom prst="rect">
            <a:avLst/>
          </a:prstGeom>
          <a:noFill/>
        </p:spPr>
        <p:txBody>
          <a:bodyPr wrap="none" rtlCol="0">
            <a:spAutoFit/>
          </a:bodyPr>
          <a:lstStyle/>
          <a:p>
            <a:r>
              <a:rPr lang="en-US" sz="3200" dirty="0" smtClean="0">
                <a:solidFill>
                  <a:schemeClr val="bg1"/>
                </a:solidFill>
              </a:rPr>
              <a:t>(…and it brought friends)</a:t>
            </a:r>
            <a:endParaRPr lang="en-US" sz="3200" dirty="0">
              <a:solidFill>
                <a:schemeClr val="bg1"/>
              </a:solidFill>
            </a:endParaRPr>
          </a:p>
        </p:txBody>
      </p:sp>
    </p:spTree>
    <p:extLst>
      <p:ext uri="{BB962C8B-B14F-4D97-AF65-F5344CB8AC3E}">
        <p14:creationId xmlns:p14="http://schemas.microsoft.com/office/powerpoint/2010/main" val="428238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6858000"/>
          </a:xfrm>
          <a:solidFill>
            <a:schemeClr val="tx1"/>
          </a:solidFill>
        </p:spPr>
        <p:txBody>
          <a:bodyPr>
            <a:normAutofit/>
          </a:bodyPr>
          <a:lstStyle/>
          <a:p>
            <a:r>
              <a:rPr lang="en-US" sz="6600" dirty="0" smtClean="0">
                <a:solidFill>
                  <a:schemeClr val="bg1"/>
                </a:solidFill>
              </a:rPr>
              <a:t>cyber </a:t>
            </a:r>
            <a:br>
              <a:rPr lang="en-US" sz="6600" dirty="0" smtClean="0">
                <a:solidFill>
                  <a:schemeClr val="bg1"/>
                </a:solidFill>
              </a:rPr>
            </a:br>
            <a:r>
              <a:rPr lang="en-US" sz="6600" dirty="0" err="1" smtClean="0">
                <a:solidFill>
                  <a:schemeClr val="bg1"/>
                </a:solidFill>
              </a:rPr>
              <a:t>cyber</a:t>
            </a:r>
            <a:r>
              <a:rPr lang="en-US" sz="6600" dirty="0" smtClean="0">
                <a:solidFill>
                  <a:schemeClr val="bg1"/>
                </a:solidFill>
              </a:rPr>
              <a:t/>
            </a:r>
            <a:br>
              <a:rPr lang="en-US" sz="6600" dirty="0" smtClean="0">
                <a:solidFill>
                  <a:schemeClr val="bg1"/>
                </a:solidFill>
              </a:rPr>
            </a:br>
            <a:r>
              <a:rPr lang="en-US" sz="6600" dirty="0" err="1" smtClean="0">
                <a:solidFill>
                  <a:schemeClr val="bg1"/>
                </a:solidFill>
              </a:rPr>
              <a:t>cyber</a:t>
            </a:r>
            <a:endParaRPr lang="en-US" sz="6600" dirty="0">
              <a:solidFill>
                <a:schemeClr val="bg1"/>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1029" name="Picture 5"/>
          <p:cNvPicPr>
            <a:picLocks noChangeAspect="1" noChangeArrowheads="1"/>
          </p:cNvPicPr>
          <p:nvPr/>
        </p:nvPicPr>
        <p:blipFill>
          <a:blip r:embed="rId3" cstate="print"/>
          <a:srcRect/>
          <a:stretch>
            <a:fillRect/>
          </a:stretch>
        </p:blipFill>
        <p:spPr bwMode="auto">
          <a:xfrm>
            <a:off x="1" y="0"/>
            <a:ext cx="9144000" cy="6858000"/>
          </a:xfrm>
          <a:prstGeom prst="rect">
            <a:avLst/>
          </a:prstGeom>
          <a:noFill/>
          <a:ln w="9525">
            <a:noFill/>
            <a:miter lim="800000"/>
            <a:headEnd/>
            <a:tailEnd/>
          </a:ln>
        </p:spPr>
      </p:pic>
    </p:spTree>
    <p:extLst>
      <p:ext uri="{BB962C8B-B14F-4D97-AF65-F5344CB8AC3E}">
        <p14:creationId xmlns:p14="http://schemas.microsoft.com/office/powerpoint/2010/main" val="2700822912"/>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7315200" cy="4525963"/>
          </a:xfrm>
        </p:spPr>
        <p:txBody>
          <a:bodyPr>
            <a:normAutofit/>
          </a:bodyPr>
          <a:lstStyle/>
          <a:p>
            <a:pPr>
              <a:buNone/>
            </a:pPr>
            <a:r>
              <a:rPr lang="en-US" sz="4200" dirty="0" smtClean="0"/>
              <a:t>“The IETF should never again approve a protocol that sends plaintext over the Internet.”</a:t>
            </a:r>
          </a:p>
          <a:p>
            <a:pPr>
              <a:buNone/>
            </a:pPr>
            <a:r>
              <a:rPr lang="en-US" sz="4200" dirty="0" smtClean="0"/>
              <a:t>					- Ian Goldberg </a:t>
            </a:r>
          </a:p>
          <a:p>
            <a:endParaRPr lang="en-US" sz="4200" dirty="0" smtClean="0"/>
          </a:p>
          <a:p>
            <a:endParaRPr lang="en-US" sz="4200"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My Pictures\Aa6MoYr.gif"/>
          <p:cNvPicPr>
            <a:picLocks noGrp="1" noChangeAspect="1" noChangeArrowheads="1" noCrop="1"/>
          </p:cNvPicPr>
          <p:nvPr>
            <p:ph idx="1"/>
          </p:nvPr>
        </p:nvPicPr>
        <p:blipFill>
          <a:blip r:embed="rId3" cstate="print"/>
          <a:srcRect/>
          <a:stretch>
            <a:fillRect/>
          </a:stretch>
        </p:blipFill>
        <p:spPr bwMode="auto">
          <a:xfrm>
            <a:off x="1905000" y="1295400"/>
            <a:ext cx="5002314" cy="4430621"/>
          </a:xfrm>
          <a:prstGeom prst="rect">
            <a:avLst/>
          </a:prstGeom>
          <a:noFill/>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sp>
        <p:nvSpPr>
          <p:cNvPr id="4" name="Title 3"/>
          <p:cNvSpPr>
            <a:spLocks noGrp="1"/>
          </p:cNvSpPr>
          <p:nvPr>
            <p:ph type="title"/>
          </p:nvPr>
        </p:nvSpPr>
        <p:spPr/>
        <p:txBody>
          <a:bodyPr/>
          <a:lstStyle/>
          <a:p>
            <a:endParaRPr lang="en-US"/>
          </a:p>
        </p:txBody>
      </p:sp>
      <p:pic>
        <p:nvPicPr>
          <p:cNvPr id="19458" name="Picture 2"/>
          <p:cNvPicPr>
            <a:picLocks noChangeAspect="1" noChangeArrowheads="1"/>
          </p:cNvPicPr>
          <p:nvPr/>
        </p:nvPicPr>
        <p:blipFill>
          <a:blip r:embed="rId3" cstate="print"/>
          <a:srcRect/>
          <a:stretch>
            <a:fillRect/>
          </a:stretch>
        </p:blipFill>
        <p:spPr bwMode="auto">
          <a:xfrm>
            <a:off x="0" y="-27879"/>
            <a:ext cx="9144000" cy="69137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447800"/>
            <a:ext cx="7848600" cy="4525963"/>
          </a:xfrm>
        </p:spPr>
        <p:txBody>
          <a:bodyPr>
            <a:normAutofit/>
          </a:bodyPr>
          <a:lstStyle/>
          <a:p>
            <a:pPr>
              <a:buNone/>
            </a:pPr>
            <a:r>
              <a:rPr lang="en-US" sz="4000" dirty="0" smtClean="0"/>
              <a:t>“They are setting fire to the future of the internet. The people who are in this room now - you guys are all the firefighters and we need you to help us fix this.”</a:t>
            </a:r>
          </a:p>
          <a:p>
            <a:pPr>
              <a:buNone/>
            </a:pPr>
            <a:r>
              <a:rPr lang="en-US" sz="4000" dirty="0" smtClean="0"/>
              <a:t>					- Edward Snowden</a:t>
            </a: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14400" y="3458087"/>
            <a:ext cx="7306761" cy="2585323"/>
          </a:xfrm>
          <a:prstGeom prst="rect">
            <a:avLst/>
          </a:prstGeom>
          <a:noFill/>
        </p:spPr>
        <p:txBody>
          <a:bodyPr wrap="square" rtlCol="0">
            <a:spAutoFit/>
          </a:bodyPr>
          <a:lstStyle/>
          <a:p>
            <a:pPr algn="ctr"/>
            <a:r>
              <a:rPr lang="en-US" dirty="0"/>
              <a:t>Please attribute Lisa Lorenzin</a:t>
            </a:r>
            <a:r>
              <a:rPr lang="en-US" dirty="0" smtClean="0"/>
              <a:t>.  </a:t>
            </a:r>
          </a:p>
          <a:p>
            <a:pPr algn="just"/>
            <a:endParaRPr lang="en-US" b="1" dirty="0"/>
          </a:p>
          <a:p>
            <a:pPr algn="just"/>
            <a:r>
              <a:rPr lang="en-US" dirty="0" smtClean="0"/>
              <a:t>Take these slides and do something cool with them!  Give a talk at your local school, or library, or </a:t>
            </a:r>
            <a:r>
              <a:rPr lang="en-US" dirty="0" err="1" smtClean="0"/>
              <a:t>hackerspace</a:t>
            </a:r>
            <a:r>
              <a:rPr lang="en-US" dirty="0" smtClean="0"/>
              <a:t>, or company.  Add new tools that I haven’t heard of yet (and then tell me about them, too!  I’m @</a:t>
            </a:r>
            <a:r>
              <a:rPr lang="en-US" dirty="0" err="1" smtClean="0"/>
              <a:t>llorenzin</a:t>
            </a:r>
            <a:r>
              <a:rPr lang="en-US" dirty="0" smtClean="0"/>
              <a:t> on Twitter).  Make a website, write a blog post, host a podcast…  And use some of the tools here to protect your privacy and help make the Internet a more safe environment for free speech.</a:t>
            </a:r>
            <a:endParaRPr lang="en-US" dirty="0"/>
          </a:p>
          <a:p>
            <a:pPr algn="just"/>
            <a:endParaRPr lang="en-US" dirty="0"/>
          </a:p>
        </p:txBody>
      </p:sp>
      <p:pic>
        <p:nvPicPr>
          <p:cNvPr id="8" name="Picture 7"/>
          <p:cNvPicPr>
            <a:picLocks noChangeAspect="1"/>
          </p:cNvPicPr>
          <p:nvPr/>
        </p:nvPicPr>
        <p:blipFill>
          <a:blip r:embed="rId2"/>
          <a:stretch>
            <a:fillRect/>
          </a:stretch>
        </p:blipFill>
        <p:spPr>
          <a:xfrm>
            <a:off x="1138780" y="511536"/>
            <a:ext cx="6858000" cy="2562225"/>
          </a:xfrm>
          <a:prstGeom prst="rect">
            <a:avLst/>
          </a:prstGeom>
        </p:spPr>
      </p:pic>
    </p:spTree>
    <p:extLst>
      <p:ext uri="{BB962C8B-B14F-4D97-AF65-F5344CB8AC3E}">
        <p14:creationId xmlns:p14="http://schemas.microsoft.com/office/powerpoint/2010/main" val="19002514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447800"/>
            <a:ext cx="9144000" cy="1143000"/>
          </a:xfrm>
        </p:spPr>
        <p:txBody>
          <a:bodyPr>
            <a:noAutofit/>
          </a:bodyPr>
          <a:lstStyle/>
          <a:p>
            <a:r>
              <a:rPr lang="en-US" sz="6600" dirty="0" smtClean="0">
                <a:latin typeface="Monotype Corsiva" pitchFamily="66" charset="0"/>
              </a:rPr>
              <a:t>The Three Laws of </a:t>
            </a:r>
            <a:br>
              <a:rPr lang="en-US" sz="6600" dirty="0" smtClean="0">
                <a:latin typeface="Monotype Corsiva" pitchFamily="66" charset="0"/>
              </a:rPr>
            </a:br>
            <a:r>
              <a:rPr lang="en-US" sz="6600" dirty="0" smtClean="0">
                <a:latin typeface="Monotype Corsiva" pitchFamily="66" charset="0"/>
              </a:rPr>
              <a:t>Thermodynamics:</a:t>
            </a:r>
            <a:br>
              <a:rPr lang="en-US" sz="6600" dirty="0" smtClean="0">
                <a:latin typeface="Monotype Corsiva" pitchFamily="66" charset="0"/>
              </a:rPr>
            </a:br>
            <a:endParaRPr lang="en-US" sz="6600" cap="small" dirty="0">
              <a:latin typeface="Monotype Corsiva" pitchFamily="66" charset="0"/>
            </a:endParaRPr>
          </a:p>
        </p:txBody>
      </p:sp>
      <p:sp>
        <p:nvSpPr>
          <p:cNvPr id="3" name="Content Placeholder 2"/>
          <p:cNvSpPr>
            <a:spLocks noGrp="1"/>
          </p:cNvSpPr>
          <p:nvPr>
            <p:ph idx="1"/>
          </p:nvPr>
        </p:nvSpPr>
        <p:spPr>
          <a:xfrm>
            <a:off x="1828800" y="2895600"/>
            <a:ext cx="6019800" cy="3352800"/>
          </a:xfrm>
        </p:spPr>
        <p:txBody>
          <a:bodyPr>
            <a:noAutofit/>
          </a:bodyPr>
          <a:lstStyle/>
          <a:p>
            <a:pPr marL="514350" indent="-514350">
              <a:buNone/>
            </a:pPr>
            <a:r>
              <a:rPr lang="en-US" sz="4800" dirty="0" smtClean="0">
                <a:latin typeface="Monotype Corsiva" pitchFamily="66" charset="0"/>
              </a:rPr>
              <a:t>1. You can't win.</a:t>
            </a:r>
          </a:p>
          <a:p>
            <a:pPr marL="514350" indent="-514350">
              <a:buNone/>
            </a:pPr>
            <a:r>
              <a:rPr lang="en-US" sz="4800" dirty="0" smtClean="0">
                <a:latin typeface="Monotype Corsiva" pitchFamily="66" charset="0"/>
              </a:rPr>
              <a:t>2. You can't break even.</a:t>
            </a:r>
          </a:p>
          <a:p>
            <a:pPr marL="514350" indent="-514350">
              <a:buNone/>
            </a:pPr>
            <a:r>
              <a:rPr lang="en-US" sz="4800" dirty="0" smtClean="0">
                <a:latin typeface="Monotype Corsiva" pitchFamily="66" charset="0"/>
              </a:rPr>
              <a:t>3. You can't quit the game.</a:t>
            </a:r>
            <a:endParaRPr lang="en-US" sz="4800" dirty="0">
              <a:latin typeface="Monotype Corsiva"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5700</TotalTime>
  <Words>2279</Words>
  <Application>Microsoft Office PowerPoint</Application>
  <PresentationFormat>On-screen Show (4:3)</PresentationFormat>
  <Paragraphs>327</Paragraphs>
  <Slides>82</Slides>
  <Notes>78</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82</vt:i4>
      </vt:variant>
    </vt:vector>
  </HeadingPairs>
  <TitlesOfParts>
    <vt:vector size="86" baseType="lpstr">
      <vt:lpstr>Arial</vt:lpstr>
      <vt:lpstr>Calibri</vt:lpstr>
      <vt:lpstr>Monotype Corsiva</vt:lpstr>
      <vt:lpstr>Office Theme</vt:lpstr>
      <vt:lpstr>Fuck These Guys: Practical Countersurveillance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Three Laws of  Thermodynamics: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OpenNIC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Three Laws of  Countersurveillance: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cyber  cyber cyber</vt:lpstr>
      <vt:lpstr>PowerPoint Presentation</vt:lpstr>
      <vt:lpstr>PowerPoint Presentation</vt:lpstr>
      <vt:lpstr>PowerPoint Presentation</vt:lpstr>
      <vt:lpstr>PowerPoint Presentation</vt:lpstr>
      <vt:lpstr>PowerPoint Presentation</vt:lpstr>
    </vt:vector>
  </TitlesOfParts>
  <Company>Juniper Networks, Inc.</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Fuck These Guys</dc:title>
  <dc:creator>Lisa Lorenzin</dc:creator>
  <cp:lastModifiedBy>Lisa Lorenzin</cp:lastModifiedBy>
  <cp:revision>147</cp:revision>
  <dcterms:created xsi:type="dcterms:W3CDTF">2014-05-12T14:42:11Z</dcterms:created>
  <dcterms:modified xsi:type="dcterms:W3CDTF">2015-04-20T06:00:55Z</dcterms:modified>
</cp:coreProperties>
</file>