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1" r:id="rId15"/>
    <p:sldId id="269" r:id="rId16"/>
    <p:sldId id="270"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9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87BBE5-D679-4C97-B926-12E141DB5829}" type="datetimeFigureOut">
              <a:rPr lang="en-US" smtClean="0"/>
              <a:t>1/19/2015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3CEAE2-3C94-4BFF-861C-EF16E2F56800}" type="slidenum">
              <a:rPr lang="en-US" smtClean="0"/>
              <a:t>‹#›</a:t>
            </a:fld>
            <a:endParaRPr lang="en-US" dirty="0"/>
          </a:p>
        </p:txBody>
      </p:sp>
    </p:spTree>
    <p:extLst>
      <p:ext uri="{BB962C8B-B14F-4D97-AF65-F5344CB8AC3E}">
        <p14:creationId xmlns:p14="http://schemas.microsoft.com/office/powerpoint/2010/main" val="11056196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Changes </a:t>
            </a:r>
            <a:endParaRPr lang="en-US" dirty="0"/>
          </a:p>
        </p:txBody>
      </p:sp>
      <p:sp>
        <p:nvSpPr>
          <p:cNvPr id="4" name="Slide Number Placeholder 3"/>
          <p:cNvSpPr>
            <a:spLocks noGrp="1"/>
          </p:cNvSpPr>
          <p:nvPr>
            <p:ph type="sldNum" sz="quarter" idx="10"/>
          </p:nvPr>
        </p:nvSpPr>
        <p:spPr/>
        <p:txBody>
          <a:bodyPr/>
          <a:lstStyle/>
          <a:p>
            <a:fld id="{F53CEAE2-3C94-4BFF-861C-EF16E2F56800}" type="slidenum">
              <a:rPr lang="en-US" smtClean="0"/>
              <a:t>3</a:t>
            </a:fld>
            <a:endParaRPr lang="en-US" dirty="0"/>
          </a:p>
        </p:txBody>
      </p:sp>
    </p:spTree>
    <p:extLst>
      <p:ext uri="{BB962C8B-B14F-4D97-AF65-F5344CB8AC3E}">
        <p14:creationId xmlns:p14="http://schemas.microsoft.com/office/powerpoint/2010/main" val="17778790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6E97AC-B94A-4158-9F13-62CA5723A9FF}" type="datetimeFigureOut">
              <a:rPr lang="en-US" smtClean="0"/>
              <a:t>1/19/2015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8660B5-FF90-430E-A375-7678342A737E}" type="slidenum">
              <a:rPr lang="en-US" smtClean="0"/>
              <a:t>‹#›</a:t>
            </a:fld>
            <a:endParaRPr lang="en-US" dirty="0"/>
          </a:p>
        </p:txBody>
      </p:sp>
    </p:spTree>
    <p:extLst>
      <p:ext uri="{BB962C8B-B14F-4D97-AF65-F5344CB8AC3E}">
        <p14:creationId xmlns:p14="http://schemas.microsoft.com/office/powerpoint/2010/main" val="966437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6E97AC-B94A-4158-9F13-62CA5723A9FF}" type="datetimeFigureOut">
              <a:rPr lang="en-US" smtClean="0"/>
              <a:t>1/19/2015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8660B5-FF90-430E-A375-7678342A737E}" type="slidenum">
              <a:rPr lang="en-US" smtClean="0"/>
              <a:t>‹#›</a:t>
            </a:fld>
            <a:endParaRPr lang="en-US" dirty="0"/>
          </a:p>
        </p:txBody>
      </p:sp>
    </p:spTree>
    <p:extLst>
      <p:ext uri="{BB962C8B-B14F-4D97-AF65-F5344CB8AC3E}">
        <p14:creationId xmlns:p14="http://schemas.microsoft.com/office/powerpoint/2010/main" val="4159744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6E97AC-B94A-4158-9F13-62CA5723A9FF}" type="datetimeFigureOut">
              <a:rPr lang="en-US" smtClean="0"/>
              <a:t>1/19/2015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8660B5-FF90-430E-A375-7678342A737E}" type="slidenum">
              <a:rPr lang="en-US" smtClean="0"/>
              <a:t>‹#›</a:t>
            </a:fld>
            <a:endParaRPr lang="en-US" dirty="0"/>
          </a:p>
        </p:txBody>
      </p:sp>
    </p:spTree>
    <p:extLst>
      <p:ext uri="{BB962C8B-B14F-4D97-AF65-F5344CB8AC3E}">
        <p14:creationId xmlns:p14="http://schemas.microsoft.com/office/powerpoint/2010/main" val="1479799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6E97AC-B94A-4158-9F13-62CA5723A9FF}" type="datetimeFigureOut">
              <a:rPr lang="en-US" smtClean="0"/>
              <a:t>1/19/2015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8660B5-FF90-430E-A375-7678342A737E}" type="slidenum">
              <a:rPr lang="en-US" smtClean="0"/>
              <a:t>‹#›</a:t>
            </a:fld>
            <a:endParaRPr lang="en-US" dirty="0"/>
          </a:p>
        </p:txBody>
      </p:sp>
    </p:spTree>
    <p:extLst>
      <p:ext uri="{BB962C8B-B14F-4D97-AF65-F5344CB8AC3E}">
        <p14:creationId xmlns:p14="http://schemas.microsoft.com/office/powerpoint/2010/main" val="4030128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6E97AC-B94A-4158-9F13-62CA5723A9FF}" type="datetimeFigureOut">
              <a:rPr lang="en-US" smtClean="0"/>
              <a:t>1/19/2015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8660B5-FF90-430E-A375-7678342A737E}" type="slidenum">
              <a:rPr lang="en-US" smtClean="0"/>
              <a:t>‹#›</a:t>
            </a:fld>
            <a:endParaRPr lang="en-US" dirty="0"/>
          </a:p>
        </p:txBody>
      </p:sp>
    </p:spTree>
    <p:extLst>
      <p:ext uri="{BB962C8B-B14F-4D97-AF65-F5344CB8AC3E}">
        <p14:creationId xmlns:p14="http://schemas.microsoft.com/office/powerpoint/2010/main" val="3758157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6E97AC-B94A-4158-9F13-62CA5723A9FF}" type="datetimeFigureOut">
              <a:rPr lang="en-US" smtClean="0"/>
              <a:t>1/19/2015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78660B5-FF90-430E-A375-7678342A737E}" type="slidenum">
              <a:rPr lang="en-US" smtClean="0"/>
              <a:t>‹#›</a:t>
            </a:fld>
            <a:endParaRPr lang="en-US" dirty="0"/>
          </a:p>
        </p:txBody>
      </p:sp>
    </p:spTree>
    <p:extLst>
      <p:ext uri="{BB962C8B-B14F-4D97-AF65-F5344CB8AC3E}">
        <p14:creationId xmlns:p14="http://schemas.microsoft.com/office/powerpoint/2010/main" val="2459518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6E97AC-B94A-4158-9F13-62CA5723A9FF}" type="datetimeFigureOut">
              <a:rPr lang="en-US" smtClean="0"/>
              <a:t>1/19/2015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78660B5-FF90-430E-A375-7678342A737E}" type="slidenum">
              <a:rPr lang="en-US" smtClean="0"/>
              <a:t>‹#›</a:t>
            </a:fld>
            <a:endParaRPr lang="en-US" dirty="0"/>
          </a:p>
        </p:txBody>
      </p:sp>
    </p:spTree>
    <p:extLst>
      <p:ext uri="{BB962C8B-B14F-4D97-AF65-F5344CB8AC3E}">
        <p14:creationId xmlns:p14="http://schemas.microsoft.com/office/powerpoint/2010/main" val="3158475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6E97AC-B94A-4158-9F13-62CA5723A9FF}" type="datetimeFigureOut">
              <a:rPr lang="en-US" smtClean="0"/>
              <a:t>1/19/2015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78660B5-FF90-430E-A375-7678342A737E}" type="slidenum">
              <a:rPr lang="en-US" smtClean="0"/>
              <a:t>‹#›</a:t>
            </a:fld>
            <a:endParaRPr lang="en-US" dirty="0"/>
          </a:p>
        </p:txBody>
      </p:sp>
    </p:spTree>
    <p:extLst>
      <p:ext uri="{BB962C8B-B14F-4D97-AF65-F5344CB8AC3E}">
        <p14:creationId xmlns:p14="http://schemas.microsoft.com/office/powerpoint/2010/main" val="718403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6E97AC-B94A-4158-9F13-62CA5723A9FF}" type="datetimeFigureOut">
              <a:rPr lang="en-US" smtClean="0"/>
              <a:t>1/19/2015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78660B5-FF90-430E-A375-7678342A737E}" type="slidenum">
              <a:rPr lang="en-US" smtClean="0"/>
              <a:t>‹#›</a:t>
            </a:fld>
            <a:endParaRPr lang="en-US" dirty="0"/>
          </a:p>
        </p:txBody>
      </p:sp>
    </p:spTree>
    <p:extLst>
      <p:ext uri="{BB962C8B-B14F-4D97-AF65-F5344CB8AC3E}">
        <p14:creationId xmlns:p14="http://schemas.microsoft.com/office/powerpoint/2010/main" val="3157390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6E97AC-B94A-4158-9F13-62CA5723A9FF}" type="datetimeFigureOut">
              <a:rPr lang="en-US" smtClean="0"/>
              <a:t>1/19/2015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78660B5-FF90-430E-A375-7678342A737E}" type="slidenum">
              <a:rPr lang="en-US" smtClean="0"/>
              <a:t>‹#›</a:t>
            </a:fld>
            <a:endParaRPr lang="en-US" dirty="0"/>
          </a:p>
        </p:txBody>
      </p:sp>
    </p:spTree>
    <p:extLst>
      <p:ext uri="{BB962C8B-B14F-4D97-AF65-F5344CB8AC3E}">
        <p14:creationId xmlns:p14="http://schemas.microsoft.com/office/powerpoint/2010/main" val="1292521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6E97AC-B94A-4158-9F13-62CA5723A9FF}" type="datetimeFigureOut">
              <a:rPr lang="en-US" smtClean="0"/>
              <a:t>1/19/2015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78660B5-FF90-430E-A375-7678342A737E}" type="slidenum">
              <a:rPr lang="en-US" smtClean="0"/>
              <a:t>‹#›</a:t>
            </a:fld>
            <a:endParaRPr lang="en-US" dirty="0"/>
          </a:p>
        </p:txBody>
      </p:sp>
    </p:spTree>
    <p:extLst>
      <p:ext uri="{BB962C8B-B14F-4D97-AF65-F5344CB8AC3E}">
        <p14:creationId xmlns:p14="http://schemas.microsoft.com/office/powerpoint/2010/main" val="2122176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6E97AC-B94A-4158-9F13-62CA5723A9FF}" type="datetimeFigureOut">
              <a:rPr lang="en-US" smtClean="0"/>
              <a:t>1/19/2015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8660B5-FF90-430E-A375-7678342A737E}" type="slidenum">
              <a:rPr lang="en-US" smtClean="0"/>
              <a:t>‹#›</a:t>
            </a:fld>
            <a:endParaRPr lang="en-US" dirty="0"/>
          </a:p>
        </p:txBody>
      </p:sp>
    </p:spTree>
    <p:extLst>
      <p:ext uri="{BB962C8B-B14F-4D97-AF65-F5344CB8AC3E}">
        <p14:creationId xmlns:p14="http://schemas.microsoft.com/office/powerpoint/2010/main" val="40578008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www.microsoft.com/security/sdl/default.aspx" TargetMode="External"/><Relationship Id="rId3" Type="http://schemas.openxmlformats.org/officeDocument/2006/relationships/hyperlink" Target="https://www.owasp.org/index.php/Category:OWASP_Top_Ten_Project" TargetMode="External"/><Relationship Id="rId7" Type="http://schemas.openxmlformats.org/officeDocument/2006/relationships/hyperlink" Target="https://developer.apple.com/library/ios/documentation/Security/Conceptual/SecureCodingGuide/SecurityDevelopmentChecklists/SecurityDevelopmentChecklists.html" TargetMode="External"/><Relationship Id="rId2" Type="http://schemas.openxmlformats.org/officeDocument/2006/relationships/hyperlink" Target="https://www.owasp.org/index.php/OWASP_Mobile_Security_Project" TargetMode="External"/><Relationship Id="rId1" Type="http://schemas.openxmlformats.org/officeDocument/2006/relationships/slideLayout" Target="../slideLayouts/slideLayout2.xml"/><Relationship Id="rId6" Type="http://schemas.openxmlformats.org/officeDocument/2006/relationships/hyperlink" Target="http://developer.android.com/training/best-security.html" TargetMode="External"/><Relationship Id="rId5" Type="http://schemas.openxmlformats.org/officeDocument/2006/relationships/hyperlink" Target="https://www.owasp.org/index.php/OWASP_Reverse_Engineering_and_Code_Modification_Prevention_Project" TargetMode="External"/><Relationship Id="rId4" Type="http://schemas.openxmlformats.org/officeDocument/2006/relationships/hyperlink" Target="https://www.owasp.org/index.php/Category:OWASP_Cloud_%E2%80%90_10_Project" TargetMode="External"/><Relationship Id="rId9" Type="http://schemas.openxmlformats.org/officeDocument/2006/relationships/hyperlink" Target="http://developer.blackberry.com/native/documentation/core/com.qnx.doc.native_sdk.security/topic/security_overview.html"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5"/>
            <a:ext cx="10469451" cy="2287923"/>
          </a:xfrm>
        </p:spPr>
        <p:txBody>
          <a:bodyPr/>
          <a:lstStyle/>
          <a:p>
            <a:pPr algn="ctr"/>
            <a:r>
              <a:rPr lang="en-US" b="1" dirty="0" smtClean="0"/>
              <a:t>OWASP Mobile Top 10</a:t>
            </a:r>
            <a:br>
              <a:rPr lang="en-US" b="1" dirty="0" smtClean="0"/>
            </a:br>
            <a:r>
              <a:rPr lang="en-US" b="1" dirty="0" smtClean="0"/>
              <a:t>Why They Matter and What We Can Do</a:t>
            </a:r>
            <a:endParaRPr lang="en-US" b="1"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48925" y="2451537"/>
            <a:ext cx="3048000" cy="3048000"/>
          </a:xfrm>
        </p:spPr>
      </p:pic>
      <p:sp>
        <p:nvSpPr>
          <p:cNvPr id="7" name="TextBox 6"/>
          <p:cNvSpPr txBox="1"/>
          <p:nvPr/>
        </p:nvSpPr>
        <p:spPr>
          <a:xfrm>
            <a:off x="1880315" y="5782614"/>
            <a:ext cx="8963696" cy="523220"/>
          </a:xfrm>
          <a:prstGeom prst="rect">
            <a:avLst/>
          </a:prstGeom>
          <a:noFill/>
        </p:spPr>
        <p:txBody>
          <a:bodyPr wrap="square" rtlCol="0">
            <a:spAutoFit/>
          </a:bodyPr>
          <a:lstStyle/>
          <a:p>
            <a:r>
              <a:rPr lang="en-US" sz="2800" dirty="0" smtClean="0"/>
              <a:t>BSides Columbus 2015			January 19</a:t>
            </a:r>
            <a:r>
              <a:rPr lang="en-US" sz="2800" baseline="30000" dirty="0" smtClean="0"/>
              <a:t>th</a:t>
            </a:r>
            <a:r>
              <a:rPr lang="en-US" sz="2800" dirty="0" smtClean="0"/>
              <a:t>, 2015</a:t>
            </a:r>
            <a:endParaRPr lang="en-US" sz="2800" dirty="0"/>
          </a:p>
        </p:txBody>
      </p:sp>
    </p:spTree>
    <p:extLst>
      <p:ext uri="{BB962C8B-B14F-4D97-AF65-F5344CB8AC3E}">
        <p14:creationId xmlns:p14="http://schemas.microsoft.com/office/powerpoint/2010/main" val="20419426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M7: Client Side Injection</a:t>
            </a:r>
            <a:endParaRPr lang="en-US" dirty="0"/>
          </a:p>
        </p:txBody>
      </p:sp>
      <p:sp>
        <p:nvSpPr>
          <p:cNvPr id="3" name="Content Placeholder 2"/>
          <p:cNvSpPr>
            <a:spLocks noGrp="1"/>
          </p:cNvSpPr>
          <p:nvPr>
            <p:ph sz="half" idx="1"/>
          </p:nvPr>
        </p:nvSpPr>
        <p:spPr/>
        <p:txBody>
          <a:bodyPr/>
          <a:lstStyle/>
          <a:p>
            <a:r>
              <a:rPr lang="en-US" dirty="0" smtClean="0"/>
              <a:t>What it Its:</a:t>
            </a:r>
          </a:p>
          <a:p>
            <a:pPr lvl="1"/>
            <a:r>
              <a:rPr lang="en-US" dirty="0" smtClean="0"/>
              <a:t>Allowing input without input validation and no prevention against code injection.</a:t>
            </a:r>
          </a:p>
          <a:p>
            <a:pPr lvl="1"/>
            <a:r>
              <a:rPr lang="en-US" dirty="0" smtClean="0"/>
              <a:t>This can be related to the data on the device itself, the mobile browser, application interfaces or the binary code itself. </a:t>
            </a:r>
            <a:endParaRPr lang="en-US" dirty="0"/>
          </a:p>
        </p:txBody>
      </p:sp>
      <p:sp>
        <p:nvSpPr>
          <p:cNvPr id="4" name="Content Placeholder 3"/>
          <p:cNvSpPr>
            <a:spLocks noGrp="1"/>
          </p:cNvSpPr>
          <p:nvPr>
            <p:ph sz="half" idx="2"/>
          </p:nvPr>
        </p:nvSpPr>
        <p:spPr/>
        <p:txBody>
          <a:bodyPr/>
          <a:lstStyle/>
          <a:p>
            <a:r>
              <a:rPr lang="en-US" dirty="0" smtClean="0"/>
              <a:t>How to Prevent:</a:t>
            </a:r>
          </a:p>
          <a:p>
            <a:pPr lvl="1"/>
            <a:r>
              <a:rPr lang="en-US" dirty="0" smtClean="0"/>
              <a:t>Look at all areas your application can receive data from and apply some sort of data validation.</a:t>
            </a:r>
          </a:p>
          <a:p>
            <a:pPr lvl="1"/>
            <a:r>
              <a:rPr lang="en-US" dirty="0" smtClean="0"/>
              <a:t>For injection attacks on the mobile side, follow best practices for your OS of choice in terms of secure development against injections.</a:t>
            </a:r>
          </a:p>
          <a:p>
            <a:pPr lvl="1"/>
            <a:r>
              <a:rPr lang="en-US" dirty="0" smtClean="0"/>
              <a:t>M10 will discuss more in terms of binary attacks.</a:t>
            </a:r>
            <a:endParaRPr lang="en-US" dirty="0"/>
          </a:p>
        </p:txBody>
      </p:sp>
    </p:spTree>
    <p:extLst>
      <p:ext uri="{BB962C8B-B14F-4D97-AF65-F5344CB8AC3E}">
        <p14:creationId xmlns:p14="http://schemas.microsoft.com/office/powerpoint/2010/main" val="1386744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M8: Security Decisions Via Untrusted Inputs</a:t>
            </a:r>
            <a:endParaRPr lang="en-US" dirty="0"/>
          </a:p>
        </p:txBody>
      </p:sp>
      <p:sp>
        <p:nvSpPr>
          <p:cNvPr id="3" name="Content Placeholder 2"/>
          <p:cNvSpPr>
            <a:spLocks noGrp="1"/>
          </p:cNvSpPr>
          <p:nvPr>
            <p:ph sz="half" idx="1"/>
          </p:nvPr>
        </p:nvSpPr>
        <p:spPr/>
        <p:txBody>
          <a:bodyPr/>
          <a:lstStyle/>
          <a:p>
            <a:r>
              <a:rPr lang="en-US" dirty="0" smtClean="0"/>
              <a:t>What it Is:</a:t>
            </a:r>
          </a:p>
          <a:p>
            <a:pPr lvl="1"/>
            <a:r>
              <a:rPr lang="en-US" dirty="0" smtClean="0"/>
              <a:t>This is related specifically a mishandling or a misunderstanding about how to handle input via </a:t>
            </a:r>
            <a:r>
              <a:rPr lang="en-US" dirty="0"/>
              <a:t>I</a:t>
            </a:r>
            <a:r>
              <a:rPr lang="en-US" dirty="0" smtClean="0"/>
              <a:t>nter Process Communications (IPC)  within the operating system.</a:t>
            </a:r>
          </a:p>
          <a:p>
            <a:pPr lvl="2"/>
            <a:endParaRPr lang="en-US" dirty="0"/>
          </a:p>
        </p:txBody>
      </p:sp>
      <p:sp>
        <p:nvSpPr>
          <p:cNvPr id="4" name="Content Placeholder 3"/>
          <p:cNvSpPr>
            <a:spLocks noGrp="1"/>
          </p:cNvSpPr>
          <p:nvPr>
            <p:ph sz="half" idx="2"/>
          </p:nvPr>
        </p:nvSpPr>
        <p:spPr/>
        <p:txBody>
          <a:bodyPr/>
          <a:lstStyle/>
          <a:p>
            <a:r>
              <a:rPr lang="en-US" dirty="0" smtClean="0"/>
              <a:t>How to Prevent:</a:t>
            </a:r>
          </a:p>
          <a:p>
            <a:pPr lvl="1"/>
            <a:r>
              <a:rPr lang="en-US" dirty="0" smtClean="0"/>
              <a:t>If IPC is needed, restrict access to a white list of trusted apps.</a:t>
            </a:r>
          </a:p>
          <a:p>
            <a:pPr lvl="1"/>
            <a:r>
              <a:rPr lang="en-US" dirty="0" smtClean="0"/>
              <a:t>Sensitive actions should require user interaction.</a:t>
            </a:r>
          </a:p>
          <a:p>
            <a:pPr lvl="1"/>
            <a:r>
              <a:rPr lang="en-US" dirty="0" smtClean="0"/>
              <a:t>Input validation must be strict for all IPC entries.</a:t>
            </a:r>
          </a:p>
          <a:p>
            <a:pPr lvl="1"/>
            <a:r>
              <a:rPr lang="en-US" dirty="0" smtClean="0"/>
              <a:t>Do not pass sensitive information over IPC.</a:t>
            </a:r>
            <a:endParaRPr lang="en-US" dirty="0"/>
          </a:p>
        </p:txBody>
      </p:sp>
    </p:spTree>
    <p:extLst>
      <p:ext uri="{BB962C8B-B14F-4D97-AF65-F5344CB8AC3E}">
        <p14:creationId xmlns:p14="http://schemas.microsoft.com/office/powerpoint/2010/main" val="42356822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M9: Improper Session Handling</a:t>
            </a:r>
            <a:endParaRPr lang="en-US" dirty="0"/>
          </a:p>
        </p:txBody>
      </p:sp>
      <p:sp>
        <p:nvSpPr>
          <p:cNvPr id="3" name="Content Placeholder 2"/>
          <p:cNvSpPr>
            <a:spLocks noGrp="1"/>
          </p:cNvSpPr>
          <p:nvPr>
            <p:ph sz="half" idx="1"/>
          </p:nvPr>
        </p:nvSpPr>
        <p:spPr/>
        <p:txBody>
          <a:bodyPr>
            <a:normAutofit lnSpcReduction="10000"/>
          </a:bodyPr>
          <a:lstStyle/>
          <a:p>
            <a:r>
              <a:rPr lang="en-US" dirty="0" smtClean="0"/>
              <a:t>What It Is:</a:t>
            </a:r>
          </a:p>
          <a:p>
            <a:pPr lvl="1"/>
            <a:r>
              <a:rPr lang="en-US" dirty="0" smtClean="0"/>
              <a:t>This primarily centers around not invalidating sessions on the back end, have no time out protection or inadequate time outs, not rotating cookies, and insecure token creation.</a:t>
            </a:r>
            <a:endParaRPr lang="en-US" dirty="0"/>
          </a:p>
        </p:txBody>
      </p:sp>
      <p:sp>
        <p:nvSpPr>
          <p:cNvPr id="4" name="Content Placeholder 3"/>
          <p:cNvSpPr>
            <a:spLocks noGrp="1"/>
          </p:cNvSpPr>
          <p:nvPr>
            <p:ph sz="half" idx="2"/>
          </p:nvPr>
        </p:nvSpPr>
        <p:spPr/>
        <p:txBody>
          <a:bodyPr>
            <a:normAutofit lnSpcReduction="10000"/>
          </a:bodyPr>
          <a:lstStyle/>
          <a:p>
            <a:r>
              <a:rPr lang="en-US" dirty="0" smtClean="0"/>
              <a:t>How to Prevent:</a:t>
            </a:r>
          </a:p>
          <a:p>
            <a:pPr lvl="1"/>
            <a:r>
              <a:rPr lang="en-US" dirty="0" smtClean="0"/>
              <a:t>Invalidate sessions both on the mobile app and on the server side.</a:t>
            </a:r>
          </a:p>
          <a:p>
            <a:pPr lvl="1"/>
            <a:r>
              <a:rPr lang="en-US" dirty="0" smtClean="0"/>
              <a:t>Set good time out protections,  with high security apps having the shortest window before timing out.</a:t>
            </a:r>
          </a:p>
          <a:p>
            <a:pPr lvl="1"/>
            <a:r>
              <a:rPr lang="en-US" dirty="0" smtClean="0"/>
              <a:t>Destroy cookies on the server side and insure cookies from prior sessions no longer accepted.</a:t>
            </a:r>
          </a:p>
          <a:p>
            <a:pPr lvl="1"/>
            <a:r>
              <a:rPr lang="en-US" dirty="0" smtClean="0"/>
              <a:t>Like cryptography, use well established and industry standard methods of creating tokens.</a:t>
            </a:r>
            <a:endParaRPr lang="en-US" dirty="0"/>
          </a:p>
        </p:txBody>
      </p:sp>
    </p:spTree>
    <p:extLst>
      <p:ext uri="{BB962C8B-B14F-4D97-AF65-F5344CB8AC3E}">
        <p14:creationId xmlns:p14="http://schemas.microsoft.com/office/powerpoint/2010/main" val="20988919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M10: Lack of Binary Protections</a:t>
            </a:r>
            <a:endParaRPr lang="en-US" dirty="0"/>
          </a:p>
        </p:txBody>
      </p:sp>
      <p:sp>
        <p:nvSpPr>
          <p:cNvPr id="3" name="Content Placeholder 2"/>
          <p:cNvSpPr>
            <a:spLocks noGrp="1"/>
          </p:cNvSpPr>
          <p:nvPr>
            <p:ph sz="half" idx="1"/>
          </p:nvPr>
        </p:nvSpPr>
        <p:spPr/>
        <p:txBody>
          <a:bodyPr/>
          <a:lstStyle/>
          <a:p>
            <a:r>
              <a:rPr lang="en-US" dirty="0" smtClean="0"/>
              <a:t>What It Is:</a:t>
            </a:r>
          </a:p>
          <a:p>
            <a:pPr lvl="1"/>
            <a:r>
              <a:rPr lang="en-US" dirty="0" smtClean="0"/>
              <a:t>The primary risk and attack vector is a code base that is hosted in an untrusted environment.</a:t>
            </a:r>
          </a:p>
          <a:p>
            <a:pPr lvl="2"/>
            <a:r>
              <a:rPr lang="en-US" dirty="0" smtClean="0"/>
              <a:t>This is an environment where the organization does not have physical control.</a:t>
            </a:r>
          </a:p>
          <a:p>
            <a:pPr lvl="2"/>
            <a:r>
              <a:rPr lang="en-US" dirty="0" smtClean="0"/>
              <a:t>Mobile clients, firmware in appliances, cloud spaces or data centers in certain countries.</a:t>
            </a:r>
            <a:endParaRPr lang="en-US" dirty="0"/>
          </a:p>
        </p:txBody>
      </p:sp>
      <p:sp>
        <p:nvSpPr>
          <p:cNvPr id="4" name="Content Placeholder 3"/>
          <p:cNvSpPr>
            <a:spLocks noGrp="1"/>
          </p:cNvSpPr>
          <p:nvPr>
            <p:ph sz="half" idx="2"/>
          </p:nvPr>
        </p:nvSpPr>
        <p:spPr/>
        <p:txBody>
          <a:bodyPr/>
          <a:lstStyle/>
          <a:p>
            <a:r>
              <a:rPr lang="en-US" dirty="0" smtClean="0"/>
              <a:t>How to Prevent:</a:t>
            </a:r>
          </a:p>
          <a:p>
            <a:pPr lvl="1"/>
            <a:r>
              <a:rPr lang="en-US" dirty="0" smtClean="0"/>
              <a:t>Follow secure coding techniques for mobile apps.</a:t>
            </a:r>
          </a:p>
          <a:p>
            <a:pPr lvl="1"/>
            <a:r>
              <a:rPr lang="en-US" dirty="0" smtClean="0"/>
              <a:t>Build the app to prevent an adversary from analyzing and reverse engineering the app.</a:t>
            </a:r>
          </a:p>
          <a:p>
            <a:pPr lvl="1"/>
            <a:r>
              <a:rPr lang="en-US" dirty="0" smtClean="0"/>
              <a:t>Build the app to react appropriately to code integrity violation.</a:t>
            </a:r>
          </a:p>
          <a:p>
            <a:pPr lvl="1"/>
            <a:endParaRPr lang="en-US" dirty="0"/>
          </a:p>
        </p:txBody>
      </p:sp>
    </p:spTree>
    <p:extLst>
      <p:ext uri="{BB962C8B-B14F-4D97-AF65-F5344CB8AC3E}">
        <p14:creationId xmlns:p14="http://schemas.microsoft.com/office/powerpoint/2010/main" val="39130418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In Closing:</a:t>
            </a:r>
            <a:endParaRPr lang="en-US" dirty="0"/>
          </a:p>
        </p:txBody>
      </p:sp>
      <p:sp>
        <p:nvSpPr>
          <p:cNvPr id="6" name="Content Placeholder 5"/>
          <p:cNvSpPr>
            <a:spLocks noGrp="1"/>
          </p:cNvSpPr>
          <p:nvPr>
            <p:ph idx="1"/>
          </p:nvPr>
        </p:nvSpPr>
        <p:spPr/>
        <p:txBody>
          <a:bodyPr/>
          <a:lstStyle/>
          <a:p>
            <a:r>
              <a:rPr lang="en-US" dirty="0" smtClean="0"/>
              <a:t>As we continue to move towards more and more mobile apps, it is important for developers, QA, support, and security personnel to understand the weaknesses in the tools we are use and put in mitigation strategies to account for these.  Security must be an end to end process in development.</a:t>
            </a:r>
          </a:p>
          <a:p>
            <a:r>
              <a:rPr lang="en-US" dirty="0" smtClean="0"/>
              <a:t>Always assume insecurity and work to address it.  Never assume security is present or that someone else is handling it.</a:t>
            </a:r>
          </a:p>
          <a:p>
            <a:r>
              <a:rPr lang="en-US" dirty="0" smtClean="0"/>
              <a:t>Threat model everything from top to bottom.  This will prevent surprises.</a:t>
            </a:r>
          </a:p>
          <a:p>
            <a:r>
              <a:rPr lang="en-US" dirty="0" smtClean="0"/>
              <a:t>Never compromise security in an application, mobile or otherwise.</a:t>
            </a:r>
          </a:p>
        </p:txBody>
      </p:sp>
    </p:spTree>
    <p:extLst>
      <p:ext uri="{BB962C8B-B14F-4D97-AF65-F5344CB8AC3E}">
        <p14:creationId xmlns:p14="http://schemas.microsoft.com/office/powerpoint/2010/main" val="31038055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Additional Information</a:t>
            </a:r>
            <a:endParaRPr lang="en-US" dirty="0"/>
          </a:p>
        </p:txBody>
      </p:sp>
      <p:sp>
        <p:nvSpPr>
          <p:cNvPr id="6" name="Content Placeholder 5"/>
          <p:cNvSpPr>
            <a:spLocks noGrp="1"/>
          </p:cNvSpPr>
          <p:nvPr>
            <p:ph idx="1"/>
          </p:nvPr>
        </p:nvSpPr>
        <p:spPr/>
        <p:txBody>
          <a:bodyPr>
            <a:normAutofit fontScale="85000" lnSpcReduction="20000"/>
          </a:bodyPr>
          <a:lstStyle/>
          <a:p>
            <a:r>
              <a:rPr lang="en-US" sz="2200" dirty="0" smtClean="0"/>
              <a:t>OWASP Mobile Security Project: </a:t>
            </a:r>
            <a:r>
              <a:rPr lang="en-US" sz="2200" dirty="0" smtClean="0">
                <a:hlinkClick r:id="rId2"/>
              </a:rPr>
              <a:t>https://www.owasp.org/index.php/OWASP_Mobile_Security_Project</a:t>
            </a:r>
            <a:endParaRPr lang="en-US" sz="2200" dirty="0" smtClean="0"/>
          </a:p>
          <a:p>
            <a:r>
              <a:rPr lang="en-US" sz="2200" dirty="0" smtClean="0"/>
              <a:t>OWASP Traditional  Top 10: </a:t>
            </a:r>
            <a:r>
              <a:rPr lang="en-US" sz="2200" dirty="0" smtClean="0">
                <a:hlinkClick r:id="rId3"/>
              </a:rPr>
              <a:t>https://www.owasp.org/index.php/Category:OWASP_Top_Ten_Project</a:t>
            </a:r>
            <a:endParaRPr lang="en-US" sz="2200" dirty="0" smtClean="0"/>
          </a:p>
          <a:p>
            <a:r>
              <a:rPr lang="en-US" sz="2200" dirty="0" smtClean="0"/>
              <a:t>OWASP Cloud Project: </a:t>
            </a:r>
            <a:r>
              <a:rPr lang="en-US" sz="2200" dirty="0" smtClean="0">
                <a:hlinkClick r:id="rId4"/>
              </a:rPr>
              <a:t>https://www.owasp.org/index.php/Category:OWASP_Cloud_%E2%80%90_10_Project</a:t>
            </a:r>
            <a:endParaRPr lang="en-US" sz="2200" dirty="0" smtClean="0"/>
          </a:p>
          <a:p>
            <a:r>
              <a:rPr lang="en-US" sz="2200" dirty="0" smtClean="0"/>
              <a:t>OWASP Reverse Engineering and Code Modification Prevention Project</a:t>
            </a:r>
            <a:r>
              <a:rPr lang="en-US" sz="2200" dirty="0"/>
              <a:t>: </a:t>
            </a:r>
            <a:r>
              <a:rPr lang="en-US" sz="2200" dirty="0">
                <a:hlinkClick r:id="rId5"/>
              </a:rPr>
              <a:t>https://</a:t>
            </a:r>
            <a:r>
              <a:rPr lang="en-US" sz="2200" dirty="0" smtClean="0">
                <a:hlinkClick r:id="rId5"/>
              </a:rPr>
              <a:t>www.owasp.org/index.php/OWASP_Reverse_Engineering_and_Code_Modification_Prevention_Project</a:t>
            </a:r>
            <a:endParaRPr lang="en-US" sz="2200" dirty="0" smtClean="0"/>
          </a:p>
          <a:p>
            <a:r>
              <a:rPr lang="en-US" sz="2200" dirty="0" smtClean="0"/>
              <a:t>Android Secure Developer Practices: </a:t>
            </a:r>
            <a:r>
              <a:rPr lang="en-US" sz="2200" dirty="0" smtClean="0">
                <a:hlinkClick r:id="rId6"/>
              </a:rPr>
              <a:t>http://developer.android.com/training/best-security.html</a:t>
            </a:r>
            <a:endParaRPr lang="en-US" sz="2200" dirty="0" smtClean="0"/>
          </a:p>
          <a:p>
            <a:r>
              <a:rPr lang="en-US" sz="2200" dirty="0" smtClean="0"/>
              <a:t>iOS Secure Developer Practices: </a:t>
            </a:r>
            <a:r>
              <a:rPr lang="en-US" sz="2200" dirty="0" smtClean="0">
                <a:hlinkClick r:id="rId7"/>
              </a:rPr>
              <a:t>https://developer.apple.com/library/ios/documentation/Security/Conceptual/SecureCodingGuide/SecurityDevelopmentChecklists/SecurityDevelopmentChecklists.html</a:t>
            </a:r>
            <a:endParaRPr lang="en-US" sz="2200" dirty="0"/>
          </a:p>
          <a:p>
            <a:r>
              <a:rPr lang="en-US" sz="2200" dirty="0" smtClean="0"/>
              <a:t>Microsoft Security Development LifeCycle</a:t>
            </a:r>
            <a:r>
              <a:rPr lang="en-US" sz="2200" dirty="0"/>
              <a:t>: </a:t>
            </a:r>
            <a:r>
              <a:rPr lang="en-US" sz="2200" dirty="0">
                <a:hlinkClick r:id="rId8"/>
              </a:rPr>
              <a:t>http://</a:t>
            </a:r>
            <a:r>
              <a:rPr lang="en-US" sz="2200" dirty="0" smtClean="0">
                <a:hlinkClick r:id="rId8"/>
              </a:rPr>
              <a:t>www.microsoft.com/security/sdl/default.aspx</a:t>
            </a:r>
            <a:endParaRPr lang="en-US" sz="2200" dirty="0" smtClean="0"/>
          </a:p>
          <a:p>
            <a:r>
              <a:rPr lang="en-US" sz="2200" dirty="0" smtClean="0"/>
              <a:t>BlackBerry Security </a:t>
            </a:r>
            <a:r>
              <a:rPr lang="en-US" sz="2200" dirty="0"/>
              <a:t>Best Practices: </a:t>
            </a:r>
            <a:r>
              <a:rPr lang="en-US" sz="2200" dirty="0">
                <a:hlinkClick r:id="rId9"/>
              </a:rPr>
              <a:t>http://</a:t>
            </a:r>
            <a:r>
              <a:rPr lang="en-US" sz="2200" dirty="0" smtClean="0">
                <a:hlinkClick r:id="rId9"/>
              </a:rPr>
              <a:t>developer.blackberry.com/native/documentation/core/com.qnx.doc.native_sdk.security/topic/security_overview.html</a:t>
            </a:r>
            <a:endParaRPr lang="en-US" sz="2200" dirty="0" smtClean="0"/>
          </a:p>
          <a:p>
            <a:endParaRPr lang="en-US" dirty="0"/>
          </a:p>
        </p:txBody>
      </p:sp>
    </p:spTree>
    <p:extLst>
      <p:ext uri="{BB962C8B-B14F-4D97-AF65-F5344CB8AC3E}">
        <p14:creationId xmlns:p14="http://schemas.microsoft.com/office/powerpoint/2010/main" val="10026450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QUESTIONS?</a:t>
            </a:r>
            <a:endParaRPr lang="en-US" dirty="0"/>
          </a:p>
        </p:txBody>
      </p:sp>
    </p:spTree>
    <p:extLst>
      <p:ext uri="{BB962C8B-B14F-4D97-AF65-F5344CB8AC3E}">
        <p14:creationId xmlns:p14="http://schemas.microsoft.com/office/powerpoint/2010/main" val="5886356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THANK YOU!!!!</a:t>
            </a:r>
            <a:endParaRPr lang="en-US" dirty="0"/>
          </a:p>
        </p:txBody>
      </p:sp>
      <p:sp>
        <p:nvSpPr>
          <p:cNvPr id="3" name="Content Placeholder 2"/>
          <p:cNvSpPr>
            <a:spLocks noGrp="1"/>
          </p:cNvSpPr>
          <p:nvPr>
            <p:ph idx="1"/>
          </p:nvPr>
        </p:nvSpPr>
        <p:spPr/>
        <p:txBody>
          <a:bodyPr/>
          <a:lstStyle/>
          <a:p>
            <a:pPr marL="0" indent="0" algn="ctr">
              <a:buNone/>
            </a:pPr>
            <a:endParaRPr lang="en-US" sz="6000" dirty="0" smtClean="0"/>
          </a:p>
          <a:p>
            <a:pPr marL="0" indent="0" algn="ctr">
              <a:buNone/>
            </a:pPr>
            <a:r>
              <a:rPr lang="en-US" sz="6000" dirty="0" smtClean="0"/>
              <a:t>@</a:t>
            </a:r>
            <a:r>
              <a:rPr lang="en-US" sz="6000" dirty="0" err="1" smtClean="0"/>
              <a:t>rrickardjr</a:t>
            </a:r>
            <a:endParaRPr lang="en-US" sz="6000" dirty="0" smtClean="0"/>
          </a:p>
          <a:p>
            <a:pPr algn="ctr"/>
            <a:endParaRPr lang="en-US" dirty="0"/>
          </a:p>
          <a:p>
            <a:pPr algn="ctr"/>
            <a:endParaRPr lang="en-US" dirty="0" smtClean="0"/>
          </a:p>
          <a:p>
            <a:pPr marL="0" indent="0" algn="ctr">
              <a:buNone/>
            </a:pPr>
            <a:endParaRPr lang="en-US" dirty="0" smtClean="0"/>
          </a:p>
        </p:txBody>
      </p:sp>
    </p:spTree>
    <p:extLst>
      <p:ext uri="{BB962C8B-B14F-4D97-AF65-F5344CB8AC3E}">
        <p14:creationId xmlns:p14="http://schemas.microsoft.com/office/powerpoint/2010/main" val="22516625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Am I?</a:t>
            </a:r>
            <a:endParaRPr lang="en-US" dirty="0"/>
          </a:p>
        </p:txBody>
      </p:sp>
      <p:sp>
        <p:nvSpPr>
          <p:cNvPr id="3" name="Content Placeholder 2"/>
          <p:cNvSpPr>
            <a:spLocks noGrp="1"/>
          </p:cNvSpPr>
          <p:nvPr>
            <p:ph idx="1"/>
          </p:nvPr>
        </p:nvSpPr>
        <p:spPr/>
        <p:txBody>
          <a:bodyPr>
            <a:normAutofit/>
          </a:bodyPr>
          <a:lstStyle/>
          <a:p>
            <a:pPr>
              <a:lnSpc>
                <a:spcPct val="200000"/>
              </a:lnSpc>
            </a:pPr>
            <a:r>
              <a:rPr lang="en-US" dirty="0" smtClean="0"/>
              <a:t>Husband and Father</a:t>
            </a:r>
          </a:p>
          <a:p>
            <a:pPr>
              <a:lnSpc>
                <a:spcPct val="200000"/>
              </a:lnSpc>
            </a:pPr>
            <a:r>
              <a:rPr lang="en-US" dirty="0" smtClean="0"/>
              <a:t>Over 20 years in technology</a:t>
            </a:r>
          </a:p>
          <a:p>
            <a:pPr>
              <a:lnSpc>
                <a:spcPct val="200000"/>
              </a:lnSpc>
            </a:pPr>
            <a:r>
              <a:rPr lang="en-US" dirty="0" smtClean="0"/>
              <a:t>New to the information security field.</a:t>
            </a:r>
          </a:p>
          <a:p>
            <a:pPr>
              <a:lnSpc>
                <a:spcPct val="200000"/>
              </a:lnSpc>
            </a:pPr>
            <a:r>
              <a:rPr lang="en-US" dirty="0" smtClean="0"/>
              <a:t>This is my first conference talk ever</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14904" y="930417"/>
            <a:ext cx="4622800" cy="4178300"/>
          </a:xfrm>
          <a:prstGeom prst="rect">
            <a:avLst/>
          </a:prstGeom>
        </p:spPr>
      </p:pic>
    </p:spTree>
    <p:extLst>
      <p:ext uri="{BB962C8B-B14F-4D97-AF65-F5344CB8AC3E}">
        <p14:creationId xmlns:p14="http://schemas.microsoft.com/office/powerpoint/2010/main" val="9899485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031383" y="364164"/>
            <a:ext cx="10547797" cy="5688905"/>
          </a:xfrm>
        </p:spPr>
      </p:pic>
    </p:spTree>
    <p:extLst>
      <p:ext uri="{BB962C8B-B14F-4D97-AF65-F5344CB8AC3E}">
        <p14:creationId xmlns:p14="http://schemas.microsoft.com/office/powerpoint/2010/main" val="8813960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M1: Weak Server Side Controls</a:t>
            </a:r>
            <a:endParaRPr lang="en-US" dirty="0"/>
          </a:p>
        </p:txBody>
      </p:sp>
      <p:sp>
        <p:nvSpPr>
          <p:cNvPr id="5" name="Content Placeholder 4"/>
          <p:cNvSpPr>
            <a:spLocks noGrp="1"/>
          </p:cNvSpPr>
          <p:nvPr>
            <p:ph sz="half" idx="1"/>
          </p:nvPr>
        </p:nvSpPr>
        <p:spPr/>
        <p:txBody>
          <a:bodyPr/>
          <a:lstStyle/>
          <a:p>
            <a:r>
              <a:rPr lang="en-US" dirty="0" smtClean="0"/>
              <a:t>What it is:</a:t>
            </a:r>
          </a:p>
          <a:p>
            <a:pPr lvl="1"/>
            <a:r>
              <a:rPr lang="en-US" dirty="0" smtClean="0"/>
              <a:t>Attack vectors typically leading to the traditional OWASP Top 10 as well as the OWASP Cloud Top 10</a:t>
            </a:r>
          </a:p>
          <a:p>
            <a:pPr lvl="1"/>
            <a:r>
              <a:rPr lang="en-US" dirty="0" smtClean="0"/>
              <a:t>Anything that a mobile application can do wrong that is not on the phone itself.</a:t>
            </a:r>
          </a:p>
          <a:p>
            <a:pPr lvl="1"/>
            <a:r>
              <a:rPr lang="en-US" dirty="0" smtClean="0"/>
              <a:t>SQL Injection, CSRF, XSS, etc..</a:t>
            </a:r>
          </a:p>
          <a:p>
            <a:pPr lvl="1"/>
            <a:r>
              <a:rPr lang="en-US" dirty="0" smtClean="0"/>
              <a:t>Insecure Coding Practices</a:t>
            </a:r>
            <a:endParaRPr lang="en-US" dirty="0"/>
          </a:p>
        </p:txBody>
      </p:sp>
      <p:sp>
        <p:nvSpPr>
          <p:cNvPr id="6" name="Content Placeholder 5"/>
          <p:cNvSpPr>
            <a:spLocks noGrp="1"/>
          </p:cNvSpPr>
          <p:nvPr>
            <p:ph sz="half" idx="2"/>
          </p:nvPr>
        </p:nvSpPr>
        <p:spPr/>
        <p:txBody>
          <a:bodyPr/>
          <a:lstStyle/>
          <a:p>
            <a:r>
              <a:rPr lang="en-US" dirty="0" smtClean="0"/>
              <a:t>How to prevent:</a:t>
            </a:r>
          </a:p>
          <a:p>
            <a:pPr lvl="1"/>
            <a:r>
              <a:rPr lang="en-US" dirty="0" smtClean="0"/>
              <a:t>Satisfy the requirements for the OWASP Top 10 and OWASP Cloud Top 10.</a:t>
            </a:r>
          </a:p>
          <a:p>
            <a:pPr lvl="1"/>
            <a:r>
              <a:rPr lang="en-US" dirty="0" smtClean="0"/>
              <a:t>Implement secure coding practices across your organization.</a:t>
            </a:r>
          </a:p>
          <a:p>
            <a:pPr lvl="1"/>
            <a:r>
              <a:rPr lang="en-US" dirty="0" smtClean="0"/>
              <a:t>Don’t think that holes in your web application or cloud services are limited to just those areas.</a:t>
            </a:r>
            <a:endParaRPr lang="en-US" dirty="0"/>
          </a:p>
        </p:txBody>
      </p:sp>
    </p:spTree>
    <p:extLst>
      <p:ext uri="{BB962C8B-B14F-4D97-AF65-F5344CB8AC3E}">
        <p14:creationId xmlns:p14="http://schemas.microsoft.com/office/powerpoint/2010/main" val="18515015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M2: Insecure Data Storage</a:t>
            </a:r>
            <a:endParaRPr lang="en-US" dirty="0"/>
          </a:p>
        </p:txBody>
      </p:sp>
      <p:sp>
        <p:nvSpPr>
          <p:cNvPr id="3" name="Content Placeholder 2"/>
          <p:cNvSpPr>
            <a:spLocks noGrp="1"/>
          </p:cNvSpPr>
          <p:nvPr>
            <p:ph sz="half" idx="1"/>
          </p:nvPr>
        </p:nvSpPr>
        <p:spPr/>
        <p:txBody>
          <a:bodyPr/>
          <a:lstStyle/>
          <a:p>
            <a:r>
              <a:rPr lang="en-US" dirty="0" smtClean="0"/>
              <a:t>What It Is:</a:t>
            </a:r>
          </a:p>
          <a:p>
            <a:pPr lvl="1"/>
            <a:r>
              <a:rPr lang="en-US" dirty="0" smtClean="0"/>
              <a:t>Securing critical information insecurely on the device</a:t>
            </a:r>
          </a:p>
          <a:p>
            <a:pPr lvl="1"/>
            <a:r>
              <a:rPr lang="en-US" dirty="0" smtClean="0"/>
              <a:t>Most commonly seen in these places:</a:t>
            </a:r>
          </a:p>
          <a:p>
            <a:pPr lvl="2"/>
            <a:r>
              <a:rPr lang="en-US" dirty="0" smtClean="0"/>
              <a:t>SQLite Databases</a:t>
            </a:r>
          </a:p>
          <a:p>
            <a:pPr lvl="2"/>
            <a:r>
              <a:rPr lang="en-US" dirty="0" smtClean="0"/>
              <a:t>Log Files</a:t>
            </a:r>
          </a:p>
          <a:p>
            <a:pPr lvl="2"/>
            <a:r>
              <a:rPr lang="en-US" dirty="0" smtClean="0"/>
              <a:t>Binary Data Stores</a:t>
            </a:r>
          </a:p>
          <a:p>
            <a:pPr lvl="2"/>
            <a:r>
              <a:rPr lang="en-US" dirty="0" smtClean="0"/>
              <a:t>SD Cards</a:t>
            </a:r>
          </a:p>
          <a:p>
            <a:pPr lvl="2"/>
            <a:r>
              <a:rPr lang="en-US" dirty="0" smtClean="0"/>
              <a:t>Cloud Synced</a:t>
            </a:r>
            <a:endParaRPr lang="en-US" dirty="0"/>
          </a:p>
        </p:txBody>
      </p:sp>
      <p:sp>
        <p:nvSpPr>
          <p:cNvPr id="4" name="Content Placeholder 3"/>
          <p:cNvSpPr>
            <a:spLocks noGrp="1"/>
          </p:cNvSpPr>
          <p:nvPr>
            <p:ph sz="half" idx="2"/>
          </p:nvPr>
        </p:nvSpPr>
        <p:spPr/>
        <p:txBody>
          <a:bodyPr/>
          <a:lstStyle/>
          <a:p>
            <a:r>
              <a:rPr lang="en-US" dirty="0" smtClean="0"/>
              <a:t>How to Prevent:</a:t>
            </a:r>
          </a:p>
          <a:p>
            <a:pPr lvl="1"/>
            <a:r>
              <a:rPr lang="en-US" dirty="0" smtClean="0"/>
              <a:t>The primary rule of mobile apps is not to store data unless absolutely necessary.</a:t>
            </a:r>
          </a:p>
          <a:p>
            <a:pPr lvl="1"/>
            <a:r>
              <a:rPr lang="en-US" dirty="0" smtClean="0"/>
              <a:t>If you must store data on the phone, it is your responsibility to know what is stored and protect it accordingly.</a:t>
            </a:r>
          </a:p>
          <a:p>
            <a:pPr lvl="1"/>
            <a:r>
              <a:rPr lang="en-US" dirty="0" smtClean="0"/>
              <a:t>OWASP maintains Best Practices for both iOS and Android in terms of data storage.</a:t>
            </a:r>
            <a:endParaRPr lang="en-US" dirty="0"/>
          </a:p>
        </p:txBody>
      </p:sp>
    </p:spTree>
    <p:extLst>
      <p:ext uri="{BB962C8B-B14F-4D97-AF65-F5344CB8AC3E}">
        <p14:creationId xmlns:p14="http://schemas.microsoft.com/office/powerpoint/2010/main" val="35666856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M3: Insufficient Transport Layer Protection</a:t>
            </a:r>
            <a:endParaRPr lang="en-US" dirty="0"/>
          </a:p>
        </p:txBody>
      </p:sp>
      <p:sp>
        <p:nvSpPr>
          <p:cNvPr id="3" name="Content Placeholder 2"/>
          <p:cNvSpPr>
            <a:spLocks noGrp="1"/>
          </p:cNvSpPr>
          <p:nvPr>
            <p:ph sz="half" idx="1"/>
          </p:nvPr>
        </p:nvSpPr>
        <p:spPr/>
        <p:txBody>
          <a:bodyPr/>
          <a:lstStyle/>
          <a:p>
            <a:r>
              <a:rPr lang="en-US" dirty="0" smtClean="0"/>
              <a:t>What It Is:</a:t>
            </a:r>
          </a:p>
          <a:p>
            <a:pPr lvl="1"/>
            <a:r>
              <a:rPr lang="en-US" dirty="0" smtClean="0"/>
              <a:t>Anything related to the transport of information from the client to the server, whether over a mobile network or a Wi-Fi Network.</a:t>
            </a:r>
          </a:p>
          <a:p>
            <a:pPr lvl="2"/>
            <a:r>
              <a:rPr lang="en-US" dirty="0" smtClean="0"/>
              <a:t>Lack of Certificate Inspection</a:t>
            </a:r>
          </a:p>
          <a:p>
            <a:pPr lvl="2"/>
            <a:r>
              <a:rPr lang="en-US" dirty="0" smtClean="0"/>
              <a:t>Weak Handshake Negotiation</a:t>
            </a:r>
          </a:p>
          <a:p>
            <a:pPr lvl="2"/>
            <a:r>
              <a:rPr lang="en-US" dirty="0" smtClean="0"/>
              <a:t>Confidential Information Leakage </a:t>
            </a:r>
            <a:endParaRPr lang="en-US" dirty="0"/>
          </a:p>
        </p:txBody>
      </p:sp>
      <p:sp>
        <p:nvSpPr>
          <p:cNvPr id="4" name="Content Placeholder 3"/>
          <p:cNvSpPr>
            <a:spLocks noGrp="1"/>
          </p:cNvSpPr>
          <p:nvPr>
            <p:ph sz="half" idx="2"/>
          </p:nvPr>
        </p:nvSpPr>
        <p:spPr/>
        <p:txBody>
          <a:bodyPr/>
          <a:lstStyle/>
          <a:p>
            <a:r>
              <a:rPr lang="en-US" dirty="0" smtClean="0"/>
              <a:t>How to Prevent:</a:t>
            </a:r>
          </a:p>
          <a:p>
            <a:pPr lvl="1"/>
            <a:r>
              <a:rPr lang="en-US" dirty="0" smtClean="0"/>
              <a:t>We must assume the network layer is not secure.</a:t>
            </a:r>
          </a:p>
          <a:p>
            <a:pPr lvl="1"/>
            <a:r>
              <a:rPr lang="en-US" dirty="0" smtClean="0"/>
              <a:t>Apply SSL/TLS to all transport channel the mobile apple will use.</a:t>
            </a:r>
          </a:p>
          <a:p>
            <a:pPr lvl="1"/>
            <a:r>
              <a:rPr lang="en-US" dirty="0" smtClean="0"/>
              <a:t>Good Certificate practices</a:t>
            </a:r>
          </a:p>
          <a:p>
            <a:pPr lvl="1"/>
            <a:r>
              <a:rPr lang="en-US" dirty="0" smtClean="0"/>
              <a:t>DO NOT send sensitive information over alternate methods (SMS, MMS, notifications)</a:t>
            </a:r>
            <a:endParaRPr lang="en-US" dirty="0"/>
          </a:p>
        </p:txBody>
      </p:sp>
    </p:spTree>
    <p:extLst>
      <p:ext uri="{BB962C8B-B14F-4D97-AF65-F5344CB8AC3E}">
        <p14:creationId xmlns:p14="http://schemas.microsoft.com/office/powerpoint/2010/main" val="3784988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M4: Unintended Data Leakage</a:t>
            </a:r>
            <a:endParaRPr lang="en-US" dirty="0"/>
          </a:p>
        </p:txBody>
      </p:sp>
      <p:sp>
        <p:nvSpPr>
          <p:cNvPr id="3" name="Content Placeholder 2"/>
          <p:cNvSpPr>
            <a:spLocks noGrp="1"/>
          </p:cNvSpPr>
          <p:nvPr>
            <p:ph sz="half" idx="1"/>
          </p:nvPr>
        </p:nvSpPr>
        <p:spPr/>
        <p:txBody>
          <a:bodyPr/>
          <a:lstStyle/>
          <a:p>
            <a:r>
              <a:rPr lang="en-US" dirty="0" smtClean="0"/>
              <a:t>What It Is:</a:t>
            </a:r>
          </a:p>
          <a:p>
            <a:pPr lvl="1"/>
            <a:r>
              <a:rPr lang="en-US" dirty="0" smtClean="0"/>
              <a:t>Vulnerabilities in the operating system, frameworks, etc. that occur without a developer’s knowledge.</a:t>
            </a:r>
          </a:p>
          <a:p>
            <a:pPr lvl="2"/>
            <a:r>
              <a:rPr lang="en-US" dirty="0" smtClean="0"/>
              <a:t>The way an operating system or frameworks might cache data, images, key presses, images, etc..</a:t>
            </a:r>
          </a:p>
          <a:p>
            <a:pPr marL="914400" lvl="2" indent="0">
              <a:buNone/>
            </a:pPr>
            <a:endParaRPr lang="en-US" dirty="0"/>
          </a:p>
        </p:txBody>
      </p:sp>
      <p:sp>
        <p:nvSpPr>
          <p:cNvPr id="4" name="Content Placeholder 3"/>
          <p:cNvSpPr>
            <a:spLocks noGrp="1"/>
          </p:cNvSpPr>
          <p:nvPr>
            <p:ph sz="half" idx="2"/>
          </p:nvPr>
        </p:nvSpPr>
        <p:spPr/>
        <p:txBody>
          <a:bodyPr/>
          <a:lstStyle/>
          <a:p>
            <a:r>
              <a:rPr lang="en-US" dirty="0" smtClean="0"/>
              <a:t>How to Prevent:</a:t>
            </a:r>
          </a:p>
          <a:p>
            <a:pPr lvl="1"/>
            <a:r>
              <a:rPr lang="en-US" dirty="0" smtClean="0"/>
              <a:t>Understand the tools, frameworks, and operating systems that you use for mobile development.</a:t>
            </a:r>
          </a:p>
          <a:p>
            <a:pPr lvl="1"/>
            <a:r>
              <a:rPr lang="en-US" dirty="0" smtClean="0"/>
              <a:t>Threat model your operating system.</a:t>
            </a:r>
          </a:p>
          <a:p>
            <a:pPr lvl="1"/>
            <a:r>
              <a:rPr lang="en-US" dirty="0" smtClean="0"/>
              <a:t>Once you identify weakness you can you put in controls to offset this and avoid data lea</a:t>
            </a:r>
            <a:endParaRPr lang="en-US" dirty="0"/>
          </a:p>
        </p:txBody>
      </p:sp>
    </p:spTree>
    <p:extLst>
      <p:ext uri="{BB962C8B-B14F-4D97-AF65-F5344CB8AC3E}">
        <p14:creationId xmlns:p14="http://schemas.microsoft.com/office/powerpoint/2010/main" val="40274754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M5: Poor Authorization and Authentication</a:t>
            </a:r>
            <a:endParaRPr lang="en-US" dirty="0"/>
          </a:p>
        </p:txBody>
      </p:sp>
      <p:sp>
        <p:nvSpPr>
          <p:cNvPr id="3" name="Content Placeholder 2"/>
          <p:cNvSpPr>
            <a:spLocks noGrp="1"/>
          </p:cNvSpPr>
          <p:nvPr>
            <p:ph sz="half" idx="1"/>
          </p:nvPr>
        </p:nvSpPr>
        <p:spPr/>
        <p:txBody>
          <a:bodyPr/>
          <a:lstStyle/>
          <a:p>
            <a:r>
              <a:rPr lang="en-US" dirty="0" smtClean="0"/>
              <a:t>What It Is:</a:t>
            </a:r>
          </a:p>
          <a:p>
            <a:pPr lvl="1"/>
            <a:r>
              <a:rPr lang="en-US" dirty="0" smtClean="0"/>
              <a:t>This is primarily a lack of or mishandling of the authentication or authorization within the application.</a:t>
            </a:r>
          </a:p>
          <a:p>
            <a:pPr lvl="2"/>
            <a:r>
              <a:rPr lang="en-US" dirty="0" smtClean="0"/>
              <a:t>This can be storing information on the client side or not requiring server side authentication.</a:t>
            </a:r>
            <a:endParaRPr lang="en-US" dirty="0"/>
          </a:p>
        </p:txBody>
      </p:sp>
      <p:sp>
        <p:nvSpPr>
          <p:cNvPr id="4" name="Content Placeholder 3"/>
          <p:cNvSpPr>
            <a:spLocks noGrp="1"/>
          </p:cNvSpPr>
          <p:nvPr>
            <p:ph sz="half" idx="2"/>
          </p:nvPr>
        </p:nvSpPr>
        <p:spPr/>
        <p:txBody>
          <a:bodyPr/>
          <a:lstStyle/>
          <a:p>
            <a:r>
              <a:rPr lang="en-US" dirty="0" smtClean="0"/>
              <a:t>How to Prevent:</a:t>
            </a:r>
          </a:p>
          <a:p>
            <a:pPr lvl="1"/>
            <a:r>
              <a:rPr lang="en-US" dirty="0" smtClean="0"/>
              <a:t>Assume any and all client side authorization/authentication controls can be exploited.</a:t>
            </a:r>
          </a:p>
          <a:p>
            <a:pPr lvl="1"/>
            <a:r>
              <a:rPr lang="en-US" dirty="0" smtClean="0"/>
              <a:t>Re-enforce server side controls where possible.</a:t>
            </a:r>
          </a:p>
          <a:p>
            <a:pPr lvl="1"/>
            <a:r>
              <a:rPr lang="en-US" dirty="0" smtClean="0"/>
              <a:t>If  the app has offline usage requirements, implement local integrity checks.</a:t>
            </a:r>
          </a:p>
          <a:p>
            <a:pPr lvl="1"/>
            <a:endParaRPr lang="en-US" dirty="0"/>
          </a:p>
        </p:txBody>
      </p:sp>
    </p:spTree>
    <p:extLst>
      <p:ext uri="{BB962C8B-B14F-4D97-AF65-F5344CB8AC3E}">
        <p14:creationId xmlns:p14="http://schemas.microsoft.com/office/powerpoint/2010/main" val="21293536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M6: Broken Cryptography</a:t>
            </a:r>
            <a:endParaRPr lang="en-US" dirty="0"/>
          </a:p>
        </p:txBody>
      </p:sp>
      <p:sp>
        <p:nvSpPr>
          <p:cNvPr id="3" name="Content Placeholder 2"/>
          <p:cNvSpPr>
            <a:spLocks noGrp="1"/>
          </p:cNvSpPr>
          <p:nvPr>
            <p:ph sz="half" idx="1"/>
          </p:nvPr>
        </p:nvSpPr>
        <p:spPr/>
        <p:txBody>
          <a:bodyPr/>
          <a:lstStyle/>
          <a:p>
            <a:r>
              <a:rPr lang="en-US" dirty="0" smtClean="0"/>
              <a:t>What It Is:</a:t>
            </a:r>
          </a:p>
          <a:p>
            <a:pPr lvl="1"/>
            <a:r>
              <a:rPr lang="en-US" dirty="0" smtClean="0"/>
              <a:t>Insecure use of cryptography presents as having a flawed  process behind the encryption that can be exploited or using an method of encryption/decryption that is weak by default.</a:t>
            </a:r>
            <a:endParaRPr lang="en-US" dirty="0"/>
          </a:p>
        </p:txBody>
      </p:sp>
      <p:sp>
        <p:nvSpPr>
          <p:cNvPr id="4" name="Content Placeholder 3"/>
          <p:cNvSpPr>
            <a:spLocks noGrp="1"/>
          </p:cNvSpPr>
          <p:nvPr>
            <p:ph sz="half" idx="2"/>
          </p:nvPr>
        </p:nvSpPr>
        <p:spPr/>
        <p:txBody>
          <a:bodyPr/>
          <a:lstStyle/>
          <a:p>
            <a:r>
              <a:rPr lang="en-US" dirty="0" smtClean="0"/>
              <a:t>How to Prevent:</a:t>
            </a:r>
          </a:p>
          <a:p>
            <a:pPr lvl="1"/>
            <a:r>
              <a:rPr lang="en-US" dirty="0" smtClean="0"/>
              <a:t>Always use modern encryption methods and also consider white box encryption.</a:t>
            </a:r>
          </a:p>
          <a:p>
            <a:pPr lvl="1"/>
            <a:r>
              <a:rPr lang="en-US" dirty="0" smtClean="0"/>
              <a:t>Do not use weak or insufficient algorithms:</a:t>
            </a:r>
          </a:p>
          <a:p>
            <a:pPr lvl="2"/>
            <a:r>
              <a:rPr lang="en-US" dirty="0" smtClean="0"/>
              <a:t>RC2</a:t>
            </a:r>
          </a:p>
          <a:p>
            <a:pPr lvl="2"/>
            <a:r>
              <a:rPr lang="en-US" dirty="0" smtClean="0"/>
              <a:t>MD4</a:t>
            </a:r>
          </a:p>
          <a:p>
            <a:pPr lvl="2"/>
            <a:r>
              <a:rPr lang="en-US" dirty="0" smtClean="0"/>
              <a:t>MD5</a:t>
            </a:r>
          </a:p>
          <a:p>
            <a:pPr lvl="2"/>
            <a:r>
              <a:rPr lang="en-US" dirty="0" smtClean="0"/>
              <a:t>SHA1</a:t>
            </a:r>
            <a:endParaRPr lang="en-US" dirty="0"/>
          </a:p>
        </p:txBody>
      </p:sp>
    </p:spTree>
    <p:extLst>
      <p:ext uri="{BB962C8B-B14F-4D97-AF65-F5344CB8AC3E}">
        <p14:creationId xmlns:p14="http://schemas.microsoft.com/office/powerpoint/2010/main" val="4383916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243</TotalTime>
  <Words>1112</Words>
  <Application>Microsoft Office PowerPoint</Application>
  <PresentationFormat>Widescreen</PresentationFormat>
  <Paragraphs>121</Paragraphs>
  <Slides>17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OWASP Mobile Top 10 Why They Matter and What We Can Do</vt:lpstr>
      <vt:lpstr>Who Am I?</vt:lpstr>
      <vt:lpstr>PowerPoint Presentation</vt:lpstr>
      <vt:lpstr>M1: Weak Server Side Controls</vt:lpstr>
      <vt:lpstr>M2: Insecure Data Storage</vt:lpstr>
      <vt:lpstr>M3: Insufficient Transport Layer Protection</vt:lpstr>
      <vt:lpstr>M4: Unintended Data Leakage</vt:lpstr>
      <vt:lpstr>M5: Poor Authorization and Authentication</vt:lpstr>
      <vt:lpstr>M6: Broken Cryptography</vt:lpstr>
      <vt:lpstr>M7: Client Side Injection</vt:lpstr>
      <vt:lpstr>M8: Security Decisions Via Untrusted Inputs</vt:lpstr>
      <vt:lpstr>M9: Improper Session Handling</vt:lpstr>
      <vt:lpstr>M10: Lack of Binary Protections</vt:lpstr>
      <vt:lpstr>In Closing:</vt:lpstr>
      <vt:lpstr>Additional Information</vt:lpstr>
      <vt:lpstr>QUESTIONS?</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OWASP Mobile Top 10</dc:title>
  <dc:creator>Ricky Rickard</dc:creator>
  <cp:lastModifiedBy>Ricky Rickard</cp:lastModifiedBy>
  <cp:revision>28</cp:revision>
  <dcterms:created xsi:type="dcterms:W3CDTF">2015-01-18T19:35:46Z</dcterms:created>
  <dcterms:modified xsi:type="dcterms:W3CDTF">2015-01-19T18:58:42Z</dcterms:modified>
</cp:coreProperties>
</file>