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3" r:id="rId3"/>
    <p:sldId id="329" r:id="rId4"/>
    <p:sldId id="362" r:id="rId5"/>
    <p:sldId id="361" r:id="rId6"/>
    <p:sldId id="330" r:id="rId7"/>
    <p:sldId id="341" r:id="rId8"/>
    <p:sldId id="343" r:id="rId9"/>
    <p:sldId id="364" r:id="rId10"/>
    <p:sldId id="342" r:id="rId11"/>
    <p:sldId id="332" r:id="rId12"/>
    <p:sldId id="346" r:id="rId13"/>
    <p:sldId id="331" r:id="rId14"/>
    <p:sldId id="363" r:id="rId15"/>
    <p:sldId id="344" r:id="rId16"/>
    <p:sldId id="345" r:id="rId17"/>
    <p:sldId id="333" r:id="rId18"/>
    <p:sldId id="352" r:id="rId19"/>
    <p:sldId id="348" r:id="rId20"/>
    <p:sldId id="347" r:id="rId21"/>
    <p:sldId id="355" r:id="rId22"/>
    <p:sldId id="349" r:id="rId23"/>
    <p:sldId id="367" r:id="rId24"/>
    <p:sldId id="334" r:id="rId25"/>
    <p:sldId id="353" r:id="rId26"/>
    <p:sldId id="356" r:id="rId27"/>
    <p:sldId id="351" r:id="rId28"/>
    <p:sldId id="365" r:id="rId29"/>
    <p:sldId id="366" r:id="rId30"/>
    <p:sldId id="335" r:id="rId31"/>
    <p:sldId id="354" r:id="rId32"/>
    <p:sldId id="350" r:id="rId33"/>
    <p:sldId id="357" r:id="rId34"/>
    <p:sldId id="358" r:id="rId35"/>
    <p:sldId id="359" r:id="rId36"/>
    <p:sldId id="360" r:id="rId37"/>
    <p:sldId id="338" r:id="rId38"/>
    <p:sldId id="340" r:id="rId39"/>
    <p:sldId id="339" r:id="rId40"/>
    <p:sldId id="291" r:id="rId41"/>
    <p:sldId id="297" r:id="rId42"/>
    <p:sldId id="328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1114" autoAdjust="0"/>
  </p:normalViewPr>
  <p:slideViewPr>
    <p:cSldViewPr>
      <p:cViewPr varScale="1">
        <p:scale>
          <a:sx n="42" d="100"/>
          <a:sy n="42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5" tIns="46117" rIns="92235" bIns="461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35" tIns="46117" rIns="92235" bIns="461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5/19/2011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cunia.com/vulnerability_scan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com/x/ne.dll?bh0bkyd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compatibility_driver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archive.org/web/20080102184219/http:/www.micro-logix.com/WinPcap/Supported.a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ns/q%20wireshark.av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ns/q%20network%20miner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ux.ius.edu/cgi-bin/send.cgi?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s/q%20cain%20arp%20poison%20ssl%20fail.avi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ns/q%20rdpmitm%20f.av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ns/q%20ettercap%20arp%20poison.av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ns/q%20etter%20filters%20vid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decaffeinatid-simple-ids-arpwatch-for-window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ngeek.com/i.php?page=security/ettercapfilter" TargetMode="External"/><Relationship Id="rId3" Type="http://schemas.openxmlformats.org/officeDocument/2006/relationships/hyperlink" Target="http://www.irongeek.com/i.php?page=security/hacker-con-handout" TargetMode="External"/><Relationship Id="rId7" Type="http://schemas.openxmlformats.org/officeDocument/2006/relationships/hyperlink" Target="http://www.irongeek.com/i.php?page=security/arpspoo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security/coffeecrack" TargetMode="External"/><Relationship Id="rId5" Type="http://schemas.openxmlformats.org/officeDocument/2006/relationships/hyperlink" Target="http://www.irongeek.com/i.php?page=security/cain-rdp-mitm-parser" TargetMode="External"/><Relationship Id="rId4" Type="http://schemas.openxmlformats.org/officeDocument/2006/relationships/hyperlink" Target="http://www.irongeek.com/i.php?page=security/AQuickIntrotoSniffer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ngeek.com/i.php?page=videos/passive-os-fingerprinting" TargetMode="External"/><Relationship Id="rId3" Type="http://schemas.openxmlformats.org/officeDocument/2006/relationships/hyperlink" Target="http://www.irongeek.com/i.php?page=videos/sniffers-class-for-the-louisville-issa" TargetMode="External"/><Relationship Id="rId7" Type="http://schemas.openxmlformats.org/officeDocument/2006/relationships/hyperlink" Target="http://www.irongeek.com/i.php?page=videos/airpcap-cain-wpa-crackin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videos/airpcap-wireshark-cain-wep-cracking" TargetMode="External"/><Relationship Id="rId11" Type="http://schemas.openxmlformats.org/officeDocument/2006/relationships/hyperlink" Target="http://www.irongeek.com/i.php?page=videos/cain1" TargetMode="External"/><Relationship Id="rId5" Type="http://schemas.openxmlformats.org/officeDocument/2006/relationships/hyperlink" Target="http://irongeek.com/i.php?page=videos/ettercap-plugins-find-ip-gw-discover-isolate" TargetMode="External"/><Relationship Id="rId10" Type="http://schemas.openxmlformats.org/officeDocument/2006/relationships/hyperlink" Target="http://www.irongeek.com/i.php?page=videos/cainvoip1" TargetMode="External"/><Relationship Id="rId4" Type="http://schemas.openxmlformats.org/officeDocument/2006/relationships/hyperlink" Target="http://www.irongeek.com/i.php?page=videos/dns-spoofing-with-ettercap-pharming" TargetMode="External"/><Relationship Id="rId9" Type="http://schemas.openxmlformats.org/officeDocument/2006/relationships/hyperlink" Target="http://www.irongeek.com/i.php?page=videos/notacon2006printerhacki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sshdynamicportforwarding" TargetMode="External"/><Relationship Id="rId7" Type="http://schemas.openxmlformats.org/officeDocument/2006/relationships/hyperlink" Target="http://www.irongeek.com/i.php?page=security/decaffeinatid-simple-ids-arpwatch-for-window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ongeek.com/i.php?page=videos/finding-promiscuous-and-arp-poisoning-sniffers-on-your-network-with-ettercap" TargetMode="External"/><Relationship Id="rId5" Type="http://schemas.openxmlformats.org/officeDocument/2006/relationships/hyperlink" Target="http://irongeek.com/i.php?page=videos/encrypting-voip-traffic-with-zfone-to-protect-against-wiretapping" TargetMode="External"/><Relationship Id="rId4" Type="http://schemas.openxmlformats.org/officeDocument/2006/relationships/hyperlink" Target="http://www.irongeek.com/i.php?page=videos/tor-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perfect.com/" TargetMode="External"/><Relationship Id="rId7" Type="http://schemas.openxmlformats.org/officeDocument/2006/relationships/hyperlink" Target="http://ettercap.sourceforge.ne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key.org/~dugsong/dsniff/" TargetMode="External"/><Relationship Id="rId5" Type="http://schemas.openxmlformats.org/officeDocument/2006/relationships/hyperlink" Target="http://www.oxid.it/cain.html" TargetMode="External"/><Relationship Id="rId4" Type="http://schemas.openxmlformats.org/officeDocument/2006/relationships/hyperlink" Target="http://www.wireshark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miner.wiki.sourceforge.net/NetworkMiner" TargetMode="External"/><Relationship Id="rId7" Type="http://schemas.openxmlformats.org/officeDocument/2006/relationships/hyperlink" Target="http://www.torproject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ta44.org/karma/" TargetMode="External"/><Relationship Id="rId5" Type="http://schemas.openxmlformats.org/officeDocument/2006/relationships/hyperlink" Target="http://www.remote-exploit.org/" TargetMode="External"/><Relationship Id="rId4" Type="http://schemas.openxmlformats.org/officeDocument/2006/relationships/hyperlink" Target="http://www.tcpdump.org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achi.cc/" TargetMode="External"/><Relationship Id="rId7" Type="http://schemas.openxmlformats.org/officeDocument/2006/relationships/hyperlink" Target="http://www.dd-wrt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ongeek.com/i.php?page=security/decaffeinatidsimple-ids-arpwatch-for-windows" TargetMode="External"/><Relationship Id="rId5" Type="http://schemas.openxmlformats.org/officeDocument/2006/relationships/hyperlink" Target="http://nmap.org/" TargetMode="External"/><Relationship Id="rId4" Type="http://schemas.openxmlformats.org/officeDocument/2006/relationships/hyperlink" Target="http://theory.kaos.to/project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wallofsheep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odoy.com/blo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uldotcom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uldotcom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s/q%20netscan.a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Hacker Con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err="1" smtClean="0"/>
              <a:t>Hijinx</a:t>
            </a:r>
            <a:r>
              <a:rPr lang="en-US" dirty="0" smtClean="0"/>
              <a:t>: Protecting Yourself On Potentially Hostile Networks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sharing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compmgmt.msc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Firewall it off</a:t>
            </a:r>
          </a:p>
          <a:p>
            <a:r>
              <a:rPr lang="en-US" sz="2000" dirty="0" smtClean="0"/>
              <a:t>Click Start-&gt;Control Panel-&gt;Network Connections, then right click on your wireless connection, choose properties and uncheck "File and Printer Sharing for Microsoft Networks" to disable it.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50863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Patch Before The Con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el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048000"/>
            <a:ext cx="4457700" cy="3664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Patch-Patch-Patch-o-</a:t>
            </a:r>
            <a:r>
              <a:rPr lang="en-US" dirty="0" err="1" smtClean="0"/>
              <a:t>roo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Most modern Operating Systems have some built-in update functions</a:t>
            </a:r>
          </a:p>
          <a:p>
            <a:r>
              <a:rPr lang="en-US" dirty="0" smtClean="0"/>
              <a:t>For 3</a:t>
            </a:r>
            <a:r>
              <a:rPr lang="en-US" baseline="30000" dirty="0" smtClean="0"/>
              <a:t>rd</a:t>
            </a:r>
            <a:r>
              <a:rPr lang="en-US" dirty="0" smtClean="0"/>
              <a:t> party apps, try:</a:t>
            </a:r>
            <a:br>
              <a:rPr lang="en-US" dirty="0" smtClean="0"/>
            </a:br>
            <a:r>
              <a:rPr lang="en-US" dirty="0" err="1" smtClean="0"/>
              <a:t>Secunia</a:t>
            </a:r>
            <a:r>
              <a:rPr lang="en-US" dirty="0" smtClean="0"/>
              <a:t> PSI </a:t>
            </a:r>
            <a:r>
              <a:rPr lang="en-US" dirty="0" smtClean="0">
                <a:hlinkClick r:id="rId3"/>
              </a:rPr>
              <a:t>http://secunia.com/vulnerability_scanning/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Tools like </a:t>
            </a:r>
            <a:r>
              <a:rPr lang="en-US" dirty="0" err="1" smtClean="0"/>
              <a:t>Ettercap</a:t>
            </a:r>
            <a:r>
              <a:rPr lang="en-US" dirty="0" smtClean="0"/>
              <a:t> and The-</a:t>
            </a:r>
            <a:r>
              <a:rPr lang="en-US" dirty="0" err="1" smtClean="0"/>
              <a:t>Middler</a:t>
            </a:r>
            <a:r>
              <a:rPr lang="en-US" dirty="0" smtClean="0"/>
              <a:t> can be used to subvert some online update processes to install malware, so it's much better to apply your patches while you are on a trusted network</a:t>
            </a:r>
          </a:p>
          <a:p>
            <a:r>
              <a:rPr lang="en-US" dirty="0" err="1" smtClean="0"/>
              <a:t>Evilgrade</a:t>
            </a:r>
            <a:r>
              <a:rPr lang="en-US" dirty="0" smtClean="0"/>
              <a:t> for the Win!!!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Unneeded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you need IIS and MSSQL on your laptop?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if you are patched…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you keep your box up to date, there may be a zero day with your name on it</a:t>
            </a:r>
          </a:p>
          <a:p>
            <a:endParaRPr lang="en-US" dirty="0" smtClean="0"/>
          </a:p>
          <a:p>
            <a:r>
              <a:rPr lang="en-US" dirty="0" smtClean="0"/>
              <a:t>Open ports in and of themselves are not bad</a:t>
            </a:r>
          </a:p>
          <a:p>
            <a:endParaRPr lang="en-US" dirty="0" smtClean="0"/>
          </a:p>
          <a:p>
            <a:r>
              <a:rPr lang="en-US" dirty="0" smtClean="0"/>
              <a:t>It’s all about limiting the attack surface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Open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Windows: </a:t>
            </a:r>
            <a:br>
              <a:rPr lang="en-US" dirty="0" smtClean="0"/>
            </a:br>
            <a:r>
              <a:rPr lang="en-US" dirty="0" err="1" smtClean="0"/>
              <a:t>netstat</a:t>
            </a:r>
            <a:r>
              <a:rPr lang="en-US" dirty="0" smtClean="0"/>
              <a:t> -b </a:t>
            </a:r>
          </a:p>
          <a:p>
            <a:r>
              <a:rPr lang="en-US" dirty="0" smtClean="0"/>
              <a:t>*nix:</a:t>
            </a:r>
            <a:br>
              <a:rPr lang="en-US" dirty="0" smtClean="0"/>
            </a:br>
            <a:r>
              <a:rPr lang="en-US" dirty="0" err="1" smtClean="0"/>
              <a:t>lsof</a:t>
            </a:r>
            <a:r>
              <a:rPr lang="en-US" dirty="0" smtClean="0"/>
              <a:t> –I</a:t>
            </a:r>
          </a:p>
          <a:p>
            <a:r>
              <a:rPr lang="en-US" dirty="0" smtClean="0"/>
              <a:t>From the local LAN</a:t>
            </a:r>
            <a:br>
              <a:rPr lang="en-US" dirty="0" smtClean="0"/>
            </a:br>
            <a:r>
              <a:rPr lang="en-US" dirty="0" err="1" smtClean="0"/>
              <a:t>nmap</a:t>
            </a:r>
            <a:r>
              <a:rPr lang="en-US" dirty="0" smtClean="0"/>
              <a:t> -p T:0-65535,U:0-65535 </a:t>
            </a:r>
            <a:r>
              <a:rPr lang="en-US" dirty="0" err="1" smtClean="0"/>
              <a:t>yourip</a:t>
            </a:r>
            <a:endParaRPr lang="en-US" dirty="0" smtClean="0"/>
          </a:p>
          <a:p>
            <a:r>
              <a:rPr lang="en-US" dirty="0" err="1" smtClean="0"/>
              <a:t>Nmap</a:t>
            </a:r>
            <a:r>
              <a:rPr lang="en-US" dirty="0" smtClean="0"/>
              <a:t> from another box on the local LAN would be better than </a:t>
            </a:r>
            <a:r>
              <a:rPr lang="en-US" i="1" dirty="0" smtClean="0">
                <a:hlinkClick r:id="rId3"/>
              </a:rPr>
              <a:t>https://www.grc.com/x/ne.dll?bh0bkyd2</a:t>
            </a:r>
            <a:r>
              <a:rPr lang="en-US" i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unneeded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them off before the con!!!</a:t>
            </a:r>
          </a:p>
          <a:p>
            <a:endParaRPr lang="en-US" dirty="0" smtClean="0"/>
          </a:p>
          <a:p>
            <a:r>
              <a:rPr lang="en-US" dirty="0" smtClean="0"/>
              <a:t>Firewall them off</a:t>
            </a:r>
            <a:endParaRPr lang="en-US" dirty="0"/>
          </a:p>
        </p:txBody>
      </p:sp>
      <p:pic>
        <p:nvPicPr>
          <p:cNvPr id="6" name="Picture 5" descr="del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514600"/>
            <a:ext cx="5010150" cy="2581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l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3095625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Sniffers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7432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There will be more sniffers running at a hacker/security conference than at a bloodhound convention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worry about how you smell?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lvl="1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dirty="0" smtClean="0"/>
              <a:t>Plaintext protocols can leak passwords:</a:t>
            </a:r>
            <a:br>
              <a:rPr lang="en-US" sz="2800" dirty="0" smtClean="0"/>
            </a:br>
            <a:r>
              <a:rPr lang="en-US" sz="2800" dirty="0" smtClean="0"/>
              <a:t>Telnet, HTTP, SMTP, SNMP, POP3, FTP, etc</a:t>
            </a:r>
          </a:p>
          <a:p>
            <a:pPr marL="547688" lvl="1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800" dirty="0" smtClean="0"/>
          </a:p>
          <a:p>
            <a:r>
              <a:rPr lang="en-US" dirty="0" smtClean="0"/>
              <a:t>Files can be reassembled </a:t>
            </a:r>
          </a:p>
          <a:p>
            <a:endParaRPr lang="en-US" dirty="0" smtClean="0"/>
          </a:p>
          <a:p>
            <a:r>
              <a:rPr lang="en-US" dirty="0" smtClean="0"/>
              <a:t>Private messages can be read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Promiscuous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network card of questionable sexual morals</a:t>
            </a:r>
          </a:p>
          <a:p>
            <a:endParaRPr lang="en-US" dirty="0" smtClean="0"/>
          </a:p>
          <a:p>
            <a:r>
              <a:rPr lang="en-US" dirty="0" smtClean="0"/>
              <a:t>Have to be connected, won’t see management frames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</a:t>
            </a:r>
            <a:r>
              <a:rPr lang="en-US" dirty="0" err="1" smtClean="0"/>
              <a:t>InfoSec</a:t>
            </a:r>
            <a:r>
              <a:rPr lang="en-US" dirty="0" smtClean="0"/>
              <a:t>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Monitor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943600"/>
          </a:xfrm>
        </p:spPr>
        <p:txBody>
          <a:bodyPr/>
          <a:lstStyle/>
          <a:p>
            <a:r>
              <a:rPr lang="en-US" sz="2400" dirty="0" smtClean="0"/>
              <a:t>Most of the time this will work:</a:t>
            </a:r>
            <a:br>
              <a:rPr lang="en-US" sz="2400" dirty="0" smtClean="0"/>
            </a:br>
            <a:r>
              <a:rPr lang="en-US" sz="2400" dirty="0" err="1" smtClean="0"/>
              <a:t>ifconfig</a:t>
            </a:r>
            <a:r>
              <a:rPr lang="en-US" sz="2400" dirty="0" smtClean="0"/>
              <a:t> wlan0 down</a:t>
            </a:r>
            <a:br>
              <a:rPr lang="en-US" sz="2400" dirty="0" smtClean="0"/>
            </a:br>
            <a:r>
              <a:rPr lang="en-US" sz="2400" dirty="0" err="1" smtClean="0"/>
              <a:t>iwconfig</a:t>
            </a:r>
            <a:r>
              <a:rPr lang="en-US" sz="2400" dirty="0" smtClean="0"/>
              <a:t> wlan0 mode monitor channel 9</a:t>
            </a:r>
            <a:br>
              <a:rPr lang="en-US" sz="2400" dirty="0" smtClean="0"/>
            </a:br>
            <a:r>
              <a:rPr lang="en-US" sz="2400" dirty="0" err="1" smtClean="0"/>
              <a:t>ifconfig</a:t>
            </a:r>
            <a:r>
              <a:rPr lang="en-US" sz="2400" dirty="0" smtClean="0"/>
              <a:t> wlan0 up</a:t>
            </a:r>
          </a:p>
          <a:p>
            <a:endParaRPr lang="en-US" sz="2400" dirty="0" smtClean="0"/>
          </a:p>
          <a:p>
            <a:r>
              <a:rPr lang="en-US" sz="2400" dirty="0" smtClean="0"/>
              <a:t>If you have </a:t>
            </a:r>
            <a:r>
              <a:rPr lang="en-US" sz="2400" dirty="0" err="1" smtClean="0"/>
              <a:t>Aircrack</a:t>
            </a:r>
            <a:r>
              <a:rPr lang="en-US" sz="2400" dirty="0" smtClean="0"/>
              <a:t>-NG installed:</a:t>
            </a:r>
            <a:br>
              <a:rPr lang="en-US" sz="2400" dirty="0" smtClean="0"/>
            </a:br>
            <a:r>
              <a:rPr lang="en-US" sz="2400" dirty="0" err="1" smtClean="0"/>
              <a:t>airmon-ng</a:t>
            </a:r>
            <a:r>
              <a:rPr lang="en-US" sz="2400" dirty="0" smtClean="0"/>
              <a:t> &lt;</a:t>
            </a:r>
            <a:r>
              <a:rPr lang="en-US" sz="2400" dirty="0" err="1" smtClean="0"/>
              <a:t>start|stop</a:t>
            </a:r>
            <a:r>
              <a:rPr lang="en-US" sz="2400" dirty="0" smtClean="0"/>
              <a:t>&gt; &lt;interface&gt; [channel]</a:t>
            </a:r>
          </a:p>
          <a:p>
            <a:endParaRPr lang="en-US" sz="2400" dirty="0" smtClean="0"/>
          </a:p>
          <a:p>
            <a:r>
              <a:rPr lang="en-US" sz="2400" dirty="0" smtClean="0"/>
              <a:t>Dump them packets for later perusal:</a:t>
            </a:r>
            <a:br>
              <a:rPr lang="en-US" sz="2400" dirty="0" smtClean="0"/>
            </a:br>
            <a:r>
              <a:rPr lang="pl-PL" sz="2400" dirty="0" smtClean="0"/>
              <a:t> tcpdump -i wlan0 -s 0 -w montest.pcap</a:t>
            </a:r>
            <a:endParaRPr lang="en-US" sz="2400" dirty="0" smtClean="0"/>
          </a:p>
          <a:p>
            <a:endParaRPr lang="en-US" sz="2400" dirty="0" smtClean="0"/>
          </a:p>
          <a:p>
            <a:pPr marL="547688" lvl="1" indent="-411163"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dirty="0" smtClean="0"/>
              <a:t>If you use Windows Vista (NDIS 6) try:</a:t>
            </a:r>
            <a:br>
              <a:rPr lang="en-US" dirty="0" smtClean="0"/>
            </a:br>
            <a:r>
              <a:rPr lang="en-US" dirty="0" smtClean="0"/>
              <a:t>Microsoft Network Monitor 3.1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chipsets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 cards will support monitor but not promiscuous, or vice versa </a:t>
            </a:r>
          </a:p>
          <a:p>
            <a:r>
              <a:rPr lang="en-US" sz="2000" dirty="0" err="1" smtClean="0"/>
              <a:t>Atheros</a:t>
            </a:r>
            <a:r>
              <a:rPr lang="en-US" sz="2000" dirty="0" smtClean="0"/>
              <a:t> or </a:t>
            </a:r>
            <a:r>
              <a:rPr lang="en-US" sz="2000" dirty="0" err="1" smtClean="0"/>
              <a:t>RaLink</a:t>
            </a:r>
            <a:r>
              <a:rPr lang="en-US" sz="2000" dirty="0" smtClean="0"/>
              <a:t> are pretty good</a:t>
            </a:r>
          </a:p>
          <a:p>
            <a:r>
              <a:rPr lang="en-US" sz="2000" dirty="0" smtClean="0"/>
              <a:t>Vendors change chipsets between different reversions of their adapters</a:t>
            </a:r>
          </a:p>
          <a:p>
            <a:r>
              <a:rPr lang="en-US" sz="2000" dirty="0" smtClean="0"/>
              <a:t>Some USB adapters can be used in </a:t>
            </a:r>
            <a:r>
              <a:rPr lang="en-US" sz="2000" dirty="0" err="1" smtClean="0"/>
              <a:t>VMWare</a:t>
            </a:r>
            <a:endParaRPr lang="en-US" sz="2000" dirty="0" smtClean="0"/>
          </a:p>
          <a:p>
            <a:r>
              <a:rPr lang="en-US" sz="2000" dirty="0" err="1" smtClean="0"/>
              <a:t>Aircrack</a:t>
            </a:r>
            <a:r>
              <a:rPr lang="en-US" sz="2000" dirty="0" smtClean="0"/>
              <a:t>-NG chipset list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http://www.aircrack-ng.org/doku.php?id=compatibility_drivers</a:t>
            </a:r>
            <a:endParaRPr lang="en-US" sz="2000" dirty="0" smtClean="0"/>
          </a:p>
          <a:p>
            <a:r>
              <a:rPr lang="en-US" sz="2000" dirty="0" err="1" smtClean="0"/>
              <a:t>WinPCap</a:t>
            </a:r>
            <a:r>
              <a:rPr lang="en-US" sz="2000" dirty="0" smtClean="0"/>
              <a:t> list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http://web.archive.org/web/20080102184219/http://www.micro-logix.com/WinPcap/Supported.asp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sniffing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65725"/>
          </a:xfrm>
        </p:spPr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good for general purpose sniffing</a:t>
            </a:r>
            <a:endParaRPr lang="en-US" dirty="0" smtClean="0"/>
          </a:p>
          <a:p>
            <a:r>
              <a:rPr lang="en-US" dirty="0" err="1" smtClean="0"/>
              <a:t>Ettercap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good for password collection</a:t>
            </a:r>
            <a:endParaRPr lang="en-US" dirty="0" smtClean="0"/>
          </a:p>
          <a:p>
            <a:r>
              <a:rPr lang="en-US" dirty="0" smtClean="0"/>
              <a:t>Cain</a:t>
            </a:r>
            <a:br>
              <a:rPr lang="en-US" dirty="0" smtClean="0"/>
            </a:br>
            <a:r>
              <a:rPr lang="en-US" sz="2000" dirty="0" smtClean="0"/>
              <a:t>good for password collection</a:t>
            </a:r>
            <a:endParaRPr lang="en-US" dirty="0" smtClean="0"/>
          </a:p>
          <a:p>
            <a:r>
              <a:rPr lang="en-US" dirty="0" err="1" smtClean="0"/>
              <a:t>Dsniff</a:t>
            </a:r>
            <a:r>
              <a:rPr lang="en-US" dirty="0" smtClean="0"/>
              <a:t> (and related </a:t>
            </a:r>
            <a:r>
              <a:rPr lang="en-US" dirty="0" err="1" smtClean="0"/>
              <a:t>snarf</a:t>
            </a:r>
            <a:r>
              <a:rPr lang="en-US" dirty="0" smtClean="0"/>
              <a:t> tools)</a:t>
            </a:r>
            <a:br>
              <a:rPr lang="en-US" dirty="0" smtClean="0"/>
            </a:br>
            <a:r>
              <a:rPr lang="en-US" sz="2000" dirty="0" smtClean="0"/>
              <a:t> good for password collection and file </a:t>
            </a:r>
            <a:r>
              <a:rPr lang="en-US" sz="2000" dirty="0" err="1" smtClean="0"/>
              <a:t>snarfing</a:t>
            </a:r>
            <a:endParaRPr lang="en-US" dirty="0" smtClean="0"/>
          </a:p>
          <a:p>
            <a:r>
              <a:rPr lang="en-US" dirty="0" err="1" smtClean="0"/>
              <a:t>NetworkMiner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good for password collection and file </a:t>
            </a:r>
            <a:r>
              <a:rPr lang="en-US" sz="2000" dirty="0" err="1" smtClean="0"/>
              <a:t>snarfing</a:t>
            </a:r>
            <a:endParaRPr lang="en-US" dirty="0" smtClean="0"/>
          </a:p>
          <a:p>
            <a:r>
              <a:rPr lang="en-US" dirty="0" smtClean="0"/>
              <a:t>Driftnet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good for image </a:t>
            </a:r>
            <a:r>
              <a:rPr lang="en-US" sz="2000" dirty="0" err="1" smtClean="0"/>
              <a:t>snarfing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743200" cy="9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743200" cy="8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048000"/>
            <a:ext cx="2743200" cy="7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couple of sniffer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325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hlinkClick r:id="rId3" action="ppaction://hlinkfile"/>
              </a:rPr>
              <a:t>Wireshark</a:t>
            </a:r>
            <a:endParaRPr lang="en-US" dirty="0" smtClean="0"/>
          </a:p>
          <a:p>
            <a:pPr algn="ctr">
              <a:buNone/>
            </a:pPr>
            <a:endParaRPr lang="en-US" dirty="0" smtClean="0">
              <a:hlinkClick r:id="rId4" action="ppaction://hlinkfile"/>
            </a:endParaRPr>
          </a:p>
          <a:p>
            <a:pPr algn="ctr">
              <a:buNone/>
            </a:pPr>
            <a:r>
              <a:rPr lang="en-US" dirty="0" smtClean="0">
                <a:hlinkClick r:id="rId4" action="ppaction://hlinkfile"/>
              </a:rPr>
              <a:t>Network Miner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AKA: Monkey in the Middle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a little like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1524000"/>
            <a:ext cx="7010400" cy="4876800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" name="Picture 6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1676400" cy="1676400"/>
          </a:xfrm>
          <a:prstGeom prst="rect">
            <a:avLst/>
          </a:prstGeom>
          <a:noFill/>
        </p:spPr>
      </p:pic>
      <p:pic>
        <p:nvPicPr>
          <p:cNvPr id="7" name="Picture 10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00200"/>
            <a:ext cx="1676400" cy="1676400"/>
          </a:xfrm>
          <a:prstGeom prst="rect">
            <a:avLst/>
          </a:prstGeom>
          <a:noFill/>
        </p:spPr>
      </p:pic>
      <p:pic>
        <p:nvPicPr>
          <p:cNvPr id="8" name="Picture 11" descr="com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19600"/>
            <a:ext cx="1676400" cy="1676400"/>
          </a:xfrm>
          <a:prstGeom prst="rect">
            <a:avLst/>
          </a:prstGeom>
          <a:noFill/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10000" y="1981200"/>
            <a:ext cx="11430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295400" y="327660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Fritz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553200" y="3276600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Cindy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2438400" y="2209800"/>
            <a:ext cx="1371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953000" y="22098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886200" y="16002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Switch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4419600" y="2362200"/>
            <a:ext cx="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5334000" y="3657600"/>
            <a:ext cx="1524000" cy="1447800"/>
          </a:xfrm>
          <a:prstGeom prst="wedgeRoundRectCallout">
            <a:avLst>
              <a:gd name="adj1" fmla="val -60625"/>
              <a:gd name="adj2" fmla="val 69958"/>
              <a:gd name="adj3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Hey </a:t>
            </a:r>
            <a:r>
              <a:rPr lang="en-US" dirty="0" smtClean="0">
                <a:solidFill>
                  <a:schemeClr val="bg2"/>
                </a:solidFill>
              </a:rPr>
              <a:t>Cindy, </a:t>
            </a:r>
            <a:r>
              <a:rPr lang="en-US" dirty="0">
                <a:solidFill>
                  <a:schemeClr val="bg2"/>
                </a:solidFill>
              </a:rPr>
              <a:t>I’m </a:t>
            </a:r>
            <a:r>
              <a:rPr lang="en-US" dirty="0" smtClean="0">
                <a:solidFill>
                  <a:schemeClr val="bg2"/>
                </a:solidFill>
              </a:rPr>
              <a:t>Fritz.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1524000" y="3886200"/>
            <a:ext cx="1524000" cy="1447800"/>
          </a:xfrm>
          <a:prstGeom prst="wedgeRoundRectCallout">
            <a:avLst>
              <a:gd name="adj1" fmla="val 84375"/>
              <a:gd name="adj2" fmla="val 53181"/>
              <a:gd name="adj3" fmla="val 16667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Hey </a:t>
            </a:r>
            <a:r>
              <a:rPr lang="en-US" dirty="0" smtClean="0">
                <a:solidFill>
                  <a:schemeClr val="bg2"/>
                </a:solidFill>
              </a:rPr>
              <a:t>Fritz, </a:t>
            </a:r>
            <a:r>
              <a:rPr lang="en-US" dirty="0">
                <a:solidFill>
                  <a:schemeClr val="bg2"/>
                </a:solidFill>
              </a:rPr>
              <a:t>I’m </a:t>
            </a:r>
            <a:r>
              <a:rPr lang="en-US" dirty="0" smtClean="0">
                <a:solidFill>
                  <a:schemeClr val="bg2"/>
                </a:solidFill>
              </a:rPr>
              <a:t>Cindy.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8" name="AutoShape 29"/>
          <p:cNvCxnSpPr>
            <a:cxnSpLocks noChangeShapeType="1"/>
          </p:cNvCxnSpPr>
          <p:nvPr/>
        </p:nvCxnSpPr>
        <p:spPr bwMode="auto">
          <a:xfrm rot="10800000" flipV="1">
            <a:off x="5257800" y="2438400"/>
            <a:ext cx="838200" cy="2819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" name="AutoShape 30"/>
          <p:cNvCxnSpPr>
            <a:cxnSpLocks noChangeShapeType="1"/>
            <a:stCxn id="17" idx="4"/>
          </p:cNvCxnSpPr>
          <p:nvPr/>
        </p:nvCxnSpPr>
        <p:spPr bwMode="auto">
          <a:xfrm flipH="1" flipV="1">
            <a:off x="2590800" y="2438400"/>
            <a:ext cx="981075" cy="2941638"/>
          </a:xfrm>
          <a:prstGeom prst="bentConnector3">
            <a:avLst>
              <a:gd name="adj1" fmla="val 3009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local subnet, IPs are translated to MAC addresses using ARP (Address Resolution Protocol) </a:t>
            </a:r>
          </a:p>
          <a:p>
            <a:r>
              <a:rPr lang="en-US" dirty="0" smtClean="0"/>
              <a:t>ARP queries are sent and listened for, and a table of IPs to MACs is built (arp -a)</a:t>
            </a:r>
          </a:p>
          <a:p>
            <a:r>
              <a:rPr lang="en-US" dirty="0" smtClean="0"/>
              <a:t>Pulling off a MITM (Man In The Middle) attack</a:t>
            </a:r>
          </a:p>
          <a:p>
            <a:r>
              <a:rPr lang="en-US" dirty="0" smtClean="0"/>
              <a:t>If  you MITM a connection, you can proxy it and sometime get around encryption</a:t>
            </a:r>
          </a:p>
          <a:p>
            <a:pPr lvl="1"/>
            <a:r>
              <a:rPr lang="en-US" dirty="0" smtClean="0"/>
              <a:t>SSL</a:t>
            </a:r>
          </a:p>
          <a:p>
            <a:pPr lvl="1"/>
            <a:r>
              <a:rPr lang="en-US" dirty="0" smtClean="0"/>
              <a:t>RDP</a:t>
            </a:r>
          </a:p>
          <a:p>
            <a:pPr lvl="1"/>
            <a:r>
              <a:rPr lang="en-US" dirty="0" smtClean="0"/>
              <a:t>WPA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MITM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Cain</a:t>
            </a:r>
          </a:p>
          <a:p>
            <a:endParaRPr lang="en-US" dirty="0" smtClean="0"/>
          </a:p>
          <a:p>
            <a:r>
              <a:rPr lang="en-US" dirty="0" err="1" smtClean="0"/>
              <a:t>Ettercap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The-</a:t>
            </a:r>
            <a:r>
              <a:rPr lang="en-US" dirty="0" err="1" smtClean="0"/>
              <a:t>Middler</a:t>
            </a:r>
            <a:endParaRPr lang="en-US" smtClean="0"/>
          </a:p>
          <a:p>
            <a:endParaRPr lang="en-US" dirty="0" smtClean="0"/>
          </a:p>
          <a:p>
            <a:r>
              <a:rPr lang="en-US" dirty="0" err="1" smtClean="0"/>
              <a:t>SSLStrip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Cain Videos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400" dirty="0" smtClean="0">
              <a:hlinkClick r:id="rId3" action="ppaction://hlinkfile"/>
            </a:endParaRPr>
          </a:p>
          <a:p>
            <a:pPr algn="ctr">
              <a:buNone/>
            </a:pPr>
            <a:endParaRPr lang="en-US" sz="2400" dirty="0" smtClean="0">
              <a:hlinkClick r:id="rId3" action="ppaction://hlinkfile"/>
            </a:endParaRPr>
          </a:p>
          <a:p>
            <a:pPr algn="ctr">
              <a:buNone/>
            </a:pPr>
            <a:r>
              <a:rPr lang="en-US" sz="2400" dirty="0" smtClean="0">
                <a:hlinkClick r:id="rId3" action="ppaction://hlinkfile"/>
              </a:rPr>
              <a:t>Using Cain to ARP poison, grab telnet and web passwords</a:t>
            </a: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4" action="ppaction://hlinkfile"/>
              </a:rPr>
              <a:t>Using Cain to sniff RDP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Ettercap</a:t>
            </a:r>
            <a:r>
              <a:rPr lang="en-US" dirty="0" smtClean="0"/>
              <a:t>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94125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hlinkClick r:id="rId3" action="ppaction://hlinkfile"/>
              </a:rPr>
              <a:t>Ettercap</a:t>
            </a:r>
            <a:r>
              <a:rPr lang="en-US" dirty="0" smtClean="0">
                <a:hlinkClick r:id="rId3" action="ppaction://hlinkfile"/>
              </a:rPr>
              <a:t> ARP poison example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>
                <a:hlinkClick r:id="rId4" action="ppaction://hlinkfile"/>
              </a:rPr>
              <a:t>Ettercap</a:t>
            </a:r>
            <a:r>
              <a:rPr lang="en-US" dirty="0" smtClean="0">
                <a:hlinkClick r:id="rId4" action="ppaction://hlinkfile"/>
              </a:rPr>
              <a:t> filters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really trust the network you’re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8525"/>
          </a:xfrm>
        </p:spPr>
        <p:txBody>
          <a:bodyPr/>
          <a:lstStyle/>
          <a:p>
            <a:r>
              <a:rPr lang="en-US" dirty="0" smtClean="0"/>
              <a:t>I wrote this material originally for coffee shops</a:t>
            </a:r>
          </a:p>
          <a:p>
            <a:r>
              <a:rPr lang="en-US" dirty="0" smtClean="0"/>
              <a:t>Modified it for my Hacker Con </a:t>
            </a:r>
            <a:r>
              <a:rPr lang="en-US" dirty="0" err="1" smtClean="0"/>
              <a:t>Hijinx</a:t>
            </a:r>
            <a:r>
              <a:rPr lang="en-US" dirty="0" smtClean="0"/>
              <a:t> pamphlet</a:t>
            </a:r>
          </a:p>
          <a:p>
            <a:r>
              <a:rPr lang="en-US" dirty="0" smtClean="0"/>
              <a:t>Applies to pretty much any public </a:t>
            </a:r>
            <a:r>
              <a:rPr lang="en-US" dirty="0" err="1" smtClean="0"/>
              <a:t>WiFi</a:t>
            </a:r>
            <a:r>
              <a:rPr lang="en-US" dirty="0" smtClean="0"/>
              <a:t> network:</a:t>
            </a:r>
            <a:br>
              <a:rPr lang="en-US" dirty="0" smtClean="0"/>
            </a:br>
            <a:r>
              <a:rPr lang="en-US" dirty="0" smtClean="0"/>
              <a:t>  Libraries</a:t>
            </a:r>
            <a:br>
              <a:rPr lang="en-US" dirty="0" smtClean="0"/>
            </a:br>
            <a:r>
              <a:rPr lang="en-US" dirty="0" smtClean="0"/>
              <a:t>  Restaurants</a:t>
            </a:r>
            <a:br>
              <a:rPr lang="en-US" dirty="0" smtClean="0"/>
            </a:br>
            <a:r>
              <a:rPr lang="en-US" dirty="0" smtClean="0"/>
              <a:t>  Airport</a:t>
            </a:r>
            <a:br>
              <a:rPr lang="en-US" dirty="0" smtClean="0"/>
            </a:br>
            <a:r>
              <a:rPr lang="en-US" dirty="0" smtClean="0"/>
              <a:t>  etc.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Signs of MITM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2925"/>
          </a:xfrm>
        </p:spPr>
        <p:txBody>
          <a:bodyPr/>
          <a:lstStyle/>
          <a:p>
            <a:r>
              <a:rPr lang="en-US" dirty="0" smtClean="0"/>
              <a:t>SSL/TLS Warnings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Slow connections</a:t>
            </a:r>
          </a:p>
          <a:p>
            <a:r>
              <a:rPr lang="en-US" dirty="0" smtClean="0"/>
              <a:t>IP conflicts</a:t>
            </a:r>
          </a:p>
          <a:p>
            <a:r>
              <a:rPr lang="en-US" dirty="0" err="1" smtClean="0"/>
              <a:t>DecaffeinatID</a:t>
            </a:r>
            <a:r>
              <a:rPr lang="en-US" dirty="0" smtClean="0"/>
              <a:t>: A Very Simple IDS / Log Watching App / </a:t>
            </a:r>
            <a:r>
              <a:rPr lang="en-US" dirty="0" err="1" smtClean="0"/>
              <a:t>ARPWatch</a:t>
            </a:r>
            <a:r>
              <a:rPr lang="en-US" dirty="0" smtClean="0"/>
              <a:t> For Windows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http://www.irongeek.com/i.php?page=security/decaffeinatid-simple-ids-arpwatch-for-windows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4724400" cy="24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1371600"/>
            <a:ext cx="4381500" cy="19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Evil Twin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know for sure who you are attaching to?</a:t>
            </a:r>
          </a:p>
          <a:p>
            <a:r>
              <a:rPr lang="en-US" dirty="0" smtClean="0"/>
              <a:t>Can use tools like </a:t>
            </a:r>
            <a:r>
              <a:rPr lang="en-US" dirty="0" err="1" smtClean="0"/>
              <a:t>Hotspotter</a:t>
            </a:r>
            <a:r>
              <a:rPr lang="en-US" dirty="0" smtClean="0"/>
              <a:t> or Karma</a:t>
            </a:r>
          </a:p>
          <a:p>
            <a:r>
              <a:rPr lang="en-US" dirty="0" smtClean="0"/>
              <a:t>Who do you auto connect to when in range?</a:t>
            </a:r>
          </a:p>
          <a:p>
            <a:r>
              <a:rPr lang="en-US" dirty="0" smtClean="0"/>
              <a:t>Mention the “</a:t>
            </a:r>
            <a:r>
              <a:rPr lang="en-US" dirty="0" err="1" smtClean="0"/>
              <a:t>AdHock</a:t>
            </a:r>
            <a:r>
              <a:rPr lang="en-US" dirty="0" smtClean="0"/>
              <a:t> worm”</a:t>
            </a:r>
            <a:endParaRPr lang="en-US" dirty="0"/>
          </a:p>
        </p:txBody>
      </p:sp>
      <p:pic>
        <p:nvPicPr>
          <p:cNvPr id="8" name="Picture 7" descr="go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2857500" cy="2609850"/>
          </a:xfrm>
          <a:prstGeom prst="rect">
            <a:avLst/>
          </a:prstGeom>
        </p:spPr>
      </p:pic>
      <p:pic>
        <p:nvPicPr>
          <p:cNvPr id="9" name="Picture 8" descr="ev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733800"/>
            <a:ext cx="2857500" cy="2609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A Sniffer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your phone EV-DO / HSPA</a:t>
            </a:r>
          </a:p>
          <a:p>
            <a:endParaRPr lang="en-US" sz="2400" dirty="0" smtClean="0"/>
          </a:p>
          <a:p>
            <a:r>
              <a:rPr lang="en-US" sz="2400" dirty="0" smtClean="0"/>
              <a:t>Don’t check sensitive sites </a:t>
            </a:r>
            <a:br>
              <a:rPr lang="en-US" sz="2400" dirty="0" smtClean="0"/>
            </a:br>
            <a:r>
              <a:rPr lang="en-US" sz="2400" dirty="0" smtClean="0"/>
              <a:t>(Why are you looking at your bank account!?!?)</a:t>
            </a:r>
          </a:p>
          <a:p>
            <a:endParaRPr lang="en-US" sz="2400" dirty="0" smtClean="0"/>
          </a:p>
          <a:p>
            <a:r>
              <a:rPr lang="en-US" sz="2400" dirty="0" smtClean="0"/>
              <a:t>Avoid plaintext protocols and use encrypted ones like SSH or email/http over SSL/TLS (and hope no one is using </a:t>
            </a:r>
            <a:r>
              <a:rPr lang="en-US" sz="2400" dirty="0" err="1" smtClean="0"/>
              <a:t>SSLStrip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Different passwords for different kind of sites</a:t>
            </a:r>
          </a:p>
          <a:p>
            <a:endParaRPr lang="en-US" sz="2400" dirty="0" smtClean="0"/>
          </a:p>
          <a:p>
            <a:r>
              <a:rPr lang="en-US" sz="2400" dirty="0" smtClean="0"/>
              <a:t>Tunnel traffic through encrypted channels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rian\Local Settings\Temporary Internet Files\Content.IE5\S6ZI5XQ9\MCj04247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997450"/>
            <a:ext cx="1698625" cy="1860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Look into the following:</a:t>
            </a:r>
          </a:p>
          <a:p>
            <a:r>
              <a:rPr lang="en-US" dirty="0" smtClean="0"/>
              <a:t>VPN/</a:t>
            </a:r>
            <a:r>
              <a:rPr lang="en-US" dirty="0" err="1" smtClean="0"/>
              <a:t>Hamachi</a:t>
            </a:r>
            <a:endParaRPr lang="en-US" dirty="0" smtClean="0"/>
          </a:p>
          <a:p>
            <a:r>
              <a:rPr lang="en-US" dirty="0" smtClean="0"/>
              <a:t>SSH port forwarding</a:t>
            </a:r>
          </a:p>
          <a:p>
            <a:r>
              <a:rPr lang="en-US" dirty="0" smtClean="0"/>
              <a:t>DD-WRT has built in VPN support</a:t>
            </a:r>
          </a:p>
          <a:p>
            <a:r>
              <a:rPr lang="en-US" dirty="0" smtClean="0"/>
              <a:t>Tor is not a VPN substitute , but can help with staying anonymous</a:t>
            </a:r>
          </a:p>
          <a:p>
            <a:r>
              <a:rPr lang="en-US" dirty="0" smtClean="0"/>
              <a:t>Watch out for folks “following you home” to your own network</a:t>
            </a:r>
            <a:endParaRPr lang="en-US" dirty="0"/>
          </a:p>
        </p:txBody>
      </p:sp>
      <p:pic>
        <p:nvPicPr>
          <p:cNvPr id="1030" name="Picture 6" descr="C:\Documents and Settings\adrian\Local Settings\Temporary Internet Files\Content.IE5\KH2RK1Q3\MCBD07329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1824037" cy="1611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1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Articles:</a:t>
            </a:r>
          </a:p>
          <a:p>
            <a:pPr eaLnBrk="1" hangingPunct="1"/>
            <a:r>
              <a:rPr lang="en-US" dirty="0" smtClean="0"/>
              <a:t>My Handout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http://www.irongeek.com/i.php?page=security/hacker-con-handout</a:t>
            </a:r>
            <a:r>
              <a:rPr lang="en-US" sz="2000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Intro to Sniffers</a:t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http://www.irongeek.com/i.php?page=security/AQuickIntrotoSniffers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Cain RDP (Remote Desktop Protocol) Sniffer Parser</a:t>
            </a:r>
            <a:br>
              <a:rPr lang="en-US" dirty="0" smtClean="0"/>
            </a:br>
            <a:r>
              <a:rPr lang="en-US" sz="2000" dirty="0" smtClean="0">
                <a:hlinkClick r:id="rId5"/>
              </a:rPr>
              <a:t>http://www.irongeek.com/i.php?page=security/cain-rdp-mitm-parser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Caffeinated Computer Crackers: Coffee and Confidential Computer Communications</a:t>
            </a:r>
            <a:br>
              <a:rPr lang="en-US" dirty="0" smtClean="0"/>
            </a:br>
            <a:r>
              <a:rPr lang="en-US" sz="2000" dirty="0" smtClean="0">
                <a:hlinkClick r:id="rId6"/>
              </a:rPr>
              <a:t>http://www.irongeek.com/i.php?page=security/coffeecrack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The Basics of </a:t>
            </a:r>
            <a:r>
              <a:rPr lang="en-US" dirty="0" err="1" smtClean="0"/>
              <a:t>Arpspoofing</a:t>
            </a:r>
            <a:r>
              <a:rPr lang="en-US" dirty="0" smtClean="0"/>
              <a:t>/</a:t>
            </a:r>
            <a:r>
              <a:rPr lang="en-US" dirty="0" err="1" smtClean="0"/>
              <a:t>Arppoisoning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7"/>
              </a:rPr>
              <a:t>http://www.irongeek.com/i.php?page=security/arpspoof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dirty="0" smtClean="0"/>
              <a:t>Fun with </a:t>
            </a:r>
            <a:r>
              <a:rPr lang="en-US" dirty="0" err="1" smtClean="0"/>
              <a:t>Ettercap</a:t>
            </a:r>
            <a:r>
              <a:rPr lang="en-US" dirty="0" smtClean="0"/>
              <a:t> filters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http://www.irongeek.com/i.php?page=security/ettercapfilter</a:t>
            </a:r>
            <a:r>
              <a:rPr lang="en-US" sz="2000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/>
              <a:t>Videos:</a:t>
            </a:r>
          </a:p>
          <a:p>
            <a:pPr eaLnBrk="1" hangingPunct="1"/>
            <a:r>
              <a:rPr lang="en-US" sz="1800" dirty="0" smtClean="0"/>
              <a:t>Sniffers Class for the Louisville ISSA</a:t>
            </a:r>
            <a:br>
              <a:rPr lang="en-US" sz="1800" dirty="0" smtClean="0"/>
            </a:br>
            <a:r>
              <a:rPr lang="en-US" sz="1600" dirty="0" smtClean="0">
                <a:hlinkClick r:id="rId3"/>
              </a:rPr>
              <a:t>http://www.irongeek.com/i.php?page=videos/sniffers-class-for-the-louisville-issa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DNS Spoofing with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>
                <a:hlinkClick r:id="rId4"/>
              </a:rPr>
              <a:t>http://www.irongeek.com/i.php?page=videos/dns-spoofing-with-ettercap-pharming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More Useful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> </a:t>
            </a:r>
            <a:r>
              <a:rPr lang="en-US" sz="1800" dirty="0" err="1" smtClean="0"/>
              <a:t>Plugins</a:t>
            </a:r>
            <a:r>
              <a:rPr lang="en-US" sz="1800" dirty="0" smtClean="0"/>
              <a:t> For Pen-testing</a:t>
            </a:r>
            <a:br>
              <a:rPr lang="en-US" sz="1800" dirty="0" smtClean="0"/>
            </a:br>
            <a:r>
              <a:rPr lang="en-US" sz="1400" dirty="0" smtClean="0">
                <a:hlinkClick r:id="rId5"/>
              </a:rPr>
              <a:t>http://irongeek.com/i.php?page=videos/ettercap-plugins-find-ip-gw-discover-isolate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Intro to the </a:t>
            </a:r>
            <a:r>
              <a:rPr lang="en-US" sz="1800" dirty="0" err="1" smtClean="0"/>
              <a:t>AirPcap</a:t>
            </a:r>
            <a:r>
              <a:rPr lang="en-US" sz="1800" dirty="0" smtClean="0"/>
              <a:t> USB adapter, </a:t>
            </a:r>
            <a:r>
              <a:rPr lang="en-US" sz="1800" dirty="0" err="1" smtClean="0"/>
              <a:t>Wireshark</a:t>
            </a:r>
            <a:r>
              <a:rPr lang="en-US" sz="1800" dirty="0" smtClean="0"/>
              <a:t>, and using Cain to crack WEP</a:t>
            </a:r>
            <a:br>
              <a:rPr lang="en-US" sz="1800" dirty="0" smtClean="0"/>
            </a:br>
            <a:r>
              <a:rPr lang="en-US" sz="1400" dirty="0" smtClean="0">
                <a:hlinkClick r:id="rId6"/>
              </a:rPr>
              <a:t>http://www.irongeek.com/i.php?page=videos/airpcap-wireshark-cain-wep-cracking</a:t>
            </a:r>
            <a:r>
              <a:rPr lang="en-US" sz="1400" dirty="0" smtClean="0"/>
              <a:t> 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Using Cain and the </a:t>
            </a:r>
            <a:r>
              <a:rPr lang="en-US" sz="1800" dirty="0" err="1" smtClean="0"/>
              <a:t>AirPcap</a:t>
            </a:r>
            <a:r>
              <a:rPr lang="en-US" sz="1800" dirty="0" smtClean="0"/>
              <a:t> USB adapter to crack WPA/WPA2 </a:t>
            </a:r>
            <a:br>
              <a:rPr lang="en-US" sz="1800" dirty="0" smtClean="0"/>
            </a:br>
            <a:r>
              <a:rPr lang="en-US" sz="1400" dirty="0" smtClean="0">
                <a:hlinkClick r:id="rId7"/>
              </a:rPr>
              <a:t>http://www.irongeek.com/i.php?page=videos/airpcap-cain-wpa-cracking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Passive OS Fingerprinting With P0f And </a:t>
            </a:r>
            <a:r>
              <a:rPr lang="en-US" sz="1800" dirty="0" err="1" smtClean="0"/>
              <a:t>Ettercap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>
                <a:hlinkClick r:id="rId8"/>
              </a:rPr>
              <a:t>http://www.irongeek.com/i.php?page=videos/passive-os-fingerprinting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Network Printer Hacking: </a:t>
            </a:r>
            <a:r>
              <a:rPr lang="en-US" sz="1800" dirty="0" err="1" smtClean="0"/>
              <a:t>Irongeek's</a:t>
            </a:r>
            <a:r>
              <a:rPr lang="en-US" sz="1800" dirty="0" smtClean="0"/>
              <a:t> Presentation at </a:t>
            </a:r>
            <a:r>
              <a:rPr lang="en-US" sz="1800" dirty="0" err="1" smtClean="0"/>
              <a:t>Notacon</a:t>
            </a:r>
            <a:r>
              <a:rPr lang="en-US" sz="1800" dirty="0" smtClean="0"/>
              <a:t> 2006</a:t>
            </a:r>
            <a:br>
              <a:rPr lang="en-US" sz="1800" dirty="0" smtClean="0"/>
            </a:br>
            <a:r>
              <a:rPr lang="en-US" sz="1400" dirty="0" smtClean="0">
                <a:hlinkClick r:id="rId9"/>
              </a:rPr>
              <a:t>http://www.irongeek.com/i.php?page=videos/notacon2006printerhacking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Sniffing VoIP Using Cain</a:t>
            </a:r>
            <a:br>
              <a:rPr lang="en-US" sz="1800" dirty="0" smtClean="0"/>
            </a:br>
            <a:r>
              <a:rPr lang="en-US" sz="1400" dirty="0" smtClean="0">
                <a:hlinkClick r:id="rId10"/>
              </a:rPr>
              <a:t>http://www.irongeek.com/i.php?page=videos/cainvoip1</a:t>
            </a:r>
            <a:endParaRPr lang="en-US" sz="1400" dirty="0" smtClean="0"/>
          </a:p>
          <a:p>
            <a:pPr eaLnBrk="1" hangingPunct="1"/>
            <a:r>
              <a:rPr lang="en-US" sz="1800" dirty="0" smtClean="0"/>
              <a:t>Cain to ARP poison and sniff passwords</a:t>
            </a:r>
            <a:br>
              <a:rPr lang="en-US" sz="1800" dirty="0" smtClean="0"/>
            </a:br>
            <a:r>
              <a:rPr lang="en-US" sz="1400" dirty="0" smtClean="0">
                <a:hlinkClick r:id="rId11"/>
              </a:rPr>
              <a:t>http://www.irongeek.com/i.php?page=videos/cain1</a:t>
            </a:r>
            <a:r>
              <a:rPr lang="en-US" sz="1400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Protection:</a:t>
            </a:r>
          </a:p>
          <a:p>
            <a:pPr eaLnBrk="1" hangingPunct="1"/>
            <a:r>
              <a:rPr lang="en-US" sz="2000" dirty="0" smtClean="0"/>
              <a:t>SSH Dynamic Port Forwarding</a:t>
            </a:r>
            <a:br>
              <a:rPr lang="en-US" sz="2000" dirty="0" smtClean="0"/>
            </a:br>
            <a:r>
              <a:rPr lang="en-US" sz="1400" dirty="0" smtClean="0">
                <a:hlinkClick r:id="rId3"/>
              </a:rPr>
              <a:t>http://www.irongeek.com/i.php?page=videos/sshdynamicportforwarding</a:t>
            </a:r>
            <a:endParaRPr lang="en-US" sz="1400" dirty="0" smtClean="0"/>
          </a:p>
          <a:p>
            <a:pPr eaLnBrk="1" hangingPunct="1"/>
            <a:r>
              <a:rPr lang="en-US" sz="2000" dirty="0" smtClean="0"/>
              <a:t>An Introduction to Tor</a:t>
            </a:r>
            <a:br>
              <a:rPr lang="en-US" sz="2000" dirty="0" smtClean="0"/>
            </a:br>
            <a:r>
              <a:rPr lang="en-US" sz="1600" dirty="0" smtClean="0">
                <a:hlinkClick r:id="rId4"/>
              </a:rPr>
              <a:t>http://www.irongeek.com/i.php?page=videos/tor-1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Encrypting VoIP Traffic With </a:t>
            </a:r>
            <a:r>
              <a:rPr lang="en-US" sz="2000" dirty="0" err="1" smtClean="0"/>
              <a:t>Zfone</a:t>
            </a:r>
            <a:r>
              <a:rPr lang="en-US" sz="2000" dirty="0" smtClean="0"/>
              <a:t> To Protect Against Wiretapping</a:t>
            </a:r>
            <a:br>
              <a:rPr lang="en-US" sz="2000" dirty="0" smtClean="0"/>
            </a:br>
            <a:r>
              <a:rPr lang="en-US" sz="1600" dirty="0" smtClean="0">
                <a:hlinkClick r:id="rId5"/>
              </a:rPr>
              <a:t>http://irongeek.com/i.php?page=videos/encrypting-voip-traffic-with-zfone-to-protect-against-wiretapping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Finding Promiscuous Sniffers and ARP </a:t>
            </a:r>
            <a:r>
              <a:rPr lang="en-US" sz="2000" dirty="0" err="1" smtClean="0"/>
              <a:t>Poisoners</a:t>
            </a:r>
            <a:r>
              <a:rPr lang="en-US" sz="2000" dirty="0" smtClean="0"/>
              <a:t> on your Network with </a:t>
            </a:r>
            <a:r>
              <a:rPr lang="en-US" sz="2000" dirty="0" err="1" smtClean="0"/>
              <a:t>Ettercap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6"/>
              </a:rPr>
              <a:t>http://irongeek.com/i.php?page=videos/finding-promiscuous-and-arp-poisoning-sniffers-on-your-network-with-ettercap</a:t>
            </a:r>
            <a:r>
              <a:rPr lang="en-US" sz="1600" dirty="0" smtClean="0"/>
              <a:t> </a:t>
            </a:r>
          </a:p>
          <a:p>
            <a:pPr eaLnBrk="1" hangingPunct="1"/>
            <a:r>
              <a:rPr lang="en-US" sz="2000" dirty="0" err="1" smtClean="0"/>
              <a:t>DecaffeinatID</a:t>
            </a:r>
            <a:r>
              <a:rPr lang="en-US" sz="2000" dirty="0" smtClean="0"/>
              <a:t>: A Very Simple IDS / Log Watching App / </a:t>
            </a:r>
            <a:r>
              <a:rPr lang="en-US" sz="2000" dirty="0" err="1" smtClean="0"/>
              <a:t>ARPWatch</a:t>
            </a:r>
            <a:r>
              <a:rPr lang="en-US" sz="2000" dirty="0" smtClean="0"/>
              <a:t> For Windows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http://www.irongeek.com/i.php?page=security/decaffeinatid-simple-ids-arpwatch-for-windows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5470525"/>
          </a:xfrm>
        </p:spPr>
        <p:txBody>
          <a:bodyPr numCol="1"/>
          <a:lstStyle/>
          <a:p>
            <a:pPr>
              <a:buNone/>
            </a:pPr>
            <a:r>
              <a:rPr lang="en-US" sz="2000" dirty="0" smtClean="0"/>
              <a:t>Tools:</a:t>
            </a:r>
          </a:p>
          <a:p>
            <a:r>
              <a:rPr lang="en-US" sz="2000" dirty="0" err="1" smtClean="0"/>
              <a:t>Softperfect’s</a:t>
            </a:r>
            <a:r>
              <a:rPr lang="en-US" sz="2000" dirty="0" smtClean="0"/>
              <a:t> </a:t>
            </a:r>
            <a:r>
              <a:rPr lang="en-US" sz="2000" dirty="0" err="1" smtClean="0"/>
              <a:t>NetScan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http://www.softperfect.com/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Wireshark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http://www.wireshark.org/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Cain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http://www.oxid.it/cain.html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Dsniff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http://www.monkey.org/~dugsong/dsniff/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Ettercap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http://ettercap.sourceforge.net/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5470525"/>
          </a:xfrm>
        </p:spPr>
        <p:txBody>
          <a:bodyPr numCol="1"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NetworkMiner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http://networkminer.wiki.sourceforge.net/NetworkMiner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TCPDump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http://www.tcpdump.org/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Hotspotter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http://www.remote-exploit.org/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Karma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http://www.theta44.org/karma/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Tor/Tor Browser Bundle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http://www.torproject.org/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5470525"/>
          </a:xfrm>
        </p:spPr>
        <p:txBody>
          <a:bodyPr numCol="1"/>
          <a:lstStyle/>
          <a:p>
            <a:r>
              <a:rPr lang="en-US" sz="2000" dirty="0" err="1" smtClean="0"/>
              <a:t>Hamachi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http://www.hamachi.cc/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Anonym.OS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http://theory.kaos.to/projects.html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Nmap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http://nmap.org/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DecaffeinatID</a:t>
            </a:r>
            <a:r>
              <a:rPr lang="en-US" sz="2000" dirty="0" smtClean="0"/>
              <a:t> : A Simple IDS for Public Hotspots</a:t>
            </a:r>
            <a:br>
              <a:rPr lang="en-US" sz="2000" dirty="0" smtClean="0"/>
            </a:br>
            <a:r>
              <a:rPr lang="en-US" sz="1400" dirty="0" smtClean="0">
                <a:hlinkClick r:id="rId6"/>
              </a:rPr>
              <a:t>http://www.irongeek.com/i.php?page=security/decaffeinatidsimple-ids-arpwatch-for-windows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DD-WRT Router Firmware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http://www.dd-wrt.com/</a:t>
            </a:r>
            <a:endParaRPr lang="en-US" sz="2000" dirty="0" smtClean="0"/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Wall of shame/sheep/social science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125"/>
          </a:xfrm>
        </p:spPr>
        <p:txBody>
          <a:bodyPr/>
          <a:lstStyle/>
          <a:p>
            <a:r>
              <a:rPr lang="en-US" dirty="0" smtClean="0"/>
              <a:t>Plaintext protocols? At a hacker con?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3933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5410200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http://www.wallofsheep.com/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1476375" cy="194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447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</a:t>
            </a:r>
            <a:r>
              <a:rPr lang="en-US" dirty="0" err="1" smtClean="0"/>
              <a:t>Infosec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Phreaknic</a:t>
            </a:r>
            <a:r>
              <a:rPr lang="en-US" dirty="0" smtClean="0"/>
              <a:t>/</a:t>
            </a:r>
            <a:r>
              <a:rPr lang="en-US" dirty="0" err="1" smtClean="0"/>
              <a:t>Notacon</a:t>
            </a:r>
            <a:r>
              <a:rPr lang="en-US" dirty="0" smtClean="0"/>
              <a:t>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Brian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http://www.pocodoy.com/blog/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Kelly for getting us the room and organizing things</a:t>
            </a:r>
          </a:p>
          <a:p>
            <a:r>
              <a:rPr lang="en-US" sz="2000" dirty="0" smtClean="0"/>
              <a:t>Folks at </a:t>
            </a:r>
            <a:r>
              <a:rPr lang="en-US" sz="2000" dirty="0" err="1" smtClean="0"/>
              <a:t>Binrev</a:t>
            </a:r>
            <a:r>
              <a:rPr lang="en-US" sz="2000" dirty="0" smtClean="0"/>
              <a:t> and </a:t>
            </a:r>
            <a:r>
              <a:rPr lang="en-US" sz="2000" dirty="0" err="1" smtClean="0"/>
              <a:t>Pauldotcom</a:t>
            </a:r>
            <a:endParaRPr lang="en-US" sz="2000" dirty="0" smtClean="0"/>
          </a:p>
          <a:p>
            <a:r>
              <a:rPr lang="en-US" sz="2000" dirty="0" smtClean="0"/>
              <a:t>Louisville ISSA</a:t>
            </a:r>
          </a:p>
          <a:p>
            <a:r>
              <a:rPr lang="en-US" sz="2000" dirty="0" smtClean="0"/>
              <a:t>Larry “metadata” </a:t>
            </a:r>
            <a:r>
              <a:rPr lang="en-US" sz="2000" dirty="0" err="1" smtClean="0"/>
              <a:t>Pesce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http://pauldotcom.com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John for the extra camera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plan to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on hostile networks</a:t>
            </a:r>
          </a:p>
          <a:p>
            <a:endParaRPr lang="en-US" dirty="0" smtClean="0"/>
          </a:p>
          <a:p>
            <a:r>
              <a:rPr lang="en-US" dirty="0" smtClean="0"/>
              <a:t>Common remote </a:t>
            </a:r>
            <a:r>
              <a:rPr lang="en-US" smtClean="0"/>
              <a:t>attack vectors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I’m not really going to cover physical security</a:t>
            </a:r>
            <a:br>
              <a:rPr lang="en-US" dirty="0" smtClean="0"/>
            </a:br>
            <a:r>
              <a:rPr lang="en-US" dirty="0" smtClean="0"/>
              <a:t>(but I will say: encrypt your hard drive, turn off auto-run)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795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371600"/>
            <a:ext cx="6629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Open File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819400" y="3352800"/>
            <a:ext cx="6324600" cy="1752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that’s what you look like naked?</a:t>
            </a:r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Photo: Larry </a:t>
            </a:r>
            <a:r>
              <a:rPr lang="en-US" dirty="0" err="1" smtClean="0"/>
              <a:t>Pesce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http://pauldotcom.com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File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do you know what you’re sharing?</a:t>
            </a:r>
          </a:p>
          <a:p>
            <a:r>
              <a:rPr lang="en-US" dirty="0" smtClean="0"/>
              <a:t> \\your-computer-name</a:t>
            </a:r>
            <a:br>
              <a:rPr lang="en-US" dirty="0" smtClean="0"/>
            </a:br>
            <a:r>
              <a:rPr lang="en-US" dirty="0" smtClean="0"/>
              <a:t>(or IP)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667000"/>
            <a:ext cx="4410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wor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200400"/>
            <a:ext cx="253365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for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Softperfect's</a:t>
            </a:r>
            <a:r>
              <a:rPr lang="en-US" dirty="0" smtClean="0"/>
              <a:t> </a:t>
            </a:r>
            <a:r>
              <a:rPr lang="en-US" dirty="0" err="1" smtClean="0"/>
              <a:t>NetScan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5238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Netscan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7972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 action="ppaction://hlinkfile"/>
              </a:rPr>
              <a:t>Click for </a:t>
            </a:r>
            <a:r>
              <a:rPr lang="en-US" dirty="0" err="1" smtClean="0">
                <a:hlinkClick r:id="rId3" action="ppaction://hlinkfile"/>
              </a:rPr>
              <a:t>Netscan</a:t>
            </a:r>
            <a:r>
              <a:rPr lang="en-US" dirty="0" smtClean="0">
                <a:hlinkClick r:id="rId3" action="ppaction://hlinkfile"/>
              </a:rPr>
              <a:t> 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739</Words>
  <Application>Microsoft Office PowerPoint</Application>
  <PresentationFormat>On-screen Show (4:3)</PresentationFormat>
  <Paragraphs>278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Hacker Con WiFi Hijinx: Protecting Yourself On Potentially Hostile Networks</vt:lpstr>
      <vt:lpstr>About Adrian</vt:lpstr>
      <vt:lpstr>Do you really trust the network you’re on?</vt:lpstr>
      <vt:lpstr>Wall of shame/sheep/social science majors</vt:lpstr>
      <vt:lpstr>What I plan to cover</vt:lpstr>
      <vt:lpstr>Open File Shares</vt:lpstr>
      <vt:lpstr>Open File Shares</vt:lpstr>
      <vt:lpstr>Scanning for shares</vt:lpstr>
      <vt:lpstr>Netscan Video</vt:lpstr>
      <vt:lpstr>Change your sharing settings</vt:lpstr>
      <vt:lpstr>Patch Before The Con </vt:lpstr>
      <vt:lpstr>Patch-Patch-Patch-o-roo</vt:lpstr>
      <vt:lpstr>Unneeded Services</vt:lpstr>
      <vt:lpstr>Even if you are patched…</vt:lpstr>
      <vt:lpstr>Finding Open Ports</vt:lpstr>
      <vt:lpstr>Solutions to unneeded services</vt:lpstr>
      <vt:lpstr>Sniffers</vt:lpstr>
      <vt:lpstr>Why worry about how you smell?</vt:lpstr>
      <vt:lpstr>Promiscuous mode</vt:lpstr>
      <vt:lpstr>Monitor mode</vt:lpstr>
      <vt:lpstr>A note on chipsets</vt:lpstr>
      <vt:lpstr>Great sniffing tools</vt:lpstr>
      <vt:lpstr>A couple of sniffer videos</vt:lpstr>
      <vt:lpstr>Man In The Middle</vt:lpstr>
      <vt:lpstr>Looks a little like this</vt:lpstr>
      <vt:lpstr>ARP Poisoning</vt:lpstr>
      <vt:lpstr>Tools for MITM</vt:lpstr>
      <vt:lpstr>Cain Videos</vt:lpstr>
      <vt:lpstr>Ettercap Videos</vt:lpstr>
      <vt:lpstr>Signs of MITM</vt:lpstr>
      <vt:lpstr>Evil Twin Attack</vt:lpstr>
      <vt:lpstr>Giving A Sniffer Congestion</vt:lpstr>
      <vt:lpstr>Tunneling</vt:lpstr>
      <vt:lpstr>Links</vt:lpstr>
      <vt:lpstr>Links</vt:lpstr>
      <vt:lpstr>Links</vt:lpstr>
      <vt:lpstr>Links</vt:lpstr>
      <vt:lpstr>Links</vt:lpstr>
      <vt:lpstr>Links</vt:lpstr>
      <vt:lpstr>Events</vt:lpstr>
      <vt:lpstr>Thanks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2011-05-19T12:34:03Z</dcterms:created>
  <dcterms:modified xsi:type="dcterms:W3CDTF">2011-05-19T12:34:31Z</dcterms:modified>
</cp:coreProperties>
</file>