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60"/>
  </p:notesMasterIdLst>
  <p:handoutMasterIdLst>
    <p:handoutMasterId r:id="rId61"/>
  </p:handoutMasterIdLst>
  <p:sldIdLst>
    <p:sldId id="329" r:id="rId2"/>
    <p:sldId id="428" r:id="rId3"/>
    <p:sldId id="422" r:id="rId4"/>
    <p:sldId id="471" r:id="rId5"/>
    <p:sldId id="331" r:id="rId6"/>
    <p:sldId id="332" r:id="rId7"/>
    <p:sldId id="333" r:id="rId8"/>
    <p:sldId id="334" r:id="rId9"/>
    <p:sldId id="335" r:id="rId10"/>
    <p:sldId id="336" r:id="rId11"/>
    <p:sldId id="340" r:id="rId12"/>
    <p:sldId id="341" r:id="rId13"/>
    <p:sldId id="342" r:id="rId14"/>
    <p:sldId id="343" r:id="rId15"/>
    <p:sldId id="344" r:id="rId16"/>
    <p:sldId id="345" r:id="rId17"/>
    <p:sldId id="346" r:id="rId18"/>
    <p:sldId id="347" r:id="rId19"/>
    <p:sldId id="348" r:id="rId20"/>
    <p:sldId id="349" r:id="rId21"/>
    <p:sldId id="350" r:id="rId22"/>
    <p:sldId id="351" r:id="rId23"/>
    <p:sldId id="427" r:id="rId24"/>
    <p:sldId id="458" r:id="rId25"/>
    <p:sldId id="432" r:id="rId26"/>
    <p:sldId id="437" r:id="rId27"/>
    <p:sldId id="433" r:id="rId28"/>
    <p:sldId id="438" r:id="rId29"/>
    <p:sldId id="434" r:id="rId30"/>
    <p:sldId id="417" r:id="rId31"/>
    <p:sldId id="459" r:id="rId32"/>
    <p:sldId id="439" r:id="rId33"/>
    <p:sldId id="460" r:id="rId34"/>
    <p:sldId id="418" r:id="rId35"/>
    <p:sldId id="435" r:id="rId36"/>
    <p:sldId id="457" r:id="rId37"/>
    <p:sldId id="440" r:id="rId38"/>
    <p:sldId id="447" r:id="rId39"/>
    <p:sldId id="449" r:id="rId40"/>
    <p:sldId id="463" r:id="rId41"/>
    <p:sldId id="467" r:id="rId42"/>
    <p:sldId id="470" r:id="rId43"/>
    <p:sldId id="454" r:id="rId44"/>
    <p:sldId id="450" r:id="rId45"/>
    <p:sldId id="452" r:id="rId46"/>
    <p:sldId id="451" r:id="rId47"/>
    <p:sldId id="453" r:id="rId48"/>
    <p:sldId id="468" r:id="rId49"/>
    <p:sldId id="469" r:id="rId50"/>
    <p:sldId id="455" r:id="rId51"/>
    <p:sldId id="473" r:id="rId52"/>
    <p:sldId id="456" r:id="rId53"/>
    <p:sldId id="445" r:id="rId54"/>
    <p:sldId id="405" r:id="rId55"/>
    <p:sldId id="419" r:id="rId56"/>
    <p:sldId id="446" r:id="rId57"/>
    <p:sldId id="461" r:id="rId58"/>
    <p:sldId id="328" r:id="rId59"/>
  </p:sldIdLst>
  <p:sldSz cx="9144000" cy="6858000" type="screen4x3"/>
  <p:notesSz cx="6881813"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928">
          <p15:clr>
            <a:srgbClr val="A4A3A4"/>
          </p15:clr>
        </p15:guide>
        <p15:guide id="2" pos="216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070" autoAdjust="0"/>
    <p:restoredTop sz="96074" autoAdjust="0"/>
  </p:normalViewPr>
  <p:slideViewPr>
    <p:cSldViewPr>
      <p:cViewPr varScale="1">
        <p:scale>
          <a:sx n="93" d="100"/>
          <a:sy n="93" d="100"/>
        </p:scale>
        <p:origin x="-544" y="-1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68" d="100"/>
          <a:sy n="68" d="100"/>
        </p:scale>
        <p:origin x="-2856" y="-108"/>
      </p:cViewPr>
      <p:guideLst>
        <p:guide orient="horz" pos="2928"/>
        <p:guide pos="216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presProps" Target="presProps.xml"/><Relationship Id="rId64" Type="http://schemas.openxmlformats.org/officeDocument/2006/relationships/viewProps" Target="viewProps.xml"/><Relationship Id="rId65" Type="http://schemas.openxmlformats.org/officeDocument/2006/relationships/theme" Target="theme/theme1.xml"/><Relationship Id="rId66"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notesMaster" Target="notesMasters/notesMaster1.xml"/><Relationship Id="rId61" Type="http://schemas.openxmlformats.org/officeDocument/2006/relationships/handoutMaster" Target="handoutMasters/handoutMaster1.xml"/><Relationship Id="rId62" Type="http://schemas.openxmlformats.org/officeDocument/2006/relationships/printerSettings" Target="printerSettings/printerSettings1.bin"/><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82120" cy="464820"/>
          </a:xfrm>
          <a:prstGeom prst="rect">
            <a:avLst/>
          </a:prstGeom>
        </p:spPr>
        <p:txBody>
          <a:bodyPr vert="horz" lIns="92227" tIns="46113" rIns="92227" bIns="46113" rtlCol="0"/>
          <a:lstStyle>
            <a:lvl1pPr algn="l">
              <a:defRPr sz="1200"/>
            </a:lvl1pPr>
          </a:lstStyle>
          <a:p>
            <a:endParaRPr lang="en-US" dirty="0"/>
          </a:p>
        </p:txBody>
      </p:sp>
      <p:sp>
        <p:nvSpPr>
          <p:cNvPr id="3" name="Date Placeholder 2"/>
          <p:cNvSpPr>
            <a:spLocks noGrp="1"/>
          </p:cNvSpPr>
          <p:nvPr>
            <p:ph type="dt" sz="quarter" idx="1"/>
          </p:nvPr>
        </p:nvSpPr>
        <p:spPr>
          <a:xfrm>
            <a:off x="3898104" y="1"/>
            <a:ext cx="2982120" cy="464820"/>
          </a:xfrm>
          <a:prstGeom prst="rect">
            <a:avLst/>
          </a:prstGeom>
        </p:spPr>
        <p:txBody>
          <a:bodyPr vert="horz" lIns="92227" tIns="46113" rIns="92227" bIns="46113" rtlCol="0"/>
          <a:lstStyle>
            <a:lvl1pPr algn="r">
              <a:defRPr sz="1200"/>
            </a:lvl1pPr>
          </a:lstStyle>
          <a:p>
            <a:fld id="{C0B61596-1136-4FA0-B0FA-E774D9DADA7F}" type="datetimeFigureOut">
              <a:rPr lang="en-US" smtClean="0"/>
              <a:pPr/>
              <a:t>10/14/15</a:t>
            </a:fld>
            <a:endParaRPr lang="en-US" dirty="0"/>
          </a:p>
        </p:txBody>
      </p:sp>
      <p:sp>
        <p:nvSpPr>
          <p:cNvPr id="4" name="Footer Placeholder 3"/>
          <p:cNvSpPr>
            <a:spLocks noGrp="1"/>
          </p:cNvSpPr>
          <p:nvPr>
            <p:ph type="ftr" sz="quarter" idx="2"/>
          </p:nvPr>
        </p:nvSpPr>
        <p:spPr>
          <a:xfrm>
            <a:off x="1" y="8829968"/>
            <a:ext cx="2982120" cy="464820"/>
          </a:xfrm>
          <a:prstGeom prst="rect">
            <a:avLst/>
          </a:prstGeom>
        </p:spPr>
        <p:txBody>
          <a:bodyPr vert="horz" lIns="92227" tIns="46113" rIns="92227" bIns="46113"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98104" y="8829968"/>
            <a:ext cx="2982120" cy="464820"/>
          </a:xfrm>
          <a:prstGeom prst="rect">
            <a:avLst/>
          </a:prstGeom>
        </p:spPr>
        <p:txBody>
          <a:bodyPr vert="horz" lIns="92227" tIns="46113" rIns="92227" bIns="46113" rtlCol="0" anchor="b"/>
          <a:lstStyle>
            <a:lvl1pPr algn="r">
              <a:defRPr sz="1200"/>
            </a:lvl1pPr>
          </a:lstStyle>
          <a:p>
            <a:fld id="{52017ADD-5A18-44A7-B198-90DD2FC8354E}" type="slidenum">
              <a:rPr lang="en-US" smtClean="0"/>
              <a:pPr/>
              <a:t>‹#›</a:t>
            </a:fld>
            <a:endParaRPr lang="en-US" dirty="0"/>
          </a:p>
        </p:txBody>
      </p:sp>
    </p:spTree>
    <p:extLst>
      <p:ext uri="{BB962C8B-B14F-4D97-AF65-F5344CB8AC3E}">
        <p14:creationId xmlns:p14="http://schemas.microsoft.com/office/powerpoint/2010/main" val="21000786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82120" cy="464820"/>
          </a:xfrm>
          <a:prstGeom prst="rect">
            <a:avLst/>
          </a:prstGeom>
        </p:spPr>
        <p:txBody>
          <a:bodyPr vert="horz" lIns="92227" tIns="46113" rIns="92227" bIns="46113" rtlCol="0"/>
          <a:lstStyle>
            <a:lvl1pPr algn="l">
              <a:defRPr sz="1200"/>
            </a:lvl1pPr>
          </a:lstStyle>
          <a:p>
            <a:endParaRPr lang="en-US" dirty="0"/>
          </a:p>
        </p:txBody>
      </p:sp>
      <p:sp>
        <p:nvSpPr>
          <p:cNvPr id="3" name="Date Placeholder 2"/>
          <p:cNvSpPr>
            <a:spLocks noGrp="1"/>
          </p:cNvSpPr>
          <p:nvPr>
            <p:ph type="dt" idx="1"/>
          </p:nvPr>
        </p:nvSpPr>
        <p:spPr>
          <a:xfrm>
            <a:off x="3898104" y="1"/>
            <a:ext cx="2982120" cy="464820"/>
          </a:xfrm>
          <a:prstGeom prst="rect">
            <a:avLst/>
          </a:prstGeom>
        </p:spPr>
        <p:txBody>
          <a:bodyPr vert="horz" lIns="92227" tIns="46113" rIns="92227" bIns="46113" rtlCol="0"/>
          <a:lstStyle>
            <a:lvl1pPr algn="r">
              <a:defRPr sz="1200"/>
            </a:lvl1pPr>
          </a:lstStyle>
          <a:p>
            <a:fld id="{AED266BC-23E9-46C1-8352-C8C9D469F92E}" type="datetimeFigureOut">
              <a:rPr lang="en-US" smtClean="0"/>
              <a:pPr/>
              <a:t>10/14/15</a:t>
            </a:fld>
            <a:endParaRPr lang="en-US" dirty="0"/>
          </a:p>
        </p:txBody>
      </p:sp>
      <p:sp>
        <p:nvSpPr>
          <p:cNvPr id="4" name="Slide Image Placeholder 3"/>
          <p:cNvSpPr>
            <a:spLocks noGrp="1" noRot="1" noChangeAspect="1"/>
          </p:cNvSpPr>
          <p:nvPr>
            <p:ph type="sldImg" idx="2"/>
          </p:nvPr>
        </p:nvSpPr>
        <p:spPr>
          <a:xfrm>
            <a:off x="1119188" y="696913"/>
            <a:ext cx="4643437" cy="3484562"/>
          </a:xfrm>
          <a:prstGeom prst="rect">
            <a:avLst/>
          </a:prstGeom>
          <a:noFill/>
          <a:ln w="12700">
            <a:solidFill>
              <a:prstClr val="black"/>
            </a:solidFill>
          </a:ln>
        </p:spPr>
        <p:txBody>
          <a:bodyPr vert="horz" lIns="92227" tIns="46113" rIns="92227" bIns="46113" rtlCol="0" anchor="ctr"/>
          <a:lstStyle/>
          <a:p>
            <a:endParaRPr lang="en-US" dirty="0"/>
          </a:p>
        </p:txBody>
      </p:sp>
      <p:sp>
        <p:nvSpPr>
          <p:cNvPr id="5" name="Notes Placeholder 4"/>
          <p:cNvSpPr>
            <a:spLocks noGrp="1"/>
          </p:cNvSpPr>
          <p:nvPr>
            <p:ph type="body" sz="quarter" idx="3"/>
          </p:nvPr>
        </p:nvSpPr>
        <p:spPr>
          <a:xfrm>
            <a:off x="688182" y="4415791"/>
            <a:ext cx="5505450" cy="4183380"/>
          </a:xfrm>
          <a:prstGeom prst="rect">
            <a:avLst/>
          </a:prstGeom>
        </p:spPr>
        <p:txBody>
          <a:bodyPr vert="horz" lIns="92227" tIns="46113" rIns="92227" bIns="4611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29968"/>
            <a:ext cx="2982120" cy="464820"/>
          </a:xfrm>
          <a:prstGeom prst="rect">
            <a:avLst/>
          </a:prstGeom>
        </p:spPr>
        <p:txBody>
          <a:bodyPr vert="horz" lIns="92227" tIns="46113" rIns="92227" bIns="46113"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98104" y="8829968"/>
            <a:ext cx="2982120" cy="464820"/>
          </a:xfrm>
          <a:prstGeom prst="rect">
            <a:avLst/>
          </a:prstGeom>
        </p:spPr>
        <p:txBody>
          <a:bodyPr vert="horz" lIns="92227" tIns="46113" rIns="92227" bIns="46113" rtlCol="0" anchor="b"/>
          <a:lstStyle>
            <a:lvl1pPr algn="r">
              <a:defRPr sz="1200"/>
            </a:lvl1pPr>
          </a:lstStyle>
          <a:p>
            <a:fld id="{BB3F4307-D3BB-4294-BDB2-9738A833E8BB}" type="slidenum">
              <a:rPr lang="en-US" smtClean="0"/>
              <a:pPr/>
              <a:t>‹#›</a:t>
            </a:fld>
            <a:endParaRPr lang="en-US" dirty="0"/>
          </a:p>
        </p:txBody>
      </p:sp>
    </p:spTree>
    <p:extLst>
      <p:ext uri="{BB962C8B-B14F-4D97-AF65-F5344CB8AC3E}">
        <p14:creationId xmlns:p14="http://schemas.microsoft.com/office/powerpoint/2010/main" val="10027559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B3F4307-D3BB-4294-BDB2-9738A833E8BB}" type="slidenum">
              <a:rPr lang="en-US" smtClean="0"/>
              <a:pPr/>
              <a:t>1</a:t>
            </a:fld>
            <a:endParaRPr lang="en-US" dirty="0"/>
          </a:p>
        </p:txBody>
      </p:sp>
    </p:spTree>
    <p:extLst>
      <p:ext uri="{BB962C8B-B14F-4D97-AF65-F5344CB8AC3E}">
        <p14:creationId xmlns:p14="http://schemas.microsoft.com/office/powerpoint/2010/main" val="39592363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Take</a:t>
            </a:r>
            <a:r>
              <a:rPr lang="en-US" baseline="0" dirty="0" smtClean="0"/>
              <a:t> a note from Johnny Long’s book, and Bruce Potter’s book.</a:t>
            </a:r>
            <a:endParaRPr lang="en-US" dirty="0"/>
          </a:p>
        </p:txBody>
      </p:sp>
      <p:sp>
        <p:nvSpPr>
          <p:cNvPr id="4" name="Slide Number Placeholder 3"/>
          <p:cNvSpPr>
            <a:spLocks noGrp="1"/>
          </p:cNvSpPr>
          <p:nvPr>
            <p:ph type="sldNum" sz="quarter" idx="10"/>
          </p:nvPr>
        </p:nvSpPr>
        <p:spPr/>
        <p:txBody>
          <a:bodyPr/>
          <a:lstStyle/>
          <a:p>
            <a:fld id="{BB3F4307-D3BB-4294-BDB2-9738A833E8BB}" type="slidenum">
              <a:rPr lang="en-US" smtClean="0"/>
              <a:pPr/>
              <a:t>2</a:t>
            </a:fld>
            <a:endParaRPr lang="en-US" dirty="0"/>
          </a:p>
        </p:txBody>
      </p:sp>
    </p:spTree>
    <p:extLst>
      <p:ext uri="{BB962C8B-B14F-4D97-AF65-F5344CB8AC3E}">
        <p14:creationId xmlns:p14="http://schemas.microsoft.com/office/powerpoint/2010/main" val="270156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B3F4307-D3BB-4294-BDB2-9738A833E8BB}" type="slidenum">
              <a:rPr lang="en-US" smtClean="0"/>
              <a:pPr/>
              <a:t>18</a:t>
            </a:fld>
            <a:endParaRPr lang="en-US" dirty="0"/>
          </a:p>
        </p:txBody>
      </p:sp>
    </p:spTree>
    <p:extLst>
      <p:ext uri="{BB962C8B-B14F-4D97-AF65-F5344CB8AC3E}">
        <p14:creationId xmlns:p14="http://schemas.microsoft.com/office/powerpoint/2010/main" val="4448045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Beg for hardware</a:t>
            </a:r>
            <a:r>
              <a:rPr lang="en-US" baseline="0" dirty="0" smtClean="0"/>
              <a:t> </a:t>
            </a:r>
            <a:r>
              <a:rPr lang="en-US" dirty="0" smtClean="0"/>
              <a:t>donations. </a:t>
            </a:r>
            <a:r>
              <a:rPr lang="en-US" dirty="0" smtClean="0">
                <a:sym typeface="Wingdings" pitchFamily="2" charset="2"/>
              </a:rPr>
              <a:t></a:t>
            </a:r>
            <a:endParaRPr lang="en-US" dirty="0"/>
          </a:p>
        </p:txBody>
      </p:sp>
      <p:sp>
        <p:nvSpPr>
          <p:cNvPr id="4" name="Slide Number Placeholder 3"/>
          <p:cNvSpPr>
            <a:spLocks noGrp="1"/>
          </p:cNvSpPr>
          <p:nvPr>
            <p:ph type="sldNum" sz="quarter" idx="10"/>
          </p:nvPr>
        </p:nvSpPr>
        <p:spPr/>
        <p:txBody>
          <a:bodyPr/>
          <a:lstStyle/>
          <a:p>
            <a:fld id="{BB3F4307-D3BB-4294-BDB2-9738A833E8BB}" type="slidenum">
              <a:rPr lang="en-US" smtClean="0"/>
              <a:pPr/>
              <a:t>57</a:t>
            </a:fld>
            <a:endParaRPr lang="en-US" dirty="0"/>
          </a:p>
        </p:txBody>
      </p:sp>
    </p:spTree>
    <p:extLst>
      <p:ext uri="{BB962C8B-B14F-4D97-AF65-F5344CB8AC3E}">
        <p14:creationId xmlns:p14="http://schemas.microsoft.com/office/powerpoint/2010/main" val="2790431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B3F4307-D3BB-4294-BDB2-9738A833E8BB}" type="slidenum">
              <a:rPr lang="en-US" smtClean="0"/>
              <a:pPr/>
              <a:t>58</a:t>
            </a:fld>
            <a:endParaRPr lang="en-US" dirty="0"/>
          </a:p>
        </p:txBody>
      </p:sp>
    </p:spTree>
    <p:extLst>
      <p:ext uri="{BB962C8B-B14F-4D97-AF65-F5344CB8AC3E}">
        <p14:creationId xmlns:p14="http://schemas.microsoft.com/office/powerpoint/2010/main" val="27671541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lIns="45720" tIns="0" rIns="45720"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en-US" dirty="0" smtClean="0"/>
              <a:t>Click to edit Master title style</a:t>
            </a:r>
            <a:endParaRPr lang="en-US" dirty="0"/>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13"/>
          <p:cNvSpPr>
            <a:spLocks noGrp="1"/>
          </p:cNvSpPr>
          <p:nvPr>
            <p:ph type="dt" sz="half" idx="10"/>
          </p:nvPr>
        </p:nvSpPr>
        <p:spPr>
          <a:xfrm>
            <a:off x="457200" y="6416675"/>
            <a:ext cx="2133600" cy="365125"/>
          </a:xfrm>
          <a:prstGeom prst="rect">
            <a:avLst/>
          </a:prstGeom>
        </p:spPr>
        <p:txBody>
          <a:bodyPr/>
          <a:lstStyle>
            <a:lvl1pPr>
              <a:defRPr/>
            </a:lvl1pPr>
          </a:lstStyle>
          <a:p>
            <a:pPr>
              <a:defRPr/>
            </a:pPr>
            <a:fld id="{FC792174-60E5-4DB5-AC24-51715D6953E0}" type="datetimeFigureOut">
              <a:rPr lang="en-US"/>
              <a:pPr>
                <a:defRPr/>
              </a:pPr>
              <a:t>10/14/15</a:t>
            </a:fld>
            <a:endParaRPr lang="en-US" dirty="0"/>
          </a:p>
        </p:txBody>
      </p:sp>
      <p:sp>
        <p:nvSpPr>
          <p:cNvPr id="5" name="Footer Placeholder 2"/>
          <p:cNvSpPr>
            <a:spLocks noGrp="1"/>
          </p:cNvSpPr>
          <p:nvPr>
            <p:ph type="ftr" sz="quarter" idx="11"/>
          </p:nvPr>
        </p:nvSpPr>
        <p:spPr/>
        <p:txBody>
          <a:bodyPr/>
          <a:lstStyle>
            <a:lvl1pPr>
              <a:defRPr/>
            </a:lvl1pPr>
          </a:lstStyle>
          <a:p>
            <a:pPr>
              <a:defRPr/>
            </a:pPr>
            <a:r>
              <a:rPr lang="en-US" dirty="0"/>
              <a:t>Irongeek.com</a:t>
            </a:r>
          </a:p>
        </p:txBody>
      </p:sp>
      <p:sp>
        <p:nvSpPr>
          <p:cNvPr id="6" name="Slide Number Placeholder 22"/>
          <p:cNvSpPr>
            <a:spLocks noGrp="1"/>
          </p:cNvSpPr>
          <p:nvPr>
            <p:ph type="sldNum" sz="quarter" idx="12"/>
          </p:nvPr>
        </p:nvSpPr>
        <p:spPr/>
        <p:txBody>
          <a:bodyPr/>
          <a:lstStyle>
            <a:lvl1pPr>
              <a:defRPr/>
            </a:lvl1pPr>
          </a:lstStyle>
          <a:p>
            <a:pPr>
              <a:defRPr/>
            </a:pPr>
            <a:fld id="{DF0057EB-7238-4009-9252-8B55283E6D8B}" type="slidenum">
              <a:rPr lang="en-US"/>
              <a:pPr>
                <a:defRPr/>
              </a:pPr>
              <a:t>‹#›</a:t>
            </a:fld>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416675"/>
            <a:ext cx="2133600" cy="365125"/>
          </a:xfrm>
          <a:prstGeom prst="rect">
            <a:avLst/>
          </a:prstGeom>
        </p:spPr>
        <p:txBody>
          <a:bodyPr/>
          <a:lstStyle>
            <a:lvl1pPr>
              <a:defRPr/>
            </a:lvl1pPr>
          </a:lstStyle>
          <a:p>
            <a:pPr>
              <a:defRPr/>
            </a:pPr>
            <a:fld id="{9BF4AA76-4E64-4FDB-AC58-24FB80A2D37D}" type="datetimeFigureOut">
              <a:rPr lang="en-US"/>
              <a:pPr>
                <a:defRPr/>
              </a:pPr>
              <a:t>10/14/15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7B16BBC-3AD4-455D-B3CE-507F6DB1AA94}" type="slidenum">
              <a:rPr lang="en-US"/>
              <a:pPr>
                <a:defRPr/>
              </a:pPr>
              <a:t>‹#›</a:t>
            </a:fld>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416675"/>
            <a:ext cx="2133600" cy="365125"/>
          </a:xfrm>
          <a:prstGeom prst="rect">
            <a:avLst/>
          </a:prstGeom>
        </p:spPr>
        <p:txBody>
          <a:bodyPr/>
          <a:lstStyle>
            <a:lvl1pPr>
              <a:defRPr/>
            </a:lvl1pPr>
          </a:lstStyle>
          <a:p>
            <a:pPr>
              <a:defRPr/>
            </a:pPr>
            <a:fld id="{D5E1437F-8864-4D42-B820-741711E368E3}" type="datetimeFigureOut">
              <a:rPr lang="en-US"/>
              <a:pPr>
                <a:defRPr/>
              </a:pPr>
              <a:t>10/14/15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6DE6338-E3AE-4369-983F-4210CED66F4B}" type="slidenum">
              <a:rPr lang="en-US"/>
              <a:pPr>
                <a:defRPr/>
              </a:pPr>
              <a:t>‹#›</a:t>
            </a:fld>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416675"/>
            <a:ext cx="2133600" cy="365125"/>
          </a:xfrm>
          <a:prstGeom prst="rect">
            <a:avLst/>
          </a:prstGeom>
        </p:spPr>
        <p:txBody>
          <a:bodyPr/>
          <a:lstStyle>
            <a:lvl1pPr>
              <a:defRPr/>
            </a:lvl1pPr>
          </a:lstStyle>
          <a:p>
            <a:pPr>
              <a:defRPr/>
            </a:pPr>
            <a:fld id="{6071E70E-7A0F-4790-A459-AE20FEF9162B}" type="datetimeFigureOut">
              <a:rPr lang="en-US"/>
              <a:pPr>
                <a:defRPr/>
              </a:pPr>
              <a:t>10/14/15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AA0239D9-44C8-4F6E-BB13-70B1CC884E60}" type="slidenum">
              <a:rPr lang="en-US"/>
              <a:pPr>
                <a:defRPr/>
              </a:pPr>
              <a:t>‹#›</a:t>
            </a:fld>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1600200" y="2507786"/>
            <a:ext cx="70866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a:xfrm>
            <a:off x="457200" y="6416675"/>
            <a:ext cx="2133600" cy="365125"/>
          </a:xfrm>
          <a:prstGeom prst="rect">
            <a:avLst/>
          </a:prstGeom>
        </p:spPr>
        <p:txBody>
          <a:bodyPr/>
          <a:lstStyle>
            <a:lvl1pPr>
              <a:defRPr/>
            </a:lvl1pPr>
          </a:lstStyle>
          <a:p>
            <a:pPr>
              <a:defRPr/>
            </a:pPr>
            <a:fld id="{06988625-263C-43A0-8C3F-63AC0FAF8029}" type="datetimeFigureOut">
              <a:rPr lang="en-US"/>
              <a:pPr>
                <a:defRPr/>
              </a:pPr>
              <a:t>10/14/15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EEC13B27-8EC2-4F5F-9DA5-D3C012363B35}" type="slidenum">
              <a:rPr lang="en-US"/>
              <a:pPr>
                <a:defRPr/>
              </a:pPr>
              <a:t>‹#›</a:t>
            </a:fld>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416675"/>
            <a:ext cx="2133600" cy="365125"/>
          </a:xfrm>
          <a:prstGeom prst="rect">
            <a:avLst/>
          </a:prstGeom>
        </p:spPr>
        <p:txBody>
          <a:bodyPr/>
          <a:lstStyle>
            <a:lvl1pPr>
              <a:defRPr/>
            </a:lvl1pPr>
          </a:lstStyle>
          <a:p>
            <a:pPr>
              <a:defRPr/>
            </a:pPr>
            <a:fld id="{BF362503-9846-445D-ABB5-954A60CFB6F1}" type="datetimeFigureOut">
              <a:rPr lang="en-US"/>
              <a:pPr>
                <a:defRPr/>
              </a:pPr>
              <a:t>10/14/15</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1A3C0217-E285-4458-9993-9394D1F64462}" type="slidenum">
              <a:rPr lang="en-US"/>
              <a:pPr>
                <a:defRPr/>
              </a:pPr>
              <a:t>‹#›</a:t>
            </a:fld>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416675"/>
            <a:ext cx="2133600" cy="365125"/>
          </a:xfrm>
          <a:prstGeom prst="rect">
            <a:avLst/>
          </a:prstGeom>
        </p:spPr>
        <p:txBody>
          <a:bodyPr/>
          <a:lstStyle>
            <a:lvl1pPr>
              <a:defRPr/>
            </a:lvl1pPr>
          </a:lstStyle>
          <a:p>
            <a:pPr>
              <a:defRPr/>
            </a:pPr>
            <a:fld id="{8B8F07D3-1943-4BCA-9533-0777C2BA2128}" type="datetimeFigureOut">
              <a:rPr lang="en-US"/>
              <a:pPr>
                <a:defRPr/>
              </a:pPr>
              <a:t>10/14/15</a:t>
            </a:fld>
            <a:endParaRPr lang="en-US" dirty="0"/>
          </a:p>
        </p:txBody>
      </p:sp>
      <p:sp>
        <p:nvSpPr>
          <p:cNvPr id="8" name="Footer Placeholder 7"/>
          <p:cNvSpPr>
            <a:spLocks noGrp="1"/>
          </p:cNvSpPr>
          <p:nvPr>
            <p:ph type="ftr" sz="quarter" idx="11"/>
          </p:nvPr>
        </p:nvSpPr>
        <p:spPr/>
        <p:txBody>
          <a:bodyPr/>
          <a:lstStyle>
            <a:lvl1pPr>
              <a:defRPr/>
            </a:lvl1pPr>
          </a:lstStyle>
          <a:p>
            <a:pPr>
              <a:defRPr/>
            </a:pPr>
            <a:endParaRPr lang="en-US" dirty="0"/>
          </a:p>
        </p:txBody>
      </p:sp>
      <p:sp>
        <p:nvSpPr>
          <p:cNvPr id="9" name="Slide Number Placeholder 8"/>
          <p:cNvSpPr>
            <a:spLocks noGrp="1"/>
          </p:cNvSpPr>
          <p:nvPr>
            <p:ph type="sldNum" sz="quarter" idx="12"/>
          </p:nvPr>
        </p:nvSpPr>
        <p:spPr/>
        <p:txBody>
          <a:bodyPr/>
          <a:lstStyle>
            <a:lvl1pPr>
              <a:defRPr/>
            </a:lvl1pPr>
          </a:lstStyle>
          <a:p>
            <a:pPr>
              <a:defRPr/>
            </a:pPr>
            <a:fld id="{1E61B54E-F3C3-4DEE-9245-288B42ABF836}" type="slidenum">
              <a:rPr lang="en-US"/>
              <a:pPr>
                <a:defRPr/>
              </a:pPr>
              <a:t>‹#›</a:t>
            </a:fld>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416675"/>
            <a:ext cx="2133600" cy="365125"/>
          </a:xfrm>
          <a:prstGeom prst="rect">
            <a:avLst/>
          </a:prstGeom>
        </p:spPr>
        <p:txBody>
          <a:bodyPr/>
          <a:lstStyle>
            <a:lvl1pPr>
              <a:defRPr/>
            </a:lvl1pPr>
          </a:lstStyle>
          <a:p>
            <a:pPr>
              <a:defRPr/>
            </a:pPr>
            <a:fld id="{0D30FC56-1518-455F-9DAB-57F008E3559A}" type="datetimeFigureOut">
              <a:rPr lang="en-US"/>
              <a:pPr>
                <a:defRPr/>
              </a:pPr>
              <a:t>10/14/15</a:t>
            </a:fld>
            <a:endParaRPr lang="en-US" dirty="0"/>
          </a:p>
        </p:txBody>
      </p:sp>
      <p:sp>
        <p:nvSpPr>
          <p:cNvPr id="4" name="Footer Placeholder 3"/>
          <p:cNvSpPr>
            <a:spLocks noGrp="1"/>
          </p:cNvSpPr>
          <p:nvPr>
            <p:ph type="ftr" sz="quarter" idx="11"/>
          </p:nvPr>
        </p:nvSpPr>
        <p:spPr/>
        <p:txBody>
          <a:bodyPr/>
          <a:lstStyle>
            <a:lvl1pPr>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a:lvl1pPr>
          </a:lstStyle>
          <a:p>
            <a:pPr>
              <a:defRPr/>
            </a:pPr>
            <a:fld id="{9E5605BF-7072-43F6-B20B-42B581EA0063}" type="slidenum">
              <a:rPr lang="en-US"/>
              <a:pPr>
                <a:defRPr/>
              </a:pPr>
              <a:t>‹#›</a:t>
            </a:fld>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416675"/>
            <a:ext cx="2133600" cy="365125"/>
          </a:xfrm>
          <a:prstGeom prst="rect">
            <a:avLst/>
          </a:prstGeom>
        </p:spPr>
        <p:txBody>
          <a:bodyPr/>
          <a:lstStyle>
            <a:lvl1pPr>
              <a:defRPr/>
            </a:lvl1pPr>
          </a:lstStyle>
          <a:p>
            <a:pPr>
              <a:defRPr/>
            </a:pPr>
            <a:fld id="{99ED8C2D-821E-49DE-A890-7FF4495653EB}" type="datetimeFigureOut">
              <a:rPr lang="en-US"/>
              <a:pPr>
                <a:defRPr/>
              </a:pPr>
              <a:t>10/14/15</a:t>
            </a:fld>
            <a:endParaRPr lang="en-US" dirty="0"/>
          </a:p>
        </p:txBody>
      </p:sp>
      <p:sp>
        <p:nvSpPr>
          <p:cNvPr id="3" name="Footer Placeholder 2"/>
          <p:cNvSpPr>
            <a:spLocks noGrp="1"/>
          </p:cNvSpPr>
          <p:nvPr>
            <p:ph type="ftr" sz="quarter" idx="11"/>
          </p:nvPr>
        </p:nvSpPr>
        <p:spPr/>
        <p:txBody>
          <a:bodyPr/>
          <a:lstStyle>
            <a:lvl1pPr>
              <a:defRPr/>
            </a:lvl1pPr>
          </a:lstStyle>
          <a:p>
            <a:pPr>
              <a:defRPr/>
            </a:pPr>
            <a:endParaRPr lang="en-US" dirty="0"/>
          </a:p>
        </p:txBody>
      </p:sp>
      <p:sp>
        <p:nvSpPr>
          <p:cNvPr id="4" name="Slide Number Placeholder 3"/>
          <p:cNvSpPr>
            <a:spLocks noGrp="1"/>
          </p:cNvSpPr>
          <p:nvPr>
            <p:ph type="sldNum" sz="quarter" idx="12"/>
          </p:nvPr>
        </p:nvSpPr>
        <p:spPr/>
        <p:txBody>
          <a:bodyPr/>
          <a:lstStyle>
            <a:lvl1pPr>
              <a:defRPr/>
            </a:lvl1pPr>
          </a:lstStyle>
          <a:p>
            <a:pPr>
              <a:defRPr/>
            </a:pPr>
            <a:fld id="{AB4DFC1F-3589-444D-8396-63786EB6B8ED}" type="slidenum">
              <a:rPr lang="en-US"/>
              <a:pPr>
                <a:defRPr/>
              </a:pPr>
              <a:t>‹#›</a:t>
            </a:fld>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sp3d prstMaterial="softEdge"/>
          </a:bodyPr>
          <a:lstStyle>
            <a:lvl1pPr algn="l">
              <a:buNone/>
              <a:defRPr sz="2200" b="0">
                <a:ln w="6350">
                  <a:noFill/>
                </a:ln>
                <a:solidFill>
                  <a:schemeClr val="accent1">
                    <a:tint val="73000"/>
                    <a:satMod val="180000"/>
                  </a:schemeClr>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416675"/>
            <a:ext cx="2133600" cy="365125"/>
          </a:xfrm>
          <a:prstGeom prst="rect">
            <a:avLst/>
          </a:prstGeom>
        </p:spPr>
        <p:txBody>
          <a:bodyPr/>
          <a:lstStyle>
            <a:lvl1pPr>
              <a:defRPr/>
            </a:lvl1pPr>
          </a:lstStyle>
          <a:p>
            <a:pPr>
              <a:defRPr/>
            </a:pPr>
            <a:fld id="{B9FFAA8E-3019-4854-8C02-F09B944CC9F7}" type="datetimeFigureOut">
              <a:rPr lang="en-US"/>
              <a:pPr>
                <a:defRPr/>
              </a:pPr>
              <a:t>10/14/15</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89719BEE-5D84-4A2E-B863-ED9BF66AE316}" type="slidenum">
              <a:rPr lang="en-US"/>
              <a:pPr>
                <a:defRPr/>
              </a:pPr>
              <a:t>‹#›</a:t>
            </a:fld>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828800" y="1166787"/>
            <a:ext cx="5486400" cy="530352"/>
          </a:xfrm>
        </p:spPr>
        <p:txBody>
          <a:bodyPr lIns="45720" rIns="45720"/>
          <a:lstStyle>
            <a:lvl1pPr marL="0" indent="0" algn="ctr">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4"/>
          <p:cNvSpPr>
            <a:spLocks noGrp="1"/>
          </p:cNvSpPr>
          <p:nvPr>
            <p:ph type="dt" sz="half" idx="10"/>
          </p:nvPr>
        </p:nvSpPr>
        <p:spPr>
          <a:xfrm>
            <a:off x="457200" y="6416675"/>
            <a:ext cx="2133600" cy="365125"/>
          </a:xfrm>
          <a:prstGeom prst="rect">
            <a:avLst/>
          </a:prstGeom>
        </p:spPr>
        <p:txBody>
          <a:bodyPr/>
          <a:lstStyle>
            <a:lvl1pPr>
              <a:defRPr/>
            </a:lvl1pPr>
          </a:lstStyle>
          <a:p>
            <a:pPr>
              <a:defRPr/>
            </a:pPr>
            <a:fld id="{2E318707-7EBB-4841-9E9F-0B1455B824F5}" type="datetimeFigureOut">
              <a:rPr lang="en-US"/>
              <a:pPr>
                <a:defRPr/>
              </a:pPr>
              <a:t>10/14/15</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01665400-167D-4AF2-BDFF-10489DFB70F9}" type="slidenum">
              <a:rPr lang="en-US"/>
              <a:pPr>
                <a:defRPr/>
              </a:pPr>
              <a:t>‹#›</a:t>
            </a:fld>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2.png"/><Relationship Id="rId14"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en-US" dirty="0" smtClean="0"/>
              <a:t>Click to edit Master title style</a:t>
            </a:r>
            <a:endParaRPr lang="en-US" dirty="0"/>
          </a:p>
        </p:txBody>
      </p:sp>
      <p:sp>
        <p:nvSpPr>
          <p:cNvPr id="1027" name="Text Placeholder 12"/>
          <p:cNvSpPr>
            <a:spLocks noGrp="1"/>
          </p:cNvSpPr>
          <p:nvPr>
            <p:ph type="body" idx="1"/>
          </p:nvPr>
        </p:nvSpPr>
        <p:spPr bwMode="auto">
          <a:xfrm>
            <a:off x="457200" y="1600200"/>
            <a:ext cx="8229600" cy="47085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fontAlgn="auto" latinLnBrk="0" hangingPunct="1">
              <a:spcBef>
                <a:spcPts val="0"/>
              </a:spcBef>
              <a:spcAft>
                <a:spcPts val="0"/>
              </a:spcAft>
              <a:defRPr kumimoji="0" sz="2500" baseline="0">
                <a:solidFill>
                  <a:schemeClr val="tx1"/>
                </a:solidFill>
                <a:latin typeface="+mn-lt"/>
                <a:cs typeface="+mn-cs"/>
              </a:defRPr>
            </a:lvl1pPr>
          </a:lstStyle>
          <a:p>
            <a:pPr>
              <a:defRPr/>
            </a:pPr>
            <a:r>
              <a:rPr lang="en-US" dirty="0"/>
              <a:t>Irongeek.com</a:t>
            </a: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fontAlgn="auto" latinLnBrk="0" hangingPunct="1">
              <a:spcBef>
                <a:spcPts val="0"/>
              </a:spcBef>
              <a:spcAft>
                <a:spcPts val="0"/>
              </a:spcAft>
              <a:defRPr kumimoji="0" sz="1200">
                <a:solidFill>
                  <a:schemeClr val="tx1">
                    <a:shade val="50000"/>
                  </a:schemeClr>
                </a:solidFill>
                <a:latin typeface="+mn-lt"/>
                <a:cs typeface="+mn-cs"/>
              </a:defRPr>
            </a:lvl1pPr>
          </a:lstStyle>
          <a:p>
            <a:pPr>
              <a:defRPr/>
            </a:pPr>
            <a:fld id="{8C4A9CB9-88AF-4A98-B897-49973D47DBCB}" type="slidenum">
              <a:rPr lang="en-US"/>
              <a:pPr>
                <a:defRPr/>
              </a:pPr>
              <a:t>‹#›</a:t>
            </a:fld>
            <a:endParaRPr lang="en-US" dirty="0"/>
          </a:p>
        </p:txBody>
      </p:sp>
      <p:pic>
        <p:nvPicPr>
          <p:cNvPr id="1031" name="Picture 6" descr="mascot small.png"/>
          <p:cNvPicPr>
            <a:picLocks noChangeAspect="1"/>
          </p:cNvPicPr>
          <p:nvPr userDrawn="1"/>
        </p:nvPicPr>
        <p:blipFill>
          <a:blip r:embed="rId13" cstate="print"/>
          <a:srcRect/>
          <a:stretch>
            <a:fillRect/>
          </a:stretch>
        </p:blipFill>
        <p:spPr bwMode="auto">
          <a:xfrm>
            <a:off x="7680325" y="5430838"/>
            <a:ext cx="1463675" cy="1427162"/>
          </a:xfrm>
          <a:prstGeom prst="rect">
            <a:avLst/>
          </a:prstGeom>
          <a:noFill/>
          <a:ln w="9525">
            <a:noFill/>
            <a:miter lim="800000"/>
            <a:headEnd/>
            <a:tailEnd/>
          </a:ln>
        </p:spPr>
      </p:pic>
      <p:sp>
        <p:nvSpPr>
          <p:cNvPr id="9" name="TextBox 8"/>
          <p:cNvSpPr txBox="1"/>
          <p:nvPr userDrawn="1"/>
        </p:nvSpPr>
        <p:spPr>
          <a:xfrm>
            <a:off x="3505200" y="6488113"/>
            <a:ext cx="2098675" cy="369887"/>
          </a:xfrm>
          <a:prstGeom prst="rect">
            <a:avLst/>
          </a:prstGeom>
          <a:noFill/>
        </p:spPr>
        <p:txBody>
          <a:bodyPr wrap="none">
            <a:spAutoFit/>
          </a:bodyPr>
          <a:lstStyle/>
          <a:p>
            <a:pPr algn="l" fontAlgn="auto">
              <a:spcBef>
                <a:spcPts val="0"/>
              </a:spcBef>
              <a:spcAft>
                <a:spcPts val="0"/>
              </a:spcAft>
              <a:defRPr/>
            </a:pPr>
            <a:r>
              <a:rPr lang="en-US" smtClean="0">
                <a:latin typeface="+mn-lt"/>
                <a:cs typeface="+mn-cs"/>
              </a:rPr>
              <a:t>http://Irongeek.com</a:t>
            </a:r>
            <a:endParaRPr lang="en-US" dirty="0">
              <a:latin typeface="+mn-lt"/>
              <a:cs typeface="+mn-cs"/>
            </a:endParaRPr>
          </a:p>
        </p:txBody>
      </p:sp>
      <p:pic>
        <p:nvPicPr>
          <p:cNvPr id="10" name="Picture 9"/>
          <p:cNvPicPr>
            <a:picLocks noChangeAspect="1"/>
          </p:cNvPicPr>
          <p:nvPr userDrawn="1"/>
        </p:nvPicPr>
        <p:blipFill>
          <a:blip r:embed="rId14" cstate="print">
            <a:extLst>
              <a:ext uri="{28A0092B-C50C-407E-A947-70E740481C1C}">
                <a14:useLocalDpi xmlns:a14="http://schemas.microsoft.com/office/drawing/2010/main"/>
              </a:ext>
            </a:extLst>
          </a:blip>
          <a:stretch>
            <a:fillRect/>
          </a:stretch>
        </p:blipFill>
        <p:spPr>
          <a:xfrm>
            <a:off x="13605" y="5939731"/>
            <a:ext cx="1738996" cy="811193"/>
          </a:xfrm>
          <a:prstGeom prst="rect">
            <a:avLst/>
          </a:prstGeom>
        </p:spPr>
      </p:pic>
    </p:spTree>
  </p:cSld>
  <p:clrMap bg1="dk1" tx1="lt1" bg2="dk2" tx2="lt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ransition xmlns:p14="http://schemas.microsoft.com/office/powerpoint/2010/main"/>
  <p:timing>
    <p:tnLst>
      <p:par>
        <p:cTn xmlns:p14="http://schemas.microsoft.com/office/powerpoint/2010/main" id="1" dur="indefinite" restart="never" nodeType="tmRoot"/>
      </p:par>
    </p:tnLst>
  </p:timing>
  <p:txStyles>
    <p:titleStyle>
      <a:lvl1pPr algn="ctr" rtl="0" eaLnBrk="0" fontAlgn="base" hangingPunct="0">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eaLnBrk="0" fontAlgn="base" hangingPunct="0">
        <a:spcBef>
          <a:spcPct val="0"/>
        </a:spcBef>
        <a:spcAft>
          <a:spcPct val="0"/>
        </a:spcAft>
        <a:defRPr sz="4100" b="1">
          <a:solidFill>
            <a:schemeClr val="tx1"/>
          </a:solidFill>
          <a:latin typeface="Calibri" pitchFamily="34" charset="0"/>
        </a:defRPr>
      </a:lvl2pPr>
      <a:lvl3pPr algn="ctr" rtl="0" eaLnBrk="0" fontAlgn="base" hangingPunct="0">
        <a:spcBef>
          <a:spcPct val="0"/>
        </a:spcBef>
        <a:spcAft>
          <a:spcPct val="0"/>
        </a:spcAft>
        <a:defRPr sz="4100" b="1">
          <a:solidFill>
            <a:schemeClr val="tx1"/>
          </a:solidFill>
          <a:latin typeface="Calibri" pitchFamily="34" charset="0"/>
        </a:defRPr>
      </a:lvl3pPr>
      <a:lvl4pPr algn="ctr" rtl="0" eaLnBrk="0" fontAlgn="base" hangingPunct="0">
        <a:spcBef>
          <a:spcPct val="0"/>
        </a:spcBef>
        <a:spcAft>
          <a:spcPct val="0"/>
        </a:spcAft>
        <a:defRPr sz="4100" b="1">
          <a:solidFill>
            <a:schemeClr val="tx1"/>
          </a:solidFill>
          <a:latin typeface="Calibri" pitchFamily="34" charset="0"/>
        </a:defRPr>
      </a:lvl4pPr>
      <a:lvl5pPr algn="ctr" rtl="0" eaLnBrk="0" fontAlgn="base" hangingPunct="0">
        <a:spcBef>
          <a:spcPct val="0"/>
        </a:spcBef>
        <a:spcAft>
          <a:spcPct val="0"/>
        </a:spcAft>
        <a:defRPr sz="4100" b="1">
          <a:solidFill>
            <a:schemeClr val="tx1"/>
          </a:solidFill>
          <a:latin typeface="Calibri" pitchFamily="34" charset="0"/>
        </a:defRPr>
      </a:lvl5pPr>
      <a:lvl6pPr marL="457200" algn="ctr" rtl="0" fontAlgn="base">
        <a:spcBef>
          <a:spcPct val="0"/>
        </a:spcBef>
        <a:spcAft>
          <a:spcPct val="0"/>
        </a:spcAft>
        <a:defRPr sz="4100" b="1">
          <a:solidFill>
            <a:schemeClr val="tx1"/>
          </a:solidFill>
          <a:latin typeface="Calibri" pitchFamily="34" charset="0"/>
        </a:defRPr>
      </a:lvl6pPr>
      <a:lvl7pPr marL="914400" algn="ctr" rtl="0" fontAlgn="base">
        <a:spcBef>
          <a:spcPct val="0"/>
        </a:spcBef>
        <a:spcAft>
          <a:spcPct val="0"/>
        </a:spcAft>
        <a:defRPr sz="4100" b="1">
          <a:solidFill>
            <a:schemeClr val="tx1"/>
          </a:solidFill>
          <a:latin typeface="Calibri" pitchFamily="34" charset="0"/>
        </a:defRPr>
      </a:lvl7pPr>
      <a:lvl8pPr marL="1371600" algn="ctr" rtl="0" fontAlgn="base">
        <a:spcBef>
          <a:spcPct val="0"/>
        </a:spcBef>
        <a:spcAft>
          <a:spcPct val="0"/>
        </a:spcAft>
        <a:defRPr sz="4100" b="1">
          <a:solidFill>
            <a:schemeClr val="tx1"/>
          </a:solidFill>
          <a:latin typeface="Calibri" pitchFamily="34" charset="0"/>
        </a:defRPr>
      </a:lvl8pPr>
      <a:lvl9pPr marL="1828800" algn="ctr" rtl="0" fontAlgn="base">
        <a:spcBef>
          <a:spcPct val="0"/>
        </a:spcBef>
        <a:spcAft>
          <a:spcPct val="0"/>
        </a:spcAft>
        <a:defRPr sz="4100" b="1">
          <a:solidFill>
            <a:schemeClr val="tx1"/>
          </a:solidFill>
          <a:latin typeface="Calibri" pitchFamily="34" charset="0"/>
        </a:defRPr>
      </a:lvl9pPr>
    </p:titleStyle>
    <p:bodyStyle>
      <a:lvl1pPr marL="547688" indent="-411163" algn="l" rtl="0" eaLnBrk="0" fontAlgn="base" hangingPunct="0">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eaLnBrk="0" fontAlgn="base" hangingPunct="0">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eaLnBrk="0" fontAlgn="base" hangingPunct="0">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eaLnBrk="0" fontAlgn="base" hangingPunct="0">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eaLnBrk="0" fontAlgn="base" hangingPunct="0">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9.gif"/><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2.png"/><Relationship Id="rId7"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torproject.org/hidden-services.html.en" TargetMode="External"/><Relationship Id="rId3"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torproject.org/hidden-services.html.en" TargetMode="External"/><Relationship Id="rId3"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torproject.org/hidden-services.html.en" TargetMode="External"/><Relationship Id="rId3"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torproject.org/hidden-services.html.en" TargetMode="External"/><Relationship Id="rId3" Type="http://schemas.openxmlformats.org/officeDocument/2006/relationships/image" Target="../media/image1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 Id="rId3" Type="http://schemas.openxmlformats.org/officeDocument/2006/relationships/hyperlink" Target="http://www.torproject.org/hidden-services.html.en"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torproject.org/hidden-services.html.en" TargetMode="External"/><Relationship Id="rId3" Type="http://schemas.openxmlformats.org/officeDocument/2006/relationships/image" Target="../media/image1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9.xml.rels><?xml version="1.0" encoding="UTF-8" standalone="yes"?>
<Relationships xmlns="http://schemas.openxmlformats.org/package/2006/relationships"><Relationship Id="rId3" Type="http://schemas.openxmlformats.org/officeDocument/2006/relationships/hyperlink" Target="http://tor2web.org/" TargetMode="External"/><Relationship Id="rId4" Type="http://schemas.openxmlformats.org/officeDocument/2006/relationships/hyperlink" Target="http://kpvz7ki2v5agwt35.onion/" TargetMode="External"/><Relationship Id="rId5" Type="http://schemas.openxmlformats.org/officeDocument/2006/relationships/hyperlink" Target="https://github.com/lachesis/scallion" TargetMode="External"/><Relationship Id="rId6" Type="http://schemas.openxmlformats.org/officeDocument/2006/relationships/hyperlink" Target="http://www.cypherpunk.at/onioncat/" TargetMode="External"/><Relationship Id="rId7" Type="http://schemas.openxmlformats.org/officeDocument/2006/relationships/hyperlink" Target="http://www.reddit.com/r/onions" TargetMode="External"/><Relationship Id="rId1" Type="http://schemas.openxmlformats.org/officeDocument/2006/relationships/slideLayout" Target="../slideLayouts/slideLayout2.xml"/><Relationship Id="rId2" Type="http://schemas.openxmlformats.org/officeDocument/2006/relationships/hyperlink" Target="https://tails.boum.or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hyperlink" Target="http://www.derbycon.com" TargetMode="External"/><Relationship Id="rId5" Type="http://schemas.openxmlformats.org/officeDocument/2006/relationships/image" Target="../media/image6.png"/><Relationship Id="rId6"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hyperlink" Target="http://yro.slashdot.org/story/09/10/15/1910229/China-Strangles-Tor-Ahead-of-National-Day" TargetMode="External"/><Relationship Id="rId4" Type="http://schemas.openxmlformats.org/officeDocument/2006/relationships/hyperlink" Target="http://www.irongeek.com/i.php?page=security/detect-tor-exit-node-in-php" TargetMode="External"/><Relationship Id="rId1" Type="http://schemas.openxmlformats.org/officeDocument/2006/relationships/slideLayout" Target="../slideLayouts/slideLayout2.xml"/><Relationship Id="rId2" Type="http://schemas.openxmlformats.org/officeDocument/2006/relationships/hyperlink" Target="https://blog.torproject.org/blog/tor-partially-blocked-china"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irongeek.com/i.php?page=security/detect-tor-exit-node-in-php" TargetMode="External"/><Relationship Id="rId3" Type="http://schemas.openxmlformats.org/officeDocument/2006/relationships/hyperlink" Target="http://www.room362.com/tor-the-yin-or-the-yang"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1" Type="http://schemas.openxmlformats.org/officeDocument/2006/relationships/slideLayout" Target="../slideLayouts/slideLayout1.xml"/><Relationship Id="rId2" Type="http://schemas.openxmlformats.org/officeDocument/2006/relationships/hyperlink" Target="http://geti2p.net/"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1" Type="http://schemas.openxmlformats.org/officeDocument/2006/relationships/slideLayout" Target="../slideLayouts/slideLayout2.xml"/><Relationship Id="rId2" Type="http://schemas.openxmlformats.org/officeDocument/2006/relationships/hyperlink" Target="http://www.irongeek.com/i.php?page=videos/bsidesde2013/2-6-hacking-benjamins-bob-weiss-pwcrack-into-to-bitcoin"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ilkroadvb5piz3r.onion/" TargetMode="External"/><Relationship Id="rId3" Type="http://schemas.openxmlformats.org/officeDocument/2006/relationships/image" Target="../media/image2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shroomery.org/forums/showflat.php/Number/13860995" TargetMode="External"/><Relationship Id="rId3" Type="http://schemas.openxmlformats.org/officeDocument/2006/relationships/image" Target="../media/image27.png"/></Relationships>
</file>

<file path=ppt/slides/_rels/slide26.xml.rels><?xml version="1.0" encoding="UTF-8" standalone="yes"?>
<Relationships xmlns="http://schemas.openxmlformats.org/package/2006/relationships"><Relationship Id="rId3" Type="http://schemas.openxmlformats.org/officeDocument/2006/relationships/hyperlink" Target="http://tydgccykixpbu6uz.onion" TargetMode="External"/><Relationship Id="rId4" Type="http://schemas.openxmlformats.org/officeDocument/2006/relationships/image" Target="../media/image28.png"/><Relationship Id="rId1" Type="http://schemas.openxmlformats.org/officeDocument/2006/relationships/slideLayout" Target="../slideLayouts/slideLayout2.xml"/><Relationship Id="rId2" Type="http://schemas.openxmlformats.org/officeDocument/2006/relationships/hyperlink" Target="https://bitcointalk.org/index.php?topic=175.msg42479%23msg42479"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bitcointalk.org/index.php?topic=47811.0" TargetMode="External"/><Relationship Id="rId3" Type="http://schemas.openxmlformats.org/officeDocument/2006/relationships/image" Target="../media/image2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29.xml.rels><?xml version="1.0" encoding="UTF-8" standalone="yes"?>
<Relationships xmlns="http://schemas.openxmlformats.org/package/2006/relationships"><Relationship Id="rId3" Type="http://schemas.openxmlformats.org/officeDocument/2006/relationships/image" Target="../media/image31.jpeg"/><Relationship Id="rId4" Type="http://schemas.openxmlformats.org/officeDocument/2006/relationships/image" Target="../media/image32.png"/><Relationship Id="rId1" Type="http://schemas.openxmlformats.org/officeDocument/2006/relationships/slideLayout" Target="../slideLayouts/slideLayout2.xml"/><Relationship Id="rId2" Type="http://schemas.openxmlformats.org/officeDocument/2006/relationships/hyperlink" Target="http://stackoverflow.com/questions/15445285/how-can-i-connect-to-a-tor-hidden-service-using-curl-in-php"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png"/><Relationship Id="rId3" Type="http://schemas.openxmlformats.org/officeDocument/2006/relationships/image" Target="../media/image3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reddit.com/r/SilkRoad/comments/1dmznd/should_we_be_worried_showing_on_login_page/"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frosty@frosty." TargetMode="External"/><Relationship Id="rId3" Type="http://schemas.openxmlformats.org/officeDocument/2006/relationships/image" Target="../media/image36.png"/></Relationships>
</file>

<file path=ppt/slides/_rels/slide36.xml.rels><?xml version="1.0" encoding="UTF-8" standalone="yes"?>
<Relationships xmlns="http://schemas.openxmlformats.org/package/2006/relationships"><Relationship Id="rId3" Type="http://schemas.openxmlformats.org/officeDocument/2006/relationships/hyperlink" Target="https://www.cs.columbia.edu/~smb/UlbrichtCriminalComplaint.pdf" TargetMode="External"/><Relationship Id="rId4" Type="http://schemas.openxmlformats.org/officeDocument/2006/relationships/hyperlink" Target="http://www.wired.com/2015/04/silk-road-1/" TargetMode="External"/><Relationship Id="rId5" Type="http://schemas.openxmlformats.org/officeDocument/2006/relationships/hyperlink" Target="http://www.wired.com/2015/05/silk-road-2/" TargetMode="External"/><Relationship Id="rId1" Type="http://schemas.openxmlformats.org/officeDocument/2006/relationships/slideLayout" Target="../slideLayouts/slideLayout2.xml"/><Relationship Id="rId2" Type="http://schemas.openxmlformats.org/officeDocument/2006/relationships/hyperlink" Target="http://arstechnica.com/tech-policy/2013/10/how-the-feds-took-down-the-dread-pirate-roberts/"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png"/><Relationship Id="rId3" Type="http://schemas.openxmlformats.org/officeDocument/2006/relationships/image" Target="../media/image39.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ghowen.me/fbi-tor-malware-analysis" TargetMode="External"/><Relationship Id="rId4" Type="http://schemas.openxmlformats.org/officeDocument/2006/relationships/image" Target="../media/image42.wmf"/><Relationship Id="rId1" Type="http://schemas.openxmlformats.org/officeDocument/2006/relationships/slideLayout" Target="../slideLayouts/slideLayout2.xml"/><Relationship Id="rId2" Type="http://schemas.openxmlformats.org/officeDocument/2006/relationships/image" Target="../media/image41.wmf"/></Relationships>
</file>

<file path=ppt/slides/_rels/slide41.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gif"/><Relationship Id="rId5" Type="http://schemas.openxmlformats.org/officeDocument/2006/relationships/image" Target="../media/image43.png"/><Relationship Id="rId1" Type="http://schemas.openxmlformats.org/officeDocument/2006/relationships/tags" Target="../tags/tag1.xml"/><Relationship Id="rId2"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9.gif"/><Relationship Id="rId4" Type="http://schemas.openxmlformats.org/officeDocument/2006/relationships/image" Target="../media/image44.png"/><Relationship Id="rId5" Type="http://schemas.openxmlformats.org/officeDocument/2006/relationships/image" Target="../media/image11.png"/><Relationship Id="rId6" Type="http://schemas.openxmlformats.org/officeDocument/2006/relationships/image" Target="../media/image43.png"/><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5.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6.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6.png"/></Relationships>
</file>

<file path=ppt/slides/_rels/slide48.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9.gif"/><Relationship Id="rId5" Type="http://schemas.openxmlformats.org/officeDocument/2006/relationships/image" Target="../media/image8.png"/><Relationship Id="rId6" Type="http://schemas.openxmlformats.org/officeDocument/2006/relationships/image" Target="../media/image44.png"/><Relationship Id="rId7" Type="http://schemas.openxmlformats.org/officeDocument/2006/relationships/image" Target="../media/image43.png"/><Relationship Id="rId8" Type="http://schemas.openxmlformats.org/officeDocument/2006/relationships/image" Target="../media/image47.png"/><Relationship Id="rId9" Type="http://schemas.openxmlformats.org/officeDocument/2006/relationships/image" Target="../media/image48.png"/><Relationship Id="rId1" Type="http://schemas.openxmlformats.org/officeDocument/2006/relationships/tags" Target="../tags/tag2.xml"/><Relationship Id="rId2"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gif"/><Relationship Id="rId5" Type="http://schemas.openxmlformats.org/officeDocument/2006/relationships/image" Target="../media/image44.png"/><Relationship Id="rId6" Type="http://schemas.openxmlformats.org/officeDocument/2006/relationships/image" Target="../media/image11.png"/><Relationship Id="rId7" Type="http://schemas.openxmlformats.org/officeDocument/2006/relationships/image" Target="../media/image43.png"/><Relationship Id="rId8" Type="http://schemas.openxmlformats.org/officeDocument/2006/relationships/image" Target="../media/image47.png"/><Relationship Id="rId1" Type="http://schemas.openxmlformats.org/officeDocument/2006/relationships/tags" Target="../tags/tag3.xml"/><Relationship Id="rId2"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6.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arstechnica.com/tech-policy/2015/03/feds-subpoena-reddit-in-effort-to-learn-about-users-behind-dark-web-chatter/" TargetMode="Externa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hyperlink" Target="http://www.irongeek.com/i.php?page=videos/aide-winter-2011%23Cipherspace/Darknets:_anonymizing_private_networks" TargetMode="External"/><Relationship Id="rId4" Type="http://schemas.openxmlformats.org/officeDocument/2006/relationships/hyperlink" Target="http://www.i2p2.de/faq.html" TargetMode="External"/><Relationship Id="rId5" Type="http://schemas.openxmlformats.org/officeDocument/2006/relationships/hyperlink" Target="https://trac.torproject.org/projects/tor/wiki/doc/TorFAQ" TargetMode="External"/><Relationship Id="rId6" Type="http://schemas.openxmlformats.org/officeDocument/2006/relationships/hyperlink" Target="https://www.torproject.org/docs/tor-manual.html.en" TargetMode="External"/><Relationship Id="rId7" Type="http://schemas.openxmlformats.org/officeDocument/2006/relationships/hyperlink" Target="http://www.i2p2.de/how" TargetMode="External"/><Relationship Id="rId1" Type="http://schemas.openxmlformats.org/officeDocument/2006/relationships/slideLayout" Target="../slideLayouts/slideLayout2.xml"/><Relationship Id="rId2" Type="http://schemas.openxmlformats.org/officeDocument/2006/relationships/hyperlink" Target="https://www.youtube.com/watch?v=28dOllHyoM0" TargetMode="External"/></Relationships>
</file>

<file path=ppt/slides/_rels/slide55.xml.rels><?xml version="1.0" encoding="UTF-8" standalone="yes"?>
<Relationships xmlns="http://schemas.openxmlformats.org/package/2006/relationships"><Relationship Id="rId3" Type="http://schemas.openxmlformats.org/officeDocument/2006/relationships/hyperlink" Target="http://www.irongeek.com/i.php?page=security/i2p-tor-workshop-notes" TargetMode="External"/><Relationship Id="rId4" Type="http://schemas.openxmlformats.org/officeDocument/2006/relationships/hyperlink" Target="http://www.irongeek.com/i.php?page=videos/cipherspaces-darknets-an-overview-of-attack-strategies" TargetMode="External"/><Relationship Id="rId5" Type="http://schemas.openxmlformats.org/officeDocument/2006/relationships/hyperlink" Target="http://www.irongeek.com/i.php?page=videos/tor-1" TargetMode="External"/><Relationship Id="rId6" Type="http://schemas.openxmlformats.org/officeDocument/2006/relationships/hyperlink" Target="http://www.irongeek.com/i.php?page=videos/tor-hidden-services" TargetMode="External"/><Relationship Id="rId1" Type="http://schemas.openxmlformats.org/officeDocument/2006/relationships/slideLayout" Target="../slideLayouts/slideLayout2.xml"/><Relationship Id="rId2" Type="http://schemas.openxmlformats.org/officeDocument/2006/relationships/hyperlink" Target="http://www.irongeek.com/i.php?page=videos/intro-to-tor-i2p-darknets" TargetMode="Externa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ourceforge.net/projects/adhd/" TargetMode="External"/></Relationships>
</file>

<file path=ppt/slides/_rels/slide57.xml.rels><?xml version="1.0" encoding="UTF-8" standalone="yes"?>
<Relationships xmlns="http://schemas.openxmlformats.org/package/2006/relationships"><Relationship Id="rId3" Type="http://schemas.openxmlformats.org/officeDocument/2006/relationships/hyperlink" Target="http://www.derbycon.com" TargetMode="External"/><Relationship Id="rId4" Type="http://schemas.openxmlformats.org/officeDocument/2006/relationships/image" Target="../media/image49.png"/><Relationship Id="rId5" Type="http://schemas.openxmlformats.org/officeDocument/2006/relationships/image" Target="../media/image50.jpg"/><Relationship Id="rId6" Type="http://schemas.openxmlformats.org/officeDocument/2006/relationships/hyperlink" Target="http://www.louisvilleinfosec.com" TargetMode="External"/><Relationship Id="rId7" Type="http://schemas.openxmlformats.org/officeDocument/2006/relationships/hyperlink" Target="http://skydogcon.com" TargetMode="External"/><Relationship Id="rId8" Type="http://schemas.openxmlformats.org/officeDocument/2006/relationships/hyperlink" Target="http://grrcon.com" TargetMode="External"/><Relationship Id="rId9" Type="http://schemas.openxmlformats.org/officeDocument/2006/relationships/hyperlink" Target="https://circlecitycon.com" TargetMode="External"/><Relationship Id="rId10" Type="http://schemas.openxmlformats.org/officeDocument/2006/relationships/hyperlink" Target="http://showmecon.com" TargetMode="External"/><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torproject.org/"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gif"/><Relationship Id="rId5" Type="http://schemas.openxmlformats.org/officeDocument/2006/relationships/image" Target="../media/image10.png"/><Relationship Id="rId6"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hyperlink" Target="https://www.torproject.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Dropping Docs on </a:t>
            </a:r>
            <a:r>
              <a:rPr lang="en-US" dirty="0" err="1" smtClean="0"/>
              <a:t>Darknets</a:t>
            </a:r>
            <a:r>
              <a:rPr lang="en-US" dirty="0" smtClean="0"/>
              <a:t> Part 2: Identity </a:t>
            </a:r>
            <a:r>
              <a:rPr lang="en-US" dirty="0" err="1" smtClean="0"/>
              <a:t>Boogaloo</a:t>
            </a:r>
            <a:endParaRPr lang="en-US" sz="3600" dirty="0"/>
          </a:p>
        </p:txBody>
      </p:sp>
      <p:sp>
        <p:nvSpPr>
          <p:cNvPr id="12291" name="Subtitle 2"/>
          <p:cNvSpPr>
            <a:spLocks noGrp="1"/>
          </p:cNvSpPr>
          <p:nvPr>
            <p:ph type="subTitle" idx="1"/>
          </p:nvPr>
        </p:nvSpPr>
        <p:spPr/>
        <p:txBody>
          <a:bodyPr/>
          <a:lstStyle/>
          <a:p>
            <a:pPr eaLnBrk="1" hangingPunct="1"/>
            <a:r>
              <a:rPr lang="en-US" dirty="0" smtClean="0"/>
              <a:t>Adrian Crenshaw</a:t>
            </a:r>
          </a:p>
        </p:txBody>
      </p:sp>
      <p:grpSp>
        <p:nvGrpSpPr>
          <p:cNvPr id="4" name="Group 3"/>
          <p:cNvGrpSpPr/>
          <p:nvPr/>
        </p:nvGrpSpPr>
        <p:grpSpPr>
          <a:xfrm>
            <a:off x="3505200" y="4114800"/>
            <a:ext cx="1978948" cy="1752600"/>
            <a:chOff x="3505200" y="4114800"/>
            <a:chExt cx="1978948" cy="1752600"/>
          </a:xfrm>
        </p:grpSpPr>
        <p:pic>
          <p:nvPicPr>
            <p:cNvPr id="5" name="Picture 4" descr="156672.png"/>
            <p:cNvPicPr>
              <a:picLocks noChangeAspect="1"/>
            </p:cNvPicPr>
            <p:nvPr/>
          </p:nvPicPr>
          <p:blipFill>
            <a:blip r:embed="rId3" cstate="print"/>
            <a:stretch>
              <a:fillRect/>
            </a:stretch>
          </p:blipFill>
          <p:spPr>
            <a:xfrm>
              <a:off x="3505200" y="4566468"/>
              <a:ext cx="1978948" cy="1093369"/>
            </a:xfrm>
            <a:prstGeom prst="rect">
              <a:avLst/>
            </a:prstGeom>
          </p:spPr>
        </p:pic>
        <p:sp>
          <p:nvSpPr>
            <p:cNvPr id="3" name="Rectangle 2"/>
            <p:cNvSpPr/>
            <p:nvPr/>
          </p:nvSpPr>
          <p:spPr>
            <a:xfrm>
              <a:off x="3797300" y="4114800"/>
              <a:ext cx="76200" cy="1752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114800" y="4114800"/>
              <a:ext cx="76200" cy="1752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419600" y="4114800"/>
              <a:ext cx="76200" cy="1752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4724400" y="4114800"/>
              <a:ext cx="76200" cy="1752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5029200" y="4114800"/>
              <a:ext cx="76200" cy="1752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flipV="1">
              <a:off x="3566448" y="5609036"/>
              <a:ext cx="18415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flipV="1">
              <a:off x="3505200" y="4343400"/>
              <a:ext cx="18415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1426390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Layers like an Ogre</a:t>
            </a:r>
            <a:endParaRPr lang="en-US" dirty="0"/>
          </a:p>
        </p:txBody>
      </p:sp>
      <p:grpSp>
        <p:nvGrpSpPr>
          <p:cNvPr id="22" name="Group 21"/>
          <p:cNvGrpSpPr/>
          <p:nvPr/>
        </p:nvGrpSpPr>
        <p:grpSpPr>
          <a:xfrm>
            <a:off x="316297" y="4670933"/>
            <a:ext cx="990600" cy="1076207"/>
            <a:chOff x="2675122" y="4648672"/>
            <a:chExt cx="990600" cy="1076207"/>
          </a:xfrm>
        </p:grpSpPr>
        <p:pic>
          <p:nvPicPr>
            <p:cNvPr id="14" name="Content Placeholder 3"/>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bwMode="auto">
            <a:xfrm>
              <a:off x="2675122" y="4734279"/>
              <a:ext cx="990600" cy="990600"/>
            </a:xfrm>
            <a:prstGeom prst="rect">
              <a:avLst/>
            </a:prstGeom>
            <a:noFill/>
            <a:ln w="9525">
              <a:noFill/>
              <a:miter lim="800000"/>
              <a:headEnd/>
              <a:tailEnd/>
            </a:ln>
          </p:spPr>
        </p:pic>
        <p:pic>
          <p:nvPicPr>
            <p:cNvPr id="15" name="Picture 14"/>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827522" y="4648672"/>
              <a:ext cx="655822" cy="655822"/>
            </a:xfrm>
            <a:prstGeom prst="rect">
              <a:avLst/>
            </a:prstGeom>
          </p:spPr>
        </p:pic>
      </p:grpSp>
      <p:grpSp>
        <p:nvGrpSpPr>
          <p:cNvPr id="25" name="Group 24"/>
          <p:cNvGrpSpPr/>
          <p:nvPr/>
        </p:nvGrpSpPr>
        <p:grpSpPr>
          <a:xfrm>
            <a:off x="751057" y="1607695"/>
            <a:ext cx="990600" cy="1076207"/>
            <a:chOff x="2675122" y="4648672"/>
            <a:chExt cx="990600" cy="1076207"/>
          </a:xfrm>
        </p:grpSpPr>
        <p:pic>
          <p:nvPicPr>
            <p:cNvPr id="26" name="Content Placeholder 3"/>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bwMode="auto">
            <a:xfrm>
              <a:off x="2675122" y="4734279"/>
              <a:ext cx="990600" cy="990600"/>
            </a:xfrm>
            <a:prstGeom prst="rect">
              <a:avLst/>
            </a:prstGeom>
            <a:noFill/>
            <a:ln w="9525">
              <a:noFill/>
              <a:miter lim="800000"/>
              <a:headEnd/>
              <a:tailEnd/>
            </a:ln>
          </p:spPr>
        </p:pic>
        <p:pic>
          <p:nvPicPr>
            <p:cNvPr id="27" name="Picture 26"/>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827522" y="4648672"/>
              <a:ext cx="655822" cy="655822"/>
            </a:xfrm>
            <a:prstGeom prst="rect">
              <a:avLst/>
            </a:prstGeom>
          </p:spPr>
        </p:pic>
      </p:grpSp>
      <p:grpSp>
        <p:nvGrpSpPr>
          <p:cNvPr id="12" name="Group 11"/>
          <p:cNvGrpSpPr/>
          <p:nvPr/>
        </p:nvGrpSpPr>
        <p:grpSpPr>
          <a:xfrm>
            <a:off x="2622038" y="4579973"/>
            <a:ext cx="990600" cy="1076207"/>
            <a:chOff x="2816800" y="4772011"/>
            <a:chExt cx="990600" cy="1076207"/>
          </a:xfrm>
        </p:grpSpPr>
        <p:pic>
          <p:nvPicPr>
            <p:cNvPr id="29" name="Content Placeholder 3"/>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bwMode="auto">
            <a:xfrm>
              <a:off x="2816800" y="4857618"/>
              <a:ext cx="990600" cy="990600"/>
            </a:xfrm>
            <a:prstGeom prst="rect">
              <a:avLst/>
            </a:prstGeom>
            <a:noFill/>
            <a:ln w="9525">
              <a:noFill/>
              <a:miter lim="800000"/>
              <a:headEnd/>
              <a:tailEnd/>
            </a:ln>
          </p:spPr>
        </p:pic>
        <p:pic>
          <p:nvPicPr>
            <p:cNvPr id="30" name="Picture 29"/>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969200" y="4772011"/>
              <a:ext cx="655822" cy="655822"/>
            </a:xfrm>
            <a:prstGeom prst="rect">
              <a:avLst/>
            </a:prstGeom>
          </p:spPr>
        </p:pic>
      </p:grpSp>
      <p:grpSp>
        <p:nvGrpSpPr>
          <p:cNvPr id="31" name="Group 30"/>
          <p:cNvGrpSpPr/>
          <p:nvPr/>
        </p:nvGrpSpPr>
        <p:grpSpPr>
          <a:xfrm>
            <a:off x="4400535" y="4795178"/>
            <a:ext cx="990600" cy="1076207"/>
            <a:chOff x="2675122" y="4648672"/>
            <a:chExt cx="990600" cy="1076207"/>
          </a:xfrm>
        </p:grpSpPr>
        <p:pic>
          <p:nvPicPr>
            <p:cNvPr id="32" name="Content Placeholder 3"/>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bwMode="auto">
            <a:xfrm>
              <a:off x="2675122" y="4734279"/>
              <a:ext cx="990600" cy="990600"/>
            </a:xfrm>
            <a:prstGeom prst="rect">
              <a:avLst/>
            </a:prstGeom>
            <a:noFill/>
            <a:ln w="9525">
              <a:noFill/>
              <a:miter lim="800000"/>
              <a:headEnd/>
              <a:tailEnd/>
            </a:ln>
          </p:spPr>
        </p:pic>
        <p:pic>
          <p:nvPicPr>
            <p:cNvPr id="33" name="Picture 32"/>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827522" y="4648672"/>
              <a:ext cx="655822" cy="655822"/>
            </a:xfrm>
            <a:prstGeom prst="rect">
              <a:avLst/>
            </a:prstGeom>
          </p:spPr>
        </p:pic>
      </p:grpSp>
      <p:grpSp>
        <p:nvGrpSpPr>
          <p:cNvPr id="34" name="Group 33"/>
          <p:cNvGrpSpPr/>
          <p:nvPr/>
        </p:nvGrpSpPr>
        <p:grpSpPr>
          <a:xfrm>
            <a:off x="2679225" y="2985362"/>
            <a:ext cx="990600" cy="1076207"/>
            <a:chOff x="2675122" y="4648672"/>
            <a:chExt cx="990600" cy="1076207"/>
          </a:xfrm>
        </p:grpSpPr>
        <p:pic>
          <p:nvPicPr>
            <p:cNvPr id="35" name="Content Placeholder 3"/>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bwMode="auto">
            <a:xfrm>
              <a:off x="2675122" y="4734279"/>
              <a:ext cx="990600" cy="990600"/>
            </a:xfrm>
            <a:prstGeom prst="rect">
              <a:avLst/>
            </a:prstGeom>
            <a:noFill/>
            <a:ln w="9525">
              <a:noFill/>
              <a:miter lim="800000"/>
              <a:headEnd/>
              <a:tailEnd/>
            </a:ln>
          </p:spPr>
        </p:pic>
        <p:pic>
          <p:nvPicPr>
            <p:cNvPr id="36" name="Picture 35"/>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827522" y="4648672"/>
              <a:ext cx="655822" cy="655822"/>
            </a:xfrm>
            <a:prstGeom prst="rect">
              <a:avLst/>
            </a:prstGeom>
          </p:spPr>
        </p:pic>
      </p:grpSp>
      <p:grpSp>
        <p:nvGrpSpPr>
          <p:cNvPr id="37" name="Group 36"/>
          <p:cNvGrpSpPr/>
          <p:nvPr/>
        </p:nvGrpSpPr>
        <p:grpSpPr>
          <a:xfrm>
            <a:off x="778465" y="3070969"/>
            <a:ext cx="990600" cy="1076207"/>
            <a:chOff x="2675122" y="4648672"/>
            <a:chExt cx="990600" cy="1076207"/>
          </a:xfrm>
        </p:grpSpPr>
        <p:pic>
          <p:nvPicPr>
            <p:cNvPr id="38" name="Content Placeholder 3"/>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bwMode="auto">
            <a:xfrm>
              <a:off x="2675122" y="4734279"/>
              <a:ext cx="990600" cy="990600"/>
            </a:xfrm>
            <a:prstGeom prst="rect">
              <a:avLst/>
            </a:prstGeom>
            <a:noFill/>
            <a:ln w="9525">
              <a:noFill/>
              <a:miter lim="800000"/>
              <a:headEnd/>
              <a:tailEnd/>
            </a:ln>
          </p:spPr>
        </p:pic>
        <p:pic>
          <p:nvPicPr>
            <p:cNvPr id="39" name="Picture 38"/>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827522" y="4648672"/>
              <a:ext cx="655822" cy="655822"/>
            </a:xfrm>
            <a:prstGeom prst="rect">
              <a:avLst/>
            </a:prstGeom>
          </p:spPr>
        </p:pic>
      </p:grpSp>
      <p:grpSp>
        <p:nvGrpSpPr>
          <p:cNvPr id="40" name="Group 39"/>
          <p:cNvGrpSpPr/>
          <p:nvPr/>
        </p:nvGrpSpPr>
        <p:grpSpPr>
          <a:xfrm>
            <a:off x="2419335" y="1397502"/>
            <a:ext cx="990600" cy="1076207"/>
            <a:chOff x="2675122" y="4648672"/>
            <a:chExt cx="990600" cy="1076207"/>
          </a:xfrm>
        </p:grpSpPr>
        <p:pic>
          <p:nvPicPr>
            <p:cNvPr id="41" name="Content Placeholder 3"/>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bwMode="auto">
            <a:xfrm>
              <a:off x="2675122" y="4734279"/>
              <a:ext cx="990600" cy="990600"/>
            </a:xfrm>
            <a:prstGeom prst="rect">
              <a:avLst/>
            </a:prstGeom>
            <a:noFill/>
            <a:ln w="9525">
              <a:noFill/>
              <a:miter lim="800000"/>
              <a:headEnd/>
              <a:tailEnd/>
            </a:ln>
          </p:spPr>
        </p:pic>
        <p:pic>
          <p:nvPicPr>
            <p:cNvPr id="42" name="Picture 4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827522" y="4648672"/>
              <a:ext cx="655822" cy="655822"/>
            </a:xfrm>
            <a:prstGeom prst="rect">
              <a:avLst/>
            </a:prstGeom>
          </p:spPr>
        </p:pic>
      </p:grpSp>
      <p:grpSp>
        <p:nvGrpSpPr>
          <p:cNvPr id="43" name="Group 42"/>
          <p:cNvGrpSpPr/>
          <p:nvPr/>
        </p:nvGrpSpPr>
        <p:grpSpPr>
          <a:xfrm>
            <a:off x="4305440" y="1607695"/>
            <a:ext cx="990600" cy="1076207"/>
            <a:chOff x="2675122" y="4648672"/>
            <a:chExt cx="990600" cy="1076207"/>
          </a:xfrm>
        </p:grpSpPr>
        <p:pic>
          <p:nvPicPr>
            <p:cNvPr id="44" name="Content Placeholder 3"/>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bwMode="auto">
            <a:xfrm>
              <a:off x="2675122" y="4734279"/>
              <a:ext cx="990600" cy="990600"/>
            </a:xfrm>
            <a:prstGeom prst="rect">
              <a:avLst/>
            </a:prstGeom>
            <a:noFill/>
            <a:ln w="9525">
              <a:noFill/>
              <a:miter lim="800000"/>
              <a:headEnd/>
              <a:tailEnd/>
            </a:ln>
          </p:spPr>
        </p:pic>
        <p:pic>
          <p:nvPicPr>
            <p:cNvPr id="45" name="Picture 44"/>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827522" y="4648672"/>
              <a:ext cx="655822" cy="655822"/>
            </a:xfrm>
            <a:prstGeom prst="rect">
              <a:avLst/>
            </a:prstGeom>
          </p:spPr>
        </p:pic>
      </p:grpSp>
      <p:grpSp>
        <p:nvGrpSpPr>
          <p:cNvPr id="46" name="Group 45"/>
          <p:cNvGrpSpPr/>
          <p:nvPr/>
        </p:nvGrpSpPr>
        <p:grpSpPr>
          <a:xfrm>
            <a:off x="4606293" y="3242789"/>
            <a:ext cx="990600" cy="1076207"/>
            <a:chOff x="2675122" y="4648672"/>
            <a:chExt cx="990600" cy="1076207"/>
          </a:xfrm>
        </p:grpSpPr>
        <p:pic>
          <p:nvPicPr>
            <p:cNvPr id="47" name="Content Placeholder 3"/>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bwMode="auto">
            <a:xfrm>
              <a:off x="2675122" y="4734279"/>
              <a:ext cx="990600" cy="990600"/>
            </a:xfrm>
            <a:prstGeom prst="rect">
              <a:avLst/>
            </a:prstGeom>
            <a:noFill/>
            <a:ln w="9525">
              <a:noFill/>
              <a:miter lim="800000"/>
              <a:headEnd/>
              <a:tailEnd/>
            </a:ln>
          </p:spPr>
        </p:pic>
        <p:pic>
          <p:nvPicPr>
            <p:cNvPr id="48" name="Picture 47"/>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827522" y="4648672"/>
              <a:ext cx="655822" cy="655822"/>
            </a:xfrm>
            <a:prstGeom prst="rect">
              <a:avLst/>
            </a:prstGeom>
          </p:spPr>
        </p:pic>
      </p:grpSp>
      <p:cxnSp>
        <p:nvCxnSpPr>
          <p:cNvPr id="50" name="Straight Arrow Connector 49"/>
          <p:cNvCxnSpPr>
            <a:stCxn id="14" idx="3"/>
            <a:endCxn id="29" idx="1"/>
          </p:cNvCxnSpPr>
          <p:nvPr/>
        </p:nvCxnSpPr>
        <p:spPr>
          <a:xfrm flipV="1">
            <a:off x="1306897" y="5160880"/>
            <a:ext cx="1315141" cy="90960"/>
          </a:xfrm>
          <a:prstGeom prst="straightConnector1">
            <a:avLst/>
          </a:prstGeom>
          <a:ln w="25400">
            <a:solidFill>
              <a:srgbClr val="00B05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a:stCxn id="30" idx="0"/>
            <a:endCxn id="47" idx="1"/>
          </p:cNvCxnSpPr>
          <p:nvPr/>
        </p:nvCxnSpPr>
        <p:spPr>
          <a:xfrm flipV="1">
            <a:off x="3102349" y="3823696"/>
            <a:ext cx="1503944" cy="756277"/>
          </a:xfrm>
          <a:prstGeom prst="straightConnector1">
            <a:avLst/>
          </a:prstGeom>
          <a:ln w="25400">
            <a:solidFill>
              <a:srgbClr val="00B05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a:stCxn id="47" idx="3"/>
          </p:cNvCxnSpPr>
          <p:nvPr/>
        </p:nvCxnSpPr>
        <p:spPr>
          <a:xfrm>
            <a:off x="5596893" y="3823696"/>
            <a:ext cx="762525" cy="979538"/>
          </a:xfrm>
          <a:prstGeom prst="straightConnector1">
            <a:avLst/>
          </a:prstGeom>
          <a:ln w="25400">
            <a:solidFill>
              <a:srgbClr val="00B050"/>
            </a:solidFill>
            <a:headEnd type="arrow"/>
            <a:tailEnd type="arrow"/>
          </a:ln>
        </p:spPr>
        <p:style>
          <a:lnRef idx="1">
            <a:schemeClr val="accent1"/>
          </a:lnRef>
          <a:fillRef idx="0">
            <a:schemeClr val="accent1"/>
          </a:fillRef>
          <a:effectRef idx="0">
            <a:schemeClr val="accent1"/>
          </a:effectRef>
          <a:fontRef idx="minor">
            <a:schemeClr val="tx1"/>
          </a:fontRef>
        </p:style>
      </p:cxnSp>
      <p:pic>
        <p:nvPicPr>
          <p:cNvPr id="49" name="Picture 48" descr="C:\Users\adrian\AppData\Local\Microsoft\Windows\Temporary Internet Files\Content.IE5\8DK5E96P\MC900431637[1].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328770" y="1483109"/>
            <a:ext cx="1428211" cy="1428211"/>
          </a:xfrm>
          <a:prstGeom prst="rect">
            <a:avLst/>
          </a:prstGeom>
          <a:noFill/>
          <a:extLst>
            <a:ext uri="{909E8E84-426E-40dd-AFC4-6F175D3DCCD1}">
              <a14:hiddenFill xmlns:a14="http://schemas.microsoft.com/office/drawing/2010/main">
                <a:solidFill>
                  <a:srgbClr val="FFFFFF"/>
                </a:solidFill>
              </a14:hiddenFill>
            </a:ext>
          </a:extLst>
        </p:spPr>
      </p:pic>
      <p:grpSp>
        <p:nvGrpSpPr>
          <p:cNvPr id="24" name="Group 23"/>
          <p:cNvGrpSpPr/>
          <p:nvPr/>
        </p:nvGrpSpPr>
        <p:grpSpPr>
          <a:xfrm>
            <a:off x="6229096" y="4331566"/>
            <a:ext cx="1232402" cy="1232402"/>
            <a:chOff x="6172200" y="2133600"/>
            <a:chExt cx="1232402" cy="1232402"/>
          </a:xfrm>
        </p:grpSpPr>
        <p:pic>
          <p:nvPicPr>
            <p:cNvPr id="5" name="Picture 4"/>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172200" y="2133600"/>
              <a:ext cx="1232402" cy="1232402"/>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400799" y="2209801"/>
              <a:ext cx="661921" cy="579986"/>
            </a:xfrm>
            <a:prstGeom prst="rect">
              <a:avLst/>
            </a:prstGeom>
          </p:spPr>
        </p:pic>
      </p:grpSp>
      <p:cxnSp>
        <p:nvCxnSpPr>
          <p:cNvPr id="61" name="Straight Arrow Connector 60"/>
          <p:cNvCxnSpPr>
            <a:stCxn id="49" idx="2"/>
          </p:cNvCxnSpPr>
          <p:nvPr/>
        </p:nvCxnSpPr>
        <p:spPr>
          <a:xfrm flipH="1">
            <a:off x="6774932" y="2911320"/>
            <a:ext cx="1267944" cy="1372521"/>
          </a:xfrm>
          <a:prstGeom prst="straightConnector1">
            <a:avLst/>
          </a:prstGeom>
          <a:ln w="254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grpSp>
        <p:nvGrpSpPr>
          <p:cNvPr id="19" name="Group 18"/>
          <p:cNvGrpSpPr/>
          <p:nvPr/>
        </p:nvGrpSpPr>
        <p:grpSpPr>
          <a:xfrm>
            <a:off x="60135" y="4518010"/>
            <a:ext cx="1447310" cy="1478080"/>
            <a:chOff x="60135" y="4518010"/>
            <a:chExt cx="1447310" cy="1478080"/>
          </a:xfrm>
        </p:grpSpPr>
        <p:sp>
          <p:nvSpPr>
            <p:cNvPr id="3" name="Oval 2"/>
            <p:cNvSpPr/>
            <p:nvPr/>
          </p:nvSpPr>
          <p:spPr>
            <a:xfrm>
              <a:off x="60135" y="4518010"/>
              <a:ext cx="1447310" cy="1478080"/>
            </a:xfrm>
            <a:prstGeom prst="ellipse">
              <a:avLst/>
            </a:prstGeom>
            <a:solidFill>
              <a:schemeClr val="accent3">
                <a:alpha val="63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236601" y="4725530"/>
              <a:ext cx="1115592" cy="1087298"/>
            </a:xfrm>
            <a:prstGeom prst="ellipse">
              <a:avLst/>
            </a:prstGeom>
            <a:solidFill>
              <a:srgbClr val="FF0000">
                <a:alpha val="63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408051" y="4891040"/>
              <a:ext cx="772692" cy="765140"/>
            </a:xfrm>
            <a:prstGeom prst="ellipse">
              <a:avLst/>
            </a:prstGeom>
            <a:solidFill>
              <a:srgbClr val="FFFF00">
                <a:alpha val="63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 name="Picture 50"/>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510744" y="4962261"/>
              <a:ext cx="601707" cy="601707"/>
            </a:xfrm>
            <a:prstGeom prst="rect">
              <a:avLst/>
            </a:prstGeom>
          </p:spPr>
        </p:pic>
      </p:grpSp>
      <p:grpSp>
        <p:nvGrpSpPr>
          <p:cNvPr id="106" name="Group 105"/>
          <p:cNvGrpSpPr/>
          <p:nvPr/>
        </p:nvGrpSpPr>
        <p:grpSpPr>
          <a:xfrm>
            <a:off x="2502965" y="4387144"/>
            <a:ext cx="1115592" cy="1087298"/>
            <a:chOff x="236601" y="4725530"/>
            <a:chExt cx="1115592" cy="1087298"/>
          </a:xfrm>
        </p:grpSpPr>
        <p:sp>
          <p:nvSpPr>
            <p:cNvPr id="108" name="Oval 107"/>
            <p:cNvSpPr/>
            <p:nvPr/>
          </p:nvSpPr>
          <p:spPr>
            <a:xfrm>
              <a:off x="236601" y="4725530"/>
              <a:ext cx="1115592" cy="1087298"/>
            </a:xfrm>
            <a:prstGeom prst="ellipse">
              <a:avLst/>
            </a:prstGeom>
            <a:solidFill>
              <a:srgbClr val="FF0000">
                <a:alpha val="63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p:nvPr/>
          </p:nvSpPr>
          <p:spPr>
            <a:xfrm>
              <a:off x="408051" y="4891040"/>
              <a:ext cx="772692" cy="765140"/>
            </a:xfrm>
            <a:prstGeom prst="ellipse">
              <a:avLst/>
            </a:prstGeom>
            <a:solidFill>
              <a:srgbClr val="FFFF00">
                <a:alpha val="63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0" name="Picture 109"/>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510744" y="4962261"/>
              <a:ext cx="601707" cy="601707"/>
            </a:xfrm>
            <a:prstGeom prst="rect">
              <a:avLst/>
            </a:prstGeom>
          </p:spPr>
        </p:pic>
      </p:grpSp>
      <p:grpSp>
        <p:nvGrpSpPr>
          <p:cNvPr id="111" name="Group 110"/>
          <p:cNvGrpSpPr/>
          <p:nvPr/>
        </p:nvGrpSpPr>
        <p:grpSpPr>
          <a:xfrm>
            <a:off x="4698047" y="3398323"/>
            <a:ext cx="772692" cy="765140"/>
            <a:chOff x="408051" y="4891040"/>
            <a:chExt cx="772692" cy="765140"/>
          </a:xfrm>
        </p:grpSpPr>
        <p:sp>
          <p:nvSpPr>
            <p:cNvPr id="113" name="Oval 112"/>
            <p:cNvSpPr/>
            <p:nvPr/>
          </p:nvSpPr>
          <p:spPr>
            <a:xfrm>
              <a:off x="408051" y="4891040"/>
              <a:ext cx="772692" cy="765140"/>
            </a:xfrm>
            <a:prstGeom prst="ellipse">
              <a:avLst/>
            </a:prstGeom>
            <a:solidFill>
              <a:srgbClr val="FFFF00">
                <a:alpha val="63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4" name="Picture 113"/>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510744" y="4962261"/>
              <a:ext cx="601707" cy="601707"/>
            </a:xfrm>
            <a:prstGeom prst="rect">
              <a:avLst/>
            </a:prstGeom>
          </p:spPr>
        </p:pic>
      </p:grpSp>
      <p:pic>
        <p:nvPicPr>
          <p:cNvPr id="115" name="Picture 114"/>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6474078" y="4402790"/>
            <a:ext cx="601707" cy="601707"/>
          </a:xfrm>
          <a:prstGeom prst="rect">
            <a:avLst/>
          </a:prstGeom>
        </p:spPr>
      </p:pic>
      <p:pic>
        <p:nvPicPr>
          <p:cNvPr id="1028" name="Picture 4" descr="C:\Users\adrian\AppData\Local\Microsoft\Windows\Temporary Internet Files\Content.IE5\18KNPZ2C\MC900431629[1].png"/>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rot="17565089" flipH="1">
            <a:off x="6927154" y="2783934"/>
            <a:ext cx="1498886"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1499023"/>
      </p:ext>
    </p:extLst>
  </p:cSld>
  <p:clrMapOvr>
    <a:masterClrMapping/>
  </p:clrMapOvr>
  <mc:AlternateContent xmlns:mc="http://schemas.openxmlformats.org/markup-compatibility/2006" xmlns:p14="http://schemas.microsoft.com/office/powerpoint/2010/main">
    <mc:Choice Requires="p14">
      <p:transition spd="slow" p14:dur="900">
        <p14:flythrough hasBounce="1"/>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1+#ppt_w/2"/>
                                          </p:val>
                                        </p:tav>
                                        <p:tav tm="100000">
                                          <p:val>
                                            <p:strVal val="#ppt_x"/>
                                          </p:val>
                                        </p:tav>
                                      </p:tavLst>
                                    </p:anim>
                                    <p:anim calcmode="lin" valueType="num">
                                      <p:cBhvr additive="base">
                                        <p:cTn id="8" dur="500" fill="hold"/>
                                        <p:tgtEl>
                                          <p:spTgt spid="22"/>
                                        </p:tgtEl>
                                        <p:attrNameLst>
                                          <p:attrName>ppt_y</p:attrName>
                                        </p:attrNameLst>
                                      </p:cBhvr>
                                      <p:tavLst>
                                        <p:tav tm="0">
                                          <p:val>
                                            <p:strVal val="0-#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1+#ppt_w/2"/>
                                          </p:val>
                                        </p:tav>
                                        <p:tav tm="100000">
                                          <p:val>
                                            <p:strVal val="#ppt_x"/>
                                          </p:val>
                                        </p:tav>
                                      </p:tavLst>
                                    </p:anim>
                                    <p:anim calcmode="lin" valueType="num">
                                      <p:cBhvr additive="base">
                                        <p:cTn id="12" dur="500" fill="hold"/>
                                        <p:tgtEl>
                                          <p:spTgt spid="25"/>
                                        </p:tgtEl>
                                        <p:attrNameLst>
                                          <p:attrName>ppt_y</p:attrName>
                                        </p:attrNameLst>
                                      </p:cBhvr>
                                      <p:tavLst>
                                        <p:tav tm="0">
                                          <p:val>
                                            <p:strVal val="0-#ppt_h/2"/>
                                          </p:val>
                                        </p:tav>
                                        <p:tav tm="100000">
                                          <p:val>
                                            <p:strVal val="#ppt_y"/>
                                          </p:val>
                                        </p:tav>
                                      </p:tavLst>
                                    </p:anim>
                                  </p:childTnLst>
                                </p:cTn>
                              </p:par>
                              <p:par>
                                <p:cTn id="13" presetID="2" presetClass="entr" presetSubtype="3" fill="hold" nodeType="with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1+#ppt_w/2"/>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3" fill="hold" nodeType="with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additive="base">
                                        <p:cTn id="19" dur="500" fill="hold"/>
                                        <p:tgtEl>
                                          <p:spTgt spid="34"/>
                                        </p:tgtEl>
                                        <p:attrNameLst>
                                          <p:attrName>ppt_x</p:attrName>
                                        </p:attrNameLst>
                                      </p:cBhvr>
                                      <p:tavLst>
                                        <p:tav tm="0">
                                          <p:val>
                                            <p:strVal val="1+#ppt_w/2"/>
                                          </p:val>
                                        </p:tav>
                                        <p:tav tm="100000">
                                          <p:val>
                                            <p:strVal val="#ppt_x"/>
                                          </p:val>
                                        </p:tav>
                                      </p:tavLst>
                                    </p:anim>
                                    <p:anim calcmode="lin" valueType="num">
                                      <p:cBhvr additive="base">
                                        <p:cTn id="20" dur="500" fill="hold"/>
                                        <p:tgtEl>
                                          <p:spTgt spid="34"/>
                                        </p:tgtEl>
                                        <p:attrNameLst>
                                          <p:attrName>ppt_y</p:attrName>
                                        </p:attrNameLst>
                                      </p:cBhvr>
                                      <p:tavLst>
                                        <p:tav tm="0">
                                          <p:val>
                                            <p:strVal val="0-#ppt_h/2"/>
                                          </p:val>
                                        </p:tav>
                                        <p:tav tm="100000">
                                          <p:val>
                                            <p:strVal val="#ppt_y"/>
                                          </p:val>
                                        </p:tav>
                                      </p:tavLst>
                                    </p:anim>
                                  </p:childTnLst>
                                </p:cTn>
                              </p:par>
                              <p:par>
                                <p:cTn id="21" presetID="2" presetClass="entr" presetSubtype="3" fill="hold" nodeType="withEffect">
                                  <p:stCondLst>
                                    <p:cond delay="0"/>
                                  </p:stCondLst>
                                  <p:childTnLst>
                                    <p:set>
                                      <p:cBhvr>
                                        <p:cTn id="22" dur="1" fill="hold">
                                          <p:stCondLst>
                                            <p:cond delay="0"/>
                                          </p:stCondLst>
                                        </p:cTn>
                                        <p:tgtEl>
                                          <p:spTgt spid="37"/>
                                        </p:tgtEl>
                                        <p:attrNameLst>
                                          <p:attrName>style.visibility</p:attrName>
                                        </p:attrNameLst>
                                      </p:cBhvr>
                                      <p:to>
                                        <p:strVal val="visible"/>
                                      </p:to>
                                    </p:set>
                                    <p:anim calcmode="lin" valueType="num">
                                      <p:cBhvr additive="base">
                                        <p:cTn id="23" dur="500" fill="hold"/>
                                        <p:tgtEl>
                                          <p:spTgt spid="37"/>
                                        </p:tgtEl>
                                        <p:attrNameLst>
                                          <p:attrName>ppt_x</p:attrName>
                                        </p:attrNameLst>
                                      </p:cBhvr>
                                      <p:tavLst>
                                        <p:tav tm="0">
                                          <p:val>
                                            <p:strVal val="1+#ppt_w/2"/>
                                          </p:val>
                                        </p:tav>
                                        <p:tav tm="100000">
                                          <p:val>
                                            <p:strVal val="#ppt_x"/>
                                          </p:val>
                                        </p:tav>
                                      </p:tavLst>
                                    </p:anim>
                                    <p:anim calcmode="lin" valueType="num">
                                      <p:cBhvr additive="base">
                                        <p:cTn id="24" dur="500" fill="hold"/>
                                        <p:tgtEl>
                                          <p:spTgt spid="37"/>
                                        </p:tgtEl>
                                        <p:attrNameLst>
                                          <p:attrName>ppt_y</p:attrName>
                                        </p:attrNameLst>
                                      </p:cBhvr>
                                      <p:tavLst>
                                        <p:tav tm="0">
                                          <p:val>
                                            <p:strVal val="0-#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additive="base">
                                        <p:cTn id="27" dur="500" fill="hold"/>
                                        <p:tgtEl>
                                          <p:spTgt spid="40"/>
                                        </p:tgtEl>
                                        <p:attrNameLst>
                                          <p:attrName>ppt_x</p:attrName>
                                        </p:attrNameLst>
                                      </p:cBhvr>
                                      <p:tavLst>
                                        <p:tav tm="0">
                                          <p:val>
                                            <p:strVal val="1+#ppt_w/2"/>
                                          </p:val>
                                        </p:tav>
                                        <p:tav tm="100000">
                                          <p:val>
                                            <p:strVal val="#ppt_x"/>
                                          </p:val>
                                        </p:tav>
                                      </p:tavLst>
                                    </p:anim>
                                    <p:anim calcmode="lin" valueType="num">
                                      <p:cBhvr additive="base">
                                        <p:cTn id="28" dur="500" fill="hold"/>
                                        <p:tgtEl>
                                          <p:spTgt spid="40"/>
                                        </p:tgtEl>
                                        <p:attrNameLst>
                                          <p:attrName>ppt_y</p:attrName>
                                        </p:attrNameLst>
                                      </p:cBhvr>
                                      <p:tavLst>
                                        <p:tav tm="0">
                                          <p:val>
                                            <p:strVal val="0-#ppt_h/2"/>
                                          </p:val>
                                        </p:tav>
                                        <p:tav tm="100000">
                                          <p:val>
                                            <p:strVal val="#ppt_y"/>
                                          </p:val>
                                        </p:tav>
                                      </p:tavLst>
                                    </p:anim>
                                  </p:childTnLst>
                                </p:cTn>
                              </p:par>
                              <p:par>
                                <p:cTn id="29" presetID="2" presetClass="entr" presetSubtype="3" fill="hold" nodeType="withEffect">
                                  <p:stCondLst>
                                    <p:cond delay="0"/>
                                  </p:stCondLst>
                                  <p:childTnLst>
                                    <p:set>
                                      <p:cBhvr>
                                        <p:cTn id="30" dur="1" fill="hold">
                                          <p:stCondLst>
                                            <p:cond delay="0"/>
                                          </p:stCondLst>
                                        </p:cTn>
                                        <p:tgtEl>
                                          <p:spTgt spid="43"/>
                                        </p:tgtEl>
                                        <p:attrNameLst>
                                          <p:attrName>style.visibility</p:attrName>
                                        </p:attrNameLst>
                                      </p:cBhvr>
                                      <p:to>
                                        <p:strVal val="visible"/>
                                      </p:to>
                                    </p:set>
                                    <p:anim calcmode="lin" valueType="num">
                                      <p:cBhvr additive="base">
                                        <p:cTn id="31" dur="500" fill="hold"/>
                                        <p:tgtEl>
                                          <p:spTgt spid="43"/>
                                        </p:tgtEl>
                                        <p:attrNameLst>
                                          <p:attrName>ppt_x</p:attrName>
                                        </p:attrNameLst>
                                      </p:cBhvr>
                                      <p:tavLst>
                                        <p:tav tm="0">
                                          <p:val>
                                            <p:strVal val="1+#ppt_w/2"/>
                                          </p:val>
                                        </p:tav>
                                        <p:tav tm="100000">
                                          <p:val>
                                            <p:strVal val="#ppt_x"/>
                                          </p:val>
                                        </p:tav>
                                      </p:tavLst>
                                    </p:anim>
                                    <p:anim calcmode="lin" valueType="num">
                                      <p:cBhvr additive="base">
                                        <p:cTn id="32" dur="500" fill="hold"/>
                                        <p:tgtEl>
                                          <p:spTgt spid="43"/>
                                        </p:tgtEl>
                                        <p:attrNameLst>
                                          <p:attrName>ppt_y</p:attrName>
                                        </p:attrNameLst>
                                      </p:cBhvr>
                                      <p:tavLst>
                                        <p:tav tm="0">
                                          <p:val>
                                            <p:strVal val="0-#ppt_h/2"/>
                                          </p:val>
                                        </p:tav>
                                        <p:tav tm="100000">
                                          <p:val>
                                            <p:strVal val="#ppt_y"/>
                                          </p:val>
                                        </p:tav>
                                      </p:tavLst>
                                    </p:anim>
                                  </p:childTnLst>
                                </p:cTn>
                              </p:par>
                              <p:par>
                                <p:cTn id="33" presetID="2" presetClass="entr" presetSubtype="3" fill="hold" nodeType="withEffect">
                                  <p:stCondLst>
                                    <p:cond delay="0"/>
                                  </p:stCondLst>
                                  <p:childTnLst>
                                    <p:set>
                                      <p:cBhvr>
                                        <p:cTn id="34" dur="1" fill="hold">
                                          <p:stCondLst>
                                            <p:cond delay="0"/>
                                          </p:stCondLst>
                                        </p:cTn>
                                        <p:tgtEl>
                                          <p:spTgt spid="46"/>
                                        </p:tgtEl>
                                        <p:attrNameLst>
                                          <p:attrName>style.visibility</p:attrName>
                                        </p:attrNameLst>
                                      </p:cBhvr>
                                      <p:to>
                                        <p:strVal val="visible"/>
                                      </p:to>
                                    </p:set>
                                    <p:anim calcmode="lin" valueType="num">
                                      <p:cBhvr additive="base">
                                        <p:cTn id="35" dur="500" fill="hold"/>
                                        <p:tgtEl>
                                          <p:spTgt spid="46"/>
                                        </p:tgtEl>
                                        <p:attrNameLst>
                                          <p:attrName>ppt_x</p:attrName>
                                        </p:attrNameLst>
                                      </p:cBhvr>
                                      <p:tavLst>
                                        <p:tav tm="0">
                                          <p:val>
                                            <p:strVal val="1+#ppt_w/2"/>
                                          </p:val>
                                        </p:tav>
                                        <p:tav tm="100000">
                                          <p:val>
                                            <p:strVal val="#ppt_x"/>
                                          </p:val>
                                        </p:tav>
                                      </p:tavLst>
                                    </p:anim>
                                    <p:anim calcmode="lin" valueType="num">
                                      <p:cBhvr additive="base">
                                        <p:cTn id="36" dur="500" fill="hold"/>
                                        <p:tgtEl>
                                          <p:spTgt spid="46"/>
                                        </p:tgtEl>
                                        <p:attrNameLst>
                                          <p:attrName>ppt_y</p:attrName>
                                        </p:attrNameLst>
                                      </p:cBhvr>
                                      <p:tavLst>
                                        <p:tav tm="0">
                                          <p:val>
                                            <p:strVal val="0-#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ppt_x"/>
                                          </p:val>
                                        </p:tav>
                                        <p:tav tm="100000">
                                          <p:val>
                                            <p:strVal val="#ppt_x"/>
                                          </p:val>
                                        </p:tav>
                                      </p:tavLst>
                                    </p:anim>
                                    <p:anim calcmode="lin" valueType="num">
                                      <p:cBhvr additive="base">
                                        <p:cTn id="40" dur="500" fill="hold"/>
                                        <p:tgtEl>
                                          <p:spTgt spid="12"/>
                                        </p:tgtEl>
                                        <p:attrNameLst>
                                          <p:attrName>ppt_y</p:attrName>
                                        </p:attrNameLst>
                                      </p:cBhvr>
                                      <p:tavLst>
                                        <p:tav tm="0">
                                          <p:val>
                                            <p:strVal val="1+#ppt_h/2"/>
                                          </p:val>
                                        </p:tav>
                                        <p:tav tm="100000">
                                          <p:val>
                                            <p:strVal val="#ppt_y"/>
                                          </p:val>
                                        </p:tav>
                                      </p:tavLst>
                                    </p:anim>
                                  </p:childTnLst>
                                </p:cTn>
                              </p:par>
                              <p:par>
                                <p:cTn id="41" presetID="2" presetClass="entr" presetSubtype="3" fill="hold" nodeType="with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500" fill="hold"/>
                                        <p:tgtEl>
                                          <p:spTgt spid="50"/>
                                        </p:tgtEl>
                                        <p:attrNameLst>
                                          <p:attrName>ppt_x</p:attrName>
                                        </p:attrNameLst>
                                      </p:cBhvr>
                                      <p:tavLst>
                                        <p:tav tm="0">
                                          <p:val>
                                            <p:strVal val="1+#ppt_w/2"/>
                                          </p:val>
                                        </p:tav>
                                        <p:tav tm="100000">
                                          <p:val>
                                            <p:strVal val="#ppt_x"/>
                                          </p:val>
                                        </p:tav>
                                      </p:tavLst>
                                    </p:anim>
                                    <p:anim calcmode="lin" valueType="num">
                                      <p:cBhvr additive="base">
                                        <p:cTn id="44" dur="500" fill="hold"/>
                                        <p:tgtEl>
                                          <p:spTgt spid="50"/>
                                        </p:tgtEl>
                                        <p:attrNameLst>
                                          <p:attrName>ppt_y</p:attrName>
                                        </p:attrNameLst>
                                      </p:cBhvr>
                                      <p:tavLst>
                                        <p:tav tm="0">
                                          <p:val>
                                            <p:strVal val="0-#ppt_h/2"/>
                                          </p:val>
                                        </p:tav>
                                        <p:tav tm="100000">
                                          <p:val>
                                            <p:strVal val="#ppt_y"/>
                                          </p:val>
                                        </p:tav>
                                      </p:tavLst>
                                    </p:anim>
                                  </p:childTnLst>
                                </p:cTn>
                              </p:par>
                              <p:par>
                                <p:cTn id="45" presetID="2" presetClass="entr" presetSubtype="3" fill="hold"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additive="base">
                                        <p:cTn id="47" dur="500" fill="hold"/>
                                        <p:tgtEl>
                                          <p:spTgt spid="58"/>
                                        </p:tgtEl>
                                        <p:attrNameLst>
                                          <p:attrName>ppt_x</p:attrName>
                                        </p:attrNameLst>
                                      </p:cBhvr>
                                      <p:tavLst>
                                        <p:tav tm="0">
                                          <p:val>
                                            <p:strVal val="1+#ppt_w/2"/>
                                          </p:val>
                                        </p:tav>
                                        <p:tav tm="100000">
                                          <p:val>
                                            <p:strVal val="#ppt_x"/>
                                          </p:val>
                                        </p:tav>
                                      </p:tavLst>
                                    </p:anim>
                                    <p:anim calcmode="lin" valueType="num">
                                      <p:cBhvr additive="base">
                                        <p:cTn id="48" dur="500" fill="hold"/>
                                        <p:tgtEl>
                                          <p:spTgt spid="58"/>
                                        </p:tgtEl>
                                        <p:attrNameLst>
                                          <p:attrName>ppt_y</p:attrName>
                                        </p:attrNameLst>
                                      </p:cBhvr>
                                      <p:tavLst>
                                        <p:tav tm="0">
                                          <p:val>
                                            <p:strVal val="0-#ppt_h/2"/>
                                          </p:val>
                                        </p:tav>
                                        <p:tav tm="100000">
                                          <p:val>
                                            <p:strVal val="#ppt_y"/>
                                          </p:val>
                                        </p:tav>
                                      </p:tavLst>
                                    </p:anim>
                                  </p:childTnLst>
                                </p:cTn>
                              </p:par>
                              <p:par>
                                <p:cTn id="49" presetID="2" presetClass="entr" presetSubtype="3" fill="hold" nodeType="with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500" fill="hold"/>
                                        <p:tgtEl>
                                          <p:spTgt spid="61"/>
                                        </p:tgtEl>
                                        <p:attrNameLst>
                                          <p:attrName>ppt_x</p:attrName>
                                        </p:attrNameLst>
                                      </p:cBhvr>
                                      <p:tavLst>
                                        <p:tav tm="0">
                                          <p:val>
                                            <p:strVal val="1+#ppt_w/2"/>
                                          </p:val>
                                        </p:tav>
                                        <p:tav tm="100000">
                                          <p:val>
                                            <p:strVal val="#ppt_x"/>
                                          </p:val>
                                        </p:tav>
                                      </p:tavLst>
                                    </p:anim>
                                    <p:anim calcmode="lin" valueType="num">
                                      <p:cBhvr additive="base">
                                        <p:cTn id="52" dur="500" fill="hold"/>
                                        <p:tgtEl>
                                          <p:spTgt spid="61"/>
                                        </p:tgtEl>
                                        <p:attrNameLst>
                                          <p:attrName>ppt_y</p:attrName>
                                        </p:attrNameLst>
                                      </p:cBhvr>
                                      <p:tavLst>
                                        <p:tav tm="0">
                                          <p:val>
                                            <p:strVal val="0-#ppt_h/2"/>
                                          </p:val>
                                        </p:tav>
                                        <p:tav tm="100000">
                                          <p:val>
                                            <p:strVal val="#ppt_y"/>
                                          </p:val>
                                        </p:tav>
                                      </p:tavLst>
                                    </p:anim>
                                  </p:childTnLst>
                                </p:cTn>
                              </p:par>
                              <p:par>
                                <p:cTn id="53" presetID="2" presetClass="entr" presetSubtype="3" fill="hold" nodeType="withEffect">
                                  <p:stCondLst>
                                    <p:cond delay="0"/>
                                  </p:stCondLst>
                                  <p:childTnLst>
                                    <p:set>
                                      <p:cBhvr>
                                        <p:cTn id="54" dur="1" fill="hold">
                                          <p:stCondLst>
                                            <p:cond delay="0"/>
                                          </p:stCondLst>
                                        </p:cTn>
                                        <p:tgtEl>
                                          <p:spTgt spid="49"/>
                                        </p:tgtEl>
                                        <p:attrNameLst>
                                          <p:attrName>style.visibility</p:attrName>
                                        </p:attrNameLst>
                                      </p:cBhvr>
                                      <p:to>
                                        <p:strVal val="visible"/>
                                      </p:to>
                                    </p:set>
                                    <p:anim calcmode="lin" valueType="num">
                                      <p:cBhvr additive="base">
                                        <p:cTn id="55" dur="500" fill="hold"/>
                                        <p:tgtEl>
                                          <p:spTgt spid="49"/>
                                        </p:tgtEl>
                                        <p:attrNameLst>
                                          <p:attrName>ppt_x</p:attrName>
                                        </p:attrNameLst>
                                      </p:cBhvr>
                                      <p:tavLst>
                                        <p:tav tm="0">
                                          <p:val>
                                            <p:strVal val="1+#ppt_w/2"/>
                                          </p:val>
                                        </p:tav>
                                        <p:tav tm="100000">
                                          <p:val>
                                            <p:strVal val="#ppt_x"/>
                                          </p:val>
                                        </p:tav>
                                      </p:tavLst>
                                    </p:anim>
                                    <p:anim calcmode="lin" valueType="num">
                                      <p:cBhvr additive="base">
                                        <p:cTn id="56" dur="500" fill="hold"/>
                                        <p:tgtEl>
                                          <p:spTgt spid="49"/>
                                        </p:tgtEl>
                                        <p:attrNameLst>
                                          <p:attrName>ppt_y</p:attrName>
                                        </p:attrNameLst>
                                      </p:cBhvr>
                                      <p:tavLst>
                                        <p:tav tm="0">
                                          <p:val>
                                            <p:strVal val="0-#ppt_h/2"/>
                                          </p:val>
                                        </p:tav>
                                        <p:tav tm="100000">
                                          <p:val>
                                            <p:strVal val="#ppt_y"/>
                                          </p:val>
                                        </p:tav>
                                      </p:tavLst>
                                    </p:anim>
                                  </p:childTnLst>
                                </p:cTn>
                              </p:par>
                              <p:par>
                                <p:cTn id="57" presetID="2" presetClass="entr" presetSubtype="3" fill="hold" nodeType="withEffect">
                                  <p:stCondLst>
                                    <p:cond delay="0"/>
                                  </p:stCondLst>
                                  <p:childTnLst>
                                    <p:set>
                                      <p:cBhvr>
                                        <p:cTn id="58" dur="1" fill="hold">
                                          <p:stCondLst>
                                            <p:cond delay="0"/>
                                          </p:stCondLst>
                                        </p:cTn>
                                        <p:tgtEl>
                                          <p:spTgt spid="1028"/>
                                        </p:tgtEl>
                                        <p:attrNameLst>
                                          <p:attrName>style.visibility</p:attrName>
                                        </p:attrNameLst>
                                      </p:cBhvr>
                                      <p:to>
                                        <p:strVal val="visible"/>
                                      </p:to>
                                    </p:set>
                                    <p:anim calcmode="lin" valueType="num">
                                      <p:cBhvr additive="base">
                                        <p:cTn id="59" dur="500" fill="hold"/>
                                        <p:tgtEl>
                                          <p:spTgt spid="1028"/>
                                        </p:tgtEl>
                                        <p:attrNameLst>
                                          <p:attrName>ppt_x</p:attrName>
                                        </p:attrNameLst>
                                      </p:cBhvr>
                                      <p:tavLst>
                                        <p:tav tm="0">
                                          <p:val>
                                            <p:strVal val="1+#ppt_w/2"/>
                                          </p:val>
                                        </p:tav>
                                        <p:tav tm="100000">
                                          <p:val>
                                            <p:strVal val="#ppt_x"/>
                                          </p:val>
                                        </p:tav>
                                      </p:tavLst>
                                    </p:anim>
                                    <p:anim calcmode="lin" valueType="num">
                                      <p:cBhvr additive="base">
                                        <p:cTn id="60" dur="500" fill="hold"/>
                                        <p:tgtEl>
                                          <p:spTgt spid="1028"/>
                                        </p:tgtEl>
                                        <p:attrNameLst>
                                          <p:attrName>ppt_y</p:attrName>
                                        </p:attrNameLst>
                                      </p:cBhvr>
                                      <p:tavLst>
                                        <p:tav tm="0">
                                          <p:val>
                                            <p:strVal val="0-#ppt_h/2"/>
                                          </p:val>
                                        </p:tav>
                                        <p:tav tm="100000">
                                          <p:val>
                                            <p:strVal val="#ppt_y"/>
                                          </p:val>
                                        </p:tav>
                                      </p:tavLst>
                                    </p:anim>
                                  </p:childTnLst>
                                </p:cTn>
                              </p:par>
                              <p:par>
                                <p:cTn id="61" presetID="2" presetClass="entr" presetSubtype="3" fill="hold" nodeType="with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additive="base">
                                        <p:cTn id="63" dur="500" fill="hold"/>
                                        <p:tgtEl>
                                          <p:spTgt spid="54"/>
                                        </p:tgtEl>
                                        <p:attrNameLst>
                                          <p:attrName>ppt_x</p:attrName>
                                        </p:attrNameLst>
                                      </p:cBhvr>
                                      <p:tavLst>
                                        <p:tav tm="0">
                                          <p:val>
                                            <p:strVal val="1+#ppt_w/2"/>
                                          </p:val>
                                        </p:tav>
                                        <p:tav tm="100000">
                                          <p:val>
                                            <p:strVal val="#ppt_x"/>
                                          </p:val>
                                        </p:tav>
                                      </p:tavLst>
                                    </p:anim>
                                    <p:anim calcmode="lin" valueType="num">
                                      <p:cBhvr additive="base">
                                        <p:cTn id="64" dur="500" fill="hold"/>
                                        <p:tgtEl>
                                          <p:spTgt spid="54"/>
                                        </p:tgtEl>
                                        <p:attrNameLst>
                                          <p:attrName>ppt_y</p:attrName>
                                        </p:attrNameLst>
                                      </p:cBhvr>
                                      <p:tavLst>
                                        <p:tav tm="0">
                                          <p:val>
                                            <p:strVal val="0-#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19"/>
                                        </p:tgtEl>
                                        <p:attrNameLst>
                                          <p:attrName>style.visibility</p:attrName>
                                        </p:attrNameLst>
                                      </p:cBhvr>
                                      <p:to>
                                        <p:strVal val="visible"/>
                                      </p:to>
                                    </p:set>
                                  </p:childTnLst>
                                </p:cTn>
                              </p:par>
                              <p:par>
                                <p:cTn id="69" presetID="42" presetClass="path" presetSubtype="0" accel="50000" decel="50000" fill="hold" nodeType="withEffect">
                                  <p:stCondLst>
                                    <p:cond delay="0"/>
                                  </p:stCondLst>
                                  <p:childTnLst>
                                    <p:animMotion origin="layout" path="M -3.88889E-6 -3.30789E-6 L 0.24757 -0.05528 " pathEditMode="relative" rAng="0" ptsTypes="AA">
                                      <p:cBhvr>
                                        <p:cTn id="70" dur="2000" fill="hold"/>
                                        <p:tgtEl>
                                          <p:spTgt spid="19"/>
                                        </p:tgtEl>
                                        <p:attrNameLst>
                                          <p:attrName>ppt_x</p:attrName>
                                          <p:attrName>ppt_y</p:attrName>
                                        </p:attrNameLst>
                                      </p:cBhvr>
                                      <p:rCtr x="12378" y="-2776"/>
                                    </p:animMotion>
                                  </p:childTnLst>
                                  <p:subTnLst>
                                    <p:set>
                                      <p:cBhvr override="childStyle">
                                        <p:cTn dur="1" fill="hold" display="0" masterRel="nextClick" afterEffect="1"/>
                                        <p:tgtEl>
                                          <p:spTgt spid="19"/>
                                        </p:tgtEl>
                                        <p:attrNameLst>
                                          <p:attrName>style.visibility</p:attrName>
                                        </p:attrNameLst>
                                      </p:cBhvr>
                                      <p:to>
                                        <p:strVal val="hidden"/>
                                      </p:to>
                                    </p:set>
                                  </p:sub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106"/>
                                        </p:tgtEl>
                                        <p:attrNameLst>
                                          <p:attrName>style.visibility</p:attrName>
                                        </p:attrNameLst>
                                      </p:cBhvr>
                                      <p:to>
                                        <p:strVal val="visible"/>
                                      </p:to>
                                    </p:set>
                                  </p:childTnLst>
                                </p:cTn>
                              </p:par>
                              <p:par>
                                <p:cTn id="75" presetID="42" presetClass="path" presetSubtype="0" accel="50000" decel="50000" fill="hold" nodeType="withEffect">
                                  <p:stCondLst>
                                    <p:cond delay="0"/>
                                  </p:stCondLst>
                                  <p:childTnLst>
                                    <p:animMotion origin="layout" path="M -0.00139 -0.00787 L 0.22222 -0.18228 " pathEditMode="relative" rAng="0" ptsTypes="AA">
                                      <p:cBhvr>
                                        <p:cTn id="76" dur="2000" fill="hold"/>
                                        <p:tgtEl>
                                          <p:spTgt spid="106"/>
                                        </p:tgtEl>
                                        <p:attrNameLst>
                                          <p:attrName>ppt_x</p:attrName>
                                          <p:attrName>ppt_y</p:attrName>
                                        </p:attrNameLst>
                                      </p:cBhvr>
                                      <p:rCtr x="11181" y="-8721"/>
                                    </p:animMotion>
                                  </p:childTnLst>
                                  <p:subTnLst>
                                    <p:set>
                                      <p:cBhvr override="childStyle">
                                        <p:cTn dur="1" fill="hold" display="0" masterRel="nextClick" afterEffect="1"/>
                                        <p:tgtEl>
                                          <p:spTgt spid="106"/>
                                        </p:tgtEl>
                                        <p:attrNameLst>
                                          <p:attrName>style.visibility</p:attrName>
                                        </p:attrNameLst>
                                      </p:cBhvr>
                                      <p:to>
                                        <p:strVal val="hidden"/>
                                      </p:to>
                                    </p:set>
                                  </p:subTnLst>
                                </p:cTn>
                              </p:par>
                            </p:childTnLst>
                          </p:cTn>
                        </p:par>
                      </p:childTnLst>
                    </p:cTn>
                  </p:par>
                  <p:par>
                    <p:cTn id="77" fill="hold">
                      <p:stCondLst>
                        <p:cond delay="indefinite"/>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0"/>
                                          </p:stCondLst>
                                        </p:cTn>
                                        <p:tgtEl>
                                          <p:spTgt spid="111"/>
                                        </p:tgtEl>
                                        <p:attrNameLst>
                                          <p:attrName>style.visibility</p:attrName>
                                        </p:attrNameLst>
                                      </p:cBhvr>
                                      <p:to>
                                        <p:strVal val="visible"/>
                                      </p:to>
                                    </p:set>
                                  </p:childTnLst>
                                </p:cTn>
                              </p:par>
                              <p:par>
                                <p:cTn id="81" presetID="42" presetClass="path" presetSubtype="0" accel="50000" decel="50000" fill="hold" nodeType="withEffect">
                                  <p:stCondLst>
                                    <p:cond delay="0"/>
                                  </p:stCondLst>
                                  <p:childTnLst>
                                    <p:animMotion origin="layout" path="M 0.00104 -0.0148 L 0.17847 0.1337 " pathEditMode="relative" rAng="0" ptsTypes="AA">
                                      <p:cBhvr>
                                        <p:cTn id="82" dur="2000" fill="hold"/>
                                        <p:tgtEl>
                                          <p:spTgt spid="111"/>
                                        </p:tgtEl>
                                        <p:attrNameLst>
                                          <p:attrName>ppt_x</p:attrName>
                                          <p:attrName>ppt_y</p:attrName>
                                        </p:attrNameLst>
                                      </p:cBhvr>
                                      <p:rCtr x="8872" y="7425"/>
                                    </p:animMotion>
                                  </p:childTnLst>
                                  <p:subTnLst>
                                    <p:set>
                                      <p:cBhvr override="childStyle">
                                        <p:cTn dur="1" fill="hold" display="0" masterRel="nextClick" afterEffect="1"/>
                                        <p:tgtEl>
                                          <p:spTgt spid="111"/>
                                        </p:tgtEl>
                                        <p:attrNameLst>
                                          <p:attrName>style.visibility</p:attrName>
                                        </p:attrNameLst>
                                      </p:cBhvr>
                                      <p:to>
                                        <p:strVal val="hidden"/>
                                      </p:to>
                                    </p:set>
                                  </p:sub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115"/>
                                        </p:tgtEl>
                                        <p:attrNameLst>
                                          <p:attrName>style.visibility</p:attrName>
                                        </p:attrNameLst>
                                      </p:cBhvr>
                                      <p:to>
                                        <p:strVal val="visible"/>
                                      </p:to>
                                    </p:set>
                                  </p:childTnLst>
                                </p:cTn>
                              </p:par>
                              <p:par>
                                <p:cTn id="87" presetID="42" presetClass="path" presetSubtype="0" accel="50000" decel="50000" autoRev="1" fill="hold" nodeType="withEffect">
                                  <p:stCondLst>
                                    <p:cond delay="0"/>
                                  </p:stCondLst>
                                  <p:childTnLst>
                                    <p:animMotion origin="layout" path="M 0.00903 -0.00555 L 0.15868 -0.3294 " pathEditMode="relative" rAng="0" ptsTypes="AA">
                                      <p:cBhvr>
                                        <p:cTn id="88" dur="2000" fill="hold"/>
                                        <p:tgtEl>
                                          <p:spTgt spid="115"/>
                                        </p:tgtEl>
                                        <p:attrNameLst>
                                          <p:attrName>ppt_x</p:attrName>
                                          <p:attrName>ppt_y</p:attrName>
                                        </p:attrNameLst>
                                      </p:cBhvr>
                                      <p:rCtr x="7483" y="-16192"/>
                                    </p:animMotion>
                                  </p:childTnLst>
                                  <p:subTnLst>
                                    <p:set>
                                      <p:cBhvr override="childStyle">
                                        <p:cTn dur="1" fill="hold" display="0" masterRel="sameClick" afterEffect="1">
                                          <p:stCondLst>
                                            <p:cond evt="end" delay="0">
                                              <p:tn val="87"/>
                                            </p:cond>
                                          </p:stCondLst>
                                        </p:cTn>
                                        <p:tgtEl>
                                          <p:spTgt spid="115"/>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Layout to connect to Hidden </a:t>
            </a:r>
            <a:r>
              <a:rPr lang="en-US" dirty="0" err="1" smtClean="0"/>
              <a:t>Sevice</a:t>
            </a:r>
            <a:endParaRPr lang="en-US" dirty="0"/>
          </a:p>
        </p:txBody>
      </p:sp>
      <p:sp>
        <p:nvSpPr>
          <p:cNvPr id="3" name="Content Placeholder 2"/>
          <p:cNvSpPr>
            <a:spLocks noGrp="1"/>
          </p:cNvSpPr>
          <p:nvPr>
            <p:ph idx="1"/>
          </p:nvPr>
        </p:nvSpPr>
        <p:spPr/>
        <p:txBody>
          <a:bodyPr/>
          <a:lstStyle/>
          <a:p>
            <a:endParaRPr lang="en-US" dirty="0"/>
          </a:p>
        </p:txBody>
      </p:sp>
      <p:sp>
        <p:nvSpPr>
          <p:cNvPr id="4" name="Rectangle 3"/>
          <p:cNvSpPr/>
          <p:nvPr/>
        </p:nvSpPr>
        <p:spPr>
          <a:xfrm>
            <a:off x="2438400" y="6248400"/>
            <a:ext cx="5029200" cy="307777"/>
          </a:xfrm>
          <a:prstGeom prst="rect">
            <a:avLst/>
          </a:prstGeom>
        </p:spPr>
        <p:txBody>
          <a:bodyPr wrap="square">
            <a:spAutoFit/>
          </a:bodyPr>
          <a:lstStyle/>
          <a:p>
            <a:r>
              <a:rPr lang="en-US" sz="1400" dirty="0" smtClean="0"/>
              <a:t>Image from  </a:t>
            </a:r>
            <a:r>
              <a:rPr lang="en-US" sz="1400" dirty="0" smtClean="0">
                <a:hlinkClick r:id="rId2"/>
              </a:rPr>
              <a:t>http://www.torproject.org/hidden-services.html.en</a:t>
            </a:r>
            <a:r>
              <a:rPr lang="en-US" sz="1400" dirty="0" smtClean="0"/>
              <a:t> </a:t>
            </a:r>
            <a:endParaRPr lang="en-US" sz="1400" dirty="0"/>
          </a:p>
        </p:txBody>
      </p:sp>
      <p:pic>
        <p:nvPicPr>
          <p:cNvPr id="1026" name="Picture 2"/>
          <p:cNvPicPr>
            <a:picLocks noChangeAspect="1" noChangeArrowheads="1"/>
          </p:cNvPicPr>
          <p:nvPr/>
        </p:nvPicPr>
        <p:blipFill>
          <a:blip r:embed="rId3" cstate="print"/>
          <a:srcRect/>
          <a:stretch>
            <a:fillRect/>
          </a:stretch>
        </p:blipFill>
        <p:spPr bwMode="auto">
          <a:xfrm>
            <a:off x="457202" y="1232583"/>
            <a:ext cx="7296912" cy="5015817"/>
          </a:xfrm>
          <a:prstGeom prst="rect">
            <a:avLst/>
          </a:prstGeom>
          <a:noFill/>
          <a:ln w="9525">
            <a:noFill/>
            <a:miter lim="800000"/>
            <a:headEnd/>
            <a:tailEnd/>
          </a:ln>
        </p:spPr>
      </p:pic>
    </p:spTree>
    <p:extLst>
      <p:ext uri="{BB962C8B-B14F-4D97-AF65-F5344CB8AC3E}">
        <p14:creationId xmlns:p14="http://schemas.microsoft.com/office/powerpoint/2010/main" val="34025933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Layout to connect to Hidden </a:t>
            </a:r>
            <a:r>
              <a:rPr lang="en-US" dirty="0" err="1" smtClean="0"/>
              <a:t>Sevice</a:t>
            </a:r>
            <a:endParaRPr lang="en-US" dirty="0"/>
          </a:p>
        </p:txBody>
      </p:sp>
      <p:sp>
        <p:nvSpPr>
          <p:cNvPr id="3" name="Content Placeholder 2"/>
          <p:cNvSpPr>
            <a:spLocks noGrp="1"/>
          </p:cNvSpPr>
          <p:nvPr>
            <p:ph idx="1"/>
          </p:nvPr>
        </p:nvSpPr>
        <p:spPr/>
        <p:txBody>
          <a:bodyPr/>
          <a:lstStyle/>
          <a:p>
            <a:endParaRPr lang="en-US" dirty="0"/>
          </a:p>
        </p:txBody>
      </p:sp>
      <p:sp>
        <p:nvSpPr>
          <p:cNvPr id="4" name="Rectangle 3"/>
          <p:cNvSpPr/>
          <p:nvPr/>
        </p:nvSpPr>
        <p:spPr>
          <a:xfrm>
            <a:off x="2438400" y="6248400"/>
            <a:ext cx="5029200" cy="307777"/>
          </a:xfrm>
          <a:prstGeom prst="rect">
            <a:avLst/>
          </a:prstGeom>
        </p:spPr>
        <p:txBody>
          <a:bodyPr wrap="square">
            <a:spAutoFit/>
          </a:bodyPr>
          <a:lstStyle/>
          <a:p>
            <a:r>
              <a:rPr lang="en-US" sz="1400" dirty="0" smtClean="0"/>
              <a:t>Image from  </a:t>
            </a:r>
            <a:r>
              <a:rPr lang="en-US" sz="1400" dirty="0" smtClean="0">
                <a:hlinkClick r:id="rId2"/>
              </a:rPr>
              <a:t>http://www.torproject.org/hidden-services.html.en</a:t>
            </a:r>
            <a:r>
              <a:rPr lang="en-US" sz="1400" dirty="0" smtClean="0"/>
              <a:t> </a:t>
            </a:r>
            <a:endParaRPr lang="en-US" sz="1400" dirty="0"/>
          </a:p>
        </p:txBody>
      </p:sp>
      <p:pic>
        <p:nvPicPr>
          <p:cNvPr id="2050" name="Picture 2"/>
          <p:cNvPicPr>
            <a:picLocks noChangeAspect="1" noChangeArrowheads="1"/>
          </p:cNvPicPr>
          <p:nvPr/>
        </p:nvPicPr>
        <p:blipFill>
          <a:blip r:embed="rId3" cstate="print"/>
          <a:srcRect/>
          <a:stretch>
            <a:fillRect/>
          </a:stretch>
        </p:blipFill>
        <p:spPr bwMode="auto">
          <a:xfrm>
            <a:off x="457199" y="1235202"/>
            <a:ext cx="7293102" cy="5013198"/>
          </a:xfrm>
          <a:prstGeom prst="rect">
            <a:avLst/>
          </a:prstGeom>
          <a:noFill/>
          <a:ln w="9525">
            <a:noFill/>
            <a:miter lim="800000"/>
            <a:headEnd/>
            <a:tailEnd/>
          </a:ln>
        </p:spPr>
      </p:pic>
    </p:spTree>
    <p:extLst>
      <p:ext uri="{BB962C8B-B14F-4D97-AF65-F5344CB8AC3E}">
        <p14:creationId xmlns:p14="http://schemas.microsoft.com/office/powerpoint/2010/main" val="193260451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Layout to connect to Hidden </a:t>
            </a:r>
            <a:r>
              <a:rPr lang="en-US" dirty="0" err="1" smtClean="0"/>
              <a:t>Sevice</a:t>
            </a:r>
            <a:endParaRPr lang="en-US" dirty="0"/>
          </a:p>
        </p:txBody>
      </p:sp>
      <p:sp>
        <p:nvSpPr>
          <p:cNvPr id="3" name="Content Placeholder 2"/>
          <p:cNvSpPr>
            <a:spLocks noGrp="1"/>
          </p:cNvSpPr>
          <p:nvPr>
            <p:ph idx="1"/>
          </p:nvPr>
        </p:nvSpPr>
        <p:spPr/>
        <p:txBody>
          <a:bodyPr/>
          <a:lstStyle/>
          <a:p>
            <a:endParaRPr lang="en-US" dirty="0"/>
          </a:p>
        </p:txBody>
      </p:sp>
      <p:sp>
        <p:nvSpPr>
          <p:cNvPr id="4" name="Rectangle 3"/>
          <p:cNvSpPr/>
          <p:nvPr/>
        </p:nvSpPr>
        <p:spPr>
          <a:xfrm>
            <a:off x="2438400" y="6248400"/>
            <a:ext cx="5029200" cy="307777"/>
          </a:xfrm>
          <a:prstGeom prst="rect">
            <a:avLst/>
          </a:prstGeom>
        </p:spPr>
        <p:txBody>
          <a:bodyPr wrap="square">
            <a:spAutoFit/>
          </a:bodyPr>
          <a:lstStyle/>
          <a:p>
            <a:r>
              <a:rPr lang="en-US" sz="1400" dirty="0" smtClean="0"/>
              <a:t>Image from  </a:t>
            </a:r>
            <a:r>
              <a:rPr lang="en-US" sz="1400" dirty="0" smtClean="0">
                <a:hlinkClick r:id="rId2"/>
              </a:rPr>
              <a:t>http://www.torproject.org/hidden-services.html.en</a:t>
            </a:r>
            <a:r>
              <a:rPr lang="en-US" sz="1400" dirty="0" smtClean="0"/>
              <a:t> </a:t>
            </a:r>
            <a:endParaRPr lang="en-US" sz="1400" dirty="0"/>
          </a:p>
        </p:txBody>
      </p:sp>
      <p:pic>
        <p:nvPicPr>
          <p:cNvPr id="3074" name="Picture 2"/>
          <p:cNvPicPr>
            <a:picLocks noChangeAspect="1" noChangeArrowheads="1"/>
          </p:cNvPicPr>
          <p:nvPr/>
        </p:nvPicPr>
        <p:blipFill>
          <a:blip r:embed="rId3" cstate="print"/>
          <a:srcRect/>
          <a:stretch>
            <a:fillRect/>
          </a:stretch>
        </p:blipFill>
        <p:spPr bwMode="auto">
          <a:xfrm>
            <a:off x="457199" y="1235202"/>
            <a:ext cx="7293102" cy="5013198"/>
          </a:xfrm>
          <a:prstGeom prst="rect">
            <a:avLst/>
          </a:prstGeom>
          <a:noFill/>
          <a:ln w="9525">
            <a:noFill/>
            <a:miter lim="800000"/>
            <a:headEnd/>
            <a:tailEnd/>
          </a:ln>
        </p:spPr>
      </p:pic>
    </p:spTree>
    <p:extLst>
      <p:ext uri="{BB962C8B-B14F-4D97-AF65-F5344CB8AC3E}">
        <p14:creationId xmlns:p14="http://schemas.microsoft.com/office/powerpoint/2010/main" val="47311008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Layout to connect to Hidden </a:t>
            </a:r>
            <a:r>
              <a:rPr lang="en-US" dirty="0" err="1" smtClean="0"/>
              <a:t>Sevice</a:t>
            </a:r>
            <a:endParaRPr lang="en-US" dirty="0"/>
          </a:p>
        </p:txBody>
      </p:sp>
      <p:sp>
        <p:nvSpPr>
          <p:cNvPr id="3" name="Content Placeholder 2"/>
          <p:cNvSpPr>
            <a:spLocks noGrp="1"/>
          </p:cNvSpPr>
          <p:nvPr>
            <p:ph idx="1"/>
          </p:nvPr>
        </p:nvSpPr>
        <p:spPr/>
        <p:txBody>
          <a:bodyPr/>
          <a:lstStyle/>
          <a:p>
            <a:endParaRPr lang="en-US" dirty="0"/>
          </a:p>
        </p:txBody>
      </p:sp>
      <p:sp>
        <p:nvSpPr>
          <p:cNvPr id="4" name="Rectangle 3"/>
          <p:cNvSpPr/>
          <p:nvPr/>
        </p:nvSpPr>
        <p:spPr>
          <a:xfrm>
            <a:off x="2438400" y="6248400"/>
            <a:ext cx="5029200" cy="307777"/>
          </a:xfrm>
          <a:prstGeom prst="rect">
            <a:avLst/>
          </a:prstGeom>
        </p:spPr>
        <p:txBody>
          <a:bodyPr wrap="square">
            <a:spAutoFit/>
          </a:bodyPr>
          <a:lstStyle/>
          <a:p>
            <a:r>
              <a:rPr lang="en-US" sz="1400" dirty="0" smtClean="0"/>
              <a:t>Image from  </a:t>
            </a:r>
            <a:r>
              <a:rPr lang="en-US" sz="1400" dirty="0" smtClean="0">
                <a:hlinkClick r:id="rId2"/>
              </a:rPr>
              <a:t>http://www.torproject.org/hidden-services.html.en</a:t>
            </a:r>
            <a:r>
              <a:rPr lang="en-US" sz="1400" dirty="0" smtClean="0"/>
              <a:t> </a:t>
            </a:r>
            <a:endParaRPr lang="en-US" sz="1400" dirty="0"/>
          </a:p>
        </p:txBody>
      </p:sp>
      <p:pic>
        <p:nvPicPr>
          <p:cNvPr id="4098" name="Picture 2"/>
          <p:cNvPicPr>
            <a:picLocks noChangeAspect="1" noChangeArrowheads="1"/>
          </p:cNvPicPr>
          <p:nvPr/>
        </p:nvPicPr>
        <p:blipFill>
          <a:blip r:embed="rId3" cstate="print"/>
          <a:srcRect/>
          <a:stretch>
            <a:fillRect/>
          </a:stretch>
        </p:blipFill>
        <p:spPr bwMode="auto">
          <a:xfrm>
            <a:off x="457199" y="1235202"/>
            <a:ext cx="7293102" cy="5013198"/>
          </a:xfrm>
          <a:prstGeom prst="rect">
            <a:avLst/>
          </a:prstGeom>
          <a:noFill/>
          <a:ln w="9525">
            <a:noFill/>
            <a:miter lim="800000"/>
            <a:headEnd/>
            <a:tailEnd/>
          </a:ln>
        </p:spPr>
      </p:pic>
    </p:spTree>
    <p:extLst>
      <p:ext uri="{BB962C8B-B14F-4D97-AF65-F5344CB8AC3E}">
        <p14:creationId xmlns:p14="http://schemas.microsoft.com/office/powerpoint/2010/main" val="279812672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Layout to connect to Hidden </a:t>
            </a:r>
            <a:r>
              <a:rPr lang="en-US" dirty="0" err="1" smtClean="0"/>
              <a:t>Sevice</a:t>
            </a:r>
            <a:endParaRPr lang="en-US" dirty="0"/>
          </a:p>
        </p:txBody>
      </p:sp>
      <p:pic>
        <p:nvPicPr>
          <p:cNvPr id="5122" name="Picture 2"/>
          <p:cNvPicPr>
            <a:picLocks noGrp="1" noChangeAspect="1" noChangeArrowheads="1"/>
          </p:cNvPicPr>
          <p:nvPr>
            <p:ph idx="1"/>
          </p:nvPr>
        </p:nvPicPr>
        <p:blipFill>
          <a:blip r:embed="rId2" cstate="print"/>
          <a:srcRect/>
          <a:stretch>
            <a:fillRect/>
          </a:stretch>
        </p:blipFill>
        <p:spPr bwMode="auto">
          <a:xfrm>
            <a:off x="457199" y="1235202"/>
            <a:ext cx="7293102" cy="5013198"/>
          </a:xfrm>
          <a:prstGeom prst="rect">
            <a:avLst/>
          </a:prstGeom>
          <a:noFill/>
          <a:ln w="9525">
            <a:noFill/>
            <a:miter lim="800000"/>
            <a:headEnd/>
            <a:tailEnd/>
          </a:ln>
        </p:spPr>
      </p:pic>
      <p:sp>
        <p:nvSpPr>
          <p:cNvPr id="4" name="Rectangle 3"/>
          <p:cNvSpPr/>
          <p:nvPr/>
        </p:nvSpPr>
        <p:spPr>
          <a:xfrm>
            <a:off x="2438400" y="6248400"/>
            <a:ext cx="5029200" cy="307777"/>
          </a:xfrm>
          <a:prstGeom prst="rect">
            <a:avLst/>
          </a:prstGeom>
        </p:spPr>
        <p:txBody>
          <a:bodyPr wrap="square">
            <a:spAutoFit/>
          </a:bodyPr>
          <a:lstStyle/>
          <a:p>
            <a:r>
              <a:rPr lang="en-US" sz="1400" dirty="0" smtClean="0"/>
              <a:t>Image from  </a:t>
            </a:r>
            <a:r>
              <a:rPr lang="en-US" sz="1400" dirty="0" smtClean="0">
                <a:hlinkClick r:id="rId3"/>
              </a:rPr>
              <a:t>http://www.torproject.org/hidden-services.html.en</a:t>
            </a:r>
            <a:r>
              <a:rPr lang="en-US" sz="1400" dirty="0" smtClean="0"/>
              <a:t> </a:t>
            </a:r>
            <a:endParaRPr lang="en-US" sz="1400" dirty="0"/>
          </a:p>
        </p:txBody>
      </p:sp>
    </p:spTree>
    <p:extLst>
      <p:ext uri="{BB962C8B-B14F-4D97-AF65-F5344CB8AC3E}">
        <p14:creationId xmlns:p14="http://schemas.microsoft.com/office/powerpoint/2010/main" val="123486095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Layout to connect to Hidden </a:t>
            </a:r>
            <a:r>
              <a:rPr lang="en-US" dirty="0" err="1" smtClean="0"/>
              <a:t>Sevice</a:t>
            </a:r>
            <a:endParaRPr lang="en-US" dirty="0"/>
          </a:p>
        </p:txBody>
      </p:sp>
      <p:sp>
        <p:nvSpPr>
          <p:cNvPr id="3" name="Content Placeholder 2"/>
          <p:cNvSpPr>
            <a:spLocks noGrp="1"/>
          </p:cNvSpPr>
          <p:nvPr>
            <p:ph idx="1"/>
          </p:nvPr>
        </p:nvSpPr>
        <p:spPr/>
        <p:txBody>
          <a:bodyPr/>
          <a:lstStyle/>
          <a:p>
            <a:endParaRPr lang="en-US" dirty="0"/>
          </a:p>
        </p:txBody>
      </p:sp>
      <p:sp>
        <p:nvSpPr>
          <p:cNvPr id="4" name="Rectangle 3"/>
          <p:cNvSpPr/>
          <p:nvPr/>
        </p:nvSpPr>
        <p:spPr>
          <a:xfrm>
            <a:off x="2438400" y="6248400"/>
            <a:ext cx="5029200" cy="307777"/>
          </a:xfrm>
          <a:prstGeom prst="rect">
            <a:avLst/>
          </a:prstGeom>
        </p:spPr>
        <p:txBody>
          <a:bodyPr wrap="square">
            <a:spAutoFit/>
          </a:bodyPr>
          <a:lstStyle/>
          <a:p>
            <a:r>
              <a:rPr lang="en-US" sz="1400" dirty="0" smtClean="0"/>
              <a:t>Image from  </a:t>
            </a:r>
            <a:r>
              <a:rPr lang="en-US" sz="1400" dirty="0" smtClean="0">
                <a:hlinkClick r:id="rId2"/>
              </a:rPr>
              <a:t>http://www.torproject.org/hidden-services.html.en</a:t>
            </a:r>
            <a:r>
              <a:rPr lang="en-US" sz="1400" dirty="0" smtClean="0"/>
              <a:t> </a:t>
            </a:r>
            <a:endParaRPr lang="en-US" sz="1400" dirty="0"/>
          </a:p>
        </p:txBody>
      </p:sp>
      <p:pic>
        <p:nvPicPr>
          <p:cNvPr id="4099" name="Picture 3"/>
          <p:cNvPicPr>
            <a:picLocks noChangeAspect="1" noChangeArrowheads="1"/>
          </p:cNvPicPr>
          <p:nvPr/>
        </p:nvPicPr>
        <p:blipFill>
          <a:blip r:embed="rId3" cstate="print"/>
          <a:srcRect/>
          <a:stretch>
            <a:fillRect/>
          </a:stretch>
        </p:blipFill>
        <p:spPr bwMode="auto">
          <a:xfrm>
            <a:off x="457199" y="1235202"/>
            <a:ext cx="7293102" cy="5013198"/>
          </a:xfrm>
          <a:prstGeom prst="rect">
            <a:avLst/>
          </a:prstGeom>
          <a:noFill/>
          <a:ln w="9525">
            <a:noFill/>
            <a:miter lim="800000"/>
            <a:headEnd/>
            <a:tailEnd/>
          </a:ln>
        </p:spPr>
      </p:pic>
    </p:spTree>
    <p:extLst>
      <p:ext uri="{BB962C8B-B14F-4D97-AF65-F5344CB8AC3E}">
        <p14:creationId xmlns:p14="http://schemas.microsoft.com/office/powerpoint/2010/main" val="108117625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Node types</a:t>
            </a:r>
            <a:endParaRPr lang="en-US" dirty="0"/>
          </a:p>
        </p:txBody>
      </p:sp>
      <p:sp>
        <p:nvSpPr>
          <p:cNvPr id="3" name="Content Placeholder 2"/>
          <p:cNvSpPr>
            <a:spLocks noGrp="1"/>
          </p:cNvSpPr>
          <p:nvPr>
            <p:ph idx="1"/>
          </p:nvPr>
        </p:nvSpPr>
        <p:spPr/>
        <p:txBody>
          <a:bodyPr/>
          <a:lstStyle/>
          <a:p>
            <a:r>
              <a:rPr lang="en-US" sz="2000" dirty="0"/>
              <a:t>Client</a:t>
            </a:r>
            <a:br>
              <a:rPr lang="en-US" sz="2000" dirty="0"/>
            </a:br>
            <a:r>
              <a:rPr lang="en-US" sz="2000" dirty="0"/>
              <a:t>Just a </a:t>
            </a:r>
            <a:r>
              <a:rPr lang="en-US" sz="2000" dirty="0" smtClean="0"/>
              <a:t>user</a:t>
            </a:r>
          </a:p>
          <a:p>
            <a:r>
              <a:rPr lang="en-US" sz="2000" dirty="0" smtClean="0"/>
              <a:t>Relays</a:t>
            </a:r>
            <a:br>
              <a:rPr lang="en-US" sz="2000" dirty="0" smtClean="0"/>
            </a:br>
            <a:r>
              <a:rPr lang="en-US" sz="2000" dirty="0" smtClean="0"/>
              <a:t>These relay traffic, and can act as exit points</a:t>
            </a:r>
          </a:p>
          <a:p>
            <a:r>
              <a:rPr lang="en-US" sz="2000" dirty="0" smtClean="0"/>
              <a:t>Bridges</a:t>
            </a:r>
            <a:br>
              <a:rPr lang="en-US" sz="2000" dirty="0" smtClean="0"/>
            </a:br>
            <a:r>
              <a:rPr lang="en-US" sz="2000" dirty="0" smtClean="0"/>
              <a:t>Relays not advertised in the directory servers, so harder to block</a:t>
            </a:r>
          </a:p>
          <a:p>
            <a:r>
              <a:rPr lang="en-US" sz="2000" dirty="0" smtClean="0"/>
              <a:t>Guard Nodes</a:t>
            </a:r>
            <a:br>
              <a:rPr lang="en-US" sz="2000" dirty="0" smtClean="0"/>
            </a:br>
            <a:r>
              <a:rPr lang="en-US" sz="2000" dirty="0" smtClean="0"/>
              <a:t>Used to mitigate some traffic analysis attacks</a:t>
            </a:r>
          </a:p>
          <a:p>
            <a:r>
              <a:rPr lang="en-US" sz="2000" dirty="0" smtClean="0"/>
              <a:t>Introduction Points</a:t>
            </a:r>
            <a:br>
              <a:rPr lang="en-US" sz="2000" dirty="0" smtClean="0"/>
            </a:br>
            <a:r>
              <a:rPr lang="en-US" sz="2000" dirty="0" smtClean="0"/>
              <a:t>Helpers in making connections to hidden services </a:t>
            </a:r>
          </a:p>
          <a:p>
            <a:r>
              <a:rPr lang="en-US" sz="2000" dirty="0"/>
              <a:t>R</a:t>
            </a:r>
            <a:r>
              <a:rPr lang="en-US" sz="2000" dirty="0" smtClean="0"/>
              <a:t>endezvous Point</a:t>
            </a:r>
            <a:br>
              <a:rPr lang="en-US" sz="2000" dirty="0" smtClean="0"/>
            </a:br>
            <a:r>
              <a:rPr lang="en-US" sz="2000" dirty="0" smtClean="0"/>
              <a:t>Used for relaying/establishing connections to hidden </a:t>
            </a:r>
            <a:r>
              <a:rPr lang="en-US" sz="2000" dirty="0"/>
              <a:t>services </a:t>
            </a:r>
            <a:endParaRPr lang="en-US" sz="2000" dirty="0" smtClean="0"/>
          </a:p>
        </p:txBody>
      </p:sp>
    </p:spTree>
    <p:extLst>
      <p:ext uri="{BB962C8B-B14F-4D97-AF65-F5344CB8AC3E}">
        <p14:creationId xmlns:p14="http://schemas.microsoft.com/office/powerpoint/2010/main" val="367048849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it look like to the user?</a:t>
            </a:r>
            <a:endParaRPr lang="en-US"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3"/>
          <a:stretch>
            <a:fillRect/>
          </a:stretch>
        </p:blipFill>
        <p:spPr>
          <a:xfrm>
            <a:off x="304800" y="1417638"/>
            <a:ext cx="7171999" cy="4444902"/>
          </a:xfrm>
          <a:prstGeom prst="rect">
            <a:avLst/>
          </a:prstGeom>
        </p:spPr>
      </p:pic>
      <p:pic>
        <p:nvPicPr>
          <p:cNvPr id="7" name="Picture 6"/>
          <p:cNvPicPr>
            <a:picLocks noChangeAspect="1"/>
          </p:cNvPicPr>
          <p:nvPr/>
        </p:nvPicPr>
        <p:blipFill>
          <a:blip r:embed="rId4"/>
          <a:stretch>
            <a:fillRect/>
          </a:stretch>
        </p:blipFill>
        <p:spPr>
          <a:xfrm>
            <a:off x="5562600" y="2667000"/>
            <a:ext cx="3409950" cy="3914775"/>
          </a:xfrm>
          <a:prstGeom prst="rect">
            <a:avLst/>
          </a:prstGeom>
        </p:spPr>
      </p:pic>
    </p:spTree>
    <p:extLst>
      <p:ext uri="{BB962C8B-B14F-4D97-AF65-F5344CB8AC3E}">
        <p14:creationId xmlns:p14="http://schemas.microsoft.com/office/powerpoint/2010/main" val="308768744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Applications/Sites</a:t>
            </a:r>
            <a:endParaRPr lang="en-US" dirty="0"/>
          </a:p>
        </p:txBody>
      </p:sp>
      <p:sp>
        <p:nvSpPr>
          <p:cNvPr id="3" name="Content Placeholder 2"/>
          <p:cNvSpPr>
            <a:spLocks noGrp="1"/>
          </p:cNvSpPr>
          <p:nvPr>
            <p:ph idx="1"/>
          </p:nvPr>
        </p:nvSpPr>
        <p:spPr>
          <a:xfrm>
            <a:off x="457200" y="1295400"/>
            <a:ext cx="8229600" cy="5013325"/>
          </a:xfrm>
        </p:spPr>
        <p:txBody>
          <a:bodyPr/>
          <a:lstStyle/>
          <a:p>
            <a:r>
              <a:rPr lang="en-US" sz="2000" dirty="0" smtClean="0"/>
              <a:t>Tails</a:t>
            </a:r>
            <a:r>
              <a:rPr lang="en-US" sz="2000" dirty="0"/>
              <a:t>: </a:t>
            </a:r>
            <a:r>
              <a:rPr lang="en-US" sz="2000" dirty="0" smtClean="0"/>
              <a:t>The </a:t>
            </a:r>
            <a:r>
              <a:rPr lang="en-US" sz="2000" dirty="0"/>
              <a:t>Amnesic Incognito Live </a:t>
            </a:r>
            <a:r>
              <a:rPr lang="en-US" sz="2000" dirty="0" smtClean="0"/>
              <a:t>System</a:t>
            </a:r>
            <a:br>
              <a:rPr lang="en-US" sz="2000" dirty="0" smtClean="0"/>
            </a:br>
            <a:r>
              <a:rPr lang="en-US" sz="2000" dirty="0" smtClean="0">
                <a:hlinkClick r:id="rId2"/>
              </a:rPr>
              <a:t>https</a:t>
            </a:r>
            <a:r>
              <a:rPr lang="en-US" sz="2000" dirty="0">
                <a:hlinkClick r:id="rId2"/>
              </a:rPr>
              <a:t>://</a:t>
            </a:r>
            <a:r>
              <a:rPr lang="en-US" sz="2000" dirty="0" smtClean="0">
                <a:hlinkClick r:id="rId2"/>
              </a:rPr>
              <a:t>tails.boum.org/</a:t>
            </a:r>
            <a:endParaRPr lang="en-US" sz="2000" dirty="0" smtClean="0"/>
          </a:p>
          <a:p>
            <a:r>
              <a:rPr lang="en-US" sz="2000" dirty="0" smtClean="0"/>
              <a:t>Tor2Web Proxy</a:t>
            </a:r>
            <a:br>
              <a:rPr lang="en-US" sz="2000" dirty="0" smtClean="0"/>
            </a:br>
            <a:r>
              <a:rPr lang="en-US" sz="2000" dirty="0">
                <a:hlinkClick r:id="rId3"/>
              </a:rPr>
              <a:t>http://</a:t>
            </a:r>
            <a:r>
              <a:rPr lang="en-US" sz="2000" dirty="0" smtClean="0">
                <a:hlinkClick r:id="rId3"/>
              </a:rPr>
              <a:t>tor2web.org</a:t>
            </a:r>
            <a:r>
              <a:rPr lang="en-US" sz="2000" dirty="0"/>
              <a:t> </a:t>
            </a:r>
            <a:endParaRPr lang="en-US" sz="2000" dirty="0" smtClean="0"/>
          </a:p>
          <a:p>
            <a:r>
              <a:rPr lang="en-US" sz="2000" dirty="0" smtClean="0"/>
              <a:t>Tor Hidden Wiki:</a:t>
            </a:r>
            <a:br>
              <a:rPr lang="en-US" sz="2000" dirty="0" smtClean="0"/>
            </a:br>
            <a:r>
              <a:rPr lang="en-US" sz="2000" dirty="0">
                <a:hlinkClick r:id="rId4"/>
              </a:rPr>
              <a:t>http://</a:t>
            </a:r>
            <a:r>
              <a:rPr lang="en-US" sz="2000" dirty="0" smtClean="0">
                <a:hlinkClick r:id="rId4"/>
              </a:rPr>
              <a:t>kpvz7ki2v5agwt35.onion</a:t>
            </a:r>
            <a:endParaRPr lang="en-US" sz="2000" dirty="0" smtClean="0"/>
          </a:p>
          <a:p>
            <a:r>
              <a:rPr lang="en-US" sz="2000" dirty="0" smtClean="0"/>
              <a:t>Scallion (make host names)</a:t>
            </a:r>
            <a:r>
              <a:rPr lang="en-US" sz="2000" dirty="0"/>
              <a:t/>
            </a:r>
            <a:br>
              <a:rPr lang="en-US" sz="2000" dirty="0"/>
            </a:br>
            <a:r>
              <a:rPr lang="en-US" sz="2000" dirty="0">
                <a:hlinkClick r:id="rId5"/>
              </a:rPr>
              <a:t>https://</a:t>
            </a:r>
            <a:r>
              <a:rPr lang="en-US" sz="2000" dirty="0" smtClean="0">
                <a:hlinkClick r:id="rId5"/>
              </a:rPr>
              <a:t>github.com/lachesis/scallion</a:t>
            </a:r>
            <a:r>
              <a:rPr lang="en-US" sz="2000" dirty="0" smtClean="0"/>
              <a:t> </a:t>
            </a:r>
          </a:p>
          <a:p>
            <a:r>
              <a:rPr lang="en-US" sz="2000" dirty="0" smtClean="0"/>
              <a:t>Onion Cat</a:t>
            </a:r>
            <a:br>
              <a:rPr lang="en-US" sz="2000" dirty="0" smtClean="0"/>
            </a:br>
            <a:r>
              <a:rPr lang="en-US" sz="2000" u="sng" dirty="0">
                <a:hlinkClick r:id="rId6"/>
              </a:rPr>
              <a:t>http://www.cypherpunk.at/onioncat</a:t>
            </a:r>
            <a:r>
              <a:rPr lang="en-US" sz="2000" u="sng" dirty="0" smtClean="0">
                <a:hlinkClick r:id="rId6"/>
              </a:rPr>
              <a:t>/</a:t>
            </a:r>
            <a:endParaRPr lang="en-US" sz="2000" u="sng" dirty="0" smtClean="0"/>
          </a:p>
          <a:p>
            <a:r>
              <a:rPr lang="en-US" sz="2000" dirty="0" err="1" smtClean="0"/>
              <a:t>Reddit</a:t>
            </a:r>
            <a:r>
              <a:rPr lang="en-US" sz="2000" dirty="0"/>
              <a:t> Onions</a:t>
            </a:r>
            <a:br>
              <a:rPr lang="en-US" sz="2000" dirty="0"/>
            </a:br>
            <a:r>
              <a:rPr lang="en-US" sz="2000" dirty="0">
                <a:hlinkClick r:id="rId7"/>
              </a:rPr>
              <a:t>http://</a:t>
            </a:r>
            <a:r>
              <a:rPr lang="en-US" sz="2000" dirty="0" smtClean="0">
                <a:hlinkClick r:id="rId7"/>
              </a:rPr>
              <a:t>www.reddit.com/r/onions</a:t>
            </a:r>
            <a:r>
              <a:rPr lang="en-US" sz="2000" dirty="0" smtClean="0"/>
              <a:t> </a:t>
            </a:r>
            <a:r>
              <a:rPr lang="en-US" sz="2000" dirty="0"/>
              <a:t/>
            </a:r>
            <a:br>
              <a:rPr lang="en-US" sz="2000" dirty="0"/>
            </a:br>
            <a:endParaRPr lang="en-US" sz="2000" dirty="0" smtClean="0"/>
          </a:p>
        </p:txBody>
      </p:sp>
    </p:spTree>
    <p:extLst>
      <p:ext uri="{BB962C8B-B14F-4D97-AF65-F5344CB8AC3E}">
        <p14:creationId xmlns:p14="http://schemas.microsoft.com/office/powerpoint/2010/main" val="146230715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srcRect/>
          <a:stretch>
            <a:fillRect/>
          </a:stretch>
        </p:blipFill>
        <p:spPr bwMode="auto">
          <a:xfrm>
            <a:off x="6248400" y="1524000"/>
            <a:ext cx="2590800" cy="3890091"/>
          </a:xfrm>
          <a:prstGeom prst="rect">
            <a:avLst/>
          </a:prstGeom>
          <a:noFill/>
          <a:ln w="9525">
            <a:noFill/>
            <a:miter lim="800000"/>
            <a:headEnd/>
            <a:tailEnd/>
          </a:ln>
          <a:effectLst>
            <a:softEdge rad="317500"/>
          </a:effectLst>
        </p:spPr>
      </p:pic>
      <p:sp>
        <p:nvSpPr>
          <p:cNvPr id="2" name="Title 1"/>
          <p:cNvSpPr>
            <a:spLocks noGrp="1"/>
          </p:cNvSpPr>
          <p:nvPr>
            <p:ph type="title"/>
          </p:nvPr>
        </p:nvSpPr>
        <p:spPr>
          <a:xfrm>
            <a:off x="457200" y="0"/>
            <a:ext cx="8229600" cy="838200"/>
          </a:xfrm>
        </p:spPr>
        <p:txBody>
          <a:bodyPr/>
          <a:lstStyle/>
          <a:p>
            <a:r>
              <a:rPr lang="en-US" dirty="0" smtClean="0"/>
              <a:t>About Adrian</a:t>
            </a:r>
            <a:endParaRPr lang="en-US" dirty="0"/>
          </a:p>
        </p:txBody>
      </p:sp>
      <p:sp>
        <p:nvSpPr>
          <p:cNvPr id="3" name="Content Placeholder 2"/>
          <p:cNvSpPr>
            <a:spLocks noGrp="1"/>
          </p:cNvSpPr>
          <p:nvPr>
            <p:ph idx="1"/>
          </p:nvPr>
        </p:nvSpPr>
        <p:spPr>
          <a:xfrm>
            <a:off x="381000" y="762000"/>
            <a:ext cx="5867400" cy="5546725"/>
          </a:xfrm>
        </p:spPr>
        <p:txBody>
          <a:bodyPr/>
          <a:lstStyle/>
          <a:p>
            <a:r>
              <a:rPr lang="en-US" dirty="0" smtClean="0"/>
              <a:t>I run Irongeek.com</a:t>
            </a:r>
          </a:p>
          <a:p>
            <a:r>
              <a:rPr lang="en-US" dirty="0" smtClean="0"/>
              <a:t>I have an interest in InfoSec education</a:t>
            </a:r>
          </a:p>
          <a:p>
            <a:r>
              <a:rPr lang="en-US" dirty="0" smtClean="0"/>
              <a:t>I don’t know everything - I’m just a geek with time on my hands</a:t>
            </a:r>
          </a:p>
          <a:p>
            <a:r>
              <a:rPr lang="en-US" dirty="0" smtClean="0"/>
              <a:t>Sr</a:t>
            </a:r>
            <a:r>
              <a:rPr lang="en-US" dirty="0"/>
              <a:t>. Information Security </a:t>
            </a:r>
            <a:r>
              <a:rPr lang="en-US" dirty="0" smtClean="0"/>
              <a:t>Consultant at </a:t>
            </a:r>
            <a:r>
              <a:rPr lang="en-US" dirty="0" err="1" smtClean="0"/>
              <a:t>TrustedSec</a:t>
            </a:r>
            <a:endParaRPr lang="en-US" dirty="0" smtClean="0"/>
          </a:p>
          <a:p>
            <a:endParaRPr lang="en-US" dirty="0"/>
          </a:p>
          <a:p>
            <a:endParaRPr lang="en-US" dirty="0" smtClean="0"/>
          </a:p>
          <a:p>
            <a:r>
              <a:rPr lang="en-US" dirty="0" smtClean="0"/>
              <a:t>Co-Founder of </a:t>
            </a:r>
            <a:r>
              <a:rPr lang="en-US" dirty="0" err="1" smtClean="0"/>
              <a:t>Derbycon</a:t>
            </a:r>
            <a:r>
              <a:rPr lang="en-US" dirty="0"/>
              <a:t/>
            </a:r>
            <a:br>
              <a:rPr lang="en-US" dirty="0"/>
            </a:br>
            <a:r>
              <a:rPr lang="en-US" dirty="0">
                <a:hlinkClick r:id="rId4"/>
              </a:rPr>
              <a:t>http://</a:t>
            </a:r>
            <a:r>
              <a:rPr lang="en-US" dirty="0" smtClean="0">
                <a:hlinkClick r:id="rId4"/>
              </a:rPr>
              <a:t>www.derbycon.com</a:t>
            </a:r>
            <a:r>
              <a:rPr lang="en-US" dirty="0"/>
              <a:t> </a:t>
            </a:r>
            <a:r>
              <a:rPr lang="en-US" dirty="0" smtClean="0"/>
              <a:t> </a:t>
            </a:r>
            <a:endParaRPr lang="en-US" dirty="0"/>
          </a:p>
          <a:p>
            <a:endParaRPr lang="en-US" dirty="0"/>
          </a:p>
        </p:txBody>
      </p:sp>
      <p:sp>
        <p:nvSpPr>
          <p:cNvPr id="5" name="Rectangle 4"/>
          <p:cNvSpPr/>
          <p:nvPr/>
        </p:nvSpPr>
        <p:spPr>
          <a:xfrm>
            <a:off x="6324600" y="1143000"/>
            <a:ext cx="2739917" cy="369332"/>
          </a:xfrm>
          <a:prstGeom prst="rect">
            <a:avLst/>
          </a:prstGeom>
        </p:spPr>
        <p:txBody>
          <a:bodyPr wrap="none">
            <a:spAutoFit/>
          </a:bodyPr>
          <a:lstStyle/>
          <a:p>
            <a:r>
              <a:rPr lang="en-US" dirty="0" smtClean="0"/>
              <a:t>Twitter: @</a:t>
            </a:r>
            <a:r>
              <a:rPr lang="en-US" dirty="0" err="1" smtClean="0"/>
              <a:t>Irongeek_ADC</a:t>
            </a:r>
            <a:endParaRPr lang="en-US" dirty="0"/>
          </a:p>
        </p:txBody>
      </p:sp>
      <p:pic>
        <p:nvPicPr>
          <p:cNvPr id="4" name="Picture 3"/>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154840" y="1752600"/>
            <a:ext cx="825435" cy="660348"/>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924800" y="5257800"/>
            <a:ext cx="825435" cy="660348"/>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2133600" y="3489517"/>
            <a:ext cx="3496132" cy="1630849"/>
          </a:xfrm>
          <a:prstGeom prst="rect">
            <a:avLst/>
          </a:prstGeom>
        </p:spPr>
      </p:pic>
    </p:spTree>
    <p:extLst>
      <p:ext uri="{BB962C8B-B14F-4D97-AF65-F5344CB8AC3E}">
        <p14:creationId xmlns:p14="http://schemas.microsoft.com/office/powerpoint/2010/main" val="174013873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500" fill="hold"/>
                                        <p:tgtEl>
                                          <p:spTgt spid="6"/>
                                        </p:tgtEl>
                                        <p:attrNameLst>
                                          <p:attrName>ppt_x</p:attrName>
                                        </p:attrNameLst>
                                      </p:cBhvr>
                                      <p:tavLst>
                                        <p:tav tm="0">
                                          <p:val>
                                            <p:strVal val="#ppt_x"/>
                                          </p:val>
                                        </p:tav>
                                        <p:tav tm="100000">
                                          <p:val>
                                            <p:strVal val="#ppt_x"/>
                                          </p:val>
                                        </p:tav>
                                      </p:tavLst>
                                    </p:anim>
                                    <p:anim calcmode="lin" valueType="num">
                                      <p:cBhvr additive="base">
                                        <p:cTn id="3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7" presetID="47" presetClass="entr" presetSubtype="0"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1000"/>
                                        <p:tgtEl>
                                          <p:spTgt spid="7"/>
                                        </p:tgtEl>
                                      </p:cBhvr>
                                    </p:animEffect>
                                    <p:anim calcmode="lin" valueType="num">
                                      <p:cBhvr>
                                        <p:cTn id="40" dur="1000" fill="hold"/>
                                        <p:tgtEl>
                                          <p:spTgt spid="7"/>
                                        </p:tgtEl>
                                        <p:attrNameLst>
                                          <p:attrName>ppt_x</p:attrName>
                                        </p:attrNameLst>
                                      </p:cBhvr>
                                      <p:tavLst>
                                        <p:tav tm="0">
                                          <p:val>
                                            <p:strVal val="#ppt_x"/>
                                          </p:val>
                                        </p:tav>
                                        <p:tav tm="100000">
                                          <p:val>
                                            <p:strVal val="#ppt_x"/>
                                          </p:val>
                                        </p:tav>
                                      </p:tavLst>
                                    </p:anim>
                                    <p:anim calcmode="lin" valueType="num">
                                      <p:cBhvr>
                                        <p:cTn id="41" dur="1000" fill="hold"/>
                                        <p:tgtEl>
                                          <p:spTgt spid="7"/>
                                        </p:tgtEl>
                                        <p:attrNameLst>
                                          <p:attrName>ppt_y</p:attrName>
                                        </p:attrNameLst>
                                      </p:cBhvr>
                                      <p:tavLst>
                                        <p:tav tm="0">
                                          <p:val>
                                            <p:strVal val="#ppt_y-.1"/>
                                          </p:val>
                                        </p:tav>
                                        <p:tav tm="100000">
                                          <p:val>
                                            <p:strVal val="#ppt_y"/>
                                          </p:val>
                                        </p:tav>
                                      </p:tavLst>
                                    </p:anim>
                                  </p:childTnLst>
                                </p:cTn>
                              </p:par>
                              <p:par>
                                <p:cTn id="42" presetID="47" presetClass="entr" presetSubtype="0" fill="hold" nodeType="withEffect">
                                  <p:stCondLst>
                                    <p:cond delay="0"/>
                                  </p:stCondLst>
                                  <p:childTnLst>
                                    <p:set>
                                      <p:cBhvr>
                                        <p:cTn id="43" dur="1" fill="hold">
                                          <p:stCondLst>
                                            <p:cond delay="0"/>
                                          </p:stCondLst>
                                        </p:cTn>
                                        <p:tgtEl>
                                          <p:spTgt spid="4"/>
                                        </p:tgtEl>
                                        <p:attrNameLst>
                                          <p:attrName>style.visibility</p:attrName>
                                        </p:attrNameLst>
                                      </p:cBhvr>
                                      <p:to>
                                        <p:strVal val="visible"/>
                                      </p:to>
                                    </p:set>
                                    <p:animEffect transition="in" filter="fade">
                                      <p:cBhvr>
                                        <p:cTn id="44" dur="1000"/>
                                        <p:tgtEl>
                                          <p:spTgt spid="4"/>
                                        </p:tgtEl>
                                      </p:cBhvr>
                                    </p:animEffect>
                                    <p:anim calcmode="lin" valueType="num">
                                      <p:cBhvr>
                                        <p:cTn id="45" dur="1000" fill="hold"/>
                                        <p:tgtEl>
                                          <p:spTgt spid="4"/>
                                        </p:tgtEl>
                                        <p:attrNameLst>
                                          <p:attrName>ppt_x</p:attrName>
                                        </p:attrNameLst>
                                      </p:cBhvr>
                                      <p:tavLst>
                                        <p:tav tm="0">
                                          <p:val>
                                            <p:strVal val="#ppt_x"/>
                                          </p:val>
                                        </p:tav>
                                        <p:tav tm="100000">
                                          <p:val>
                                            <p:strVal val="#ppt_x"/>
                                          </p:val>
                                        </p:tav>
                                      </p:tavLst>
                                    </p:anim>
                                    <p:anim calcmode="lin" valueType="num">
                                      <p:cBhvr>
                                        <p:cTn id="4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dirty="0" smtClean="0"/>
              <a:t>Tor Pros and Cons</a:t>
            </a:r>
            <a:endParaRPr lang="en-US" dirty="0"/>
          </a:p>
        </p:txBody>
      </p:sp>
      <p:sp>
        <p:nvSpPr>
          <p:cNvPr id="3" name="Content Placeholder 2"/>
          <p:cNvSpPr>
            <a:spLocks noGrp="1"/>
          </p:cNvSpPr>
          <p:nvPr>
            <p:ph idx="1"/>
          </p:nvPr>
        </p:nvSpPr>
        <p:spPr>
          <a:xfrm>
            <a:off x="457200" y="609600"/>
            <a:ext cx="8229600" cy="5699125"/>
          </a:xfrm>
        </p:spPr>
        <p:txBody>
          <a:bodyPr/>
          <a:lstStyle/>
          <a:p>
            <a:pPr>
              <a:buNone/>
            </a:pPr>
            <a:r>
              <a:rPr lang="en-US" sz="2400" b="1" dirty="0" smtClean="0"/>
              <a:t>Pros</a:t>
            </a:r>
          </a:p>
          <a:p>
            <a:r>
              <a:rPr lang="en-US" sz="2400" dirty="0" smtClean="0"/>
              <a:t>If you can tunnel it through a SOCKS proxy, you can make just about any protocol work.</a:t>
            </a:r>
          </a:p>
          <a:p>
            <a:r>
              <a:rPr lang="en-US" sz="2400" dirty="0" smtClean="0"/>
              <a:t>Three levels of proxying, each node not knowing the one before last, makes things very anonymous.</a:t>
            </a:r>
          </a:p>
          <a:p>
            <a:pPr>
              <a:buNone/>
            </a:pPr>
            <a:r>
              <a:rPr lang="en-US" sz="2400" b="1" dirty="0" smtClean="0"/>
              <a:t>Cons</a:t>
            </a:r>
          </a:p>
          <a:p>
            <a:r>
              <a:rPr lang="en-US" sz="2400" dirty="0" smtClean="0"/>
              <a:t>Slow</a:t>
            </a:r>
          </a:p>
          <a:p>
            <a:r>
              <a:rPr lang="en-US" sz="2400" dirty="0" smtClean="0"/>
              <a:t>Do you trust your exit node?</a:t>
            </a:r>
          </a:p>
          <a:p>
            <a:r>
              <a:rPr lang="en-US" sz="2400" dirty="0" smtClean="0"/>
              <a:t>Semi-fixed Infrastructure: </a:t>
            </a:r>
            <a:br>
              <a:rPr lang="en-US" sz="2400" dirty="0" smtClean="0"/>
            </a:br>
            <a:r>
              <a:rPr lang="en-US" sz="2400" dirty="0" smtClean="0"/>
              <a:t>Sept 25th 2009, Great Firewall of China blocks 80% of Tor relays listed in the Directory, but all hail bridges!!!</a:t>
            </a:r>
            <a:br>
              <a:rPr lang="en-US" sz="2400" dirty="0" smtClean="0"/>
            </a:br>
            <a:r>
              <a:rPr lang="en-US" sz="1400" dirty="0" smtClean="0">
                <a:hlinkClick r:id="rId2"/>
              </a:rPr>
              <a:t>https://blog.torproject.org/blog/tor-partially-blocked-china</a:t>
            </a:r>
            <a:r>
              <a:rPr lang="en-US" sz="1400" dirty="0" smtClean="0"/>
              <a:t> </a:t>
            </a:r>
            <a:br>
              <a:rPr lang="en-US" sz="1400" dirty="0" smtClean="0"/>
            </a:br>
            <a:r>
              <a:rPr lang="en-US" sz="1400" dirty="0" smtClean="0">
                <a:hlinkClick r:id="rId3"/>
              </a:rPr>
              <a:t>http://yro.slashdot.org/story/09/10/15/1910229/China-Strangles-Tor-Ahead-of-National-Day</a:t>
            </a:r>
            <a:r>
              <a:rPr lang="en-US" sz="1400" dirty="0" smtClean="0"/>
              <a:t> </a:t>
            </a:r>
            <a:endParaRPr lang="en-US" sz="2400" dirty="0" smtClean="0"/>
          </a:p>
          <a:p>
            <a:r>
              <a:rPr lang="en-US" sz="2400" dirty="0" smtClean="0"/>
              <a:t>Fairly easy to tell someone is using it from the server side</a:t>
            </a:r>
            <a:br>
              <a:rPr lang="en-US" sz="2400" dirty="0" smtClean="0"/>
            </a:br>
            <a:r>
              <a:rPr lang="en-US" sz="1600" dirty="0" smtClean="0">
                <a:hlinkClick r:id="rId4"/>
              </a:rPr>
              <a:t>http://www.irongeek.com/i.php?page=security/detect-tor-exit-node-in-php</a:t>
            </a:r>
            <a:r>
              <a:rPr lang="en-US" sz="1600" dirty="0" smtClean="0"/>
              <a:t>    </a:t>
            </a:r>
            <a:endParaRPr lang="en-US" sz="2400" dirty="0"/>
          </a:p>
        </p:txBody>
      </p:sp>
    </p:spTree>
    <p:extLst>
      <p:ext uri="{BB962C8B-B14F-4D97-AF65-F5344CB8AC3E}">
        <p14:creationId xmlns:p14="http://schemas.microsoft.com/office/powerpoint/2010/main" val="196296218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the traffic look like?</a:t>
            </a:r>
            <a:endParaRPr lang="en-US" dirty="0"/>
          </a:p>
        </p:txBody>
      </p:sp>
      <p:sp>
        <p:nvSpPr>
          <p:cNvPr id="3" name="Content Placeholder 2"/>
          <p:cNvSpPr>
            <a:spLocks noGrp="1"/>
          </p:cNvSpPr>
          <p:nvPr>
            <p:ph idx="1"/>
          </p:nvPr>
        </p:nvSpPr>
        <p:spPr>
          <a:xfrm>
            <a:off x="457200" y="1295400"/>
            <a:ext cx="8229600" cy="5013325"/>
          </a:xfrm>
        </p:spPr>
        <p:txBody>
          <a:bodyPr/>
          <a:lstStyle/>
          <a:p>
            <a:pPr>
              <a:buNone/>
            </a:pPr>
            <a:r>
              <a:rPr lang="en-US" sz="2400" dirty="0" smtClean="0"/>
              <a:t>(Keep in mind, this is just the defaults)</a:t>
            </a:r>
          </a:p>
          <a:p>
            <a:r>
              <a:rPr lang="en-US" sz="2400" dirty="0" smtClean="0"/>
              <a:t>Local</a:t>
            </a:r>
            <a:br>
              <a:rPr lang="en-US" sz="2400" dirty="0" smtClean="0"/>
            </a:br>
            <a:r>
              <a:rPr lang="en-US" sz="2400" dirty="0" smtClean="0"/>
              <a:t>9050/tcp Tor SOCKS proxy</a:t>
            </a:r>
            <a:br>
              <a:rPr lang="en-US" sz="2400" dirty="0" smtClean="0"/>
            </a:br>
            <a:r>
              <a:rPr lang="en-US" sz="2400" dirty="0" smtClean="0"/>
              <a:t>9051/tcp Tor control port</a:t>
            </a:r>
            <a:br>
              <a:rPr lang="en-US" sz="2400" dirty="0" smtClean="0"/>
            </a:br>
            <a:r>
              <a:rPr lang="en-US" sz="2400" dirty="0" smtClean="0"/>
              <a:t>(9150 and 9151 on Tor Browser Bundle)</a:t>
            </a:r>
          </a:p>
          <a:p>
            <a:r>
              <a:rPr lang="en-US" sz="2400" dirty="0" smtClean="0"/>
              <a:t>Remote</a:t>
            </a:r>
            <a:br>
              <a:rPr lang="en-US" sz="2400" dirty="0" smtClean="0"/>
            </a:br>
            <a:r>
              <a:rPr lang="en-US" sz="2400" dirty="0" smtClean="0"/>
              <a:t>443/tcp and 80/tcp mostly</a:t>
            </a:r>
            <a:br>
              <a:rPr lang="en-US" sz="2400" dirty="0" smtClean="0"/>
            </a:br>
            <a:r>
              <a:rPr lang="en-US" sz="2400" dirty="0" smtClean="0"/>
              <a:t>Servers may also listen on port 9001/tcp, and directory information on 9030.</a:t>
            </a:r>
          </a:p>
          <a:p>
            <a:r>
              <a:rPr lang="en-US" sz="2400" dirty="0" smtClean="0"/>
              <a:t>More details</a:t>
            </a:r>
            <a:br>
              <a:rPr lang="en-US" sz="2400" dirty="0" smtClean="0"/>
            </a:br>
            <a:r>
              <a:rPr lang="en-US" sz="2400" dirty="0" smtClean="0">
                <a:hlinkClick r:id="rId2"/>
              </a:rPr>
              <a:t>http://www.irongeek.com/i.php?page=security/detect-tor-exit-node-in-php</a:t>
            </a:r>
            <a:r>
              <a:rPr lang="en-US" sz="2400" dirty="0" smtClean="0"/>
              <a:t/>
            </a:r>
            <a:br>
              <a:rPr lang="en-US" sz="2400" dirty="0" smtClean="0"/>
            </a:br>
            <a:r>
              <a:rPr lang="en-US" sz="2400" dirty="0" smtClean="0">
                <a:hlinkClick r:id="rId3"/>
              </a:rPr>
              <a:t>http://www.room362.com/tor-the-yin-or-the-yang</a:t>
            </a:r>
            <a:r>
              <a:rPr lang="en-US" sz="2400" dirty="0" smtClean="0"/>
              <a:t> </a:t>
            </a:r>
            <a:endParaRPr lang="en-US" sz="2400" dirty="0"/>
          </a:p>
        </p:txBody>
      </p:sp>
    </p:spTree>
    <p:extLst>
      <p:ext uri="{BB962C8B-B14F-4D97-AF65-F5344CB8AC3E}">
        <p14:creationId xmlns:p14="http://schemas.microsoft.com/office/powerpoint/2010/main" val="172792396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Shout out to I2P</a:t>
            </a:r>
            <a:endParaRPr lang="en-US" dirty="0"/>
          </a:p>
        </p:txBody>
      </p:sp>
      <p:sp>
        <p:nvSpPr>
          <p:cNvPr id="5" name="Subtitle 4"/>
          <p:cNvSpPr>
            <a:spLocks noGrp="1"/>
          </p:cNvSpPr>
          <p:nvPr>
            <p:ph type="subTitle" idx="1"/>
          </p:nvPr>
        </p:nvSpPr>
        <p:spPr/>
        <p:txBody>
          <a:bodyPr/>
          <a:lstStyle/>
          <a:p>
            <a:r>
              <a:rPr lang="en-US" dirty="0">
                <a:hlinkClick r:id="rId2"/>
              </a:rPr>
              <a:t>http://</a:t>
            </a:r>
            <a:r>
              <a:rPr lang="en-US" dirty="0" smtClean="0">
                <a:hlinkClick r:id="rId2"/>
              </a:rPr>
              <a:t>geti2p.net</a:t>
            </a:r>
            <a:r>
              <a:rPr lang="en-US" dirty="0"/>
              <a:t> </a:t>
            </a:r>
          </a:p>
        </p:txBody>
      </p:sp>
      <p:pic>
        <p:nvPicPr>
          <p:cNvPr id="6" name="Picture 2"/>
          <p:cNvPicPr>
            <a:picLocks noChangeAspect="1" noChangeArrowheads="1"/>
          </p:cNvPicPr>
          <p:nvPr/>
        </p:nvPicPr>
        <p:blipFill>
          <a:blip r:embed="rId3" cstate="print"/>
          <a:srcRect/>
          <a:stretch>
            <a:fillRect/>
          </a:stretch>
        </p:blipFill>
        <p:spPr bwMode="auto">
          <a:xfrm>
            <a:off x="2667000" y="304800"/>
            <a:ext cx="4276165" cy="685800"/>
          </a:xfrm>
          <a:prstGeom prst="rect">
            <a:avLst/>
          </a:prstGeom>
          <a:noFill/>
          <a:ln w="9525">
            <a:noFill/>
            <a:miter lim="800000"/>
            <a:headEnd/>
            <a:tailEnd/>
          </a:ln>
        </p:spPr>
      </p:pic>
      <p:pic>
        <p:nvPicPr>
          <p:cNvPr id="7" name="Picture 6"/>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276600" y="4114800"/>
            <a:ext cx="2381583" cy="1905266"/>
          </a:xfrm>
          <a:prstGeom prst="rect">
            <a:avLst/>
          </a:prstGeom>
        </p:spPr>
      </p:pic>
    </p:spTree>
    <p:extLst>
      <p:ext uri="{BB962C8B-B14F-4D97-AF65-F5344CB8AC3E}">
        <p14:creationId xmlns:p14="http://schemas.microsoft.com/office/powerpoint/2010/main" val="84630313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Bitcoin</a:t>
            </a:r>
            <a:r>
              <a:rPr lang="en-US" dirty="0"/>
              <a:t>?</a:t>
            </a:r>
          </a:p>
        </p:txBody>
      </p:sp>
      <p:sp>
        <p:nvSpPr>
          <p:cNvPr id="3" name="Content Placeholder 2"/>
          <p:cNvSpPr>
            <a:spLocks noGrp="1"/>
          </p:cNvSpPr>
          <p:nvPr>
            <p:ph idx="1"/>
          </p:nvPr>
        </p:nvSpPr>
        <p:spPr/>
        <p:txBody>
          <a:bodyPr/>
          <a:lstStyle/>
          <a:p>
            <a:r>
              <a:rPr lang="en-US" dirty="0" smtClean="0"/>
              <a:t>Crypto Currency</a:t>
            </a:r>
          </a:p>
          <a:p>
            <a:r>
              <a:rPr lang="en-US" dirty="0" smtClean="0"/>
              <a:t>Proof of work </a:t>
            </a:r>
          </a:p>
          <a:p>
            <a:r>
              <a:rPr lang="en-US" dirty="0" err="1" smtClean="0"/>
              <a:t>Bitcoin</a:t>
            </a:r>
            <a:r>
              <a:rPr lang="en-US" dirty="0" smtClean="0"/>
              <a:t> Addresses &amp; Private Keys</a:t>
            </a:r>
          </a:p>
          <a:p>
            <a:r>
              <a:rPr lang="en-US" dirty="0" smtClean="0"/>
              <a:t>Block Chain (ledger)</a:t>
            </a:r>
          </a:p>
          <a:p>
            <a:r>
              <a:rPr lang="en-US" dirty="0" smtClean="0"/>
              <a:t>Tumblers (laundering)</a:t>
            </a:r>
          </a:p>
          <a:p>
            <a:r>
              <a:rPr lang="en-US" dirty="0" smtClean="0"/>
              <a:t>Way more info </a:t>
            </a:r>
            <a:r>
              <a:rPr lang="en-US" dirty="0"/>
              <a:t>by Bob Weiss </a:t>
            </a:r>
            <a:r>
              <a:rPr lang="en-US" sz="2000" dirty="0">
                <a:hlinkClick r:id="rId2"/>
              </a:rPr>
              <a:t>http://</a:t>
            </a:r>
            <a:r>
              <a:rPr lang="en-US" sz="2000" dirty="0" smtClean="0">
                <a:hlinkClick r:id="rId2"/>
              </a:rPr>
              <a:t>www.irongeek.com/i.php?page=videos/bsidesde2013/2-6-hacking-benjamins-bob-weiss-pwcrack-into-to-bitcoin</a:t>
            </a:r>
            <a:r>
              <a:rPr lang="en-US" sz="2000" dirty="0" smtClean="0"/>
              <a:t> </a:t>
            </a:r>
            <a:endParaRPr lang="en-US" sz="2000" dirty="0"/>
          </a:p>
        </p:txBody>
      </p:sp>
      <p:pic>
        <p:nvPicPr>
          <p:cNvPr id="1026" name="Picture 2" descr="Bitcoin logo.sv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400893" y="2336629"/>
            <a:ext cx="2400300" cy="50482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781800" y="689676"/>
            <a:ext cx="1638486" cy="1638486"/>
          </a:xfrm>
          <a:prstGeom prst="rect">
            <a:avLst/>
          </a:prstGeom>
        </p:spPr>
      </p:pic>
    </p:spTree>
    <p:extLst>
      <p:ext uri="{BB962C8B-B14F-4D97-AF65-F5344CB8AC3E}">
        <p14:creationId xmlns:p14="http://schemas.microsoft.com/office/powerpoint/2010/main" val="344452516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Case 3: </a:t>
            </a:r>
            <a:r>
              <a:rPr lang="en-US" dirty="0"/>
              <a:t>The Silk Road</a:t>
            </a:r>
          </a:p>
        </p:txBody>
      </p:sp>
      <p:sp>
        <p:nvSpPr>
          <p:cNvPr id="3" name="Content Placeholder 2"/>
          <p:cNvSpPr>
            <a:spLocks noGrp="1"/>
          </p:cNvSpPr>
          <p:nvPr>
            <p:ph idx="1"/>
          </p:nvPr>
        </p:nvSpPr>
        <p:spPr>
          <a:xfrm>
            <a:off x="457200" y="1600200"/>
            <a:ext cx="6078600" cy="4708525"/>
          </a:xfrm>
        </p:spPr>
        <p:txBody>
          <a:bodyPr/>
          <a:lstStyle/>
          <a:p>
            <a:r>
              <a:rPr lang="en-US" sz="2000" dirty="0" smtClean="0"/>
              <a:t>Someone going by the handle “Dread </a:t>
            </a:r>
            <a:r>
              <a:rPr lang="en-US" sz="2000" dirty="0"/>
              <a:t>Pirate </a:t>
            </a:r>
            <a:r>
              <a:rPr lang="en-US" sz="2000" dirty="0" smtClean="0"/>
              <a:t>Roberts” was the operator of the </a:t>
            </a:r>
            <a:r>
              <a:rPr lang="en-US" sz="2000" dirty="0" err="1" smtClean="0"/>
              <a:t>SilkRoad</a:t>
            </a:r>
            <a:r>
              <a:rPr lang="en-US" sz="2000" dirty="0" smtClean="0"/>
              <a:t>, which allows sellers and buyers to exchange less than legal goods and services.</a:t>
            </a:r>
            <a:br>
              <a:rPr lang="en-US" sz="2000" dirty="0" smtClean="0"/>
            </a:br>
            <a:r>
              <a:rPr lang="en-US" sz="2000" dirty="0" smtClean="0">
                <a:hlinkClick r:id="rId2"/>
              </a:rPr>
              <a:t>http</a:t>
            </a:r>
            <a:r>
              <a:rPr lang="en-US" sz="2000" dirty="0">
                <a:hlinkClick r:id="rId2"/>
              </a:rPr>
              <a:t>://</a:t>
            </a:r>
            <a:r>
              <a:rPr lang="en-US" sz="2000" dirty="0" smtClean="0">
                <a:hlinkClick r:id="rId2"/>
              </a:rPr>
              <a:t>silkroadvb5piz3r.onion</a:t>
            </a:r>
            <a:r>
              <a:rPr lang="en-US" sz="2000" dirty="0" smtClean="0"/>
              <a:t> </a:t>
            </a:r>
          </a:p>
          <a:p>
            <a:r>
              <a:rPr lang="en-US" sz="2000" dirty="0" smtClean="0"/>
              <a:t>With about $1.2 Billion in exchanges on </a:t>
            </a:r>
            <a:r>
              <a:rPr lang="en-US" sz="2000" dirty="0" err="1" smtClean="0"/>
              <a:t>SilkRoad</a:t>
            </a:r>
            <a:r>
              <a:rPr lang="en-US" sz="2000" dirty="0" smtClean="0"/>
              <a:t>, FBI wanted to know who was behind it. </a:t>
            </a:r>
          </a:p>
          <a:p>
            <a:r>
              <a:rPr lang="en-US" sz="2000" dirty="0" smtClean="0"/>
              <a:t>They started to look for the earliest references to the </a:t>
            </a:r>
            <a:r>
              <a:rPr lang="en-US" sz="2000" dirty="0" err="1" smtClean="0"/>
              <a:t>SilkRoad</a:t>
            </a:r>
            <a:r>
              <a:rPr lang="en-US" sz="2000" dirty="0" smtClean="0"/>
              <a:t> on the public </a:t>
            </a:r>
            <a:r>
              <a:rPr lang="en-US" sz="2000" dirty="0"/>
              <a:t>Internet. </a:t>
            </a:r>
          </a:p>
        </p:txBody>
      </p:sp>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253444" y="1143000"/>
            <a:ext cx="2857899" cy="3486637"/>
          </a:xfrm>
          <a:prstGeom prst="rect">
            <a:avLst/>
          </a:prstGeom>
        </p:spPr>
      </p:pic>
      <p:sp>
        <p:nvSpPr>
          <p:cNvPr id="6" name="Rectangle 5"/>
          <p:cNvSpPr/>
          <p:nvPr/>
        </p:nvSpPr>
        <p:spPr>
          <a:xfrm>
            <a:off x="1524000" y="152400"/>
            <a:ext cx="6172200" cy="63246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bg2"/>
                </a:solidFill>
              </a:rPr>
              <a:t>From court documents:</a:t>
            </a:r>
          </a:p>
          <a:p>
            <a:pPr algn="ctr"/>
            <a:r>
              <a:rPr lang="en-US" sz="1600" dirty="0" smtClean="0">
                <a:solidFill>
                  <a:srgbClr val="002060"/>
                </a:solidFill>
              </a:rPr>
              <a:t>“</a:t>
            </a:r>
            <a:r>
              <a:rPr lang="en-US" sz="1600" dirty="0">
                <a:solidFill>
                  <a:srgbClr val="002060"/>
                </a:solidFill>
              </a:rPr>
              <a:t>As of September 23, 2013, there were nearly 13,000 listings for controlled substances on the website, listed under the categories "Cannabis," "</a:t>
            </a:r>
            <a:r>
              <a:rPr lang="en-US" sz="1600" dirty="0" err="1">
                <a:solidFill>
                  <a:srgbClr val="002060"/>
                </a:solidFill>
              </a:rPr>
              <a:t>Dissociatives</a:t>
            </a:r>
            <a:r>
              <a:rPr lang="en-US" sz="1600" dirty="0">
                <a:solidFill>
                  <a:srgbClr val="002060"/>
                </a:solidFill>
              </a:rPr>
              <a:t>," "Ecstasy," "Intoxicants," "Opioids," "Precursors," "Prescription," "Psychedelics," and "Stimulants," among others. </a:t>
            </a:r>
            <a:r>
              <a:rPr lang="en-US" sz="1600" dirty="0" smtClean="0">
                <a:solidFill>
                  <a:srgbClr val="002060"/>
                </a:solidFill>
              </a:rPr>
              <a:t>“</a:t>
            </a:r>
            <a:endParaRPr lang="en-US" sz="1600" dirty="0">
              <a:solidFill>
                <a:srgbClr val="002060"/>
              </a:solidFill>
            </a:endParaRPr>
          </a:p>
          <a:p>
            <a:pPr algn="ctr"/>
            <a:endParaRPr lang="en-US" sz="1600" dirty="0">
              <a:solidFill>
                <a:srgbClr val="002060"/>
              </a:solidFill>
            </a:endParaRPr>
          </a:p>
          <a:p>
            <a:pPr algn="ctr"/>
            <a:r>
              <a:rPr lang="en-US" sz="1600" dirty="0" smtClean="0">
                <a:solidFill>
                  <a:srgbClr val="002060"/>
                </a:solidFill>
              </a:rPr>
              <a:t>“There </a:t>
            </a:r>
            <a:r>
              <a:rPr lang="en-US" sz="1600" dirty="0">
                <a:solidFill>
                  <a:srgbClr val="002060"/>
                </a:solidFill>
              </a:rPr>
              <a:t>were 159 listings on the site under the category "Services." Most concerned computer-hacking services: for example, one listing was by a vendor offering to hack into Facebook, Twitter, and other social networking accounts of the customer's choosing, so that "You can Read, Write, Upload, Delete, View All Personal Info"; another listing offered tutorials on "22 different methods" for hacking ATM machines. Other listings offered services that were likewise criminal in nature. For example, one listing was for a "HUGE </a:t>
            </a:r>
            <a:r>
              <a:rPr lang="en-US" sz="1600" dirty="0" err="1">
                <a:solidFill>
                  <a:srgbClr val="002060"/>
                </a:solidFill>
              </a:rPr>
              <a:t>Blackmarket</a:t>
            </a:r>
            <a:r>
              <a:rPr lang="en-US" sz="1600" dirty="0">
                <a:solidFill>
                  <a:srgbClr val="002060"/>
                </a:solidFill>
              </a:rPr>
              <a:t> Contact List," described as a list of "connects" for "services" such as "Anonymous Bank Accounts," "Counterfeit Bills (CAD/GBP/EUR/USD) ," "Firearms +Ammunition," "Stolen Info (CC [credit card], </a:t>
            </a:r>
            <a:r>
              <a:rPr lang="en-US" sz="1600" dirty="0" err="1">
                <a:solidFill>
                  <a:srgbClr val="002060"/>
                </a:solidFill>
              </a:rPr>
              <a:t>Paypal</a:t>
            </a:r>
            <a:r>
              <a:rPr lang="en-US" sz="1600" dirty="0">
                <a:solidFill>
                  <a:srgbClr val="002060"/>
                </a:solidFill>
              </a:rPr>
              <a:t>) ," and "</a:t>
            </a:r>
            <a:r>
              <a:rPr lang="en-US" sz="1600" dirty="0" err="1" smtClean="0">
                <a:solidFill>
                  <a:srgbClr val="002060"/>
                </a:solidFill>
              </a:rPr>
              <a:t>Hitmen</a:t>
            </a:r>
            <a:r>
              <a:rPr lang="en-US" sz="1600" dirty="0" smtClean="0">
                <a:solidFill>
                  <a:srgbClr val="002060"/>
                </a:solidFill>
              </a:rPr>
              <a:t> </a:t>
            </a:r>
            <a:r>
              <a:rPr lang="en-US" sz="1600" dirty="0">
                <a:solidFill>
                  <a:srgbClr val="002060"/>
                </a:solidFill>
              </a:rPr>
              <a:t>(10+ countries)." </a:t>
            </a:r>
            <a:r>
              <a:rPr lang="en-US" sz="1600" dirty="0" smtClean="0">
                <a:solidFill>
                  <a:srgbClr val="002060"/>
                </a:solidFill>
              </a:rPr>
              <a:t>“</a:t>
            </a:r>
          </a:p>
          <a:p>
            <a:pPr algn="ctr"/>
            <a:endParaRPr lang="en-US" sz="1600" dirty="0">
              <a:solidFill>
                <a:srgbClr val="002060"/>
              </a:solidFill>
            </a:endParaRPr>
          </a:p>
          <a:p>
            <a:pPr algn="ctr"/>
            <a:r>
              <a:rPr lang="en-US" sz="1600" dirty="0" smtClean="0">
                <a:solidFill>
                  <a:srgbClr val="002060"/>
                </a:solidFill>
              </a:rPr>
              <a:t>“</a:t>
            </a:r>
            <a:r>
              <a:rPr lang="en-US" sz="1600" dirty="0" smtClean="0">
                <a:solidFill>
                  <a:schemeClr val="bg1"/>
                </a:solidFill>
              </a:rPr>
              <a:t>Sellers </a:t>
            </a:r>
            <a:r>
              <a:rPr lang="en-US" sz="1600" dirty="0">
                <a:solidFill>
                  <a:schemeClr val="bg1"/>
                </a:solidFill>
              </a:rPr>
              <a:t>may not list forgeries of any privately issued documents such as diplomas/certifications, tickets or receipts. Also, listings for counterfeit currency are still not allowed in the money section</a:t>
            </a:r>
            <a:r>
              <a:rPr lang="en-US" sz="1600" dirty="0" smtClean="0">
                <a:solidFill>
                  <a:schemeClr val="bg1"/>
                </a:solidFill>
              </a:rPr>
              <a:t>.”</a:t>
            </a:r>
            <a:endParaRPr lang="en-US" sz="1600" dirty="0">
              <a:solidFill>
                <a:schemeClr val="bg1"/>
              </a:solidFill>
            </a:endParaRPr>
          </a:p>
        </p:txBody>
      </p:sp>
    </p:spTree>
    <p:extLst>
      <p:ext uri="{BB962C8B-B14F-4D97-AF65-F5344CB8AC3E}">
        <p14:creationId xmlns:p14="http://schemas.microsoft.com/office/powerpoint/2010/main" val="377929388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xit" presetSubtype="0" fill="hold" grpId="1" nodeType="clickEffect">
                                  <p:stCondLst>
                                    <p:cond delay="0"/>
                                  </p:stCondLst>
                                  <p:childTnLst>
                                    <p:animEffect transition="out" filter="fade">
                                      <p:cBhvr>
                                        <p:cTn id="17" dur="1000"/>
                                        <p:tgtEl>
                                          <p:spTgt spid="6"/>
                                        </p:tgtEl>
                                      </p:cBhvr>
                                    </p:animEffect>
                                    <p:anim calcmode="lin" valueType="num">
                                      <p:cBhvr>
                                        <p:cTn id="18" dur="1000"/>
                                        <p:tgtEl>
                                          <p:spTgt spid="6"/>
                                        </p:tgtEl>
                                        <p:attrNameLst>
                                          <p:attrName>ppt_x</p:attrName>
                                        </p:attrNameLst>
                                      </p:cBhvr>
                                      <p:tavLst>
                                        <p:tav tm="0">
                                          <p:val>
                                            <p:strVal val="ppt_x"/>
                                          </p:val>
                                        </p:tav>
                                        <p:tav tm="100000">
                                          <p:val>
                                            <p:strVal val="ppt_x"/>
                                          </p:val>
                                        </p:tav>
                                      </p:tavLst>
                                    </p:anim>
                                    <p:anim calcmode="lin" valueType="num">
                                      <p:cBhvr>
                                        <p:cTn id="19" dur="1000"/>
                                        <p:tgtEl>
                                          <p:spTgt spid="6"/>
                                        </p:tgtEl>
                                        <p:attrNameLst>
                                          <p:attrName>ppt_y</p:attrName>
                                        </p:attrNameLst>
                                      </p:cBhvr>
                                      <p:tavLst>
                                        <p:tav tm="0">
                                          <p:val>
                                            <p:strVal val="ppt_y"/>
                                          </p:val>
                                        </p:tav>
                                        <p:tav tm="100000">
                                          <p:val>
                                            <p:strVal val="ppt_y+.1"/>
                                          </p:val>
                                        </p:tav>
                                      </p:tavLst>
                                    </p:anim>
                                    <p:set>
                                      <p:cBhvr>
                                        <p:cTn id="20" dur="1" fill="hold">
                                          <p:stCondLst>
                                            <p:cond delay="999"/>
                                          </p:stCondLst>
                                        </p:cTn>
                                        <p:tgtEl>
                                          <p:spTgt spid="6"/>
                                        </p:tgtEl>
                                        <p:attrNameLst>
                                          <p:attrName>style.visibility</p:attrName>
                                        </p:attrNameLst>
                                      </p:cBhvr>
                                      <p:to>
                                        <p:strVal val="hidden"/>
                                      </p:to>
                                    </p:set>
                                  </p:childTnLst>
                                </p:cTn>
                              </p:par>
                              <p:par>
                                <p:cTn id="21" presetID="2" presetClass="entr" presetSubtype="4" fill="hold" grpId="0" nodeType="with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additive="base">
                                        <p:cTn id="2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 calcmode="lin" valueType="num">
                                      <p:cBhvr additive="base">
                                        <p:cTn id="2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P spid="6"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Case 3: </a:t>
            </a:r>
            <a:r>
              <a:rPr lang="en-US" dirty="0"/>
              <a:t>The Silk Road</a:t>
            </a:r>
          </a:p>
        </p:txBody>
      </p:sp>
      <p:sp>
        <p:nvSpPr>
          <p:cNvPr id="3" name="Content Placeholder 2"/>
          <p:cNvSpPr>
            <a:spLocks noGrp="1"/>
          </p:cNvSpPr>
          <p:nvPr>
            <p:ph idx="1"/>
          </p:nvPr>
        </p:nvSpPr>
        <p:spPr>
          <a:xfrm>
            <a:off x="457200" y="1600200"/>
            <a:ext cx="8305800" cy="4708525"/>
          </a:xfrm>
        </p:spPr>
        <p:txBody>
          <a:bodyPr/>
          <a:lstStyle/>
          <a:p>
            <a:r>
              <a:rPr lang="en-US" sz="1600" dirty="0" smtClean="0"/>
              <a:t>The earliest they could find was from “</a:t>
            </a:r>
            <a:r>
              <a:rPr lang="en-US" sz="1600" dirty="0" err="1" smtClean="0"/>
              <a:t>altoid</a:t>
            </a:r>
            <a:r>
              <a:rPr lang="en-US" sz="1600" dirty="0" smtClean="0"/>
              <a:t>” </a:t>
            </a:r>
            <a:r>
              <a:rPr lang="en-US" sz="1600" dirty="0"/>
              <a:t>on the </a:t>
            </a:r>
            <a:r>
              <a:rPr lang="en-US" sz="1600" dirty="0" smtClean="0"/>
              <a:t>Shroomery.org  forums on 01/27/11</a:t>
            </a:r>
            <a:r>
              <a:rPr lang="en-US" sz="1600" dirty="0"/>
              <a:t>.</a:t>
            </a:r>
            <a:br>
              <a:rPr lang="en-US" sz="1600" dirty="0"/>
            </a:br>
            <a:r>
              <a:rPr lang="en-US" sz="1600" dirty="0">
                <a:hlinkClick r:id="rId2"/>
              </a:rPr>
              <a:t>http://</a:t>
            </a:r>
            <a:r>
              <a:rPr lang="en-US" sz="1600" dirty="0" smtClean="0">
                <a:hlinkClick r:id="rId2"/>
              </a:rPr>
              <a:t>www.shroomery.org/forums/showflat.php/Number/13860995</a:t>
            </a:r>
            <a:r>
              <a:rPr lang="en-US" sz="1600" dirty="0" smtClean="0"/>
              <a:t> </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567543" y="2239258"/>
            <a:ext cx="5900057" cy="42377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1366382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27"/>
                                        </p:tgtEl>
                                        <p:attrNameLst>
                                          <p:attrName>style.visibility</p:attrName>
                                        </p:attrNameLst>
                                      </p:cBhvr>
                                      <p:to>
                                        <p:strVal val="visible"/>
                                      </p:to>
                                    </p:set>
                                    <p:anim calcmode="lin" valueType="num">
                                      <p:cBhvr additive="base">
                                        <p:cTn id="11" dur="500" fill="hold"/>
                                        <p:tgtEl>
                                          <p:spTgt spid="1027"/>
                                        </p:tgtEl>
                                        <p:attrNameLst>
                                          <p:attrName>ppt_x</p:attrName>
                                        </p:attrNameLst>
                                      </p:cBhvr>
                                      <p:tavLst>
                                        <p:tav tm="0">
                                          <p:val>
                                            <p:strVal val="#ppt_x"/>
                                          </p:val>
                                        </p:tav>
                                        <p:tav tm="100000">
                                          <p:val>
                                            <p:strVal val="#ppt_x"/>
                                          </p:val>
                                        </p:tav>
                                      </p:tavLst>
                                    </p:anim>
                                    <p:anim calcmode="lin" valueType="num">
                                      <p:cBhvr additive="base">
                                        <p:cTn id="12"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Case 3: </a:t>
            </a:r>
            <a:r>
              <a:rPr lang="en-US" dirty="0"/>
              <a:t>The Silk Road</a:t>
            </a:r>
          </a:p>
        </p:txBody>
      </p:sp>
      <p:sp>
        <p:nvSpPr>
          <p:cNvPr id="3" name="Content Placeholder 2"/>
          <p:cNvSpPr>
            <a:spLocks noGrp="1"/>
          </p:cNvSpPr>
          <p:nvPr>
            <p:ph idx="1"/>
          </p:nvPr>
        </p:nvSpPr>
        <p:spPr>
          <a:xfrm>
            <a:off x="457200" y="1600200"/>
            <a:ext cx="8153400" cy="4708525"/>
          </a:xfrm>
        </p:spPr>
        <p:txBody>
          <a:bodyPr/>
          <a:lstStyle/>
          <a:p>
            <a:r>
              <a:rPr lang="en-US" sz="1800" dirty="0" err="1" smtClean="0"/>
              <a:t>BitCoinTalk.org</a:t>
            </a:r>
            <a:r>
              <a:rPr lang="en-US" sz="1800" dirty="0" smtClean="0"/>
              <a:t> Post</a:t>
            </a:r>
          </a:p>
          <a:p>
            <a:r>
              <a:rPr lang="en-US" sz="1800" dirty="0" smtClean="0"/>
              <a:t>“</a:t>
            </a:r>
            <a:r>
              <a:rPr lang="en-US" sz="1800" dirty="0">
                <a:hlinkClick r:id="rId2"/>
              </a:rPr>
              <a:t>Quote from: altoid on January 29, 2011, 07:44:51 </a:t>
            </a:r>
            <a:r>
              <a:rPr lang="en-US" sz="1800" dirty="0" smtClean="0">
                <a:hlinkClick r:id="rId2"/>
              </a:rPr>
              <a:t>PM</a:t>
            </a:r>
            <a:r>
              <a:rPr lang="en-US" sz="1800" dirty="0" smtClean="0"/>
              <a:t/>
            </a:r>
            <a:br>
              <a:rPr lang="en-US" sz="1800" dirty="0" smtClean="0"/>
            </a:br>
            <a:r>
              <a:rPr lang="en-US" sz="1800" dirty="0" smtClean="0"/>
              <a:t>What </a:t>
            </a:r>
            <a:r>
              <a:rPr lang="en-US" sz="1800" dirty="0"/>
              <a:t>an awesome thread!  You guys have a ton of great ideas.  Has anyone seen Silk Road yet?  It's kind of like an anonymous </a:t>
            </a:r>
            <a:r>
              <a:rPr lang="en-US" sz="1800" dirty="0" err="1"/>
              <a:t>amazon.com</a:t>
            </a:r>
            <a:r>
              <a:rPr lang="en-US" sz="1800" dirty="0"/>
              <a:t>.  I don't think they have heroin on there, but they are selling other stuff.  They basically use </a:t>
            </a:r>
            <a:r>
              <a:rPr lang="en-US" sz="1800" dirty="0" err="1"/>
              <a:t>bitcoin</a:t>
            </a:r>
            <a:r>
              <a:rPr lang="en-US" sz="1800" dirty="0"/>
              <a:t> and tor to broker anonymous transactions.  It's at </a:t>
            </a:r>
            <a:r>
              <a:rPr lang="en-US" sz="1800" dirty="0">
                <a:hlinkClick r:id="rId3"/>
              </a:rPr>
              <a:t>http://tydgccykixpbu6uz.onion</a:t>
            </a:r>
            <a:r>
              <a:rPr lang="en-US" sz="1800" dirty="0"/>
              <a:t>.  Those not familiar with Tor can go to silkroad420.wordpress.com for instructions on how to access the .onion site.</a:t>
            </a:r>
            <a:br>
              <a:rPr lang="en-US" sz="1800" dirty="0"/>
            </a:br>
            <a:r>
              <a:rPr lang="en-US" sz="1800" dirty="0"/>
              <a:t/>
            </a:r>
            <a:br>
              <a:rPr lang="en-US" sz="1800" dirty="0"/>
            </a:br>
            <a:r>
              <a:rPr lang="en-US" sz="1800" dirty="0"/>
              <a:t>Let me know what you guys </a:t>
            </a:r>
            <a:r>
              <a:rPr lang="en-US" sz="1800" dirty="0" err="1" smtClean="0"/>
              <a:t>think”</a:t>
            </a:r>
            <a:r>
              <a:rPr lang="en-US" sz="1800" dirty="0" err="1" smtClean="0">
                <a:hlinkClick r:id="rId2"/>
              </a:rPr>
              <a:t>https</a:t>
            </a:r>
            <a:r>
              <a:rPr lang="en-US" sz="1800" dirty="0" smtClean="0">
                <a:hlinkClick r:id="rId2"/>
              </a:rPr>
              <a:t>://bitcointalk.org/index.php?topic=175.msg42479#msg42479</a:t>
            </a:r>
            <a:r>
              <a:rPr lang="en-US" sz="1800" dirty="0" smtClean="0"/>
              <a:t> </a:t>
            </a:r>
          </a:p>
        </p:txBody>
      </p:sp>
      <p:pic>
        <p:nvPicPr>
          <p:cNvPr id="4" name="Picture 3"/>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990600" y="1905000"/>
            <a:ext cx="7509773" cy="4267200"/>
          </a:xfrm>
          <a:prstGeom prst="rect">
            <a:avLst/>
          </a:prstGeom>
        </p:spPr>
      </p:pic>
    </p:spTree>
    <p:extLst>
      <p:ext uri="{BB962C8B-B14F-4D97-AF65-F5344CB8AC3E}">
        <p14:creationId xmlns:p14="http://schemas.microsoft.com/office/powerpoint/2010/main" val="260931198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9" presetClass="exit" presetSubtype="0" fill="hold" nodeType="clickEffect">
                                  <p:stCondLst>
                                    <p:cond delay="0"/>
                                  </p:stCondLst>
                                  <p:childTnLst>
                                    <p:animEffect transition="out" filter="dissolve">
                                      <p:cBhvr>
                                        <p:cTn id="16" dur="500"/>
                                        <p:tgtEl>
                                          <p:spTgt spid="4"/>
                                        </p:tgtEl>
                                      </p:cBhvr>
                                    </p:animEffect>
                                    <p:set>
                                      <p:cBhvr>
                                        <p:cTn id="17" dur="1" fill="hold">
                                          <p:stCondLst>
                                            <p:cond delay="499"/>
                                          </p:stCondLst>
                                        </p:cTn>
                                        <p:tgtEl>
                                          <p:spTgt spid="4"/>
                                        </p:tgtEl>
                                        <p:attrNameLst>
                                          <p:attrName>style.visibility</p:attrName>
                                        </p:attrNameLst>
                                      </p:cBhvr>
                                      <p:to>
                                        <p:strVal val="hidden"/>
                                      </p:to>
                                    </p:set>
                                  </p:childTnLst>
                                </p:cTn>
                              </p:par>
                              <p:par>
                                <p:cTn id="18" presetID="2" presetClass="entr" presetSubtype="4" fill="hold" grpId="0" nodeType="with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additive="base">
                                        <p:cTn id="20"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Case 3: </a:t>
            </a:r>
            <a:r>
              <a:rPr lang="en-US" dirty="0"/>
              <a:t>The Silk Road</a:t>
            </a:r>
          </a:p>
        </p:txBody>
      </p:sp>
      <p:sp>
        <p:nvSpPr>
          <p:cNvPr id="3" name="Content Placeholder 2"/>
          <p:cNvSpPr>
            <a:spLocks noGrp="1"/>
          </p:cNvSpPr>
          <p:nvPr>
            <p:ph idx="1"/>
          </p:nvPr>
        </p:nvSpPr>
        <p:spPr>
          <a:xfrm>
            <a:off x="457200" y="1600200"/>
            <a:ext cx="8153400" cy="4708525"/>
          </a:xfrm>
        </p:spPr>
        <p:txBody>
          <a:bodyPr/>
          <a:lstStyle/>
          <a:p>
            <a:r>
              <a:rPr lang="en-US" sz="1800" dirty="0" smtClean="0"/>
              <a:t>An account named “</a:t>
            </a:r>
            <a:r>
              <a:rPr lang="en-US" sz="1800" dirty="0" err="1" smtClean="0"/>
              <a:t>altoid</a:t>
            </a:r>
            <a:r>
              <a:rPr lang="en-US" sz="1800" dirty="0" smtClean="0"/>
              <a:t>” also made </a:t>
            </a:r>
            <a:r>
              <a:rPr lang="en-US" sz="1800" dirty="0"/>
              <a:t>a post on </a:t>
            </a:r>
            <a:r>
              <a:rPr lang="en-US" sz="1800" dirty="0" smtClean="0"/>
              <a:t>Bitcointalk.org </a:t>
            </a:r>
            <a:r>
              <a:rPr lang="en-US" sz="1800" dirty="0"/>
              <a:t>about looking for </a:t>
            </a:r>
            <a:r>
              <a:rPr lang="en-US" sz="1800" dirty="0" smtClean="0"/>
              <a:t>an “IT </a:t>
            </a:r>
            <a:r>
              <a:rPr lang="en-US" sz="1800" dirty="0"/>
              <a:t>pro in the bitcoin </a:t>
            </a:r>
            <a:r>
              <a:rPr lang="en-US" sz="1800" dirty="0" smtClean="0"/>
              <a:t>community” and asked interested parties to contact “</a:t>
            </a:r>
            <a:r>
              <a:rPr lang="en-US" sz="1800" b="1" u="sng" dirty="0" err="1" smtClean="0">
                <a:solidFill>
                  <a:srgbClr val="00B0F0"/>
                </a:solidFill>
              </a:rPr>
              <a:t>rossulbricht</a:t>
            </a:r>
            <a:r>
              <a:rPr lang="en-US" sz="1800" b="1" u="sng" dirty="0" smtClean="0">
                <a:solidFill>
                  <a:srgbClr val="00B0F0"/>
                </a:solidFill>
              </a:rPr>
              <a:t> </a:t>
            </a:r>
            <a:r>
              <a:rPr lang="en-US" sz="1800" b="1" u="sng" dirty="0">
                <a:solidFill>
                  <a:srgbClr val="00B0F0"/>
                </a:solidFill>
              </a:rPr>
              <a:t>at </a:t>
            </a:r>
            <a:r>
              <a:rPr lang="en-US" sz="1800" b="1" u="sng" dirty="0" err="1">
                <a:solidFill>
                  <a:srgbClr val="00B0F0"/>
                </a:solidFill>
              </a:rPr>
              <a:t>gmail</a:t>
            </a:r>
            <a:r>
              <a:rPr lang="en-US" sz="1800" b="1" u="sng" dirty="0">
                <a:solidFill>
                  <a:srgbClr val="00B0F0"/>
                </a:solidFill>
              </a:rPr>
              <a:t> dot </a:t>
            </a:r>
            <a:r>
              <a:rPr lang="en-US" sz="1800" b="1" u="sng" dirty="0" smtClean="0">
                <a:solidFill>
                  <a:srgbClr val="00B0F0"/>
                </a:solidFill>
              </a:rPr>
              <a:t>com</a:t>
            </a:r>
            <a:r>
              <a:rPr lang="en-US" sz="1800" dirty="0" smtClean="0"/>
              <a:t>” (10/11/11</a:t>
            </a:r>
            <a:r>
              <a:rPr lang="en-US" sz="1800" dirty="0"/>
              <a:t>).</a:t>
            </a:r>
            <a:br>
              <a:rPr lang="en-US" sz="1800" dirty="0"/>
            </a:br>
            <a:r>
              <a:rPr lang="en-US" sz="1800" dirty="0">
                <a:hlinkClick r:id="rId2"/>
              </a:rPr>
              <a:t>https://</a:t>
            </a:r>
            <a:r>
              <a:rPr lang="en-US" sz="1800" dirty="0" smtClean="0">
                <a:hlinkClick r:id="rId2"/>
              </a:rPr>
              <a:t>bitcointalk.org/index.php?topic=47811.0</a:t>
            </a:r>
            <a:r>
              <a:rPr lang="en-US" sz="1800" dirty="0" smtClean="0"/>
              <a:t> </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057400" y="2810026"/>
            <a:ext cx="5105400" cy="36669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0243682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Case 3: </a:t>
            </a:r>
            <a:r>
              <a:rPr lang="en-US" dirty="0"/>
              <a:t>The Silk Road</a:t>
            </a:r>
          </a:p>
        </p:txBody>
      </p:sp>
      <p:sp>
        <p:nvSpPr>
          <p:cNvPr id="3" name="Content Placeholder 2"/>
          <p:cNvSpPr>
            <a:spLocks noGrp="1"/>
          </p:cNvSpPr>
          <p:nvPr>
            <p:ph idx="1"/>
          </p:nvPr>
        </p:nvSpPr>
        <p:spPr>
          <a:xfrm>
            <a:off x="457200" y="1600200"/>
            <a:ext cx="8153400" cy="4708525"/>
          </a:xfrm>
        </p:spPr>
        <p:txBody>
          <a:bodyPr/>
          <a:lstStyle/>
          <a:p>
            <a:r>
              <a:rPr lang="en-US" sz="1800" dirty="0" smtClean="0"/>
              <a:t>Ulbricht’s Google+ profile show an interest  in the “</a:t>
            </a:r>
            <a:r>
              <a:rPr lang="en-US" sz="1800" dirty="0" err="1" smtClean="0"/>
              <a:t>Mises</a:t>
            </a:r>
            <a:r>
              <a:rPr lang="en-US" sz="1800" dirty="0" smtClean="0"/>
              <a:t> Institute”  a “world </a:t>
            </a:r>
            <a:r>
              <a:rPr lang="en-US" sz="1800" dirty="0"/>
              <a:t>center of the Austrian School of economics</a:t>
            </a:r>
            <a:r>
              <a:rPr lang="en-US" sz="1800" dirty="0" smtClean="0"/>
              <a:t>.”</a:t>
            </a:r>
          </a:p>
          <a:p>
            <a:r>
              <a:rPr lang="en-US" sz="1800" dirty="0" smtClean="0"/>
              <a:t>Dread Pirate Roberts’ signature on the Silk Road forums had a link to the </a:t>
            </a:r>
            <a:r>
              <a:rPr lang="en-US" sz="1800" dirty="0" err="1"/>
              <a:t>Mises</a:t>
            </a:r>
            <a:r>
              <a:rPr lang="en-US" sz="1800" dirty="0"/>
              <a:t> </a:t>
            </a:r>
            <a:r>
              <a:rPr lang="en-US" sz="1800" dirty="0" smtClean="0"/>
              <a:t>Institute. </a:t>
            </a:r>
            <a:r>
              <a:rPr lang="en-US" sz="1800" dirty="0"/>
              <a:t>Austrian Economic </a:t>
            </a:r>
            <a:r>
              <a:rPr lang="en-US" sz="1800" dirty="0" smtClean="0"/>
              <a:t>theory was also stated by Dread </a:t>
            </a:r>
            <a:r>
              <a:rPr lang="en-US" sz="1800" dirty="0"/>
              <a:t>Pirate </a:t>
            </a:r>
            <a:r>
              <a:rPr lang="en-US" sz="1800" dirty="0" smtClean="0"/>
              <a:t>Roberts to be influential to the the Silk Road’s philosophy.</a:t>
            </a:r>
            <a:endParaRPr lang="en-US" sz="1800" dirty="0"/>
          </a:p>
          <a:p>
            <a:endParaRPr lang="en-US" sz="1800" dirty="0" smtClean="0"/>
          </a:p>
          <a:p>
            <a:endParaRPr lang="en-US" sz="1800" dirty="0"/>
          </a:p>
          <a:p>
            <a:endParaRPr lang="en-US" sz="1800" dirty="0" smtClean="0"/>
          </a:p>
          <a:p>
            <a:endParaRPr lang="en-US" sz="1800" dirty="0"/>
          </a:p>
          <a:p>
            <a:endParaRPr lang="en-US" sz="18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66800" y="3069517"/>
            <a:ext cx="6705600" cy="3810254"/>
          </a:xfrm>
          <a:prstGeom prst="rect">
            <a:avLst/>
          </a:prstGeom>
        </p:spPr>
      </p:pic>
    </p:spTree>
    <p:extLst>
      <p:ext uri="{BB962C8B-B14F-4D97-AF65-F5344CB8AC3E}">
        <p14:creationId xmlns:p14="http://schemas.microsoft.com/office/powerpoint/2010/main" val="303229038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Case 3: </a:t>
            </a:r>
            <a:r>
              <a:rPr lang="en-US" dirty="0"/>
              <a:t>The Silk Road</a:t>
            </a:r>
          </a:p>
        </p:txBody>
      </p:sp>
      <p:sp>
        <p:nvSpPr>
          <p:cNvPr id="3" name="Content Placeholder 2"/>
          <p:cNvSpPr>
            <a:spLocks noGrp="1"/>
          </p:cNvSpPr>
          <p:nvPr>
            <p:ph idx="1"/>
          </p:nvPr>
        </p:nvSpPr>
        <p:spPr>
          <a:xfrm>
            <a:off x="457200" y="1600200"/>
            <a:ext cx="8001000" cy="4708525"/>
          </a:xfrm>
        </p:spPr>
        <p:txBody>
          <a:bodyPr/>
          <a:lstStyle/>
          <a:p>
            <a:r>
              <a:rPr lang="en-US" sz="1600" dirty="0" smtClean="0"/>
              <a:t>"</a:t>
            </a:r>
            <a:r>
              <a:rPr lang="en-US" sz="1600" dirty="0"/>
              <a:t>Ross Ulbricht</a:t>
            </a:r>
            <a:r>
              <a:rPr lang="en-US" sz="1600" dirty="0" smtClean="0"/>
              <a:t>.” account also posted on </a:t>
            </a:r>
            <a:r>
              <a:rPr lang="en-US" sz="1600" dirty="0" err="1" smtClean="0"/>
              <a:t>StackOverflow</a:t>
            </a:r>
            <a:r>
              <a:rPr lang="en-US" sz="1600" dirty="0" smtClean="0"/>
              <a:t> asking for help with PHP code to connect to a Tor hidden service. The username was quickly changed to “frosty” (03/16/12</a:t>
            </a:r>
            <a:r>
              <a:rPr lang="en-US" sz="1600" dirty="0"/>
              <a:t>).</a:t>
            </a:r>
            <a:br>
              <a:rPr lang="en-US" sz="1600" dirty="0"/>
            </a:br>
            <a:r>
              <a:rPr lang="en-US" sz="1600" dirty="0">
                <a:hlinkClick r:id="rId2"/>
              </a:rPr>
              <a:t>http://</a:t>
            </a:r>
            <a:r>
              <a:rPr lang="en-US" sz="1600" dirty="0" smtClean="0">
                <a:hlinkClick r:id="rId2"/>
              </a:rPr>
              <a:t>stackoverflow.com/questions/15445285/how-can-i-connect-to-a-tor-hidden-service-using-curl-in-php</a:t>
            </a:r>
            <a:r>
              <a:rPr lang="en-US" sz="1600" dirty="0" smtClean="0"/>
              <a:t> </a:t>
            </a:r>
            <a:endParaRPr lang="en-US" sz="1600" dirty="0"/>
          </a:p>
          <a:p>
            <a:endParaRPr lang="en-US" sz="1600" dirty="0" smtClean="0"/>
          </a:p>
          <a:p>
            <a:endParaRPr lang="en-US" sz="1600" dirty="0" smtClean="0"/>
          </a:p>
          <a:p>
            <a:endParaRPr lang="en-US" sz="1600" dirty="0"/>
          </a:p>
          <a:p>
            <a:endParaRPr lang="en-US" sz="1600" dirty="0" smtClean="0"/>
          </a:p>
          <a:p>
            <a:endParaRPr lang="en-US" sz="1600" dirty="0"/>
          </a:p>
          <a:p>
            <a:endParaRPr lang="en-US" sz="1600" dirty="0" smtClean="0"/>
          </a:p>
          <a:p>
            <a:endParaRPr lang="en-US" sz="1600" dirty="0"/>
          </a:p>
          <a:p>
            <a:endParaRPr lang="en-US" sz="1600" dirty="0" smtClean="0"/>
          </a:p>
          <a:p>
            <a:endParaRPr lang="en-US" sz="1600" dirty="0"/>
          </a:p>
          <a:p>
            <a:r>
              <a:rPr lang="en-US" sz="1600" dirty="0" smtClean="0"/>
              <a:t>Guess who is now a suspect for being </a:t>
            </a:r>
            <a:r>
              <a:rPr lang="en-US" sz="1600" dirty="0"/>
              <a:t>“Dread Pirate </a:t>
            </a:r>
            <a:r>
              <a:rPr lang="en-US" sz="1600" dirty="0" smtClean="0"/>
              <a:t>Roberts”? Ross </a:t>
            </a:r>
            <a:r>
              <a:rPr lang="en-US" sz="1600" dirty="0"/>
              <a:t>William </a:t>
            </a:r>
            <a:r>
              <a:rPr lang="en-US" sz="1600" dirty="0" smtClean="0"/>
              <a:t>Ulbricht.</a:t>
            </a:r>
          </a:p>
        </p:txBody>
      </p:sp>
      <p:pic>
        <p:nvPicPr>
          <p:cNvPr id="2050" name="Picture 2" descr="http://cdn.arstechnica.net/wp-content/uploads/2013/10/dpr-1-e1380772783919.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6400800" y="2993668"/>
            <a:ext cx="2488985" cy="232410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1600200" y="2982782"/>
            <a:ext cx="3581400" cy="25596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7842428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074"/>
                                        </p:tgtEl>
                                        <p:attrNameLst>
                                          <p:attrName>style.visibility</p:attrName>
                                        </p:attrNameLst>
                                      </p:cBhvr>
                                      <p:to>
                                        <p:strVal val="visible"/>
                                      </p:to>
                                    </p:set>
                                    <p:anim calcmode="lin" valueType="num">
                                      <p:cBhvr additive="base">
                                        <p:cTn id="11" dur="500" fill="hold"/>
                                        <p:tgtEl>
                                          <p:spTgt spid="3074"/>
                                        </p:tgtEl>
                                        <p:attrNameLst>
                                          <p:attrName>ppt_x</p:attrName>
                                        </p:attrNameLst>
                                      </p:cBhvr>
                                      <p:tavLst>
                                        <p:tav tm="0">
                                          <p:val>
                                            <p:strVal val="#ppt_x"/>
                                          </p:val>
                                        </p:tav>
                                        <p:tav tm="100000">
                                          <p:val>
                                            <p:strVal val="#ppt_x"/>
                                          </p:val>
                                        </p:tav>
                                      </p:tavLst>
                                    </p:anim>
                                    <p:anim calcmode="lin" valueType="num">
                                      <p:cBhvr additive="base">
                                        <p:cTn id="12"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10" end="10"/>
                                            </p:txEl>
                                          </p:spTgt>
                                        </p:tgtEl>
                                        <p:attrNameLst>
                                          <p:attrName>style.visibility</p:attrName>
                                        </p:attrNameLst>
                                      </p:cBhvr>
                                      <p:to>
                                        <p:strVal val="visible"/>
                                      </p:to>
                                    </p:set>
                                    <p:anim calcmode="lin" valueType="num">
                                      <p:cBhvr additive="base">
                                        <p:cTn id="1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19" presetID="21" presetClass="entr" presetSubtype="1" fill="hold" nodeType="withEffect">
                                  <p:stCondLst>
                                    <p:cond delay="0"/>
                                  </p:stCondLst>
                                  <p:childTnLst>
                                    <p:set>
                                      <p:cBhvr>
                                        <p:cTn id="20" dur="1" fill="hold">
                                          <p:stCondLst>
                                            <p:cond delay="0"/>
                                          </p:stCondLst>
                                        </p:cTn>
                                        <p:tgtEl>
                                          <p:spTgt spid="2050"/>
                                        </p:tgtEl>
                                        <p:attrNameLst>
                                          <p:attrName>style.visibility</p:attrName>
                                        </p:attrNameLst>
                                      </p:cBhvr>
                                      <p:to>
                                        <p:strVal val="visible"/>
                                      </p:to>
                                    </p:set>
                                    <p:animEffect transition="in" filter="wheel(1)">
                                      <p:cBhvr>
                                        <p:cTn id="21"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Perspective and General Warnings</a:t>
            </a:r>
            <a:endParaRPr lang="en-US" dirty="0"/>
          </a:p>
        </p:txBody>
      </p:sp>
      <p:sp>
        <p:nvSpPr>
          <p:cNvPr id="3" name="Content Placeholder 2"/>
          <p:cNvSpPr>
            <a:spLocks noGrp="1"/>
          </p:cNvSpPr>
          <p:nvPr>
            <p:ph idx="1"/>
          </p:nvPr>
        </p:nvSpPr>
        <p:spPr/>
        <p:txBody>
          <a:bodyPr/>
          <a:lstStyle/>
          <a:p>
            <a:r>
              <a:rPr lang="en-US" dirty="0" smtClean="0"/>
              <a:t>I will be taking two perspectives</a:t>
            </a:r>
          </a:p>
          <a:p>
            <a:pPr lvl="1"/>
            <a:r>
              <a:rPr lang="en-US" dirty="0" smtClean="0"/>
              <a:t>People trying to stay anonymous</a:t>
            </a:r>
          </a:p>
          <a:p>
            <a:pPr lvl="1"/>
            <a:r>
              <a:rPr lang="en-US" dirty="0" smtClean="0"/>
              <a:t>People trying to de-anonymize users</a:t>
            </a:r>
            <a:endParaRPr lang="en-US" dirty="0"/>
          </a:p>
          <a:p>
            <a:r>
              <a:rPr lang="en-US" dirty="0" smtClean="0"/>
              <a:t>I’m not really a privacy guy</a:t>
            </a:r>
          </a:p>
          <a:p>
            <a:r>
              <a:rPr lang="en-US" dirty="0" smtClean="0"/>
              <a:t>IANAL</a:t>
            </a:r>
          </a:p>
          <a:p>
            <a:r>
              <a:rPr lang="en-US" dirty="0"/>
              <a:t>B</a:t>
            </a:r>
            <a:r>
              <a:rPr lang="en-US" dirty="0" smtClean="0"/>
              <a:t>e careful where you surf, contraband awaits</a:t>
            </a:r>
            <a:endParaRPr lang="en-US" dirty="0"/>
          </a:p>
        </p:txBody>
      </p:sp>
    </p:spTree>
    <p:extLst>
      <p:ext uri="{BB962C8B-B14F-4D97-AF65-F5344CB8AC3E}">
        <p14:creationId xmlns:p14="http://schemas.microsoft.com/office/powerpoint/2010/main" val="83949892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Case 3: </a:t>
            </a:r>
            <a:r>
              <a:rPr lang="en-US" dirty="0"/>
              <a:t>The Silk Road</a:t>
            </a:r>
          </a:p>
        </p:txBody>
      </p:sp>
      <p:sp>
        <p:nvSpPr>
          <p:cNvPr id="3" name="Content Placeholder 2"/>
          <p:cNvSpPr>
            <a:spLocks noGrp="1"/>
          </p:cNvSpPr>
          <p:nvPr>
            <p:ph idx="1"/>
          </p:nvPr>
        </p:nvSpPr>
        <p:spPr>
          <a:xfrm>
            <a:off x="457200" y="1600200"/>
            <a:ext cx="8305800" cy="4708525"/>
          </a:xfrm>
        </p:spPr>
        <p:txBody>
          <a:bodyPr/>
          <a:lstStyle/>
          <a:p>
            <a:r>
              <a:rPr lang="en-US" sz="2000" dirty="0" smtClean="0"/>
              <a:t>Post offices </a:t>
            </a:r>
            <a:r>
              <a:rPr lang="en-US" sz="2000" dirty="0" smtClean="0"/>
              <a:t>started </a:t>
            </a:r>
            <a:r>
              <a:rPr lang="en-US" sz="2000" dirty="0" smtClean="0"/>
              <a:t>to receive packages with drugs</a:t>
            </a:r>
          </a:p>
          <a:p>
            <a:r>
              <a:rPr lang="en-US" sz="2000" dirty="0" smtClean="0"/>
              <a:t>Homeland Security created Operation </a:t>
            </a:r>
            <a:r>
              <a:rPr lang="en-US" sz="2000" dirty="0"/>
              <a:t>Marco </a:t>
            </a:r>
            <a:r>
              <a:rPr lang="en-US" sz="2000" dirty="0" smtClean="0"/>
              <a:t>Polo </a:t>
            </a:r>
            <a:r>
              <a:rPr lang="en-US" sz="2000" dirty="0" smtClean="0"/>
              <a:t>taskforce</a:t>
            </a:r>
          </a:p>
          <a:p>
            <a:r>
              <a:rPr lang="en-US" sz="2000" dirty="0" smtClean="0"/>
              <a:t>Carl </a:t>
            </a:r>
            <a:r>
              <a:rPr lang="en-US" sz="2000" dirty="0"/>
              <a:t>Force (Nob, alias </a:t>
            </a:r>
            <a:r>
              <a:rPr lang="en-US" sz="2000" dirty="0" err="1"/>
              <a:t>Eladio</a:t>
            </a:r>
            <a:r>
              <a:rPr lang="en-US" sz="2000" dirty="0"/>
              <a:t> Guzman), DEA, </a:t>
            </a:r>
            <a:r>
              <a:rPr lang="en-US" sz="2000" dirty="0" smtClean="0"/>
              <a:t>went undercover</a:t>
            </a:r>
            <a:br>
              <a:rPr lang="en-US" sz="2000" dirty="0" smtClean="0"/>
            </a:br>
            <a:r>
              <a:rPr lang="en-US" sz="2000" dirty="0" smtClean="0"/>
              <a:t> pretending </a:t>
            </a:r>
            <a:r>
              <a:rPr lang="en-US" sz="2000" dirty="0"/>
              <a:t>to be a drug </a:t>
            </a:r>
            <a:r>
              <a:rPr lang="en-US" sz="2000" dirty="0" smtClean="0"/>
              <a:t>dealer</a:t>
            </a:r>
            <a:r>
              <a:rPr lang="en-US" sz="2000" dirty="0"/>
              <a:t> </a:t>
            </a:r>
            <a:r>
              <a:rPr lang="en-US" sz="2000" dirty="0" smtClean="0"/>
              <a:t>on the Silk Road</a:t>
            </a:r>
            <a:endParaRPr lang="en-US" sz="2000" dirty="0" smtClean="0"/>
          </a:p>
          <a:p>
            <a:r>
              <a:rPr lang="en-US" sz="2000" dirty="0" smtClean="0"/>
              <a:t>Curtis Green helped </a:t>
            </a:r>
            <a:r>
              <a:rPr lang="en-US" sz="2000" dirty="0" smtClean="0"/>
              <a:t>with customer service on  the </a:t>
            </a:r>
            <a:r>
              <a:rPr lang="en-US" sz="2000" dirty="0"/>
              <a:t>Silk Road (“Flush”/“</a:t>
            </a:r>
            <a:r>
              <a:rPr lang="en-US" sz="2000" dirty="0" err="1"/>
              <a:t>Chronicpain</a:t>
            </a:r>
            <a:r>
              <a:rPr lang="en-US" sz="2000" dirty="0"/>
              <a:t>”</a:t>
            </a:r>
            <a:r>
              <a:rPr lang="en-US" sz="2000" dirty="0" smtClean="0"/>
              <a:t>)</a:t>
            </a:r>
          </a:p>
          <a:p>
            <a:r>
              <a:rPr lang="en-US" sz="2000" dirty="0" smtClean="0"/>
              <a:t>DPR </a:t>
            </a:r>
            <a:r>
              <a:rPr lang="en-US" sz="2000" dirty="0"/>
              <a:t>demanded a scan of Green’s driver’s </a:t>
            </a:r>
            <a:r>
              <a:rPr lang="en-US" sz="2000" dirty="0" smtClean="0"/>
              <a:t>license</a:t>
            </a:r>
          </a:p>
          <a:p>
            <a:r>
              <a:rPr lang="en-US" sz="2000" dirty="0"/>
              <a:t>DPR asked Green to help facilitate </a:t>
            </a:r>
            <a:r>
              <a:rPr lang="en-US" sz="2000" dirty="0" smtClean="0"/>
              <a:t>a </a:t>
            </a:r>
            <a:r>
              <a:rPr lang="en-US" sz="2000" dirty="0"/>
              <a:t>transaction, but it was with an undercover </a:t>
            </a:r>
            <a:r>
              <a:rPr lang="en-US" sz="2000" dirty="0" smtClean="0"/>
              <a:t>agent</a:t>
            </a:r>
            <a:endParaRPr lang="en-US" sz="2000" dirty="0"/>
          </a:p>
          <a:p>
            <a:r>
              <a:rPr lang="en-US" sz="2000" dirty="0" smtClean="0"/>
              <a:t>Green received a package the let </a:t>
            </a:r>
            <a:r>
              <a:rPr lang="en-US" sz="2000" dirty="0" smtClean="0"/>
              <a:t>off </a:t>
            </a:r>
            <a:r>
              <a:rPr lang="en-US" sz="2000" dirty="0" smtClean="0"/>
              <a:t>a </a:t>
            </a:r>
            <a:r>
              <a:rPr lang="en-US" sz="2000" dirty="0" smtClean="0"/>
              <a:t>cloud of </a:t>
            </a:r>
            <a:r>
              <a:rPr lang="en-US" sz="2000" dirty="0" smtClean="0"/>
              <a:t>white powered when opened, just before SWAT and DEA agents landed on him</a:t>
            </a:r>
          </a:p>
          <a:p>
            <a:r>
              <a:rPr lang="en-US" sz="2000" dirty="0" smtClean="0"/>
              <a:t>DPR notice the absence, a Google search  showed the arrest, </a:t>
            </a:r>
            <a:r>
              <a:rPr lang="en-US" sz="2000" dirty="0"/>
              <a:t>and about </a:t>
            </a:r>
            <a:r>
              <a:rPr lang="en-US" sz="2000" dirty="0" smtClean="0"/>
              <a:t>$350,000 in </a:t>
            </a:r>
            <a:r>
              <a:rPr lang="en-US" sz="2000" dirty="0" err="1" smtClean="0"/>
              <a:t>BitCoins</a:t>
            </a:r>
            <a:r>
              <a:rPr lang="en-US" sz="2000" dirty="0" smtClean="0"/>
              <a:t> came up missing in Flush’s </a:t>
            </a:r>
            <a:r>
              <a:rPr lang="en-US" sz="2000" dirty="0" smtClean="0"/>
              <a:t>name</a:t>
            </a:r>
            <a:endParaRPr lang="en-US" sz="2000" dirty="0" smtClean="0"/>
          </a:p>
        </p:txBody>
      </p:sp>
      <p:pic>
        <p:nvPicPr>
          <p:cNvPr id="4" name="Picture 3"/>
          <p:cNvPicPr>
            <a:picLocks noChangeAspect="1"/>
          </p:cNvPicPr>
          <p:nvPr/>
        </p:nvPicPr>
        <p:blipFill>
          <a:blip r:embed="rId2"/>
          <a:stretch>
            <a:fillRect/>
          </a:stretch>
        </p:blipFill>
        <p:spPr>
          <a:xfrm>
            <a:off x="7543800" y="1676400"/>
            <a:ext cx="1422400" cy="1131019"/>
          </a:xfrm>
          <a:prstGeom prst="rect">
            <a:avLst/>
          </a:prstGeom>
        </p:spPr>
      </p:pic>
      <p:pic>
        <p:nvPicPr>
          <p:cNvPr id="5" name="Picture 4"/>
          <p:cNvPicPr>
            <a:picLocks noChangeAspect="1"/>
          </p:cNvPicPr>
          <p:nvPr/>
        </p:nvPicPr>
        <p:blipFill>
          <a:blip r:embed="rId3"/>
          <a:stretch>
            <a:fillRect/>
          </a:stretch>
        </p:blipFill>
        <p:spPr>
          <a:xfrm>
            <a:off x="7543800" y="2895600"/>
            <a:ext cx="1447800" cy="1085850"/>
          </a:xfrm>
          <a:prstGeom prst="rect">
            <a:avLst/>
          </a:prstGeom>
        </p:spPr>
      </p:pic>
    </p:spTree>
    <p:extLst>
      <p:ext uri="{BB962C8B-B14F-4D97-AF65-F5344CB8AC3E}">
        <p14:creationId xmlns:p14="http://schemas.microsoft.com/office/powerpoint/2010/main" val="188740409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ppt_x"/>
                                          </p:val>
                                        </p:tav>
                                        <p:tav tm="100000">
                                          <p:val>
                                            <p:strVal val="#ppt_x"/>
                                          </p:val>
                                        </p:tav>
                                      </p:tavLst>
                                    </p:anim>
                                    <p:anim calcmode="lin" valueType="num">
                                      <p:cBhvr additive="base">
                                        <p:cTn id="2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additive="base">
                                        <p:cTn id="2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additive="base">
                                        <p:cTn id="3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3">
                                            <p:txEl>
                                              <p:pRg st="5" end="5"/>
                                            </p:txEl>
                                          </p:spTgt>
                                        </p:tgtEl>
                                        <p:attrNameLst>
                                          <p:attrName>style.visibility</p:attrName>
                                        </p:attrNameLst>
                                      </p:cBhvr>
                                      <p:to>
                                        <p:strVal val="visible"/>
                                      </p:to>
                                    </p:set>
                                    <p:anim calcmode="lin" valueType="num">
                                      <p:cBhvr additive="base">
                                        <p:cTn id="4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3">
                                            <p:txEl>
                                              <p:pRg st="6" end="6"/>
                                            </p:txEl>
                                          </p:spTgt>
                                        </p:tgtEl>
                                        <p:attrNameLst>
                                          <p:attrName>style.visibility</p:attrName>
                                        </p:attrNameLst>
                                      </p:cBhvr>
                                      <p:to>
                                        <p:strVal val="visible"/>
                                      </p:to>
                                    </p:set>
                                    <p:anim calcmode="lin" valueType="num">
                                      <p:cBhvr additive="base">
                                        <p:cTn id="5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3">
                                            <p:txEl>
                                              <p:pRg st="7" end="7"/>
                                            </p:txEl>
                                          </p:spTgt>
                                        </p:tgtEl>
                                        <p:attrNameLst>
                                          <p:attrName>style.visibility</p:attrName>
                                        </p:attrNameLst>
                                      </p:cBhvr>
                                      <p:to>
                                        <p:strVal val="visible"/>
                                      </p:to>
                                    </p:set>
                                    <p:anim calcmode="lin" valueType="num">
                                      <p:cBhvr additive="base">
                                        <p:cTn id="5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Case 3: </a:t>
            </a:r>
            <a:r>
              <a:rPr lang="en-US" dirty="0"/>
              <a:t>The Silk Road</a:t>
            </a:r>
          </a:p>
        </p:txBody>
      </p:sp>
      <p:sp>
        <p:nvSpPr>
          <p:cNvPr id="3" name="Content Placeholder 2"/>
          <p:cNvSpPr>
            <a:spLocks noGrp="1"/>
          </p:cNvSpPr>
          <p:nvPr>
            <p:ph idx="1"/>
          </p:nvPr>
        </p:nvSpPr>
        <p:spPr>
          <a:xfrm>
            <a:off x="457200" y="1600200"/>
            <a:ext cx="8305800" cy="4708525"/>
          </a:xfrm>
        </p:spPr>
        <p:txBody>
          <a:bodyPr/>
          <a:lstStyle/>
          <a:p>
            <a:r>
              <a:rPr lang="en-US" sz="2000" dirty="0" smtClean="0"/>
              <a:t>Carl </a:t>
            </a:r>
            <a:r>
              <a:rPr lang="en-US" sz="2000" dirty="0"/>
              <a:t>Force </a:t>
            </a:r>
            <a:r>
              <a:rPr lang="en-US" sz="2000" dirty="0" smtClean="0"/>
              <a:t>(Nob</a:t>
            </a:r>
            <a:r>
              <a:rPr lang="en-US" sz="2000" dirty="0"/>
              <a:t>, alias </a:t>
            </a:r>
            <a:r>
              <a:rPr lang="en-US" sz="2000" dirty="0" err="1"/>
              <a:t>Eladio</a:t>
            </a:r>
            <a:r>
              <a:rPr lang="en-US" sz="2000" dirty="0"/>
              <a:t> Guzman)</a:t>
            </a:r>
            <a:r>
              <a:rPr lang="en-US" sz="2000" dirty="0" smtClean="0"/>
              <a:t>, DEA, had been pretending to be a drug dealer. DPR contacted him about a hit on Green.</a:t>
            </a:r>
          </a:p>
          <a:p>
            <a:r>
              <a:rPr lang="en-US" sz="2000" dirty="0" smtClean="0"/>
              <a:t>Fake torture images of Green created</a:t>
            </a:r>
          </a:p>
          <a:p>
            <a:r>
              <a:rPr lang="en-US" sz="2000" dirty="0" smtClean="0"/>
              <a:t>Admin Cirrus also turned</a:t>
            </a:r>
          </a:p>
          <a:p>
            <a:r>
              <a:rPr lang="en-US" sz="2000" dirty="0"/>
              <a:t>Secret Service Special Agent Shaun Bridges &amp; Carl Force of the DEA caught </a:t>
            </a:r>
            <a:r>
              <a:rPr lang="en-US" sz="2000" dirty="0" smtClean="0"/>
              <a:t>later stealing </a:t>
            </a:r>
            <a:r>
              <a:rPr lang="en-US" sz="2000" dirty="0" err="1"/>
              <a:t>BitCoins</a:t>
            </a:r>
            <a:r>
              <a:rPr lang="en-US" sz="2000" dirty="0"/>
              <a:t> using an admin account (“</a:t>
            </a:r>
            <a:r>
              <a:rPr lang="en-US" sz="2000" dirty="0" err="1"/>
              <a:t>Chronicpain</a:t>
            </a:r>
            <a:r>
              <a:rPr lang="en-US" sz="2000" dirty="0"/>
              <a:t>/Flush”) used during the investigation to change user </a:t>
            </a:r>
            <a:r>
              <a:rPr lang="en-US" sz="2000" dirty="0" smtClean="0"/>
              <a:t>passwords</a:t>
            </a:r>
          </a:p>
          <a:p>
            <a:r>
              <a:rPr lang="en-US" sz="2000" dirty="0"/>
              <a:t>Tarbell: </a:t>
            </a:r>
            <a:r>
              <a:rPr lang="en-US" sz="2000" dirty="0" smtClean="0"/>
              <a:t>“it’s </a:t>
            </a:r>
            <a:r>
              <a:rPr lang="en-US" sz="2000" dirty="0"/>
              <a:t>as if you found out at the end of </a:t>
            </a:r>
            <a:r>
              <a:rPr lang="en-US" sz="2000" i="1" dirty="0"/>
              <a:t>Breaking Bad</a:t>
            </a:r>
            <a:r>
              <a:rPr lang="en-US" sz="2000" dirty="0"/>
              <a:t> that Hank was dirty the whole time.” </a:t>
            </a:r>
          </a:p>
          <a:p>
            <a:endParaRPr lang="en-US" sz="2000" dirty="0"/>
          </a:p>
        </p:txBody>
      </p:sp>
    </p:spTree>
    <p:extLst>
      <p:ext uri="{BB962C8B-B14F-4D97-AF65-F5344CB8AC3E}">
        <p14:creationId xmlns:p14="http://schemas.microsoft.com/office/powerpoint/2010/main" val="327009853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Case 3: </a:t>
            </a:r>
            <a:r>
              <a:rPr lang="en-US" dirty="0"/>
              <a:t>The Silk Road</a:t>
            </a:r>
          </a:p>
        </p:txBody>
      </p:sp>
      <p:sp>
        <p:nvSpPr>
          <p:cNvPr id="3" name="Content Placeholder 2"/>
          <p:cNvSpPr>
            <a:spLocks noGrp="1"/>
          </p:cNvSpPr>
          <p:nvPr>
            <p:ph idx="1"/>
          </p:nvPr>
        </p:nvSpPr>
        <p:spPr>
          <a:xfrm>
            <a:off x="457200" y="1143000"/>
            <a:ext cx="8153400" cy="4708525"/>
          </a:xfrm>
        </p:spPr>
        <p:txBody>
          <a:bodyPr/>
          <a:lstStyle/>
          <a:p>
            <a:r>
              <a:rPr lang="en-US" sz="1800" dirty="0" smtClean="0"/>
              <a:t>Someone was connecting to a server that hosts the Silk Road from an </a:t>
            </a:r>
            <a:r>
              <a:rPr lang="en-US" sz="1800" dirty="0"/>
              <a:t>Internet </a:t>
            </a:r>
            <a:r>
              <a:rPr lang="en-US" sz="1800" dirty="0" smtClean="0"/>
              <a:t>café near where Ross lived in </a:t>
            </a:r>
            <a:r>
              <a:rPr lang="en-US" sz="1800" dirty="0"/>
              <a:t>San </a:t>
            </a:r>
            <a:r>
              <a:rPr lang="en-US" sz="1800" dirty="0" smtClean="0"/>
              <a:t>Francisco. Private messages on Silk Road make it seem </a:t>
            </a:r>
            <a:r>
              <a:rPr lang="en-US" sz="1800" dirty="0"/>
              <a:t>Dread Pirate </a:t>
            </a:r>
            <a:r>
              <a:rPr lang="en-US" sz="1800" dirty="0" smtClean="0"/>
              <a:t>Roberts lived in the Pacific time zone.</a:t>
            </a:r>
          </a:p>
          <a:p>
            <a:r>
              <a:rPr lang="en-US" sz="1800" dirty="0" smtClean="0"/>
              <a:t>IP of a Silk Road server was attached to via a VPN server that was connected to by an IP belonging to an </a:t>
            </a:r>
            <a:r>
              <a:rPr lang="en-US" sz="1800" dirty="0"/>
              <a:t>Internet cafe on Laguna Street in San Francisco </a:t>
            </a:r>
            <a:r>
              <a:rPr lang="en-US" sz="1800" dirty="0" smtClean="0"/>
              <a:t>from which Ulbricht had also connected to his Gmail account with (both on </a:t>
            </a:r>
            <a:r>
              <a:rPr lang="fr-FR" sz="1800" dirty="0" err="1"/>
              <a:t>June</a:t>
            </a:r>
            <a:r>
              <a:rPr lang="fr-FR" sz="1800" dirty="0"/>
              <a:t> 3, </a:t>
            </a:r>
            <a:r>
              <a:rPr lang="fr-FR" sz="1800" dirty="0" smtClean="0"/>
              <a:t>2013</a:t>
            </a:r>
            <a:r>
              <a:rPr lang="en-US" sz="1800" dirty="0" smtClean="0"/>
              <a:t>). </a:t>
            </a:r>
          </a:p>
          <a:p>
            <a:r>
              <a:rPr lang="en-US" sz="1800" dirty="0" smtClean="0"/>
              <a:t>PM to </a:t>
            </a:r>
            <a:r>
              <a:rPr lang="en-US" sz="1800" dirty="0"/>
              <a:t>Dread Pirate </a:t>
            </a:r>
            <a:r>
              <a:rPr lang="en-US" sz="1800" dirty="0" smtClean="0"/>
              <a:t>Roberts from a user said the site was leaking "</a:t>
            </a:r>
            <a:r>
              <a:rPr lang="en-US" sz="1800" dirty="0"/>
              <a:t>some sort of external IP address" </a:t>
            </a:r>
            <a:r>
              <a:rPr lang="en-US" sz="1800" dirty="0" smtClean="0"/>
              <a:t>belonging to the VPN. Apparently there was a </a:t>
            </a:r>
            <a:r>
              <a:rPr lang="en-US" sz="1800" dirty="0" err="1" smtClean="0"/>
              <a:t>Reddit</a:t>
            </a:r>
            <a:r>
              <a:rPr lang="en-US" sz="1800" dirty="0" smtClean="0"/>
              <a:t> thread too</a:t>
            </a:r>
            <a:r>
              <a:rPr lang="en-US" sz="1800" dirty="0"/>
              <a:t>. (</a:t>
            </a:r>
            <a:r>
              <a:rPr lang="en-US" sz="1800" dirty="0">
                <a:hlinkClick r:id="rId2"/>
              </a:rPr>
              <a:t>https://www.reddit.com/r/SilkRoad/comments/1dmznd/should_we_be_worried_showing_on_login_page</a:t>
            </a:r>
            <a:r>
              <a:rPr lang="en-US" sz="1800" dirty="0" smtClean="0">
                <a:hlinkClick r:id="rId2"/>
              </a:rPr>
              <a:t>/</a:t>
            </a:r>
            <a:r>
              <a:rPr lang="en-US" sz="1800" dirty="0" smtClean="0"/>
              <a:t> ?)</a:t>
            </a:r>
            <a:endParaRPr lang="en-US" sz="1800" dirty="0"/>
          </a:p>
          <a:p>
            <a:r>
              <a:rPr lang="en-US" sz="1800" dirty="0" smtClean="0"/>
              <a:t>FBI agent </a:t>
            </a:r>
            <a:r>
              <a:rPr lang="en-US" sz="1800" dirty="0"/>
              <a:t>Christopher </a:t>
            </a:r>
            <a:r>
              <a:rPr lang="en-US" sz="1800" dirty="0" smtClean="0"/>
              <a:t>Tarbell tried to cause and error by tossing </a:t>
            </a:r>
            <a:r>
              <a:rPr lang="en-US" sz="1800" dirty="0" smtClean="0"/>
              <a:t>things </a:t>
            </a:r>
            <a:r>
              <a:rPr lang="en-US" sz="1800" dirty="0" smtClean="0"/>
              <a:t>a Silk Road </a:t>
            </a:r>
          </a:p>
          <a:p>
            <a:r>
              <a:rPr lang="hr-HR" sz="1800" dirty="0" smtClean="0"/>
              <a:t>193.107.86.49 (</a:t>
            </a:r>
            <a:r>
              <a:rPr lang="en-US" sz="1800" dirty="0"/>
              <a:t>Thor Data Center, </a:t>
            </a:r>
            <a:r>
              <a:rPr lang="en-US" sz="1800" dirty="0" smtClean="0"/>
              <a:t>Reykjavik Iceland) </a:t>
            </a:r>
            <a:r>
              <a:rPr lang="hr-HR" sz="1800" dirty="0" smtClean="0"/>
              <a:t>had same </a:t>
            </a:r>
            <a:r>
              <a:rPr lang="en-US" sz="1800" dirty="0" err="1" smtClean="0"/>
              <a:t>Captcha</a:t>
            </a:r>
            <a:r>
              <a:rPr lang="en-US" sz="1800" dirty="0" smtClean="0"/>
              <a:t> as Silk Road</a:t>
            </a:r>
            <a:endParaRPr lang="en-US" sz="1800" dirty="0"/>
          </a:p>
          <a:p>
            <a:endParaRPr lang="en-US" sz="1800" dirty="0"/>
          </a:p>
          <a:p>
            <a:endParaRPr lang="en-US" sz="1800" dirty="0"/>
          </a:p>
          <a:p>
            <a:endParaRPr lang="en-US" sz="1800" dirty="0" smtClean="0"/>
          </a:p>
          <a:p>
            <a:endParaRPr lang="en-US" sz="1800" dirty="0"/>
          </a:p>
          <a:p>
            <a:endParaRPr lang="en-US" sz="1800" dirty="0" smtClean="0"/>
          </a:p>
          <a:p>
            <a:endParaRPr lang="en-US" sz="1800" dirty="0"/>
          </a:p>
          <a:p>
            <a:endParaRPr lang="en-US" sz="1800" dirty="0"/>
          </a:p>
        </p:txBody>
      </p:sp>
    </p:spTree>
    <p:extLst>
      <p:ext uri="{BB962C8B-B14F-4D97-AF65-F5344CB8AC3E}">
        <p14:creationId xmlns:p14="http://schemas.microsoft.com/office/powerpoint/2010/main" val="27584017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Case 3: </a:t>
            </a:r>
            <a:r>
              <a:rPr lang="en-US" dirty="0"/>
              <a:t>The Silk Road</a:t>
            </a:r>
          </a:p>
        </p:txBody>
      </p:sp>
      <p:sp>
        <p:nvSpPr>
          <p:cNvPr id="3" name="Content Placeholder 2"/>
          <p:cNvSpPr>
            <a:spLocks noGrp="1"/>
          </p:cNvSpPr>
          <p:nvPr>
            <p:ph idx="1"/>
          </p:nvPr>
        </p:nvSpPr>
        <p:spPr>
          <a:xfrm>
            <a:off x="457200" y="1463675"/>
            <a:ext cx="8153400" cy="4708525"/>
          </a:xfrm>
        </p:spPr>
        <p:txBody>
          <a:bodyPr/>
          <a:lstStyle/>
          <a:p>
            <a:r>
              <a:rPr lang="en-US" sz="1800" dirty="0" smtClean="0"/>
              <a:t>FBI </a:t>
            </a:r>
            <a:r>
              <a:rPr lang="en-US" sz="1800" dirty="0"/>
              <a:t>starts taking down </a:t>
            </a:r>
            <a:r>
              <a:rPr lang="en-US" sz="1800" dirty="0" err="1"/>
              <a:t>SilkRoad</a:t>
            </a:r>
            <a:r>
              <a:rPr lang="en-US" sz="1800" dirty="0"/>
              <a:t> servers, though I’m </a:t>
            </a:r>
            <a:r>
              <a:rPr lang="en-US" sz="1800" dirty="0" smtClean="0"/>
              <a:t>not </a:t>
            </a:r>
            <a:r>
              <a:rPr lang="en-US" sz="1800" dirty="0" smtClean="0"/>
              <a:t>100% </a:t>
            </a:r>
            <a:r>
              <a:rPr lang="en-US" sz="1800" dirty="0"/>
              <a:t>sure how they were found. Could have been money trail to aliases, or as Nicholas Weaver conjectured, they hacked </a:t>
            </a:r>
            <a:r>
              <a:rPr lang="en-US" sz="1800" dirty="0" err="1"/>
              <a:t>SilkRoad</a:t>
            </a:r>
            <a:r>
              <a:rPr lang="en-US" sz="1800" dirty="0"/>
              <a:t> and made it contact an outsides server without using Tor so it revealed it’s real IP. Once located, FBI was able to get a copy of one of the servers.</a:t>
            </a:r>
          </a:p>
          <a:p>
            <a:r>
              <a:rPr lang="en-US" sz="1800" dirty="0" smtClean="0"/>
              <a:t>Ross keep a diary/log of sorts. </a:t>
            </a:r>
            <a:r>
              <a:rPr lang="en-US" sz="1800" dirty="0"/>
              <a:t/>
            </a:r>
            <a:br>
              <a:rPr lang="en-US" sz="1800" dirty="0"/>
            </a:br>
            <a:r>
              <a:rPr lang="en-US" sz="1800" dirty="0" smtClean="0"/>
              <a:t>Side notes: </a:t>
            </a:r>
          </a:p>
          <a:p>
            <a:pPr lvl="1"/>
            <a:r>
              <a:rPr lang="en-US" sz="1400" dirty="0" smtClean="0"/>
              <a:t>Protection racked was getting around $50, week not to </a:t>
            </a:r>
            <a:r>
              <a:rPr lang="en-US" sz="1400" dirty="0" err="1" smtClean="0"/>
              <a:t>DoS</a:t>
            </a:r>
            <a:r>
              <a:rPr lang="en-US" sz="1400" dirty="0" smtClean="0"/>
              <a:t> the site.</a:t>
            </a:r>
          </a:p>
          <a:p>
            <a:pPr lvl="1"/>
            <a:r>
              <a:rPr lang="en-US" sz="1400" dirty="0"/>
              <a:t>May </a:t>
            </a:r>
            <a:r>
              <a:rPr lang="en-US" sz="1400" dirty="0" smtClean="0"/>
              <a:t>2013, attackers key site down for a week</a:t>
            </a:r>
            <a:endParaRPr lang="en-US" sz="1400" dirty="0"/>
          </a:p>
          <a:p>
            <a:r>
              <a:rPr lang="en-US" sz="1800" dirty="0" smtClean="0"/>
              <a:t>User </a:t>
            </a:r>
            <a:r>
              <a:rPr lang="en-US" sz="1800" dirty="0" err="1" smtClean="0"/>
              <a:t>FriendlyChemist</a:t>
            </a:r>
            <a:r>
              <a:rPr lang="en-US" sz="1800" dirty="0" smtClean="0"/>
              <a:t> apparently hacked </a:t>
            </a:r>
            <a:r>
              <a:rPr lang="en-US" sz="1800" dirty="0"/>
              <a:t>user </a:t>
            </a:r>
            <a:r>
              <a:rPr lang="en-US" sz="1800" dirty="0" err="1" smtClean="0"/>
              <a:t>Lucydrop</a:t>
            </a:r>
            <a:r>
              <a:rPr lang="en-US" sz="1800" dirty="0" smtClean="0"/>
              <a:t> system, got a list of users and emails, and tried to black mail Ross</a:t>
            </a:r>
          </a:p>
          <a:p>
            <a:r>
              <a:rPr lang="en-US" sz="1800" dirty="0" smtClean="0"/>
              <a:t>Ross tried </a:t>
            </a:r>
            <a:r>
              <a:rPr lang="en-US" sz="1800" dirty="0"/>
              <a:t>to </a:t>
            </a:r>
            <a:r>
              <a:rPr lang="en-US" sz="1800" dirty="0" smtClean="0"/>
              <a:t>hire </a:t>
            </a:r>
            <a:r>
              <a:rPr lang="en-US" sz="1800" dirty="0"/>
              <a:t>user </a:t>
            </a:r>
            <a:r>
              <a:rPr lang="en-US" sz="1800" dirty="0" err="1" smtClean="0"/>
              <a:t>redandwhite</a:t>
            </a:r>
            <a:r>
              <a:rPr lang="en-US" sz="1800" dirty="0" smtClean="0"/>
              <a:t> to kill </a:t>
            </a:r>
            <a:r>
              <a:rPr lang="en-US" sz="1800" dirty="0" err="1" smtClean="0"/>
              <a:t>FriendlyChemist</a:t>
            </a:r>
            <a:r>
              <a:rPr lang="en-US" sz="1800" dirty="0" smtClean="0"/>
              <a:t>. </a:t>
            </a:r>
            <a:r>
              <a:rPr lang="en-US" sz="1800" dirty="0"/>
              <a:t>Later </a:t>
            </a:r>
            <a:r>
              <a:rPr lang="en-US" sz="1800" dirty="0" err="1" smtClean="0"/>
              <a:t>FriendlyChemist’s</a:t>
            </a:r>
            <a:r>
              <a:rPr lang="en-US" sz="1800" dirty="0" smtClean="0"/>
              <a:t> associate Tony76 and housemates. Also other scammers.</a:t>
            </a:r>
          </a:p>
          <a:p>
            <a:r>
              <a:rPr lang="en-US" sz="1800" dirty="0" smtClean="0"/>
              <a:t>As far as we can tell, </a:t>
            </a:r>
            <a:r>
              <a:rPr lang="en-US" sz="1800" dirty="0" smtClean="0"/>
              <a:t>Ulbricht got scammed and no murders happened</a:t>
            </a:r>
            <a:endParaRPr lang="en-US" sz="1800" dirty="0"/>
          </a:p>
          <a:p>
            <a:endParaRPr lang="en-US" sz="1800" dirty="0"/>
          </a:p>
          <a:p>
            <a:endParaRPr lang="en-US" sz="1800" dirty="0" smtClean="0"/>
          </a:p>
          <a:p>
            <a:endParaRPr lang="en-US" sz="1800" dirty="0"/>
          </a:p>
          <a:p>
            <a:endParaRPr lang="en-US" sz="1800" dirty="0" smtClean="0"/>
          </a:p>
          <a:p>
            <a:endParaRPr lang="en-US" sz="1800" dirty="0"/>
          </a:p>
          <a:p>
            <a:endParaRPr lang="en-US" sz="1800" dirty="0"/>
          </a:p>
        </p:txBody>
      </p:sp>
    </p:spTree>
    <p:extLst>
      <p:ext uri="{BB962C8B-B14F-4D97-AF65-F5344CB8AC3E}">
        <p14:creationId xmlns:p14="http://schemas.microsoft.com/office/powerpoint/2010/main" val="185913260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 calcmode="lin" valueType="num">
                                      <p:cBhvr additive="base">
                                        <p:cTn id="3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Case 3: The Silk Road</a:t>
            </a:r>
          </a:p>
        </p:txBody>
      </p:sp>
      <p:sp>
        <p:nvSpPr>
          <p:cNvPr id="3" name="Content Placeholder 2"/>
          <p:cNvSpPr>
            <a:spLocks noGrp="1"/>
          </p:cNvSpPr>
          <p:nvPr>
            <p:ph idx="1"/>
          </p:nvPr>
        </p:nvSpPr>
        <p:spPr>
          <a:xfrm>
            <a:off x="457200" y="1295400"/>
            <a:ext cx="8305800" cy="4860925"/>
          </a:xfrm>
        </p:spPr>
        <p:txBody>
          <a:bodyPr/>
          <a:lstStyle/>
          <a:p>
            <a:r>
              <a:rPr lang="en-US" sz="1600" dirty="0" smtClean="0"/>
              <a:t>On </a:t>
            </a:r>
            <a:r>
              <a:rPr lang="en-US" sz="1600" dirty="0"/>
              <a:t>07/10/13 US Customs intercepted 9 IDs with different names, but all having a picture of Ulbricht</a:t>
            </a:r>
            <a:r>
              <a:rPr lang="en-US" sz="1600" dirty="0" smtClean="0"/>
              <a:t>. Homeland Security interviewed Ulbricht, but he denied having ordered them. </a:t>
            </a:r>
          </a:p>
          <a:p>
            <a:endParaRPr lang="en-US" sz="1600" dirty="0"/>
          </a:p>
          <a:p>
            <a:endParaRPr lang="en-US" sz="1600" dirty="0" smtClean="0"/>
          </a:p>
          <a:p>
            <a:endParaRPr lang="en-US" sz="1600" dirty="0"/>
          </a:p>
          <a:p>
            <a:endParaRPr lang="en-US" sz="1600" dirty="0" smtClean="0"/>
          </a:p>
          <a:p>
            <a:endParaRPr lang="en-US" sz="1600" dirty="0"/>
          </a:p>
          <a:p>
            <a:endParaRPr lang="en-US" sz="1600" dirty="0" smtClean="0"/>
          </a:p>
          <a:p>
            <a:endParaRPr lang="en-US" sz="1600" dirty="0"/>
          </a:p>
          <a:p>
            <a:endParaRPr lang="en-US" sz="1600" dirty="0" smtClean="0"/>
          </a:p>
          <a:p>
            <a:pPr marL="136525" indent="0">
              <a:buNone/>
            </a:pPr>
            <a:endParaRPr lang="en-US" sz="1600" dirty="0" smtClean="0"/>
          </a:p>
          <a:p>
            <a:r>
              <a:rPr lang="en-US" sz="1600" dirty="0" smtClean="0"/>
              <a:t>Smart: “ULBRICHT </a:t>
            </a:r>
            <a:r>
              <a:rPr lang="en-US" sz="1600" dirty="0"/>
              <a:t>generally refused to answer any questions pertaining to the purchase of this or other counterfeit identity </a:t>
            </a:r>
            <a:r>
              <a:rPr lang="en-US" sz="1600" dirty="0" smtClean="0"/>
              <a:t>documents.”</a:t>
            </a:r>
          </a:p>
          <a:p>
            <a:r>
              <a:rPr lang="en-US" sz="1600" dirty="0" smtClean="0"/>
              <a:t>Stupid: “However</a:t>
            </a:r>
            <a:r>
              <a:rPr lang="en-US" sz="1600" dirty="0"/>
              <a:t>, ULBRICHT volunteered that "hypothetically" anyone could go onto a website named "Silk Road" on "Tor" and purchase any drugs or fake identity documents the person wanted. </a:t>
            </a:r>
            <a:r>
              <a:rPr lang="en-US" sz="1600" dirty="0" smtClean="0"/>
              <a:t>“</a:t>
            </a:r>
          </a:p>
          <a:p>
            <a:r>
              <a:rPr lang="en-US" sz="1600" dirty="0" smtClean="0"/>
              <a:t>Roommates knew him as “Josh”. PMs show DPR was interested in getting fake IDs.</a:t>
            </a:r>
            <a:endParaRPr lang="en-US" sz="1600" dirty="0"/>
          </a:p>
        </p:txBody>
      </p:sp>
      <p:pic>
        <p:nvPicPr>
          <p:cNvPr id="1026" name="Picture 2" descr="http://cdn.arstechnica.net/wp-content/uploads/2013/11/1-3d2be2be3f-640x494.jp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2819400" y="1828800"/>
            <a:ext cx="3429000" cy="2646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126313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0-#ppt_w/2"/>
                                          </p:val>
                                        </p:tav>
                                        <p:tav tm="100000">
                                          <p:val>
                                            <p:strVal val="#ppt_x"/>
                                          </p:val>
                                        </p:tav>
                                      </p:tavLst>
                                    </p:anim>
                                    <p:anim calcmode="lin" valueType="num">
                                      <p:cBhvr additive="base">
                                        <p:cTn id="8" dur="500" fill="hold"/>
                                        <p:tgtEl>
                                          <p:spTgt spid="1026"/>
                                        </p:tgtEl>
                                        <p:attrNameLst>
                                          <p:attrName>ppt_y</p:attrName>
                                        </p:attrNameLst>
                                      </p:cBhvr>
                                      <p:tavLst>
                                        <p:tav tm="0">
                                          <p:val>
                                            <p:strVal val="0-#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10" end="10"/>
                                            </p:txEl>
                                          </p:spTgt>
                                        </p:tgtEl>
                                        <p:attrNameLst>
                                          <p:attrName>style.visibility</p:attrName>
                                        </p:attrNameLst>
                                      </p:cBhvr>
                                      <p:to>
                                        <p:strVal val="visible"/>
                                      </p:to>
                                    </p:set>
                                    <p:anim calcmode="lin" valueType="num">
                                      <p:cBhvr additive="base">
                                        <p:cTn id="1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11" end="11"/>
                                            </p:txEl>
                                          </p:spTgt>
                                        </p:tgtEl>
                                        <p:attrNameLst>
                                          <p:attrName>style.visibility</p:attrName>
                                        </p:attrNameLst>
                                      </p:cBhvr>
                                      <p:to>
                                        <p:strVal val="visible"/>
                                      </p:to>
                                    </p:set>
                                    <p:anim calcmode="lin" valueType="num">
                                      <p:cBhvr additive="base">
                                        <p:cTn id="23"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xEl>
                                              <p:pRg st="12" end="12"/>
                                            </p:txEl>
                                          </p:spTgt>
                                        </p:tgtEl>
                                        <p:attrNameLst>
                                          <p:attrName>style.visibility</p:attrName>
                                        </p:attrNameLst>
                                      </p:cBhvr>
                                      <p:to>
                                        <p:strVal val="visible"/>
                                      </p:to>
                                    </p:set>
                                    <p:anim calcmode="lin" valueType="num">
                                      <p:cBhvr additive="base">
                                        <p:cTn id="29"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Case 3: </a:t>
            </a:r>
            <a:r>
              <a:rPr lang="en-US" dirty="0" smtClean="0"/>
              <a:t>The Silk Road</a:t>
            </a:r>
            <a:endParaRPr lang="en-US" dirty="0"/>
          </a:p>
        </p:txBody>
      </p:sp>
      <p:sp>
        <p:nvSpPr>
          <p:cNvPr id="3" name="Content Placeholder 2"/>
          <p:cNvSpPr>
            <a:spLocks noGrp="1"/>
          </p:cNvSpPr>
          <p:nvPr>
            <p:ph idx="1"/>
          </p:nvPr>
        </p:nvSpPr>
        <p:spPr>
          <a:xfrm>
            <a:off x="457200" y="1447800"/>
            <a:ext cx="8001000" cy="4860925"/>
          </a:xfrm>
        </p:spPr>
        <p:txBody>
          <a:bodyPr/>
          <a:lstStyle/>
          <a:p>
            <a:r>
              <a:rPr lang="en-US" sz="1600" dirty="0" smtClean="0"/>
              <a:t>Server </a:t>
            </a:r>
            <a:r>
              <a:rPr lang="en-US" sz="1600" dirty="0"/>
              <a:t>used SSH and a public key that ended in </a:t>
            </a:r>
            <a:r>
              <a:rPr lang="en-US" sz="1600" dirty="0" err="1">
                <a:hlinkClick r:id="rId2"/>
              </a:rPr>
              <a:t>frosty@frosty</a:t>
            </a:r>
            <a:r>
              <a:rPr lang="en-US" sz="1600" dirty="0">
                <a:hlinkClick r:id="rId2"/>
              </a:rPr>
              <a:t>.</a:t>
            </a:r>
            <a:r>
              <a:rPr lang="en-US" sz="1600" dirty="0"/>
              <a:t> Server also had </a:t>
            </a:r>
            <a:r>
              <a:rPr lang="en-US" sz="1600" dirty="0" smtClean="0"/>
              <a:t>some </a:t>
            </a:r>
            <a:r>
              <a:rPr lang="en-US" sz="1600" dirty="0"/>
              <a:t>of the same code posted on </a:t>
            </a:r>
            <a:r>
              <a:rPr lang="en-US" sz="1600" dirty="0" err="1"/>
              <a:t>StackOverflow</a:t>
            </a:r>
            <a:r>
              <a:rPr lang="en-US" sz="1600" dirty="0"/>
              <a:t>.</a:t>
            </a:r>
          </a:p>
          <a:p>
            <a:r>
              <a:rPr lang="en-US" sz="1600" dirty="0" smtClean="0"/>
              <a:t>Eventually, on  10/01/2013 the FBI </a:t>
            </a:r>
            <a:r>
              <a:rPr lang="en-US" sz="1600" dirty="0"/>
              <a:t>Landed on him in a Library right after he entered the password for his </a:t>
            </a:r>
            <a:r>
              <a:rPr lang="en-US" sz="1600" dirty="0" smtClean="0"/>
              <a:t>laptop (staging a fight behind him). More evidence was found on his laptop.</a:t>
            </a:r>
          </a:p>
          <a:p>
            <a:r>
              <a:rPr lang="en-US" sz="1600" dirty="0" smtClean="0"/>
              <a:t>He had been downloading the previous night </a:t>
            </a:r>
            <a:r>
              <a:rPr lang="en-US" sz="1600" dirty="0"/>
              <a:t>Colbert </a:t>
            </a:r>
            <a:r>
              <a:rPr lang="en-US" sz="1600" dirty="0" smtClean="0"/>
              <a:t>Report interviewing</a:t>
            </a:r>
            <a:r>
              <a:rPr lang="en-US" sz="1600" i="1" dirty="0" smtClean="0"/>
              <a:t>, </a:t>
            </a:r>
            <a:r>
              <a:rPr lang="en-US" sz="1600" dirty="0"/>
              <a:t>Vince Gilligan, creator of </a:t>
            </a:r>
            <a:r>
              <a:rPr lang="en-US" sz="1600" i="1" dirty="0"/>
              <a:t>Breaking </a:t>
            </a:r>
            <a:r>
              <a:rPr lang="en-US" sz="1600" i="1" dirty="0" smtClean="0"/>
              <a:t>Bad, just after series finale</a:t>
            </a:r>
            <a:endParaRPr lang="en-US" sz="1600" dirty="0" smtClean="0"/>
          </a:p>
          <a:p>
            <a:endParaRPr lang="en-US" sz="1600" dirty="0"/>
          </a:p>
          <a:p>
            <a:endParaRPr lang="en-US" sz="1600" dirty="0"/>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2971800" y="4038600"/>
            <a:ext cx="3276600" cy="24509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8800530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098"/>
                                        </p:tgtEl>
                                        <p:attrNameLst>
                                          <p:attrName>style.visibility</p:attrName>
                                        </p:attrNameLst>
                                      </p:cBhvr>
                                      <p:to>
                                        <p:strVal val="visible"/>
                                      </p:to>
                                    </p:set>
                                    <p:anim calcmode="lin" valueType="num">
                                      <p:cBhvr additive="base">
                                        <p:cTn id="23" dur="500" fill="hold"/>
                                        <p:tgtEl>
                                          <p:spTgt spid="4098"/>
                                        </p:tgtEl>
                                        <p:attrNameLst>
                                          <p:attrName>ppt_x</p:attrName>
                                        </p:attrNameLst>
                                      </p:cBhvr>
                                      <p:tavLst>
                                        <p:tav tm="0">
                                          <p:val>
                                            <p:strVal val="#ppt_x"/>
                                          </p:val>
                                        </p:tav>
                                        <p:tav tm="100000">
                                          <p:val>
                                            <p:strVal val="#ppt_x"/>
                                          </p:val>
                                        </p:tav>
                                      </p:tavLst>
                                    </p:anim>
                                    <p:anim calcmode="lin" valueType="num">
                                      <p:cBhvr additive="base">
                                        <p:cTn id="24"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Case 3: </a:t>
            </a:r>
            <a:r>
              <a:rPr lang="en-US" dirty="0" smtClean="0"/>
              <a:t>The Silk Road</a:t>
            </a:r>
            <a:endParaRPr lang="en-US" dirty="0"/>
          </a:p>
        </p:txBody>
      </p:sp>
      <p:sp>
        <p:nvSpPr>
          <p:cNvPr id="3" name="Content Placeholder 2"/>
          <p:cNvSpPr>
            <a:spLocks noGrp="1"/>
          </p:cNvSpPr>
          <p:nvPr>
            <p:ph idx="1"/>
          </p:nvPr>
        </p:nvSpPr>
        <p:spPr>
          <a:xfrm>
            <a:off x="457200" y="1447800"/>
            <a:ext cx="8001000" cy="4860925"/>
          </a:xfrm>
        </p:spPr>
        <p:txBody>
          <a:bodyPr/>
          <a:lstStyle/>
          <a:p>
            <a:r>
              <a:rPr lang="en-US" sz="1600" dirty="0"/>
              <a:t>When caught</a:t>
            </a:r>
            <a:r>
              <a:rPr lang="en-US" sz="1600" dirty="0" smtClean="0"/>
              <a:t>, </a:t>
            </a:r>
            <a:r>
              <a:rPr lang="en-US" sz="1600" dirty="0"/>
              <a:t>Ulbricht </a:t>
            </a:r>
            <a:r>
              <a:rPr lang="en-US" sz="1600" dirty="0" smtClean="0"/>
              <a:t>supposedly said to Tarbell “</a:t>
            </a:r>
            <a:r>
              <a:rPr lang="en-US" sz="1600" dirty="0"/>
              <a:t>I don’t suppose $20 million can get me out of this?</a:t>
            </a:r>
            <a:r>
              <a:rPr lang="en-US" sz="1600" dirty="0" smtClean="0"/>
              <a:t>”</a:t>
            </a:r>
          </a:p>
          <a:p>
            <a:r>
              <a:rPr lang="en-US" sz="1600" dirty="0" smtClean="0"/>
              <a:t>Claim was maid by Ulbricht’s attorney that </a:t>
            </a:r>
            <a:r>
              <a:rPr lang="en-US" sz="1600" dirty="0"/>
              <a:t>Ulbricht </a:t>
            </a:r>
            <a:r>
              <a:rPr lang="en-US" sz="1600" dirty="0" smtClean="0"/>
              <a:t> started SR1.0, but sold it off quickly</a:t>
            </a:r>
            <a:endParaRPr lang="en-US" sz="1600" dirty="0"/>
          </a:p>
          <a:p>
            <a:r>
              <a:rPr lang="en-US" sz="1600" dirty="0" smtClean="0"/>
              <a:t>Assistant </a:t>
            </a:r>
            <a:r>
              <a:rPr lang="en-US" sz="1600" dirty="0"/>
              <a:t>US Attorney </a:t>
            </a:r>
            <a:r>
              <a:rPr lang="en-US" sz="1600" dirty="0" err="1"/>
              <a:t>Serrin</a:t>
            </a:r>
            <a:r>
              <a:rPr lang="en-US" sz="1600" dirty="0"/>
              <a:t> Turner: "There's no dispute when the defendant was arrested, he was logged in as Dread Pirate Roberts</a:t>
            </a:r>
            <a:r>
              <a:rPr lang="en-US" sz="1600" dirty="0" smtClean="0"/>
              <a:t>.”</a:t>
            </a:r>
          </a:p>
          <a:p>
            <a:r>
              <a:rPr lang="en-US" sz="1600" dirty="0" smtClean="0"/>
              <a:t>Ulbricht received a life sentence </a:t>
            </a:r>
          </a:p>
          <a:p>
            <a:r>
              <a:rPr lang="en-US" sz="1600" dirty="0"/>
              <a:t>More info (Big thanks to Nate Anderson for the original article and Agent Christopher Tarbell for court docs):</a:t>
            </a:r>
            <a:br>
              <a:rPr lang="en-US" sz="1600" dirty="0"/>
            </a:br>
            <a:r>
              <a:rPr lang="en-US" sz="1600" dirty="0">
                <a:hlinkClick r:id="rId2"/>
              </a:rPr>
              <a:t>http://arstechnica.com/tech-policy/2013/10/how-the-feds-took-down-the-dread-pirate-roberts/</a:t>
            </a:r>
            <a:r>
              <a:rPr lang="en-US" sz="1600" dirty="0"/>
              <a:t> </a:t>
            </a:r>
            <a:br>
              <a:rPr lang="en-US" sz="1600" dirty="0"/>
            </a:br>
            <a:r>
              <a:rPr lang="en-US" sz="1600" dirty="0">
                <a:hlinkClick r:id="rId3"/>
              </a:rPr>
              <a:t>https://www.cs.columbia.edu/~smb/UlbrichtCriminalComplaint.pdf</a:t>
            </a:r>
            <a:r>
              <a:rPr lang="en-US" sz="1600" dirty="0"/>
              <a:t> </a:t>
            </a:r>
            <a:endParaRPr lang="en-US" sz="1600" dirty="0" smtClean="0"/>
          </a:p>
          <a:p>
            <a:r>
              <a:rPr lang="en-US" sz="1600" dirty="0" smtClean="0"/>
              <a:t>See </a:t>
            </a:r>
            <a:r>
              <a:rPr lang="en-US" sz="1600"/>
              <a:t>these </a:t>
            </a:r>
            <a:r>
              <a:rPr lang="en-US" sz="1600" smtClean="0"/>
              <a:t>articles </a:t>
            </a:r>
            <a:r>
              <a:rPr lang="en-US" sz="1600" dirty="0"/>
              <a:t>by </a:t>
            </a:r>
            <a:r>
              <a:rPr lang="en-US" sz="1600" dirty="0" err="1"/>
              <a:t>Joshuah</a:t>
            </a:r>
            <a:r>
              <a:rPr lang="en-US" sz="1600" dirty="0"/>
              <a:t> </a:t>
            </a:r>
            <a:r>
              <a:rPr lang="en-US" sz="1600" dirty="0" err="1" smtClean="0"/>
              <a:t>Bearman</a:t>
            </a:r>
            <a:r>
              <a:rPr lang="en-US" sz="1600" dirty="0" smtClean="0"/>
              <a:t> &amp; </a:t>
            </a:r>
            <a:r>
              <a:rPr lang="en-US" sz="1600" dirty="0" err="1"/>
              <a:t>Tomer</a:t>
            </a:r>
            <a:r>
              <a:rPr lang="en-US" sz="1600" dirty="0"/>
              <a:t> </a:t>
            </a:r>
            <a:r>
              <a:rPr lang="en-US" sz="1600" dirty="0" err="1" smtClean="0"/>
              <a:t>Hanuka</a:t>
            </a:r>
            <a:r>
              <a:rPr lang="en-US" sz="1600" dirty="0" smtClean="0"/>
              <a:t>:</a:t>
            </a:r>
            <a:r>
              <a:rPr lang="en-US" sz="1600" dirty="0"/>
              <a:t/>
            </a:r>
            <a:br>
              <a:rPr lang="en-US" sz="1600" dirty="0"/>
            </a:br>
            <a:r>
              <a:rPr lang="en-US" sz="1600" dirty="0">
                <a:hlinkClick r:id="rId4"/>
              </a:rPr>
              <a:t>http://www.wired.com/2015/04/silk-road-1</a:t>
            </a:r>
            <a:r>
              <a:rPr lang="en-US" sz="1600" dirty="0" smtClean="0">
                <a:hlinkClick r:id="rId4"/>
              </a:rPr>
              <a:t>/</a:t>
            </a:r>
            <a:r>
              <a:rPr lang="en-US" sz="1600" dirty="0"/>
              <a:t/>
            </a:r>
            <a:br>
              <a:rPr lang="en-US" sz="1600" dirty="0"/>
            </a:br>
            <a:r>
              <a:rPr lang="en-US" sz="1600" dirty="0">
                <a:hlinkClick r:id="rId5"/>
              </a:rPr>
              <a:t>http://www.wired.com/2015/05/silk-road-2</a:t>
            </a:r>
            <a:r>
              <a:rPr lang="en-US" sz="1600" dirty="0" smtClean="0">
                <a:hlinkClick r:id="rId5"/>
              </a:rPr>
              <a:t>/</a:t>
            </a:r>
            <a:r>
              <a:rPr lang="en-US" sz="1600" dirty="0" smtClean="0"/>
              <a:t> </a:t>
            </a:r>
          </a:p>
          <a:p>
            <a:endParaRPr lang="en-US" sz="1600" dirty="0" smtClean="0"/>
          </a:p>
          <a:p>
            <a:pPr>
              <a:buFont typeface="Arial"/>
              <a:buChar char="•"/>
            </a:pPr>
            <a:endParaRPr lang="en-US" sz="1600" dirty="0" smtClean="0"/>
          </a:p>
          <a:p>
            <a:endParaRPr lang="en-US" sz="1600" dirty="0" smtClean="0"/>
          </a:p>
          <a:p>
            <a:endParaRPr lang="en-US" sz="1600" dirty="0"/>
          </a:p>
          <a:p>
            <a:endParaRPr lang="en-US" sz="1600" dirty="0"/>
          </a:p>
        </p:txBody>
      </p:sp>
    </p:spTree>
    <p:extLst>
      <p:ext uri="{BB962C8B-B14F-4D97-AF65-F5344CB8AC3E}">
        <p14:creationId xmlns:p14="http://schemas.microsoft.com/office/powerpoint/2010/main" val="77938500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http://cdn.arstechnica.net/wp-content/uploads/2013/10/dpr-1-e1380772783919.jp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6934200" y="3352800"/>
            <a:ext cx="1445490" cy="134973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r>
              <a:rPr lang="en-US" dirty="0" smtClean="0"/>
              <a:t>Case 3: </a:t>
            </a:r>
            <a:r>
              <a:rPr lang="en-US" dirty="0"/>
              <a:t>The Silk Road</a:t>
            </a:r>
          </a:p>
        </p:txBody>
      </p:sp>
      <p:sp>
        <p:nvSpPr>
          <p:cNvPr id="3" name="Content Placeholder 2"/>
          <p:cNvSpPr>
            <a:spLocks noGrp="1"/>
          </p:cNvSpPr>
          <p:nvPr>
            <p:ph idx="1"/>
          </p:nvPr>
        </p:nvSpPr>
        <p:spPr>
          <a:xfrm>
            <a:off x="457200" y="1600200"/>
            <a:ext cx="8153400" cy="4708525"/>
          </a:xfrm>
        </p:spPr>
        <p:txBody>
          <a:bodyPr/>
          <a:lstStyle/>
          <a:p>
            <a:pPr marL="136525" indent="0">
              <a:buNone/>
            </a:pPr>
            <a:r>
              <a:rPr lang="en-US" sz="3200" dirty="0" smtClean="0">
                <a:solidFill>
                  <a:srgbClr val="FF0000"/>
                </a:solidFill>
              </a:rPr>
              <a:t>Lessons Learned:</a:t>
            </a:r>
          </a:p>
          <a:p>
            <a:r>
              <a:rPr lang="en-US" sz="3200" dirty="0" smtClean="0"/>
              <a:t>Keep </a:t>
            </a:r>
            <a:r>
              <a:rPr lang="en-US" sz="3200" dirty="0"/>
              <a:t>online identities </a:t>
            </a:r>
            <a:r>
              <a:rPr lang="en-US" sz="3200" dirty="0" smtClean="0"/>
              <a:t>separate</a:t>
            </a:r>
          </a:p>
          <a:p>
            <a:pPr lvl="1"/>
            <a:r>
              <a:rPr lang="en-US" dirty="0" smtClean="0"/>
              <a:t>Keep </a:t>
            </a:r>
            <a:r>
              <a:rPr lang="en-US" dirty="0"/>
              <a:t>different </a:t>
            </a:r>
            <a:r>
              <a:rPr lang="en-US" dirty="0" smtClean="0"/>
              <a:t>usernames </a:t>
            </a:r>
          </a:p>
          <a:p>
            <a:pPr lvl="1"/>
            <a:r>
              <a:rPr lang="en-US" dirty="0" smtClean="0"/>
              <a:t>From different locations</a:t>
            </a:r>
            <a:endParaRPr lang="en-US" sz="3200" dirty="0" smtClean="0"/>
          </a:p>
          <a:p>
            <a:r>
              <a:rPr lang="en-US" sz="3200" dirty="0" smtClean="0"/>
              <a:t>Have a consistent story</a:t>
            </a:r>
          </a:p>
          <a:p>
            <a:r>
              <a:rPr lang="en-US" sz="3200" dirty="0" smtClean="0"/>
              <a:t>Don’t talk about interests</a:t>
            </a:r>
          </a:p>
          <a:p>
            <a:r>
              <a:rPr lang="en-US" sz="3200" dirty="0" smtClean="0"/>
              <a:t>Don’t </a:t>
            </a:r>
            <a:r>
              <a:rPr lang="en-US" sz="3200" dirty="0"/>
              <a:t>volunteer </a:t>
            </a:r>
            <a:r>
              <a:rPr lang="en-US" sz="3200" dirty="0" smtClean="0"/>
              <a:t>information!</a:t>
            </a:r>
          </a:p>
          <a:p>
            <a:r>
              <a:rPr lang="en-US" sz="3200" dirty="0" smtClean="0"/>
              <a:t>Don’t keep a diary/log of criminal activity</a:t>
            </a:r>
            <a:endParaRPr lang="en-US" sz="3200" dirty="0"/>
          </a:p>
        </p:txBody>
      </p:sp>
      <p:grpSp>
        <p:nvGrpSpPr>
          <p:cNvPr id="13" name="Group 12"/>
          <p:cNvGrpSpPr/>
          <p:nvPr/>
        </p:nvGrpSpPr>
        <p:grpSpPr>
          <a:xfrm>
            <a:off x="6705600" y="3124200"/>
            <a:ext cx="1902748" cy="1752600"/>
            <a:chOff x="6629400" y="2590800"/>
            <a:chExt cx="1902748" cy="1752600"/>
          </a:xfrm>
        </p:grpSpPr>
        <p:sp>
          <p:nvSpPr>
            <p:cNvPr id="6" name="Rectangle 5"/>
            <p:cNvSpPr/>
            <p:nvPr/>
          </p:nvSpPr>
          <p:spPr>
            <a:xfrm>
              <a:off x="6921500" y="2590800"/>
              <a:ext cx="76200" cy="1752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239000" y="2590800"/>
              <a:ext cx="76200" cy="1752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543800" y="2590800"/>
              <a:ext cx="76200" cy="1752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848600" y="2590800"/>
              <a:ext cx="76200" cy="1752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153400" y="2590800"/>
              <a:ext cx="76200" cy="1752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flipV="1">
              <a:off x="6690648" y="4085036"/>
              <a:ext cx="18415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flipV="1">
              <a:off x="6629400" y="2819400"/>
              <a:ext cx="18415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15709692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calcmode="lin" valueType="num">
                                      <p:cBhvr additive="base">
                                        <p:cTn id="2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additive="base">
                                        <p:cTn id="3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 calcmode="lin" valueType="num">
                                      <p:cBhvr additive="base">
                                        <p:cTn id="38"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3">
                                            <p:txEl>
                                              <p:pRg st="6" end="6"/>
                                            </p:txEl>
                                          </p:spTgt>
                                        </p:tgtEl>
                                        <p:attrNameLst>
                                          <p:attrName>style.visibility</p:attrName>
                                        </p:attrNameLst>
                                      </p:cBhvr>
                                      <p:to>
                                        <p:strVal val="visible"/>
                                      </p:to>
                                    </p:set>
                                    <p:anim calcmode="lin" valueType="num">
                                      <p:cBhvr additive="base">
                                        <p:cTn id="44"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3">
                                            <p:txEl>
                                              <p:pRg st="7" end="7"/>
                                            </p:txEl>
                                          </p:spTgt>
                                        </p:tgtEl>
                                        <p:attrNameLst>
                                          <p:attrName>style.visibility</p:attrName>
                                        </p:attrNameLst>
                                      </p:cBhvr>
                                      <p:to>
                                        <p:strVal val="visible"/>
                                      </p:to>
                                    </p:set>
                                    <p:anim calcmode="lin" valueType="num">
                                      <p:cBhvr additive="base">
                                        <p:cTn id="50"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Case 4: </a:t>
            </a:r>
            <a:r>
              <a:rPr lang="en-US" dirty="0"/>
              <a:t>Tim </a:t>
            </a:r>
            <a:r>
              <a:rPr lang="en-US" dirty="0" err="1"/>
              <a:t>DeFoggi</a:t>
            </a:r>
            <a:endParaRPr lang="en-US" dirty="0"/>
          </a:p>
        </p:txBody>
      </p:sp>
      <p:sp>
        <p:nvSpPr>
          <p:cNvPr id="3" name="Content Placeholder 2"/>
          <p:cNvSpPr>
            <a:spLocks noGrp="1"/>
          </p:cNvSpPr>
          <p:nvPr>
            <p:ph idx="1"/>
          </p:nvPr>
        </p:nvSpPr>
        <p:spPr>
          <a:xfrm>
            <a:off x="457200" y="1600200"/>
            <a:ext cx="8305800" cy="4708525"/>
          </a:xfrm>
        </p:spPr>
        <p:txBody>
          <a:bodyPr/>
          <a:lstStyle/>
          <a:p>
            <a:r>
              <a:rPr lang="en-US" sz="1600" dirty="0" smtClean="0"/>
              <a:t>Former </a:t>
            </a:r>
            <a:r>
              <a:rPr lang="en-US" sz="1600" dirty="0"/>
              <a:t>acting </a:t>
            </a:r>
            <a:r>
              <a:rPr lang="en-US" sz="1600" dirty="0" smtClean="0"/>
              <a:t>cyber security </a:t>
            </a:r>
            <a:r>
              <a:rPr lang="en-US" sz="1600" dirty="0"/>
              <a:t>director for the US Department of Health and Human </a:t>
            </a:r>
            <a:r>
              <a:rPr lang="en-US" sz="1600" dirty="0" smtClean="0"/>
              <a:t>Services</a:t>
            </a:r>
          </a:p>
          <a:p>
            <a:r>
              <a:rPr lang="en-US" sz="1600" dirty="0" smtClean="0"/>
              <a:t>FBI </a:t>
            </a:r>
            <a:r>
              <a:rPr lang="en-US" sz="1600" dirty="0"/>
              <a:t>Operation </a:t>
            </a:r>
            <a:r>
              <a:rPr lang="en-US" sz="1600" dirty="0" smtClean="0"/>
              <a:t>Torpedo</a:t>
            </a:r>
          </a:p>
          <a:p>
            <a:r>
              <a:rPr lang="en-US" sz="1600" dirty="0" smtClean="0"/>
              <a:t>Tim appears to have be a user of “</a:t>
            </a:r>
            <a:r>
              <a:rPr lang="en-US" sz="1600" dirty="0" err="1" smtClean="0"/>
              <a:t>PedoBook</a:t>
            </a:r>
            <a:r>
              <a:rPr lang="en-US" sz="1600" dirty="0" smtClean="0"/>
              <a:t>”</a:t>
            </a:r>
            <a:r>
              <a:rPr lang="en-US" sz="1600" dirty="0"/>
              <a:t>, ran by Aaron </a:t>
            </a:r>
            <a:r>
              <a:rPr lang="en-US" sz="1600" dirty="0" smtClean="0"/>
              <a:t>McGrath, and sometimes used the user name “</a:t>
            </a:r>
            <a:r>
              <a:rPr lang="en-US" sz="1600" dirty="0" err="1" smtClean="0"/>
              <a:t>PTasseater</a:t>
            </a:r>
            <a:r>
              <a:rPr lang="en-US" sz="1600" dirty="0" smtClean="0"/>
              <a:t>”</a:t>
            </a:r>
          </a:p>
          <a:p>
            <a:r>
              <a:rPr lang="en-US" sz="1600" dirty="0"/>
              <a:t>Aaron </a:t>
            </a:r>
            <a:r>
              <a:rPr lang="en-US" sz="1600" dirty="0" smtClean="0"/>
              <a:t>McGrath’s </a:t>
            </a:r>
            <a:r>
              <a:rPr lang="en-US" sz="1600" dirty="0" smtClean="0"/>
              <a:t>site had </a:t>
            </a:r>
            <a:r>
              <a:rPr lang="en-US" sz="1600" dirty="0"/>
              <a:t>been </a:t>
            </a:r>
            <a:r>
              <a:rPr lang="en-US" sz="1600" dirty="0" smtClean="0"/>
              <a:t>seized by FBI in later 2012</a:t>
            </a:r>
          </a:p>
          <a:p>
            <a:r>
              <a:rPr lang="en-US" sz="1600" dirty="0" smtClean="0"/>
              <a:t>Network </a:t>
            </a:r>
            <a:r>
              <a:rPr lang="en-US" sz="1600" dirty="0"/>
              <a:t>Investigative </a:t>
            </a:r>
            <a:r>
              <a:rPr lang="en-US" sz="1600" dirty="0" smtClean="0"/>
              <a:t>Tool (NIT) was set up on </a:t>
            </a:r>
            <a:r>
              <a:rPr lang="en-US" sz="1600" dirty="0" err="1" smtClean="0"/>
              <a:t>PedoBook</a:t>
            </a:r>
            <a:r>
              <a:rPr lang="en-US" sz="1600" dirty="0" smtClean="0"/>
              <a:t> and installed to phone home to the FBI</a:t>
            </a:r>
          </a:p>
          <a:p>
            <a:r>
              <a:rPr lang="en-US" sz="1600" dirty="0" smtClean="0"/>
              <a:t>Tim’s </a:t>
            </a:r>
            <a:r>
              <a:rPr lang="en-US" sz="1600" dirty="0" smtClean="0"/>
              <a:t>home connection was confirmed to be using Tor</a:t>
            </a:r>
          </a:p>
          <a:p>
            <a:r>
              <a:rPr lang="en-US" sz="1600" dirty="0" smtClean="0"/>
              <a:t>Home IP was used to access an AOL account called “</a:t>
            </a:r>
            <a:r>
              <a:rPr lang="en-US" sz="1600" dirty="0" err="1" smtClean="0"/>
              <a:t>ptasseater</a:t>
            </a:r>
            <a:r>
              <a:rPr lang="en-US" sz="1600" dirty="0" smtClean="0"/>
              <a:t>”</a:t>
            </a:r>
          </a:p>
        </p:txBody>
      </p:sp>
      <p:pic>
        <p:nvPicPr>
          <p:cNvPr id="6" name="Picture 5" descr="Pedobear.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8400" y="3300842"/>
            <a:ext cx="1739900" cy="3568120"/>
          </a:xfrm>
          <a:prstGeom prst="rect">
            <a:avLst/>
          </a:prstGeom>
        </p:spPr>
      </p:pic>
      <p:pic>
        <p:nvPicPr>
          <p:cNvPr id="7" name="Picture 6" descr="Chris_hanse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30" y="762000"/>
            <a:ext cx="4575572" cy="6858000"/>
          </a:xfrm>
          <a:prstGeom prst="rect">
            <a:avLst/>
          </a:prstGeom>
        </p:spPr>
      </p:pic>
    </p:spTree>
    <p:extLst>
      <p:ext uri="{BB962C8B-B14F-4D97-AF65-F5344CB8AC3E}">
        <p14:creationId xmlns:p14="http://schemas.microsoft.com/office/powerpoint/2010/main" val="304588341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0-#ppt_w/2"/>
                                          </p:val>
                                        </p:tav>
                                        <p:tav tm="100000">
                                          <p:val>
                                            <p:strVal val="#ppt_x"/>
                                          </p:val>
                                        </p:tav>
                                      </p:tavLst>
                                    </p:anim>
                                    <p:anim calcmode="lin" valueType="num">
                                      <p:cBhvr additive="base">
                                        <p:cTn id="1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25" fill="hold">
                            <p:stCondLst>
                              <p:cond delay="500"/>
                            </p:stCondLst>
                            <p:childTnLst>
                              <p:par>
                                <p:cTn id="26" presetID="2" presetClass="entr" presetSubtype="8" fill="hold" nodeType="after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3000" fill="hold"/>
                                        <p:tgtEl>
                                          <p:spTgt spid="7"/>
                                        </p:tgtEl>
                                        <p:attrNameLst>
                                          <p:attrName>ppt_x</p:attrName>
                                        </p:attrNameLst>
                                      </p:cBhvr>
                                      <p:tavLst>
                                        <p:tav tm="0">
                                          <p:val>
                                            <p:strVal val="0-#ppt_w/2"/>
                                          </p:val>
                                        </p:tav>
                                        <p:tav tm="100000">
                                          <p:val>
                                            <p:strVal val="#ppt_x"/>
                                          </p:val>
                                        </p:tav>
                                      </p:tavLst>
                                    </p:anim>
                                    <p:anim calcmode="lin" valueType="num">
                                      <p:cBhvr additive="base">
                                        <p:cTn id="29" dur="3000" fill="hold"/>
                                        <p:tgtEl>
                                          <p:spTgt spid="7"/>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xit" presetSubtype="8" fill="hold" nodeType="afterEffect">
                                  <p:stCondLst>
                                    <p:cond delay="0"/>
                                  </p:stCondLst>
                                  <p:childTnLst>
                                    <p:anim calcmode="lin" valueType="num">
                                      <p:cBhvr additive="base">
                                        <p:cTn id="32" dur="3000"/>
                                        <p:tgtEl>
                                          <p:spTgt spid="7"/>
                                        </p:tgtEl>
                                        <p:attrNameLst>
                                          <p:attrName>ppt_x</p:attrName>
                                        </p:attrNameLst>
                                      </p:cBhvr>
                                      <p:tavLst>
                                        <p:tav tm="0">
                                          <p:val>
                                            <p:strVal val="ppt_x"/>
                                          </p:val>
                                        </p:tav>
                                        <p:tav tm="100000">
                                          <p:val>
                                            <p:strVal val="0-ppt_w/2"/>
                                          </p:val>
                                        </p:tav>
                                      </p:tavLst>
                                    </p:anim>
                                    <p:anim calcmode="lin" valueType="num">
                                      <p:cBhvr additive="base">
                                        <p:cTn id="33" dur="3000"/>
                                        <p:tgtEl>
                                          <p:spTgt spid="7"/>
                                        </p:tgtEl>
                                        <p:attrNameLst>
                                          <p:attrName>ppt_y</p:attrName>
                                        </p:attrNameLst>
                                      </p:cBhvr>
                                      <p:tavLst>
                                        <p:tav tm="0">
                                          <p:val>
                                            <p:strVal val="ppt_y"/>
                                          </p:val>
                                        </p:tav>
                                        <p:tav tm="100000">
                                          <p:val>
                                            <p:strVal val="ppt_y"/>
                                          </p:val>
                                        </p:tav>
                                      </p:tavLst>
                                    </p:anim>
                                    <p:set>
                                      <p:cBhvr>
                                        <p:cTn id="34" dur="1" fill="hold">
                                          <p:stCondLst>
                                            <p:cond delay="2999"/>
                                          </p:stCondLst>
                                        </p:cTn>
                                        <p:tgtEl>
                                          <p:spTgt spid="7"/>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3">
                                            <p:txEl>
                                              <p:pRg st="3" end="3"/>
                                            </p:txEl>
                                          </p:spTgt>
                                        </p:tgtEl>
                                        <p:attrNameLst>
                                          <p:attrName>style.visibility</p:attrName>
                                        </p:attrNameLst>
                                      </p:cBhvr>
                                      <p:to>
                                        <p:strVal val="visible"/>
                                      </p:to>
                                    </p:set>
                                    <p:anim calcmode="lin" valueType="num">
                                      <p:cBhvr additive="base">
                                        <p:cTn id="3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3">
                                            <p:txEl>
                                              <p:pRg st="4" end="4"/>
                                            </p:txEl>
                                          </p:spTgt>
                                        </p:tgtEl>
                                        <p:attrNameLst>
                                          <p:attrName>style.visibility</p:attrName>
                                        </p:attrNameLst>
                                      </p:cBhvr>
                                      <p:to>
                                        <p:strVal val="visible"/>
                                      </p:to>
                                    </p:set>
                                    <p:anim calcmode="lin" valueType="num">
                                      <p:cBhvr additive="base">
                                        <p:cTn id="4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3">
                                            <p:txEl>
                                              <p:pRg st="5" end="5"/>
                                            </p:txEl>
                                          </p:spTgt>
                                        </p:tgtEl>
                                        <p:attrNameLst>
                                          <p:attrName>style.visibility</p:attrName>
                                        </p:attrNameLst>
                                      </p:cBhvr>
                                      <p:to>
                                        <p:strVal val="visible"/>
                                      </p:to>
                                    </p:set>
                                    <p:anim calcmode="lin" valueType="num">
                                      <p:cBhvr additive="base">
                                        <p:cTn id="5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3">
                                            <p:txEl>
                                              <p:pRg st="6" end="6"/>
                                            </p:txEl>
                                          </p:spTgt>
                                        </p:tgtEl>
                                        <p:attrNameLst>
                                          <p:attrName>style.visibility</p:attrName>
                                        </p:attrNameLst>
                                      </p:cBhvr>
                                      <p:to>
                                        <p:strVal val="visible"/>
                                      </p:to>
                                    </p:set>
                                    <p:anim calcmode="lin" valueType="num">
                                      <p:cBhvr additive="base">
                                        <p:cTn id="5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Operation </a:t>
            </a:r>
            <a:r>
              <a:rPr lang="en-US" dirty="0" smtClean="0"/>
              <a:t>Torpedo: FBI NIT</a:t>
            </a:r>
            <a:endParaRPr lang="en-US" dirty="0"/>
          </a:p>
        </p:txBody>
      </p:sp>
      <p:sp>
        <p:nvSpPr>
          <p:cNvPr id="3" name="Content Placeholder 2"/>
          <p:cNvSpPr>
            <a:spLocks noGrp="1"/>
          </p:cNvSpPr>
          <p:nvPr>
            <p:ph idx="1"/>
          </p:nvPr>
        </p:nvSpPr>
        <p:spPr>
          <a:xfrm>
            <a:off x="457200" y="1600200"/>
            <a:ext cx="8305800" cy="4708525"/>
          </a:xfrm>
        </p:spPr>
        <p:txBody>
          <a:bodyPr/>
          <a:lstStyle/>
          <a:p>
            <a:r>
              <a:rPr lang="en-US" sz="1600" dirty="0"/>
              <a:t>Information returned “The computer’s actual IP address, and the date and time that the NIT determined what that IP address was; a unique identifier generated by the NIT a series of numbers, letters, and/or special characters</a:t>
            </a:r>
            <a:r>
              <a:rPr lang="en-US" sz="1600" dirty="0" smtClean="0"/>
              <a:t>”</a:t>
            </a:r>
          </a:p>
          <a:p>
            <a:r>
              <a:rPr lang="en-US" sz="1600" dirty="0"/>
              <a:t>Based on  Rapid 7’s </a:t>
            </a:r>
            <a:r>
              <a:rPr lang="en-US" sz="1600" dirty="0" err="1" smtClean="0"/>
              <a:t>decloaker</a:t>
            </a:r>
            <a:endParaRPr lang="en-US" sz="1600" dirty="0" smtClean="0"/>
          </a:p>
          <a:p>
            <a:r>
              <a:rPr lang="en-US" sz="1600" dirty="0" smtClean="0"/>
              <a:t>Moore had stopped work on it by 2011, since most users were no using the Tor Browser Bundle</a:t>
            </a:r>
          </a:p>
          <a:p>
            <a:r>
              <a:rPr lang="en-US" sz="1600" dirty="0" smtClean="0"/>
              <a:t>Apparently, </a:t>
            </a:r>
            <a:r>
              <a:rPr lang="en-US" sz="1600" dirty="0"/>
              <a:t>used Java, </a:t>
            </a:r>
            <a:r>
              <a:rPr lang="en-US" sz="1600" dirty="0" err="1"/>
              <a:t>Javascript</a:t>
            </a:r>
            <a:r>
              <a:rPr lang="en-US" sz="1600" dirty="0"/>
              <a:t>, or </a:t>
            </a:r>
            <a:r>
              <a:rPr lang="en-US" sz="1600" dirty="0" smtClean="0"/>
              <a:t>Flash and did </a:t>
            </a:r>
            <a:r>
              <a:rPr lang="en-US" sz="1600" dirty="0"/>
              <a:t>not </a:t>
            </a:r>
            <a:r>
              <a:rPr lang="en-US" sz="1600" dirty="0" smtClean="0"/>
              <a:t>necessarily have to install real malware</a:t>
            </a:r>
          </a:p>
          <a:p>
            <a:r>
              <a:rPr lang="en-US" sz="1600" dirty="0"/>
              <a:t>https://</a:t>
            </a:r>
            <a:r>
              <a:rPr lang="en-US" sz="1600" dirty="0" err="1"/>
              <a:t>web.archive.org</a:t>
            </a:r>
            <a:r>
              <a:rPr lang="en-US" sz="1600" dirty="0"/>
              <a:t>/web/20110407092247/http://</a:t>
            </a:r>
            <a:r>
              <a:rPr lang="en-US" sz="1600" dirty="0" err="1"/>
              <a:t>decloak.net</a:t>
            </a:r>
            <a:r>
              <a:rPr lang="en-US" sz="1600" dirty="0"/>
              <a:t>/</a:t>
            </a:r>
            <a:endParaRPr lang="en-US" sz="1600" dirty="0" smtClean="0"/>
          </a:p>
        </p:txBody>
      </p:sp>
      <p:pic>
        <p:nvPicPr>
          <p:cNvPr id="4" name="Picture 3" descr="torpedo.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4343400"/>
            <a:ext cx="6337300" cy="952500"/>
          </a:xfrm>
          <a:prstGeom prst="rect">
            <a:avLst/>
          </a:prstGeom>
        </p:spPr>
      </p:pic>
    </p:spTree>
    <p:extLst>
      <p:ext uri="{BB962C8B-B14F-4D97-AF65-F5344CB8AC3E}">
        <p14:creationId xmlns:p14="http://schemas.microsoft.com/office/powerpoint/2010/main" val="359882739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1+#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additive="base">
                                        <p:cTn id="2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additive="base">
                                        <p:cTn id="3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Old Cases</a:t>
            </a:r>
            <a:endParaRPr lang="en-US" dirty="0"/>
          </a:p>
        </p:txBody>
      </p:sp>
      <p:sp>
        <p:nvSpPr>
          <p:cNvPr id="3" name="Content Placeholder 2"/>
          <p:cNvSpPr>
            <a:spLocks noGrp="1"/>
          </p:cNvSpPr>
          <p:nvPr>
            <p:ph idx="1"/>
          </p:nvPr>
        </p:nvSpPr>
        <p:spPr/>
        <p:txBody>
          <a:bodyPr/>
          <a:lstStyle/>
          <a:p>
            <a:r>
              <a:rPr lang="en-US" dirty="0"/>
              <a:t>Case 0: Harvard Bomb </a:t>
            </a:r>
            <a:r>
              <a:rPr lang="en-US" dirty="0" smtClean="0"/>
              <a:t>Threat </a:t>
            </a:r>
            <a:br>
              <a:rPr lang="en-US" dirty="0" smtClean="0"/>
            </a:br>
            <a:r>
              <a:rPr lang="en-US" dirty="0" smtClean="0"/>
              <a:t>(</a:t>
            </a:r>
            <a:r>
              <a:rPr lang="en-US" dirty="0" err="1"/>
              <a:t>Eldo</a:t>
            </a:r>
            <a:r>
              <a:rPr lang="en-US" dirty="0"/>
              <a:t> </a:t>
            </a:r>
            <a:r>
              <a:rPr lang="en-US" dirty="0" smtClean="0"/>
              <a:t>Kim)</a:t>
            </a:r>
          </a:p>
          <a:p>
            <a:r>
              <a:rPr lang="en-US" dirty="0"/>
              <a:t>Case 1: </a:t>
            </a:r>
            <a:r>
              <a:rPr lang="en-US" dirty="0" err="1"/>
              <a:t>LulzSec</a:t>
            </a:r>
            <a:r>
              <a:rPr lang="en-US" dirty="0"/>
              <a:t> </a:t>
            </a:r>
            <a:r>
              <a:rPr lang="en-US" dirty="0" smtClean="0"/>
              <a:t>Hector</a:t>
            </a:r>
            <a:br>
              <a:rPr lang="en-US" dirty="0" smtClean="0"/>
            </a:br>
            <a:r>
              <a:rPr lang="en-US" dirty="0" smtClean="0"/>
              <a:t>(</a:t>
            </a:r>
            <a:r>
              <a:rPr lang="en-US" dirty="0"/>
              <a:t>Xavier </a:t>
            </a:r>
            <a:r>
              <a:rPr lang="en-US" dirty="0" err="1"/>
              <a:t>Monsegur</a:t>
            </a:r>
            <a:r>
              <a:rPr lang="en-US" dirty="0"/>
              <a:t> "</a:t>
            </a:r>
            <a:r>
              <a:rPr lang="en-US" dirty="0" err="1"/>
              <a:t>Sabu</a:t>
            </a:r>
            <a:r>
              <a:rPr lang="en-US" dirty="0"/>
              <a:t>" &amp; Jeremy Hammond</a:t>
            </a:r>
            <a:r>
              <a:rPr lang="en-US" dirty="0" smtClean="0"/>
              <a:t>)</a:t>
            </a:r>
          </a:p>
          <a:p>
            <a:r>
              <a:rPr lang="en-US" dirty="0"/>
              <a:t>Case 2: Freedom Hosting </a:t>
            </a:r>
            <a:r>
              <a:rPr lang="en-US" dirty="0" smtClean="0"/>
              <a:t/>
            </a:r>
            <a:br>
              <a:rPr lang="en-US" dirty="0" smtClean="0"/>
            </a:br>
            <a:r>
              <a:rPr lang="en-US" dirty="0" smtClean="0"/>
              <a:t>(</a:t>
            </a:r>
            <a:r>
              <a:rPr lang="en-US" dirty="0"/>
              <a:t>Eric </a:t>
            </a:r>
            <a:r>
              <a:rPr lang="en-US" dirty="0" err="1"/>
              <a:t>Eoin</a:t>
            </a:r>
            <a:r>
              <a:rPr lang="en-US" dirty="0"/>
              <a:t> Marques)</a:t>
            </a:r>
          </a:p>
        </p:txBody>
      </p:sp>
    </p:spTree>
    <p:extLst>
      <p:ext uri="{BB962C8B-B14F-4D97-AF65-F5344CB8AC3E}">
        <p14:creationId xmlns:p14="http://schemas.microsoft.com/office/powerpoint/2010/main" val="61885458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descr="C:\Users\adrian\AppData\Local\Microsoft\Windows\Temporary Internet Files\Content.IE5\HH3OSAXU\MC900340404[1].wmf"/>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6027725" y="1143000"/>
            <a:ext cx="1660550" cy="183703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r>
              <a:rPr lang="en-US" dirty="0" smtClean="0"/>
              <a:t>Other</a:t>
            </a:r>
            <a:endParaRPr lang="en-US" dirty="0"/>
          </a:p>
        </p:txBody>
      </p:sp>
      <p:sp>
        <p:nvSpPr>
          <p:cNvPr id="3" name="Content Placeholder 2"/>
          <p:cNvSpPr>
            <a:spLocks noGrp="1"/>
          </p:cNvSpPr>
          <p:nvPr>
            <p:ph idx="1"/>
          </p:nvPr>
        </p:nvSpPr>
        <p:spPr>
          <a:xfrm>
            <a:off x="457200" y="1417638"/>
            <a:ext cx="6078600" cy="4891087"/>
          </a:xfrm>
        </p:spPr>
        <p:txBody>
          <a:bodyPr/>
          <a:lstStyle/>
          <a:p>
            <a:r>
              <a:rPr lang="en-US" sz="2000" dirty="0" smtClean="0"/>
              <a:t>The payload was “Magneto”, which phoned home to servers in Virginia using the host’s public IP</a:t>
            </a:r>
            <a:r>
              <a:rPr lang="en-US" sz="2000" dirty="0"/>
              <a:t>. </a:t>
            </a:r>
            <a:br>
              <a:rPr lang="en-US" sz="2000" dirty="0"/>
            </a:br>
            <a:r>
              <a:rPr lang="en-US" sz="2000" dirty="0">
                <a:hlinkClick r:id="rId3"/>
              </a:rPr>
              <a:t>http://</a:t>
            </a:r>
            <a:r>
              <a:rPr lang="en-US" sz="2000" dirty="0" smtClean="0">
                <a:hlinkClick r:id="rId3"/>
              </a:rPr>
              <a:t>ghowen.me/fbi-tor-malware-analysis</a:t>
            </a:r>
            <a:r>
              <a:rPr lang="en-US" sz="2000" dirty="0"/>
              <a:t> </a:t>
            </a:r>
          </a:p>
          <a:p>
            <a:r>
              <a:rPr lang="en-US" sz="2000" dirty="0" smtClean="0"/>
              <a:t>It also reported back the computer’s:</a:t>
            </a:r>
          </a:p>
          <a:p>
            <a:pPr lvl="1"/>
            <a:r>
              <a:rPr lang="en-US" sz="1600" dirty="0" smtClean="0"/>
              <a:t>MAC address</a:t>
            </a:r>
          </a:p>
          <a:p>
            <a:pPr lvl="1"/>
            <a:r>
              <a:rPr lang="en-US" sz="1600" dirty="0" smtClean="0"/>
              <a:t>Windows host name</a:t>
            </a:r>
            <a:br>
              <a:rPr lang="en-US" sz="1600" dirty="0" smtClean="0"/>
            </a:br>
            <a:r>
              <a:rPr lang="en-US" sz="1600" dirty="0" smtClean="0"/>
              <a:t>unique serial number to tie a user to a site</a:t>
            </a:r>
          </a:p>
          <a:p>
            <a:r>
              <a:rPr lang="en-US" sz="2000" dirty="0" smtClean="0"/>
              <a:t>May be same </a:t>
            </a:r>
            <a:r>
              <a:rPr lang="en-US" sz="2000" dirty="0"/>
              <a:t>as </a:t>
            </a:r>
            <a:r>
              <a:rPr lang="en-US" sz="2000" dirty="0" err="1" smtClean="0"/>
              <a:t>EgotisticalGiraffe</a:t>
            </a:r>
            <a:r>
              <a:rPr lang="en-US" sz="2000" dirty="0" smtClean="0"/>
              <a:t>.</a:t>
            </a:r>
          </a:p>
          <a:p>
            <a:r>
              <a:rPr lang="en-US" sz="2000" dirty="0" smtClean="0"/>
              <a:t>See also</a:t>
            </a:r>
            <a:r>
              <a:rPr lang="en-US" sz="2000" dirty="0"/>
              <a:t>: </a:t>
            </a:r>
            <a:endParaRPr lang="en-US" sz="2000" dirty="0" smtClean="0"/>
          </a:p>
          <a:p>
            <a:pPr lvl="1"/>
            <a:r>
              <a:rPr lang="en-US" sz="1600" dirty="0" smtClean="0"/>
              <a:t>Magic </a:t>
            </a:r>
            <a:r>
              <a:rPr lang="en-US" sz="1600" dirty="0"/>
              <a:t>Lantern </a:t>
            </a:r>
            <a:endParaRPr lang="en-US" sz="1600" dirty="0" smtClean="0"/>
          </a:p>
          <a:p>
            <a:pPr lvl="1"/>
            <a:r>
              <a:rPr lang="en-US" sz="1600" dirty="0" smtClean="0"/>
              <a:t>FOXACID</a:t>
            </a:r>
          </a:p>
          <a:p>
            <a:pPr lvl="1"/>
            <a:r>
              <a:rPr lang="en-US" sz="1600" dirty="0" smtClean="0"/>
              <a:t>Computer </a:t>
            </a:r>
            <a:r>
              <a:rPr lang="en-US" sz="1600" dirty="0"/>
              <a:t>and Internet Protocol Address Verifier (CIPAV</a:t>
            </a:r>
            <a:r>
              <a:rPr lang="en-US" sz="1600" dirty="0" smtClean="0"/>
              <a:t>)</a:t>
            </a:r>
          </a:p>
          <a:p>
            <a:r>
              <a:rPr lang="en-US" sz="2000" dirty="0" smtClean="0"/>
              <a:t>Thanks to Joe Cicero for </a:t>
            </a:r>
            <a:r>
              <a:rPr lang="en-US" sz="2000" dirty="0"/>
              <a:t>"Privacy In a Surveillance State, Evading Detection" (P.I.S.S.E.D</a:t>
            </a:r>
            <a:r>
              <a:rPr lang="en-US" sz="2000" dirty="0" smtClean="0"/>
              <a:t>.) talk.</a:t>
            </a:r>
          </a:p>
        </p:txBody>
      </p:sp>
      <p:grpSp>
        <p:nvGrpSpPr>
          <p:cNvPr id="10" name="Group 9"/>
          <p:cNvGrpSpPr/>
          <p:nvPr/>
        </p:nvGrpSpPr>
        <p:grpSpPr>
          <a:xfrm>
            <a:off x="6713729" y="2209800"/>
            <a:ext cx="2358642" cy="3581400"/>
            <a:chOff x="6713729" y="2209800"/>
            <a:chExt cx="2358642" cy="3581400"/>
          </a:xfrm>
        </p:grpSpPr>
        <p:pic>
          <p:nvPicPr>
            <p:cNvPr id="7170" name="Picture 2" descr="C:\Users\adrian\AppData\Local\Microsoft\Windows\Temporary Internet Files\Content.IE5\ZR3L165C\MC900124187[1].wmf"/>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6726429" y="2209800"/>
              <a:ext cx="2345942" cy="358140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6713729" y="3447534"/>
              <a:ext cx="2334935" cy="923330"/>
            </a:xfrm>
            <a:prstGeom prst="rect">
              <a:avLst/>
            </a:prstGeom>
          </p:spPr>
          <p:txBody>
            <a:bodyPr wrap="none">
              <a:spAutoFit/>
            </a:bodyPr>
            <a:lstStyle/>
            <a:p>
              <a:pPr algn="ctr"/>
              <a:r>
                <a:rPr lang="en-US" dirty="0" smtClean="0">
                  <a:solidFill>
                    <a:schemeClr val="bg1"/>
                  </a:solidFill>
                </a:rPr>
                <a:t>I am the best Giraffe </a:t>
              </a:r>
              <a:br>
                <a:rPr lang="en-US" dirty="0" smtClean="0">
                  <a:solidFill>
                    <a:schemeClr val="bg1"/>
                  </a:solidFill>
                </a:rPr>
              </a:br>
              <a:r>
                <a:rPr lang="en-US" dirty="0" smtClean="0">
                  <a:solidFill>
                    <a:schemeClr val="bg1"/>
                  </a:solidFill>
                </a:rPr>
                <a:t>EVAR!!! Bow to my</a:t>
              </a:r>
              <a:br>
                <a:rPr lang="en-US" dirty="0" smtClean="0">
                  <a:solidFill>
                    <a:schemeClr val="bg1"/>
                  </a:solidFill>
                </a:rPr>
              </a:br>
              <a:r>
                <a:rPr lang="en-US" dirty="0" err="1" smtClean="0">
                  <a:solidFill>
                    <a:schemeClr val="bg1"/>
                  </a:solidFill>
                </a:rPr>
                <a:t>Giraffey</a:t>
              </a:r>
              <a:r>
                <a:rPr lang="en-US" dirty="0" smtClean="0">
                  <a:solidFill>
                    <a:schemeClr val="bg1"/>
                  </a:solidFill>
                </a:rPr>
                <a:t> goodness!</a:t>
              </a:r>
              <a:endParaRPr lang="en-US" dirty="0">
                <a:solidFill>
                  <a:schemeClr val="bg1"/>
                </a:solidFill>
              </a:endParaRPr>
            </a:p>
          </p:txBody>
        </p:sp>
      </p:grpSp>
    </p:spTree>
    <p:extLst>
      <p:ext uri="{BB962C8B-B14F-4D97-AF65-F5344CB8AC3E}">
        <p14:creationId xmlns:p14="http://schemas.microsoft.com/office/powerpoint/2010/main" val="130729406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53" presetClass="entr" presetSubtype="16"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500" fill="hold"/>
                                        <p:tgtEl>
                                          <p:spTgt spid="10"/>
                                        </p:tgtEl>
                                        <p:attrNameLst>
                                          <p:attrName>ppt_w</p:attrName>
                                        </p:attrNameLst>
                                      </p:cBhvr>
                                      <p:tavLst>
                                        <p:tav tm="0">
                                          <p:val>
                                            <p:fltVal val="0"/>
                                          </p:val>
                                        </p:tav>
                                        <p:tav tm="100000">
                                          <p:val>
                                            <p:strVal val="#ppt_w"/>
                                          </p:val>
                                        </p:tav>
                                      </p:tavLst>
                                    </p:anim>
                                    <p:anim calcmode="lin" valueType="num">
                                      <p:cBhvr>
                                        <p:cTn id="32" dur="500" fill="hold"/>
                                        <p:tgtEl>
                                          <p:spTgt spid="10"/>
                                        </p:tgtEl>
                                        <p:attrNameLst>
                                          <p:attrName>ppt_h</p:attrName>
                                        </p:attrNameLst>
                                      </p:cBhvr>
                                      <p:tavLst>
                                        <p:tav tm="0">
                                          <p:val>
                                            <p:fltVal val="0"/>
                                          </p:val>
                                        </p:tav>
                                        <p:tav tm="100000">
                                          <p:val>
                                            <p:strVal val="#ppt_h"/>
                                          </p:val>
                                        </p:tav>
                                      </p:tavLst>
                                    </p:anim>
                                    <p:animEffect transition="in" filter="fade">
                                      <p:cBhvr>
                                        <p:cTn id="33" dur="5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 calcmode="lin" valueType="num">
                                      <p:cBhvr additive="base">
                                        <p:cTn id="38"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3">
                                            <p:txEl>
                                              <p:pRg st="5" end="5"/>
                                            </p:txEl>
                                          </p:spTgt>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 calcmode="lin" valueType="num">
                                      <p:cBhvr additive="base">
                                        <p:cTn id="42"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
                                            <p:txEl>
                                              <p:pRg st="6" end="6"/>
                                            </p:txEl>
                                          </p:spTgt>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 calcmode="lin" valueType="num">
                                      <p:cBhvr additive="base">
                                        <p:cTn id="46"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3">
                                            <p:txEl>
                                              <p:pRg st="8" end="8"/>
                                            </p:txEl>
                                          </p:spTgt>
                                        </p:tgtEl>
                                        <p:attrNameLst>
                                          <p:attrName>style.visibility</p:attrName>
                                        </p:attrNameLst>
                                      </p:cBhvr>
                                      <p:to>
                                        <p:strVal val="visible"/>
                                      </p:to>
                                    </p:set>
                                    <p:anim calcmode="lin" valueType="num">
                                      <p:cBhvr additive="base">
                                        <p:cTn id="50"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3">
                                            <p:txEl>
                                              <p:pRg st="9" end="9"/>
                                            </p:txEl>
                                          </p:spTgt>
                                        </p:tgtEl>
                                        <p:attrNameLst>
                                          <p:attrName>style.visibility</p:attrName>
                                        </p:attrNameLst>
                                      </p:cBhvr>
                                      <p:to>
                                        <p:strVal val="visible"/>
                                      </p:to>
                                    </p:set>
                                    <p:anim calcmode="lin" valueType="num">
                                      <p:cBhvr additive="base">
                                        <p:cTn id="56"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Make hidden server contact you over public Internet</a:t>
            </a:r>
            <a:endParaRPr lang="en-US" dirty="0"/>
          </a:p>
        </p:txBody>
      </p:sp>
      <p:grpSp>
        <p:nvGrpSpPr>
          <p:cNvPr id="22" name="Group 21"/>
          <p:cNvGrpSpPr/>
          <p:nvPr/>
        </p:nvGrpSpPr>
        <p:grpSpPr>
          <a:xfrm>
            <a:off x="1447800" y="5139966"/>
            <a:ext cx="990600" cy="1076207"/>
            <a:chOff x="2675122" y="4648672"/>
            <a:chExt cx="990600" cy="1076207"/>
          </a:xfrm>
        </p:grpSpPr>
        <p:pic>
          <p:nvPicPr>
            <p:cNvPr id="14" name="Content Placeholder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bwMode="auto">
            <a:xfrm>
              <a:off x="2675122" y="4734279"/>
              <a:ext cx="990600" cy="990600"/>
            </a:xfrm>
            <a:prstGeom prst="rect">
              <a:avLst/>
            </a:prstGeom>
            <a:noFill/>
            <a:ln w="9525">
              <a:noFill/>
              <a:miter lim="800000"/>
              <a:headEnd/>
              <a:tailEnd/>
            </a:ln>
          </p:spPr>
        </p:pic>
        <p:pic>
          <p:nvPicPr>
            <p:cNvPr id="15" name="Picture 14"/>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827522" y="4648672"/>
              <a:ext cx="655822" cy="655822"/>
            </a:xfrm>
            <a:prstGeom prst="rect">
              <a:avLst/>
            </a:prstGeom>
          </p:spPr>
        </p:pic>
      </p:grpSp>
      <p:grpSp>
        <p:nvGrpSpPr>
          <p:cNvPr id="25" name="Group 24"/>
          <p:cNvGrpSpPr/>
          <p:nvPr/>
        </p:nvGrpSpPr>
        <p:grpSpPr>
          <a:xfrm>
            <a:off x="1117137" y="1629835"/>
            <a:ext cx="990600" cy="1076207"/>
            <a:chOff x="2675122" y="4648672"/>
            <a:chExt cx="990600" cy="1076207"/>
          </a:xfrm>
        </p:grpSpPr>
        <p:pic>
          <p:nvPicPr>
            <p:cNvPr id="26" name="Content Placeholder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bwMode="auto">
            <a:xfrm>
              <a:off x="2675122" y="4734279"/>
              <a:ext cx="990600" cy="990600"/>
            </a:xfrm>
            <a:prstGeom prst="rect">
              <a:avLst/>
            </a:prstGeom>
            <a:noFill/>
            <a:ln w="9525">
              <a:noFill/>
              <a:miter lim="800000"/>
              <a:headEnd/>
              <a:tailEnd/>
            </a:ln>
          </p:spPr>
        </p:pic>
        <p:pic>
          <p:nvPicPr>
            <p:cNvPr id="27" name="Picture 26"/>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827522" y="4648672"/>
              <a:ext cx="655822" cy="655822"/>
            </a:xfrm>
            <a:prstGeom prst="rect">
              <a:avLst/>
            </a:prstGeom>
          </p:spPr>
        </p:pic>
      </p:grpSp>
      <p:grpSp>
        <p:nvGrpSpPr>
          <p:cNvPr id="28" name="Group 27"/>
          <p:cNvGrpSpPr/>
          <p:nvPr/>
        </p:nvGrpSpPr>
        <p:grpSpPr>
          <a:xfrm>
            <a:off x="3981871" y="5136776"/>
            <a:ext cx="990600" cy="1076207"/>
            <a:chOff x="2675122" y="4648672"/>
            <a:chExt cx="990600" cy="1076207"/>
          </a:xfrm>
        </p:grpSpPr>
        <p:pic>
          <p:nvPicPr>
            <p:cNvPr id="29" name="Content Placeholder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bwMode="auto">
            <a:xfrm>
              <a:off x="2675122" y="4734279"/>
              <a:ext cx="990600" cy="990600"/>
            </a:xfrm>
            <a:prstGeom prst="rect">
              <a:avLst/>
            </a:prstGeom>
            <a:noFill/>
            <a:ln w="9525">
              <a:noFill/>
              <a:miter lim="800000"/>
              <a:headEnd/>
              <a:tailEnd/>
            </a:ln>
          </p:spPr>
        </p:pic>
        <p:pic>
          <p:nvPicPr>
            <p:cNvPr id="30" name="Picture 29"/>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827522" y="4648672"/>
              <a:ext cx="655822" cy="655822"/>
            </a:xfrm>
            <a:prstGeom prst="rect">
              <a:avLst/>
            </a:prstGeom>
          </p:spPr>
        </p:pic>
      </p:grpSp>
      <p:grpSp>
        <p:nvGrpSpPr>
          <p:cNvPr id="31" name="Group 30"/>
          <p:cNvGrpSpPr/>
          <p:nvPr/>
        </p:nvGrpSpPr>
        <p:grpSpPr>
          <a:xfrm>
            <a:off x="6681968" y="5231183"/>
            <a:ext cx="990600" cy="1076207"/>
            <a:chOff x="2675122" y="4648672"/>
            <a:chExt cx="990600" cy="1076207"/>
          </a:xfrm>
        </p:grpSpPr>
        <p:pic>
          <p:nvPicPr>
            <p:cNvPr id="32" name="Content Placeholder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bwMode="auto">
            <a:xfrm>
              <a:off x="2675122" y="4734279"/>
              <a:ext cx="990600" cy="990600"/>
            </a:xfrm>
            <a:prstGeom prst="rect">
              <a:avLst/>
            </a:prstGeom>
            <a:noFill/>
            <a:ln w="9525">
              <a:noFill/>
              <a:miter lim="800000"/>
              <a:headEnd/>
              <a:tailEnd/>
            </a:ln>
          </p:spPr>
        </p:pic>
        <p:pic>
          <p:nvPicPr>
            <p:cNvPr id="33" name="Picture 32"/>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827522" y="4648672"/>
              <a:ext cx="655822" cy="655822"/>
            </a:xfrm>
            <a:prstGeom prst="rect">
              <a:avLst/>
            </a:prstGeom>
          </p:spPr>
        </p:pic>
      </p:grpSp>
      <p:grpSp>
        <p:nvGrpSpPr>
          <p:cNvPr id="34" name="Group 33"/>
          <p:cNvGrpSpPr/>
          <p:nvPr/>
        </p:nvGrpSpPr>
        <p:grpSpPr>
          <a:xfrm>
            <a:off x="3711836" y="3439200"/>
            <a:ext cx="990600" cy="1076207"/>
            <a:chOff x="2675122" y="4648672"/>
            <a:chExt cx="990600" cy="1076207"/>
          </a:xfrm>
        </p:grpSpPr>
        <p:pic>
          <p:nvPicPr>
            <p:cNvPr id="35" name="Content Placeholder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bwMode="auto">
            <a:xfrm>
              <a:off x="2675122" y="4734279"/>
              <a:ext cx="990600" cy="990600"/>
            </a:xfrm>
            <a:prstGeom prst="rect">
              <a:avLst/>
            </a:prstGeom>
            <a:noFill/>
            <a:ln w="9525">
              <a:noFill/>
              <a:miter lim="800000"/>
              <a:headEnd/>
              <a:tailEnd/>
            </a:ln>
          </p:spPr>
        </p:pic>
        <p:pic>
          <p:nvPicPr>
            <p:cNvPr id="36" name="Picture 35"/>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827522" y="4648672"/>
              <a:ext cx="655822" cy="655822"/>
            </a:xfrm>
            <a:prstGeom prst="rect">
              <a:avLst/>
            </a:prstGeom>
          </p:spPr>
        </p:pic>
      </p:grpSp>
      <p:grpSp>
        <p:nvGrpSpPr>
          <p:cNvPr id="37" name="Group 36"/>
          <p:cNvGrpSpPr/>
          <p:nvPr/>
        </p:nvGrpSpPr>
        <p:grpSpPr>
          <a:xfrm>
            <a:off x="801464" y="3357463"/>
            <a:ext cx="990600" cy="1076207"/>
            <a:chOff x="2675122" y="4648672"/>
            <a:chExt cx="990600" cy="1076207"/>
          </a:xfrm>
        </p:grpSpPr>
        <p:pic>
          <p:nvPicPr>
            <p:cNvPr id="38" name="Content Placeholder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bwMode="auto">
            <a:xfrm>
              <a:off x="2675122" y="4734279"/>
              <a:ext cx="990600" cy="990600"/>
            </a:xfrm>
            <a:prstGeom prst="rect">
              <a:avLst/>
            </a:prstGeom>
            <a:noFill/>
            <a:ln w="9525">
              <a:noFill/>
              <a:miter lim="800000"/>
              <a:headEnd/>
              <a:tailEnd/>
            </a:ln>
          </p:spPr>
        </p:pic>
        <p:pic>
          <p:nvPicPr>
            <p:cNvPr id="39" name="Picture 38"/>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827522" y="4648672"/>
              <a:ext cx="655822" cy="655822"/>
            </a:xfrm>
            <a:prstGeom prst="rect">
              <a:avLst/>
            </a:prstGeom>
          </p:spPr>
        </p:pic>
      </p:grpSp>
      <p:grpSp>
        <p:nvGrpSpPr>
          <p:cNvPr id="40" name="Group 39"/>
          <p:cNvGrpSpPr/>
          <p:nvPr/>
        </p:nvGrpSpPr>
        <p:grpSpPr>
          <a:xfrm>
            <a:off x="3757110" y="1533163"/>
            <a:ext cx="990600" cy="1076207"/>
            <a:chOff x="2675122" y="4648672"/>
            <a:chExt cx="990600" cy="1076207"/>
          </a:xfrm>
        </p:grpSpPr>
        <p:pic>
          <p:nvPicPr>
            <p:cNvPr id="41" name="Content Placeholder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bwMode="auto">
            <a:xfrm>
              <a:off x="2675122" y="4734279"/>
              <a:ext cx="990600" cy="990600"/>
            </a:xfrm>
            <a:prstGeom prst="rect">
              <a:avLst/>
            </a:prstGeom>
            <a:noFill/>
            <a:ln w="9525">
              <a:noFill/>
              <a:miter lim="800000"/>
              <a:headEnd/>
              <a:tailEnd/>
            </a:ln>
          </p:spPr>
        </p:pic>
        <p:pic>
          <p:nvPicPr>
            <p:cNvPr id="42" name="Picture 41"/>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827522" y="4648672"/>
              <a:ext cx="655822" cy="655822"/>
            </a:xfrm>
            <a:prstGeom prst="rect">
              <a:avLst/>
            </a:prstGeom>
          </p:spPr>
        </p:pic>
      </p:grpSp>
      <p:grpSp>
        <p:nvGrpSpPr>
          <p:cNvPr id="46" name="Group 45"/>
          <p:cNvGrpSpPr/>
          <p:nvPr/>
        </p:nvGrpSpPr>
        <p:grpSpPr>
          <a:xfrm>
            <a:off x="5779186" y="3685374"/>
            <a:ext cx="990600" cy="1076207"/>
            <a:chOff x="2675122" y="4648672"/>
            <a:chExt cx="990600" cy="1076207"/>
          </a:xfrm>
        </p:grpSpPr>
        <p:pic>
          <p:nvPicPr>
            <p:cNvPr id="47" name="Content Placeholder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bwMode="auto">
            <a:xfrm>
              <a:off x="2675122" y="4734279"/>
              <a:ext cx="990600" cy="990600"/>
            </a:xfrm>
            <a:prstGeom prst="rect">
              <a:avLst/>
            </a:prstGeom>
            <a:noFill/>
            <a:ln w="9525">
              <a:noFill/>
              <a:miter lim="800000"/>
              <a:headEnd/>
              <a:tailEnd/>
            </a:ln>
          </p:spPr>
        </p:pic>
        <p:pic>
          <p:nvPicPr>
            <p:cNvPr id="48" name="Picture 47"/>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827522" y="4648672"/>
              <a:ext cx="655822" cy="655822"/>
            </a:xfrm>
            <a:prstGeom prst="rect">
              <a:avLst/>
            </a:prstGeom>
          </p:spPr>
        </p:pic>
      </p:grpSp>
      <p:cxnSp>
        <p:nvCxnSpPr>
          <p:cNvPr id="58" name="Straight Arrow Connector 57"/>
          <p:cNvCxnSpPr>
            <a:stCxn id="33" idx="0"/>
            <a:endCxn id="44" idx="2"/>
          </p:cNvCxnSpPr>
          <p:nvPr/>
        </p:nvCxnSpPr>
        <p:spPr>
          <a:xfrm flipH="1" flipV="1">
            <a:off x="6720193" y="2860554"/>
            <a:ext cx="442086" cy="2370629"/>
          </a:xfrm>
          <a:prstGeom prst="straightConnector1">
            <a:avLst/>
          </a:prstGeom>
          <a:ln w="25400">
            <a:gradFill flip="none" rotWithShape="1">
              <a:gsLst>
                <a:gs pos="50000">
                  <a:srgbClr val="002060"/>
                </a:gs>
                <a:gs pos="0">
                  <a:srgbClr val="FFFF00"/>
                </a:gs>
                <a:gs pos="100000">
                  <a:srgbClr val="00B050"/>
                </a:gs>
              </a:gsLst>
              <a:lin ang="0" scaled="0"/>
              <a:tileRect/>
            </a:gra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stCxn id="47" idx="2"/>
            <a:endCxn id="33" idx="0"/>
          </p:cNvCxnSpPr>
          <p:nvPr/>
        </p:nvCxnSpPr>
        <p:spPr>
          <a:xfrm>
            <a:off x="6274486" y="4761581"/>
            <a:ext cx="887793" cy="469602"/>
          </a:xfrm>
          <a:prstGeom prst="straightConnector1">
            <a:avLst/>
          </a:prstGeom>
          <a:ln w="25400">
            <a:gradFill flip="none" rotWithShape="1">
              <a:gsLst>
                <a:gs pos="50000">
                  <a:srgbClr val="002060"/>
                </a:gs>
                <a:gs pos="0">
                  <a:srgbClr val="FFFF00"/>
                </a:gs>
                <a:gs pos="100000">
                  <a:srgbClr val="00B050"/>
                </a:gs>
              </a:gsLst>
              <a:lin ang="0" scaled="0"/>
              <a:tileRect/>
            </a:gra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a:stCxn id="44" idx="1"/>
            <a:endCxn id="41" idx="3"/>
          </p:cNvCxnSpPr>
          <p:nvPr/>
        </p:nvCxnSpPr>
        <p:spPr>
          <a:xfrm flipH="1" flipV="1">
            <a:off x="4747710" y="2114070"/>
            <a:ext cx="1477183" cy="251184"/>
          </a:xfrm>
          <a:prstGeom prst="straightConnector1">
            <a:avLst/>
          </a:prstGeom>
          <a:ln w="25400">
            <a:gradFill flip="none" rotWithShape="1">
              <a:gsLst>
                <a:gs pos="50000">
                  <a:srgbClr val="002060"/>
                </a:gs>
                <a:gs pos="0">
                  <a:srgbClr val="FFFF00"/>
                </a:gs>
                <a:gs pos="100000">
                  <a:srgbClr val="00B050"/>
                </a:gs>
              </a:gsLst>
              <a:lin ang="0" scaled="0"/>
              <a:tileRect/>
            </a:gra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a:stCxn id="14" idx="3"/>
            <a:endCxn id="29" idx="1"/>
          </p:cNvCxnSpPr>
          <p:nvPr/>
        </p:nvCxnSpPr>
        <p:spPr>
          <a:xfrm flipV="1">
            <a:off x="2438400" y="5717683"/>
            <a:ext cx="1543471" cy="3190"/>
          </a:xfrm>
          <a:prstGeom prst="straightConnector1">
            <a:avLst/>
          </a:prstGeom>
          <a:ln w="25400">
            <a:gradFill flip="none" rotWithShape="1">
              <a:gsLst>
                <a:gs pos="50000">
                  <a:srgbClr val="002060"/>
                </a:gs>
                <a:gs pos="0">
                  <a:srgbClr val="FFFF00"/>
                </a:gs>
                <a:gs pos="100000">
                  <a:srgbClr val="00B050"/>
                </a:gs>
              </a:gsLst>
              <a:lin ang="0" scaled="0"/>
              <a:tileRect/>
            </a:gra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a:stCxn id="30" idx="0"/>
            <a:endCxn id="35" idx="2"/>
          </p:cNvCxnSpPr>
          <p:nvPr/>
        </p:nvCxnSpPr>
        <p:spPr>
          <a:xfrm flipH="1" flipV="1">
            <a:off x="4207136" y="4515407"/>
            <a:ext cx="255046" cy="621369"/>
          </a:xfrm>
          <a:prstGeom prst="straightConnector1">
            <a:avLst/>
          </a:prstGeom>
          <a:ln w="25400">
            <a:gradFill flip="none" rotWithShape="1">
              <a:gsLst>
                <a:gs pos="50000">
                  <a:srgbClr val="002060"/>
                </a:gs>
                <a:gs pos="0">
                  <a:srgbClr val="FFFF00"/>
                </a:gs>
                <a:gs pos="100000">
                  <a:srgbClr val="00B050"/>
                </a:gs>
              </a:gsLst>
              <a:lin ang="0" scaled="0"/>
              <a:tileRect/>
            </a:gra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a:stCxn id="41" idx="1"/>
            <a:endCxn id="26" idx="3"/>
          </p:cNvCxnSpPr>
          <p:nvPr/>
        </p:nvCxnSpPr>
        <p:spPr>
          <a:xfrm flipH="1">
            <a:off x="2107737" y="2114070"/>
            <a:ext cx="1649373" cy="96672"/>
          </a:xfrm>
          <a:prstGeom prst="straightConnector1">
            <a:avLst/>
          </a:prstGeom>
          <a:ln w="25400">
            <a:gradFill flip="none" rotWithShape="1">
              <a:gsLst>
                <a:gs pos="50000">
                  <a:srgbClr val="002060"/>
                </a:gs>
                <a:gs pos="0">
                  <a:srgbClr val="FFFF00"/>
                </a:gs>
                <a:gs pos="100000">
                  <a:srgbClr val="00B050"/>
                </a:gs>
              </a:gsLst>
              <a:lin ang="0" scaled="0"/>
              <a:tileRect/>
            </a:gra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a:stCxn id="36" idx="0"/>
            <a:endCxn id="41" idx="2"/>
          </p:cNvCxnSpPr>
          <p:nvPr/>
        </p:nvCxnSpPr>
        <p:spPr>
          <a:xfrm flipV="1">
            <a:off x="4192147" y="2609370"/>
            <a:ext cx="60263" cy="829830"/>
          </a:xfrm>
          <a:prstGeom prst="straightConnector1">
            <a:avLst/>
          </a:prstGeom>
          <a:ln w="25400">
            <a:gradFill flip="none" rotWithShape="1">
              <a:gsLst>
                <a:gs pos="50000">
                  <a:srgbClr val="002060"/>
                </a:gs>
                <a:gs pos="0">
                  <a:srgbClr val="FFFF00"/>
                </a:gs>
                <a:gs pos="100000">
                  <a:srgbClr val="00B050"/>
                </a:gs>
              </a:gsLst>
              <a:lin ang="0" scaled="0"/>
              <a:tileRect/>
            </a:gra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a:stCxn id="38" idx="2"/>
            <a:endCxn id="15" idx="0"/>
          </p:cNvCxnSpPr>
          <p:nvPr/>
        </p:nvCxnSpPr>
        <p:spPr>
          <a:xfrm>
            <a:off x="1296764" y="4433670"/>
            <a:ext cx="631347" cy="706296"/>
          </a:xfrm>
          <a:prstGeom prst="straightConnector1">
            <a:avLst/>
          </a:prstGeom>
          <a:ln w="25400">
            <a:gradFill flip="none" rotWithShape="1">
              <a:gsLst>
                <a:gs pos="50000">
                  <a:srgbClr val="002060"/>
                </a:gs>
                <a:gs pos="0">
                  <a:srgbClr val="FFFF00"/>
                </a:gs>
                <a:gs pos="100000">
                  <a:srgbClr val="00B050"/>
                </a:gs>
              </a:gsLst>
              <a:lin ang="0" scaled="0"/>
              <a:tileRect/>
            </a:gra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a:stCxn id="35" idx="3"/>
            <a:endCxn id="44" idx="1"/>
          </p:cNvCxnSpPr>
          <p:nvPr/>
        </p:nvCxnSpPr>
        <p:spPr>
          <a:xfrm flipV="1">
            <a:off x="4702436" y="2365254"/>
            <a:ext cx="1522457" cy="1654853"/>
          </a:xfrm>
          <a:prstGeom prst="straightConnector1">
            <a:avLst/>
          </a:prstGeom>
          <a:ln w="25400">
            <a:gradFill flip="none" rotWithShape="1">
              <a:gsLst>
                <a:gs pos="50000">
                  <a:srgbClr val="002060"/>
                </a:gs>
                <a:gs pos="0">
                  <a:srgbClr val="FFFF00"/>
                </a:gs>
                <a:gs pos="100000">
                  <a:srgbClr val="00B050"/>
                </a:gs>
              </a:gsLst>
              <a:lin ang="0" scaled="0"/>
              <a:tileRect/>
            </a:gra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a:stCxn id="35" idx="1"/>
            <a:endCxn id="38" idx="3"/>
          </p:cNvCxnSpPr>
          <p:nvPr/>
        </p:nvCxnSpPr>
        <p:spPr>
          <a:xfrm flipH="1" flipV="1">
            <a:off x="1792064" y="3938370"/>
            <a:ext cx="1919772" cy="81737"/>
          </a:xfrm>
          <a:prstGeom prst="straightConnector1">
            <a:avLst/>
          </a:prstGeom>
          <a:ln w="25400">
            <a:solidFill>
              <a:srgbClr val="00B050"/>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a:stCxn id="38" idx="3"/>
            <a:endCxn id="41" idx="2"/>
          </p:cNvCxnSpPr>
          <p:nvPr/>
        </p:nvCxnSpPr>
        <p:spPr>
          <a:xfrm flipV="1">
            <a:off x="1792064" y="2609370"/>
            <a:ext cx="2460346" cy="1329000"/>
          </a:xfrm>
          <a:prstGeom prst="straightConnector1">
            <a:avLst/>
          </a:prstGeom>
          <a:ln w="25400">
            <a:gradFill flip="none" rotWithShape="1">
              <a:gsLst>
                <a:gs pos="50000">
                  <a:srgbClr val="002060"/>
                </a:gs>
                <a:gs pos="0">
                  <a:srgbClr val="FFFF00"/>
                </a:gs>
                <a:gs pos="100000">
                  <a:srgbClr val="00B050"/>
                </a:gs>
              </a:gsLst>
              <a:lin ang="0" scaled="0"/>
              <a:tileRect/>
            </a:gra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a:stCxn id="26" idx="3"/>
            <a:endCxn id="48" idx="0"/>
          </p:cNvCxnSpPr>
          <p:nvPr/>
        </p:nvCxnSpPr>
        <p:spPr>
          <a:xfrm>
            <a:off x="2107737" y="2210742"/>
            <a:ext cx="4151760" cy="1474632"/>
          </a:xfrm>
          <a:prstGeom prst="straightConnector1">
            <a:avLst/>
          </a:prstGeom>
          <a:ln w="25400">
            <a:gradFill flip="none" rotWithShape="1">
              <a:gsLst>
                <a:gs pos="50000">
                  <a:srgbClr val="002060"/>
                </a:gs>
                <a:gs pos="0">
                  <a:srgbClr val="FFFF00"/>
                </a:gs>
                <a:gs pos="100000">
                  <a:srgbClr val="00B050"/>
                </a:gs>
              </a:gsLst>
              <a:lin ang="0" scaled="0"/>
              <a:tileRect/>
            </a:gra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a:stCxn id="44" idx="2"/>
            <a:endCxn id="35" idx="3"/>
          </p:cNvCxnSpPr>
          <p:nvPr/>
        </p:nvCxnSpPr>
        <p:spPr>
          <a:xfrm flipH="1">
            <a:off x="4702436" y="2860554"/>
            <a:ext cx="2017757" cy="1159553"/>
          </a:xfrm>
          <a:prstGeom prst="straightConnector1">
            <a:avLst/>
          </a:prstGeom>
          <a:ln w="25400">
            <a:gradFill flip="none" rotWithShape="1">
              <a:gsLst>
                <a:gs pos="50000">
                  <a:srgbClr val="002060"/>
                </a:gs>
                <a:gs pos="0">
                  <a:srgbClr val="FFFF00"/>
                </a:gs>
                <a:gs pos="100000">
                  <a:srgbClr val="00B050"/>
                </a:gs>
              </a:gsLst>
              <a:lin ang="0" scaled="0"/>
              <a:tileRect/>
            </a:gra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a:stCxn id="41" idx="2"/>
            <a:endCxn id="14" idx="3"/>
          </p:cNvCxnSpPr>
          <p:nvPr/>
        </p:nvCxnSpPr>
        <p:spPr>
          <a:xfrm flipH="1">
            <a:off x="2438400" y="2609370"/>
            <a:ext cx="1814010" cy="3111503"/>
          </a:xfrm>
          <a:prstGeom prst="straightConnector1">
            <a:avLst/>
          </a:prstGeom>
          <a:ln w="25400">
            <a:gradFill flip="none" rotWithShape="1">
              <a:gsLst>
                <a:gs pos="50000">
                  <a:srgbClr val="002060"/>
                </a:gs>
                <a:gs pos="0">
                  <a:srgbClr val="FFFF00"/>
                </a:gs>
                <a:gs pos="100000">
                  <a:srgbClr val="00B050"/>
                </a:gs>
              </a:gsLst>
              <a:lin ang="0" scaled="0"/>
              <a:tileRect/>
            </a:gra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a:stCxn id="38" idx="2"/>
            <a:endCxn id="29" idx="1"/>
          </p:cNvCxnSpPr>
          <p:nvPr/>
        </p:nvCxnSpPr>
        <p:spPr>
          <a:xfrm>
            <a:off x="1296764" y="4433670"/>
            <a:ext cx="2685107" cy="1284013"/>
          </a:xfrm>
          <a:prstGeom prst="straightConnector1">
            <a:avLst/>
          </a:prstGeom>
          <a:ln w="25400">
            <a:gradFill flip="none" rotWithShape="1">
              <a:gsLst>
                <a:gs pos="50000">
                  <a:srgbClr val="002060"/>
                </a:gs>
                <a:gs pos="0">
                  <a:srgbClr val="FFFF00"/>
                </a:gs>
                <a:gs pos="100000">
                  <a:srgbClr val="00B050"/>
                </a:gs>
              </a:gsLst>
              <a:lin ang="0" scaled="0"/>
              <a:tileRect/>
            </a:gra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a:stCxn id="26" idx="2"/>
            <a:endCxn id="39" idx="0"/>
          </p:cNvCxnSpPr>
          <p:nvPr/>
        </p:nvCxnSpPr>
        <p:spPr>
          <a:xfrm flipH="1">
            <a:off x="1281775" y="2706042"/>
            <a:ext cx="330662" cy="651421"/>
          </a:xfrm>
          <a:prstGeom prst="straightConnector1">
            <a:avLst/>
          </a:prstGeom>
          <a:ln w="25400">
            <a:gradFill flip="none" rotWithShape="1">
              <a:gsLst>
                <a:gs pos="50000">
                  <a:srgbClr val="002060"/>
                </a:gs>
                <a:gs pos="0">
                  <a:srgbClr val="FFFF00"/>
                </a:gs>
                <a:gs pos="100000">
                  <a:srgbClr val="00B050"/>
                </a:gs>
              </a:gsLst>
              <a:lin ang="0" scaled="0"/>
              <a:tileRect/>
            </a:gra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a:stCxn id="47" idx="2"/>
            <a:endCxn id="30" idx="0"/>
          </p:cNvCxnSpPr>
          <p:nvPr/>
        </p:nvCxnSpPr>
        <p:spPr>
          <a:xfrm flipH="1">
            <a:off x="4462182" y="4761581"/>
            <a:ext cx="1812304" cy="375195"/>
          </a:xfrm>
          <a:prstGeom prst="straightConnector1">
            <a:avLst/>
          </a:prstGeom>
          <a:ln w="25400">
            <a:gradFill flip="none" rotWithShape="1">
              <a:gsLst>
                <a:gs pos="50000">
                  <a:srgbClr val="002060"/>
                </a:gs>
                <a:gs pos="0">
                  <a:srgbClr val="FFFF00"/>
                </a:gs>
                <a:gs pos="100000">
                  <a:srgbClr val="00B050"/>
                </a:gs>
              </a:gsLst>
              <a:lin ang="0" scaled="0"/>
              <a:tileRect/>
            </a:gra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a:stCxn id="32" idx="1"/>
            <a:endCxn id="29" idx="3"/>
          </p:cNvCxnSpPr>
          <p:nvPr/>
        </p:nvCxnSpPr>
        <p:spPr>
          <a:xfrm flipH="1" flipV="1">
            <a:off x="4972471" y="5717683"/>
            <a:ext cx="1709497" cy="94407"/>
          </a:xfrm>
          <a:prstGeom prst="straightConnector1">
            <a:avLst/>
          </a:prstGeom>
          <a:ln w="25400">
            <a:gradFill flip="none" rotWithShape="1">
              <a:gsLst>
                <a:gs pos="50000">
                  <a:srgbClr val="002060"/>
                </a:gs>
                <a:gs pos="0">
                  <a:srgbClr val="FFFF00"/>
                </a:gs>
                <a:gs pos="100000">
                  <a:srgbClr val="00B050"/>
                </a:gs>
              </a:gsLst>
              <a:lin ang="0" scaled="0"/>
              <a:tileRect/>
            </a:gra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a:stCxn id="41" idx="3"/>
            <a:endCxn id="48" idx="0"/>
          </p:cNvCxnSpPr>
          <p:nvPr/>
        </p:nvCxnSpPr>
        <p:spPr>
          <a:xfrm>
            <a:off x="4747710" y="2114070"/>
            <a:ext cx="1511787" cy="1571304"/>
          </a:xfrm>
          <a:prstGeom prst="straightConnector1">
            <a:avLst/>
          </a:prstGeom>
          <a:ln w="25400">
            <a:gradFill flip="none" rotWithShape="1">
              <a:gsLst>
                <a:gs pos="50000">
                  <a:srgbClr val="002060"/>
                </a:gs>
                <a:gs pos="0">
                  <a:srgbClr val="FFFF00"/>
                </a:gs>
                <a:gs pos="100000">
                  <a:srgbClr val="00B050"/>
                </a:gs>
              </a:gsLst>
              <a:lin ang="0" scaled="0"/>
              <a:tileRect/>
            </a:gra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a:stCxn id="15" idx="0"/>
            <a:endCxn id="41" idx="1"/>
          </p:cNvCxnSpPr>
          <p:nvPr/>
        </p:nvCxnSpPr>
        <p:spPr>
          <a:xfrm flipV="1">
            <a:off x="1928111" y="2114070"/>
            <a:ext cx="1828999" cy="3025896"/>
          </a:xfrm>
          <a:prstGeom prst="straightConnector1">
            <a:avLst/>
          </a:prstGeom>
          <a:ln w="25400">
            <a:gradFill flip="none" rotWithShape="1">
              <a:gsLst>
                <a:gs pos="50000">
                  <a:srgbClr val="002060"/>
                </a:gs>
                <a:gs pos="0">
                  <a:srgbClr val="FFFF00"/>
                </a:gs>
                <a:gs pos="100000">
                  <a:srgbClr val="00B050"/>
                </a:gs>
              </a:gsLst>
              <a:lin ang="0" scaled="0"/>
              <a:tileRect/>
            </a:gra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flipH="1" flipV="1">
            <a:off x="4648200" y="4433670"/>
            <a:ext cx="2033769" cy="1284015"/>
          </a:xfrm>
          <a:prstGeom prst="straightConnector1">
            <a:avLst/>
          </a:prstGeom>
          <a:ln w="25400">
            <a:gradFill flip="none" rotWithShape="1">
              <a:gsLst>
                <a:gs pos="50000">
                  <a:srgbClr val="002060"/>
                </a:gs>
                <a:gs pos="0">
                  <a:srgbClr val="FFFF00"/>
                </a:gs>
                <a:gs pos="100000">
                  <a:srgbClr val="00B050"/>
                </a:gs>
              </a:gsLst>
              <a:lin ang="0" scaled="0"/>
              <a:tileRect/>
            </a:gradFill>
            <a:headEnd type="none"/>
            <a:tailEnd type="arrow"/>
          </a:ln>
        </p:spPr>
        <p:style>
          <a:lnRef idx="1">
            <a:schemeClr val="accent1"/>
          </a:lnRef>
          <a:fillRef idx="0">
            <a:schemeClr val="accent1"/>
          </a:fillRef>
          <a:effectRef idx="0">
            <a:schemeClr val="accent1"/>
          </a:effectRef>
          <a:fontRef idx="minor">
            <a:schemeClr val="tx1"/>
          </a:fontRef>
        </p:style>
      </p:cxnSp>
      <p:grpSp>
        <p:nvGrpSpPr>
          <p:cNvPr id="3" name="Group 2"/>
          <p:cNvGrpSpPr/>
          <p:nvPr/>
        </p:nvGrpSpPr>
        <p:grpSpPr>
          <a:xfrm>
            <a:off x="6224893" y="1710759"/>
            <a:ext cx="990600" cy="1149795"/>
            <a:chOff x="6124908" y="1691349"/>
            <a:chExt cx="990600" cy="1149795"/>
          </a:xfrm>
        </p:grpSpPr>
        <p:grpSp>
          <p:nvGrpSpPr>
            <p:cNvPr id="43" name="Group 42"/>
            <p:cNvGrpSpPr/>
            <p:nvPr/>
          </p:nvGrpSpPr>
          <p:grpSpPr>
            <a:xfrm>
              <a:off x="6124908" y="1764937"/>
              <a:ext cx="990600" cy="1076207"/>
              <a:chOff x="2675122" y="4648672"/>
              <a:chExt cx="990600" cy="1076207"/>
            </a:xfrm>
          </p:grpSpPr>
          <p:pic>
            <p:nvPicPr>
              <p:cNvPr id="44" name="Content Placeholder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bwMode="auto">
              <a:xfrm>
                <a:off x="2675122" y="4734279"/>
                <a:ext cx="990600" cy="990600"/>
              </a:xfrm>
              <a:prstGeom prst="rect">
                <a:avLst/>
              </a:prstGeom>
              <a:noFill/>
              <a:ln w="9525">
                <a:noFill/>
                <a:miter lim="800000"/>
                <a:headEnd/>
                <a:tailEnd/>
              </a:ln>
            </p:spPr>
          </p:pic>
          <p:pic>
            <p:nvPicPr>
              <p:cNvPr id="45" name="Picture 44"/>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827522" y="4648672"/>
                <a:ext cx="655822" cy="655822"/>
              </a:xfrm>
              <a:prstGeom prst="rect">
                <a:avLst/>
              </a:prstGeom>
            </p:spPr>
          </p:pic>
        </p:grpSp>
        <p:pic>
          <p:nvPicPr>
            <p:cNvPr id="62" name="Picture 6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189705" y="1691349"/>
              <a:ext cx="831028" cy="1038785"/>
            </a:xfrm>
            <a:prstGeom prst="rect">
              <a:avLst/>
            </a:prstGeom>
          </p:spPr>
        </p:pic>
      </p:grpSp>
      <p:sp>
        <p:nvSpPr>
          <p:cNvPr id="64" name="Rounded Rectangular Callout 63"/>
          <p:cNvSpPr/>
          <p:nvPr/>
        </p:nvSpPr>
        <p:spPr>
          <a:xfrm flipH="1">
            <a:off x="7391400" y="1430760"/>
            <a:ext cx="1566082" cy="2615108"/>
          </a:xfrm>
          <a:prstGeom prst="wedgeRoundRectCallout">
            <a:avLst>
              <a:gd name="adj1" fmla="val 60600"/>
              <a:gd name="adj2" fmla="val -24032"/>
              <a:gd name="adj3" fmla="val 16667"/>
            </a:avLst>
          </a:prstGeom>
          <a:solidFill>
            <a:schemeClr val="tx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bg1"/>
                </a:solidFill>
              </a:rPr>
              <a:t>Let’s see if the hidden server app is vulnerable to an exploit (buffer overflow/web app shell exec/</a:t>
            </a:r>
            <a:r>
              <a:rPr lang="en-US" sz="1400" dirty="0" err="1" smtClean="0">
                <a:solidFill>
                  <a:schemeClr val="bg1"/>
                </a:solidFill>
              </a:rPr>
              <a:t>etc</a:t>
            </a:r>
            <a:r>
              <a:rPr lang="en-US" sz="1400" dirty="0" smtClean="0">
                <a:solidFill>
                  <a:schemeClr val="bg1"/>
                </a:solidFill>
              </a:rPr>
              <a:t>). </a:t>
            </a:r>
          </a:p>
          <a:p>
            <a:pPr algn="ctr"/>
            <a:endParaRPr lang="en-US" sz="1400" dirty="0">
              <a:solidFill>
                <a:schemeClr val="bg1"/>
              </a:solidFill>
            </a:endParaRPr>
          </a:p>
          <a:p>
            <a:pPr algn="ctr"/>
            <a:r>
              <a:rPr lang="en-US" sz="1400" dirty="0" smtClean="0">
                <a:solidFill>
                  <a:schemeClr val="bg1"/>
                </a:solidFill>
              </a:rPr>
              <a:t>Send a payload that contacts an IP I monitor.</a:t>
            </a:r>
            <a:endParaRPr lang="en-US" sz="1400" dirty="0">
              <a:solidFill>
                <a:schemeClr val="bg1"/>
              </a:solidFill>
            </a:endParaRPr>
          </a:p>
        </p:txBody>
      </p:sp>
      <p:cxnSp>
        <p:nvCxnSpPr>
          <p:cNvPr id="5" name="Elbow Connector 4"/>
          <p:cNvCxnSpPr>
            <a:stCxn id="14" idx="1"/>
            <a:endCxn id="62" idx="0"/>
          </p:cNvCxnSpPr>
          <p:nvPr/>
        </p:nvCxnSpPr>
        <p:spPr>
          <a:xfrm rot="10800000" flipH="1">
            <a:off x="1447800" y="1710759"/>
            <a:ext cx="5257404" cy="4010114"/>
          </a:xfrm>
          <a:prstGeom prst="bentConnector4">
            <a:avLst>
              <a:gd name="adj1" fmla="val -18455"/>
              <a:gd name="adj2" fmla="val 105701"/>
            </a:avLst>
          </a:prstGeom>
          <a:ln w="25400">
            <a:solidFill>
              <a:srgbClr val="FF0000"/>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6025546" y="2675721"/>
            <a:ext cx="1095172" cy="646331"/>
          </a:xfrm>
          <a:prstGeom prst="rect">
            <a:avLst/>
          </a:prstGeom>
          <a:effectLst>
            <a:outerShdw blurRad="50800" dist="50800" dir="5400000" algn="ctr" rotWithShape="0">
              <a:schemeClr val="tx1"/>
            </a:outerShdw>
          </a:effectLst>
        </p:spPr>
        <p:txBody>
          <a:bodyPr wrap="none">
            <a:spAutoFit/>
          </a:bodyPr>
          <a:lstStyle/>
          <a:p>
            <a:r>
              <a:rPr lang="en-US" dirty="0" smtClean="0">
                <a:solidFill>
                  <a:srgbClr val="FF0000"/>
                </a:solidFill>
              </a:rPr>
              <a:t>Exploit &amp;</a:t>
            </a:r>
            <a:br>
              <a:rPr lang="en-US" dirty="0" smtClean="0">
                <a:solidFill>
                  <a:srgbClr val="FF0000"/>
                </a:solidFill>
              </a:rPr>
            </a:br>
            <a:r>
              <a:rPr lang="en-US" dirty="0" smtClean="0">
                <a:solidFill>
                  <a:srgbClr val="FF0000"/>
                </a:solidFill>
              </a:rPr>
              <a:t>Payload</a:t>
            </a:r>
            <a:endParaRPr lang="en-US" dirty="0">
              <a:solidFill>
                <a:srgbClr val="FF0000"/>
              </a:solidFill>
            </a:endParaRPr>
          </a:p>
        </p:txBody>
      </p:sp>
    </p:spTree>
    <p:custDataLst>
      <p:tags r:id="rId1"/>
    </p:custDataLst>
    <p:extLst>
      <p:ext uri="{BB962C8B-B14F-4D97-AF65-F5344CB8AC3E}">
        <p14:creationId xmlns:p14="http://schemas.microsoft.com/office/powerpoint/2010/main" val="2132746938"/>
      </p:ext>
    </p:extLst>
  </p:cSld>
  <p:clrMapOvr>
    <a:masterClrMapping/>
  </p:clrMapOvr>
  <mc:AlternateContent xmlns:mc="http://schemas.openxmlformats.org/markup-compatibility/2006" xmlns:p14="http://schemas.microsoft.com/office/powerpoint/2010/main">
    <mc:Choice Requires="p14">
      <p:transition spd="slow" p14:dur="900">
        <p14:flythrough hasBounce="1"/>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0-#ppt_w/2"/>
                                          </p:val>
                                        </p:tav>
                                        <p:tav tm="100000">
                                          <p:val>
                                            <p:strVal val="#ppt_x"/>
                                          </p:val>
                                        </p:tav>
                                      </p:tavLst>
                                    </p:anim>
                                    <p:anim calcmode="lin" valueType="num">
                                      <p:cBhvr additive="base">
                                        <p:cTn id="8" dur="500" fill="hold"/>
                                        <p:tgtEl>
                                          <p:spTgt spid="22"/>
                                        </p:tgtEl>
                                        <p:attrNameLst>
                                          <p:attrName>ppt_y</p:attrName>
                                        </p:attrNameLst>
                                      </p:cBhvr>
                                      <p:tavLst>
                                        <p:tav tm="0">
                                          <p:val>
                                            <p:strVal val="0-#ppt_h/2"/>
                                          </p:val>
                                        </p:tav>
                                        <p:tav tm="100000">
                                          <p:val>
                                            <p:strVal val="#ppt_y"/>
                                          </p:val>
                                        </p:tav>
                                      </p:tavLst>
                                    </p:anim>
                                  </p:childTnLst>
                                </p:cTn>
                              </p:par>
                              <p:par>
                                <p:cTn id="9" presetID="2" presetClass="entr" presetSubtype="9" fill="hold" nodeType="with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0-#ppt_w/2"/>
                                          </p:val>
                                        </p:tav>
                                        <p:tav tm="100000">
                                          <p:val>
                                            <p:strVal val="#ppt_x"/>
                                          </p:val>
                                        </p:tav>
                                      </p:tavLst>
                                    </p:anim>
                                    <p:anim calcmode="lin" valueType="num">
                                      <p:cBhvr additive="base">
                                        <p:cTn id="12" dur="500" fill="hold"/>
                                        <p:tgtEl>
                                          <p:spTgt spid="25"/>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500" fill="hold"/>
                                        <p:tgtEl>
                                          <p:spTgt spid="28"/>
                                        </p:tgtEl>
                                        <p:attrNameLst>
                                          <p:attrName>ppt_x</p:attrName>
                                        </p:attrNameLst>
                                      </p:cBhvr>
                                      <p:tavLst>
                                        <p:tav tm="0">
                                          <p:val>
                                            <p:strVal val="0-#ppt_w/2"/>
                                          </p:val>
                                        </p:tav>
                                        <p:tav tm="100000">
                                          <p:val>
                                            <p:strVal val="#ppt_x"/>
                                          </p:val>
                                        </p:tav>
                                      </p:tavLst>
                                    </p:anim>
                                    <p:anim calcmode="lin" valueType="num">
                                      <p:cBhvr additive="base">
                                        <p:cTn id="16" dur="5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1"/>
                                        </p:tgtEl>
                                        <p:attrNameLst>
                                          <p:attrName>style.visibility</p:attrName>
                                        </p:attrNameLst>
                                      </p:cBhvr>
                                      <p:to>
                                        <p:strVal val="visible"/>
                                      </p:to>
                                    </p:set>
                                    <p:anim calcmode="lin" valueType="num">
                                      <p:cBhvr additive="base">
                                        <p:cTn id="19" dur="500" fill="hold"/>
                                        <p:tgtEl>
                                          <p:spTgt spid="31"/>
                                        </p:tgtEl>
                                        <p:attrNameLst>
                                          <p:attrName>ppt_x</p:attrName>
                                        </p:attrNameLst>
                                      </p:cBhvr>
                                      <p:tavLst>
                                        <p:tav tm="0">
                                          <p:val>
                                            <p:strVal val="0-#ppt_w/2"/>
                                          </p:val>
                                        </p:tav>
                                        <p:tav tm="100000">
                                          <p:val>
                                            <p:strVal val="#ppt_x"/>
                                          </p:val>
                                        </p:tav>
                                      </p:tavLst>
                                    </p:anim>
                                    <p:anim calcmode="lin" valueType="num">
                                      <p:cBhvr additive="base">
                                        <p:cTn id="20" dur="500" fill="hold"/>
                                        <p:tgtEl>
                                          <p:spTgt spid="31"/>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500" fill="hold"/>
                                        <p:tgtEl>
                                          <p:spTgt spid="34"/>
                                        </p:tgtEl>
                                        <p:attrNameLst>
                                          <p:attrName>ppt_x</p:attrName>
                                        </p:attrNameLst>
                                      </p:cBhvr>
                                      <p:tavLst>
                                        <p:tav tm="0">
                                          <p:val>
                                            <p:strVal val="0-#ppt_w/2"/>
                                          </p:val>
                                        </p:tav>
                                        <p:tav tm="100000">
                                          <p:val>
                                            <p:strVal val="#ppt_x"/>
                                          </p:val>
                                        </p:tav>
                                      </p:tavLst>
                                    </p:anim>
                                    <p:anim calcmode="lin" valueType="num">
                                      <p:cBhvr additive="base">
                                        <p:cTn id="24" dur="5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fill="hold"/>
                                        <p:tgtEl>
                                          <p:spTgt spid="37"/>
                                        </p:tgtEl>
                                        <p:attrNameLst>
                                          <p:attrName>ppt_x</p:attrName>
                                        </p:attrNameLst>
                                      </p:cBhvr>
                                      <p:tavLst>
                                        <p:tav tm="0">
                                          <p:val>
                                            <p:strVal val="0-#ppt_w/2"/>
                                          </p:val>
                                        </p:tav>
                                        <p:tav tm="100000">
                                          <p:val>
                                            <p:strVal val="#ppt_x"/>
                                          </p:val>
                                        </p:tav>
                                      </p:tavLst>
                                    </p:anim>
                                    <p:anim calcmode="lin" valueType="num">
                                      <p:cBhvr additive="base">
                                        <p:cTn id="28" dur="500" fill="hold"/>
                                        <p:tgtEl>
                                          <p:spTgt spid="37"/>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additive="base">
                                        <p:cTn id="31" dur="500" fill="hold"/>
                                        <p:tgtEl>
                                          <p:spTgt spid="40"/>
                                        </p:tgtEl>
                                        <p:attrNameLst>
                                          <p:attrName>ppt_x</p:attrName>
                                        </p:attrNameLst>
                                      </p:cBhvr>
                                      <p:tavLst>
                                        <p:tav tm="0">
                                          <p:val>
                                            <p:strVal val="0-#ppt_w/2"/>
                                          </p:val>
                                        </p:tav>
                                        <p:tav tm="100000">
                                          <p:val>
                                            <p:strVal val="#ppt_x"/>
                                          </p:val>
                                        </p:tav>
                                      </p:tavLst>
                                    </p:anim>
                                    <p:anim calcmode="lin" valueType="num">
                                      <p:cBhvr additive="base">
                                        <p:cTn id="32" dur="500" fill="hold"/>
                                        <p:tgtEl>
                                          <p:spTgt spid="40"/>
                                        </p:tgtEl>
                                        <p:attrNameLst>
                                          <p:attrName>ppt_y</p:attrName>
                                        </p:attrNameLst>
                                      </p:cBhvr>
                                      <p:tavLst>
                                        <p:tav tm="0">
                                          <p:val>
                                            <p:strVal val="0-#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46"/>
                                        </p:tgtEl>
                                        <p:attrNameLst>
                                          <p:attrName>style.visibility</p:attrName>
                                        </p:attrNameLst>
                                      </p:cBhvr>
                                      <p:to>
                                        <p:strVal val="visible"/>
                                      </p:to>
                                    </p:set>
                                    <p:anim calcmode="lin" valueType="num">
                                      <p:cBhvr additive="base">
                                        <p:cTn id="35" dur="500" fill="hold"/>
                                        <p:tgtEl>
                                          <p:spTgt spid="46"/>
                                        </p:tgtEl>
                                        <p:attrNameLst>
                                          <p:attrName>ppt_x</p:attrName>
                                        </p:attrNameLst>
                                      </p:cBhvr>
                                      <p:tavLst>
                                        <p:tav tm="0">
                                          <p:val>
                                            <p:strVal val="0-#ppt_w/2"/>
                                          </p:val>
                                        </p:tav>
                                        <p:tav tm="100000">
                                          <p:val>
                                            <p:strVal val="#ppt_x"/>
                                          </p:val>
                                        </p:tav>
                                      </p:tavLst>
                                    </p:anim>
                                    <p:anim calcmode="lin" valueType="num">
                                      <p:cBhvr additive="base">
                                        <p:cTn id="36" dur="500" fill="hold"/>
                                        <p:tgtEl>
                                          <p:spTgt spid="46"/>
                                        </p:tgtEl>
                                        <p:attrNameLst>
                                          <p:attrName>ppt_y</p:attrName>
                                        </p:attrNameLst>
                                      </p:cBhvr>
                                      <p:tavLst>
                                        <p:tav tm="0">
                                          <p:val>
                                            <p:strVal val="0-#ppt_h/2"/>
                                          </p:val>
                                        </p:tav>
                                        <p:tav tm="100000">
                                          <p:val>
                                            <p:strVal val="#ppt_y"/>
                                          </p:val>
                                        </p:tav>
                                      </p:tavLst>
                                    </p:anim>
                                  </p:childTnLst>
                                </p:cTn>
                              </p:par>
                              <p:par>
                                <p:cTn id="37" presetID="2" presetClass="entr" presetSubtype="9" fill="hold" nodeType="withEffect">
                                  <p:stCondLst>
                                    <p:cond delay="0"/>
                                  </p:stCondLst>
                                  <p:childTnLst>
                                    <p:set>
                                      <p:cBhvr>
                                        <p:cTn id="38" dur="1" fill="hold">
                                          <p:stCondLst>
                                            <p:cond delay="0"/>
                                          </p:stCondLst>
                                        </p:cTn>
                                        <p:tgtEl>
                                          <p:spTgt spid="58"/>
                                        </p:tgtEl>
                                        <p:attrNameLst>
                                          <p:attrName>style.visibility</p:attrName>
                                        </p:attrNameLst>
                                      </p:cBhvr>
                                      <p:to>
                                        <p:strVal val="visible"/>
                                      </p:to>
                                    </p:set>
                                    <p:anim calcmode="lin" valueType="num">
                                      <p:cBhvr additive="base">
                                        <p:cTn id="39" dur="500" fill="hold"/>
                                        <p:tgtEl>
                                          <p:spTgt spid="58"/>
                                        </p:tgtEl>
                                        <p:attrNameLst>
                                          <p:attrName>ppt_x</p:attrName>
                                        </p:attrNameLst>
                                      </p:cBhvr>
                                      <p:tavLst>
                                        <p:tav tm="0">
                                          <p:val>
                                            <p:strVal val="0-#ppt_w/2"/>
                                          </p:val>
                                        </p:tav>
                                        <p:tav tm="100000">
                                          <p:val>
                                            <p:strVal val="#ppt_x"/>
                                          </p:val>
                                        </p:tav>
                                      </p:tavLst>
                                    </p:anim>
                                    <p:anim calcmode="lin" valueType="num">
                                      <p:cBhvr additive="base">
                                        <p:cTn id="40" dur="500" fill="hold"/>
                                        <p:tgtEl>
                                          <p:spTgt spid="58"/>
                                        </p:tgtEl>
                                        <p:attrNameLst>
                                          <p:attrName>ppt_y</p:attrName>
                                        </p:attrNameLst>
                                      </p:cBhvr>
                                      <p:tavLst>
                                        <p:tav tm="0">
                                          <p:val>
                                            <p:strVal val="0-#ppt_h/2"/>
                                          </p:val>
                                        </p:tav>
                                        <p:tav tm="100000">
                                          <p:val>
                                            <p:strVal val="#ppt_y"/>
                                          </p:val>
                                        </p:tav>
                                      </p:tavLst>
                                    </p:anim>
                                  </p:childTnLst>
                                </p:cTn>
                              </p:par>
                              <p:par>
                                <p:cTn id="41" presetID="2" presetClass="entr" presetSubtype="9" fill="hold" nodeType="withEffect">
                                  <p:stCondLst>
                                    <p:cond delay="0"/>
                                  </p:stCondLst>
                                  <p:childTnLst>
                                    <p:set>
                                      <p:cBhvr>
                                        <p:cTn id="42" dur="1" fill="hold">
                                          <p:stCondLst>
                                            <p:cond delay="0"/>
                                          </p:stCondLst>
                                        </p:cTn>
                                        <p:tgtEl>
                                          <p:spTgt spid="49"/>
                                        </p:tgtEl>
                                        <p:attrNameLst>
                                          <p:attrName>style.visibility</p:attrName>
                                        </p:attrNameLst>
                                      </p:cBhvr>
                                      <p:to>
                                        <p:strVal val="visible"/>
                                      </p:to>
                                    </p:set>
                                    <p:anim calcmode="lin" valueType="num">
                                      <p:cBhvr additive="base">
                                        <p:cTn id="43" dur="500" fill="hold"/>
                                        <p:tgtEl>
                                          <p:spTgt spid="49"/>
                                        </p:tgtEl>
                                        <p:attrNameLst>
                                          <p:attrName>ppt_x</p:attrName>
                                        </p:attrNameLst>
                                      </p:cBhvr>
                                      <p:tavLst>
                                        <p:tav tm="0">
                                          <p:val>
                                            <p:strVal val="0-#ppt_w/2"/>
                                          </p:val>
                                        </p:tav>
                                        <p:tav tm="100000">
                                          <p:val>
                                            <p:strVal val="#ppt_x"/>
                                          </p:val>
                                        </p:tav>
                                      </p:tavLst>
                                    </p:anim>
                                    <p:anim calcmode="lin" valueType="num">
                                      <p:cBhvr additive="base">
                                        <p:cTn id="44" dur="500" fill="hold"/>
                                        <p:tgtEl>
                                          <p:spTgt spid="49"/>
                                        </p:tgtEl>
                                        <p:attrNameLst>
                                          <p:attrName>ppt_y</p:attrName>
                                        </p:attrNameLst>
                                      </p:cBhvr>
                                      <p:tavLst>
                                        <p:tav tm="0">
                                          <p:val>
                                            <p:strVal val="0-#ppt_h/2"/>
                                          </p:val>
                                        </p:tav>
                                        <p:tav tm="100000">
                                          <p:val>
                                            <p:strVal val="#ppt_y"/>
                                          </p:val>
                                        </p:tav>
                                      </p:tavLst>
                                    </p:anim>
                                  </p:childTnLst>
                                </p:cTn>
                              </p:par>
                              <p:par>
                                <p:cTn id="45" presetID="2" presetClass="entr" presetSubtype="9" fill="hold" nodeType="withEffect">
                                  <p:stCondLst>
                                    <p:cond delay="0"/>
                                  </p:stCondLst>
                                  <p:childTnLst>
                                    <p:set>
                                      <p:cBhvr>
                                        <p:cTn id="46" dur="1" fill="hold">
                                          <p:stCondLst>
                                            <p:cond delay="0"/>
                                          </p:stCondLst>
                                        </p:cTn>
                                        <p:tgtEl>
                                          <p:spTgt spid="56"/>
                                        </p:tgtEl>
                                        <p:attrNameLst>
                                          <p:attrName>style.visibility</p:attrName>
                                        </p:attrNameLst>
                                      </p:cBhvr>
                                      <p:to>
                                        <p:strVal val="visible"/>
                                      </p:to>
                                    </p:set>
                                    <p:anim calcmode="lin" valueType="num">
                                      <p:cBhvr additive="base">
                                        <p:cTn id="47" dur="500" fill="hold"/>
                                        <p:tgtEl>
                                          <p:spTgt spid="56"/>
                                        </p:tgtEl>
                                        <p:attrNameLst>
                                          <p:attrName>ppt_x</p:attrName>
                                        </p:attrNameLst>
                                      </p:cBhvr>
                                      <p:tavLst>
                                        <p:tav tm="0">
                                          <p:val>
                                            <p:strVal val="0-#ppt_w/2"/>
                                          </p:val>
                                        </p:tav>
                                        <p:tav tm="100000">
                                          <p:val>
                                            <p:strVal val="#ppt_x"/>
                                          </p:val>
                                        </p:tav>
                                      </p:tavLst>
                                    </p:anim>
                                    <p:anim calcmode="lin" valueType="num">
                                      <p:cBhvr additive="base">
                                        <p:cTn id="48" dur="500" fill="hold"/>
                                        <p:tgtEl>
                                          <p:spTgt spid="56"/>
                                        </p:tgtEl>
                                        <p:attrNameLst>
                                          <p:attrName>ppt_y</p:attrName>
                                        </p:attrNameLst>
                                      </p:cBhvr>
                                      <p:tavLst>
                                        <p:tav tm="0">
                                          <p:val>
                                            <p:strVal val="0-#ppt_h/2"/>
                                          </p:val>
                                        </p:tav>
                                        <p:tav tm="100000">
                                          <p:val>
                                            <p:strVal val="#ppt_y"/>
                                          </p:val>
                                        </p:tav>
                                      </p:tavLst>
                                    </p:anim>
                                  </p:childTnLst>
                                </p:cTn>
                              </p:par>
                              <p:par>
                                <p:cTn id="49" presetID="2" presetClass="entr" presetSubtype="9" fill="hold" nodeType="withEffect">
                                  <p:stCondLst>
                                    <p:cond delay="0"/>
                                  </p:stCondLst>
                                  <p:childTnLst>
                                    <p:set>
                                      <p:cBhvr>
                                        <p:cTn id="50" dur="1" fill="hold">
                                          <p:stCondLst>
                                            <p:cond delay="0"/>
                                          </p:stCondLst>
                                        </p:cTn>
                                        <p:tgtEl>
                                          <p:spTgt spid="63"/>
                                        </p:tgtEl>
                                        <p:attrNameLst>
                                          <p:attrName>style.visibility</p:attrName>
                                        </p:attrNameLst>
                                      </p:cBhvr>
                                      <p:to>
                                        <p:strVal val="visible"/>
                                      </p:to>
                                    </p:set>
                                    <p:anim calcmode="lin" valueType="num">
                                      <p:cBhvr additive="base">
                                        <p:cTn id="51" dur="500" fill="hold"/>
                                        <p:tgtEl>
                                          <p:spTgt spid="63"/>
                                        </p:tgtEl>
                                        <p:attrNameLst>
                                          <p:attrName>ppt_x</p:attrName>
                                        </p:attrNameLst>
                                      </p:cBhvr>
                                      <p:tavLst>
                                        <p:tav tm="0">
                                          <p:val>
                                            <p:strVal val="0-#ppt_w/2"/>
                                          </p:val>
                                        </p:tav>
                                        <p:tav tm="100000">
                                          <p:val>
                                            <p:strVal val="#ppt_x"/>
                                          </p:val>
                                        </p:tav>
                                      </p:tavLst>
                                    </p:anim>
                                    <p:anim calcmode="lin" valueType="num">
                                      <p:cBhvr additive="base">
                                        <p:cTn id="52" dur="500" fill="hold"/>
                                        <p:tgtEl>
                                          <p:spTgt spid="63"/>
                                        </p:tgtEl>
                                        <p:attrNameLst>
                                          <p:attrName>ppt_y</p:attrName>
                                        </p:attrNameLst>
                                      </p:cBhvr>
                                      <p:tavLst>
                                        <p:tav tm="0">
                                          <p:val>
                                            <p:strVal val="0-#ppt_h/2"/>
                                          </p:val>
                                        </p:tav>
                                        <p:tav tm="100000">
                                          <p:val>
                                            <p:strVal val="#ppt_y"/>
                                          </p:val>
                                        </p:tav>
                                      </p:tavLst>
                                    </p:anim>
                                  </p:childTnLst>
                                </p:cTn>
                              </p:par>
                              <p:par>
                                <p:cTn id="53" presetID="2" presetClass="entr" presetSubtype="9" fill="hold" nodeType="withEffect">
                                  <p:stCondLst>
                                    <p:cond delay="0"/>
                                  </p:stCondLst>
                                  <p:childTnLst>
                                    <p:set>
                                      <p:cBhvr>
                                        <p:cTn id="54" dur="1" fill="hold">
                                          <p:stCondLst>
                                            <p:cond delay="0"/>
                                          </p:stCondLst>
                                        </p:cTn>
                                        <p:tgtEl>
                                          <p:spTgt spid="68"/>
                                        </p:tgtEl>
                                        <p:attrNameLst>
                                          <p:attrName>style.visibility</p:attrName>
                                        </p:attrNameLst>
                                      </p:cBhvr>
                                      <p:to>
                                        <p:strVal val="visible"/>
                                      </p:to>
                                    </p:set>
                                    <p:anim calcmode="lin" valueType="num">
                                      <p:cBhvr additive="base">
                                        <p:cTn id="55" dur="500" fill="hold"/>
                                        <p:tgtEl>
                                          <p:spTgt spid="68"/>
                                        </p:tgtEl>
                                        <p:attrNameLst>
                                          <p:attrName>ppt_x</p:attrName>
                                        </p:attrNameLst>
                                      </p:cBhvr>
                                      <p:tavLst>
                                        <p:tav tm="0">
                                          <p:val>
                                            <p:strVal val="0-#ppt_w/2"/>
                                          </p:val>
                                        </p:tav>
                                        <p:tav tm="100000">
                                          <p:val>
                                            <p:strVal val="#ppt_x"/>
                                          </p:val>
                                        </p:tav>
                                      </p:tavLst>
                                    </p:anim>
                                    <p:anim calcmode="lin" valueType="num">
                                      <p:cBhvr additive="base">
                                        <p:cTn id="56" dur="500" fill="hold"/>
                                        <p:tgtEl>
                                          <p:spTgt spid="68"/>
                                        </p:tgtEl>
                                        <p:attrNameLst>
                                          <p:attrName>ppt_y</p:attrName>
                                        </p:attrNameLst>
                                      </p:cBhvr>
                                      <p:tavLst>
                                        <p:tav tm="0">
                                          <p:val>
                                            <p:strVal val="0-#ppt_h/2"/>
                                          </p:val>
                                        </p:tav>
                                        <p:tav tm="100000">
                                          <p:val>
                                            <p:strVal val="#ppt_y"/>
                                          </p:val>
                                        </p:tav>
                                      </p:tavLst>
                                    </p:anim>
                                  </p:childTnLst>
                                </p:cTn>
                              </p:par>
                              <p:par>
                                <p:cTn id="57" presetID="2" presetClass="entr" presetSubtype="9" fill="hold" nodeType="withEffect">
                                  <p:stCondLst>
                                    <p:cond delay="0"/>
                                  </p:stCondLst>
                                  <p:childTnLst>
                                    <p:set>
                                      <p:cBhvr>
                                        <p:cTn id="58" dur="1" fill="hold">
                                          <p:stCondLst>
                                            <p:cond delay="0"/>
                                          </p:stCondLst>
                                        </p:cTn>
                                        <p:tgtEl>
                                          <p:spTgt spid="72"/>
                                        </p:tgtEl>
                                        <p:attrNameLst>
                                          <p:attrName>style.visibility</p:attrName>
                                        </p:attrNameLst>
                                      </p:cBhvr>
                                      <p:to>
                                        <p:strVal val="visible"/>
                                      </p:to>
                                    </p:set>
                                    <p:anim calcmode="lin" valueType="num">
                                      <p:cBhvr additive="base">
                                        <p:cTn id="59" dur="500" fill="hold"/>
                                        <p:tgtEl>
                                          <p:spTgt spid="72"/>
                                        </p:tgtEl>
                                        <p:attrNameLst>
                                          <p:attrName>ppt_x</p:attrName>
                                        </p:attrNameLst>
                                      </p:cBhvr>
                                      <p:tavLst>
                                        <p:tav tm="0">
                                          <p:val>
                                            <p:strVal val="0-#ppt_w/2"/>
                                          </p:val>
                                        </p:tav>
                                        <p:tav tm="100000">
                                          <p:val>
                                            <p:strVal val="#ppt_x"/>
                                          </p:val>
                                        </p:tav>
                                      </p:tavLst>
                                    </p:anim>
                                    <p:anim calcmode="lin" valueType="num">
                                      <p:cBhvr additive="base">
                                        <p:cTn id="60" dur="500" fill="hold"/>
                                        <p:tgtEl>
                                          <p:spTgt spid="72"/>
                                        </p:tgtEl>
                                        <p:attrNameLst>
                                          <p:attrName>ppt_y</p:attrName>
                                        </p:attrNameLst>
                                      </p:cBhvr>
                                      <p:tavLst>
                                        <p:tav tm="0">
                                          <p:val>
                                            <p:strVal val="0-#ppt_h/2"/>
                                          </p:val>
                                        </p:tav>
                                        <p:tav tm="100000">
                                          <p:val>
                                            <p:strVal val="#ppt_y"/>
                                          </p:val>
                                        </p:tav>
                                      </p:tavLst>
                                    </p:anim>
                                  </p:childTnLst>
                                </p:cTn>
                              </p:par>
                              <p:par>
                                <p:cTn id="61" presetID="2" presetClass="entr" presetSubtype="9" fill="hold" nodeType="withEffect">
                                  <p:stCondLst>
                                    <p:cond delay="0"/>
                                  </p:stCondLst>
                                  <p:childTnLst>
                                    <p:set>
                                      <p:cBhvr>
                                        <p:cTn id="62" dur="1" fill="hold">
                                          <p:stCondLst>
                                            <p:cond delay="0"/>
                                          </p:stCondLst>
                                        </p:cTn>
                                        <p:tgtEl>
                                          <p:spTgt spid="77"/>
                                        </p:tgtEl>
                                        <p:attrNameLst>
                                          <p:attrName>style.visibility</p:attrName>
                                        </p:attrNameLst>
                                      </p:cBhvr>
                                      <p:to>
                                        <p:strVal val="visible"/>
                                      </p:to>
                                    </p:set>
                                    <p:anim calcmode="lin" valueType="num">
                                      <p:cBhvr additive="base">
                                        <p:cTn id="63" dur="500" fill="hold"/>
                                        <p:tgtEl>
                                          <p:spTgt spid="77"/>
                                        </p:tgtEl>
                                        <p:attrNameLst>
                                          <p:attrName>ppt_x</p:attrName>
                                        </p:attrNameLst>
                                      </p:cBhvr>
                                      <p:tavLst>
                                        <p:tav tm="0">
                                          <p:val>
                                            <p:strVal val="0-#ppt_w/2"/>
                                          </p:val>
                                        </p:tav>
                                        <p:tav tm="100000">
                                          <p:val>
                                            <p:strVal val="#ppt_x"/>
                                          </p:val>
                                        </p:tav>
                                      </p:tavLst>
                                    </p:anim>
                                    <p:anim calcmode="lin" valueType="num">
                                      <p:cBhvr additive="base">
                                        <p:cTn id="64" dur="500" fill="hold"/>
                                        <p:tgtEl>
                                          <p:spTgt spid="77"/>
                                        </p:tgtEl>
                                        <p:attrNameLst>
                                          <p:attrName>ppt_y</p:attrName>
                                        </p:attrNameLst>
                                      </p:cBhvr>
                                      <p:tavLst>
                                        <p:tav tm="0">
                                          <p:val>
                                            <p:strVal val="0-#ppt_h/2"/>
                                          </p:val>
                                        </p:tav>
                                        <p:tav tm="100000">
                                          <p:val>
                                            <p:strVal val="#ppt_y"/>
                                          </p:val>
                                        </p:tav>
                                      </p:tavLst>
                                    </p:anim>
                                  </p:childTnLst>
                                </p:cTn>
                              </p:par>
                              <p:par>
                                <p:cTn id="65" presetID="2" presetClass="entr" presetSubtype="9" fill="hold" nodeType="withEffect">
                                  <p:stCondLst>
                                    <p:cond delay="0"/>
                                  </p:stCondLst>
                                  <p:childTnLst>
                                    <p:set>
                                      <p:cBhvr>
                                        <p:cTn id="66" dur="1" fill="hold">
                                          <p:stCondLst>
                                            <p:cond delay="0"/>
                                          </p:stCondLst>
                                        </p:cTn>
                                        <p:tgtEl>
                                          <p:spTgt spid="81"/>
                                        </p:tgtEl>
                                        <p:attrNameLst>
                                          <p:attrName>style.visibility</p:attrName>
                                        </p:attrNameLst>
                                      </p:cBhvr>
                                      <p:to>
                                        <p:strVal val="visible"/>
                                      </p:to>
                                    </p:set>
                                    <p:anim calcmode="lin" valueType="num">
                                      <p:cBhvr additive="base">
                                        <p:cTn id="67" dur="500" fill="hold"/>
                                        <p:tgtEl>
                                          <p:spTgt spid="81"/>
                                        </p:tgtEl>
                                        <p:attrNameLst>
                                          <p:attrName>ppt_x</p:attrName>
                                        </p:attrNameLst>
                                      </p:cBhvr>
                                      <p:tavLst>
                                        <p:tav tm="0">
                                          <p:val>
                                            <p:strVal val="0-#ppt_w/2"/>
                                          </p:val>
                                        </p:tav>
                                        <p:tav tm="100000">
                                          <p:val>
                                            <p:strVal val="#ppt_x"/>
                                          </p:val>
                                        </p:tav>
                                      </p:tavLst>
                                    </p:anim>
                                    <p:anim calcmode="lin" valueType="num">
                                      <p:cBhvr additive="base">
                                        <p:cTn id="68" dur="500" fill="hold"/>
                                        <p:tgtEl>
                                          <p:spTgt spid="81"/>
                                        </p:tgtEl>
                                        <p:attrNameLst>
                                          <p:attrName>ppt_y</p:attrName>
                                        </p:attrNameLst>
                                      </p:cBhvr>
                                      <p:tavLst>
                                        <p:tav tm="0">
                                          <p:val>
                                            <p:strVal val="0-#ppt_h/2"/>
                                          </p:val>
                                        </p:tav>
                                        <p:tav tm="100000">
                                          <p:val>
                                            <p:strVal val="#ppt_y"/>
                                          </p:val>
                                        </p:tav>
                                      </p:tavLst>
                                    </p:anim>
                                  </p:childTnLst>
                                </p:cTn>
                              </p:par>
                              <p:par>
                                <p:cTn id="69" presetID="2" presetClass="entr" presetSubtype="9" fill="hold" nodeType="withEffect">
                                  <p:stCondLst>
                                    <p:cond delay="0"/>
                                  </p:stCondLst>
                                  <p:childTnLst>
                                    <p:set>
                                      <p:cBhvr>
                                        <p:cTn id="70" dur="1" fill="hold">
                                          <p:stCondLst>
                                            <p:cond delay="0"/>
                                          </p:stCondLst>
                                        </p:cTn>
                                        <p:tgtEl>
                                          <p:spTgt spid="85"/>
                                        </p:tgtEl>
                                        <p:attrNameLst>
                                          <p:attrName>style.visibility</p:attrName>
                                        </p:attrNameLst>
                                      </p:cBhvr>
                                      <p:to>
                                        <p:strVal val="visible"/>
                                      </p:to>
                                    </p:set>
                                    <p:anim calcmode="lin" valueType="num">
                                      <p:cBhvr additive="base">
                                        <p:cTn id="71" dur="500" fill="hold"/>
                                        <p:tgtEl>
                                          <p:spTgt spid="85"/>
                                        </p:tgtEl>
                                        <p:attrNameLst>
                                          <p:attrName>ppt_x</p:attrName>
                                        </p:attrNameLst>
                                      </p:cBhvr>
                                      <p:tavLst>
                                        <p:tav tm="0">
                                          <p:val>
                                            <p:strVal val="0-#ppt_w/2"/>
                                          </p:val>
                                        </p:tav>
                                        <p:tav tm="100000">
                                          <p:val>
                                            <p:strVal val="#ppt_x"/>
                                          </p:val>
                                        </p:tav>
                                      </p:tavLst>
                                    </p:anim>
                                    <p:anim calcmode="lin" valueType="num">
                                      <p:cBhvr additive="base">
                                        <p:cTn id="72" dur="500" fill="hold"/>
                                        <p:tgtEl>
                                          <p:spTgt spid="85"/>
                                        </p:tgtEl>
                                        <p:attrNameLst>
                                          <p:attrName>ppt_y</p:attrName>
                                        </p:attrNameLst>
                                      </p:cBhvr>
                                      <p:tavLst>
                                        <p:tav tm="0">
                                          <p:val>
                                            <p:strVal val="0-#ppt_h/2"/>
                                          </p:val>
                                        </p:tav>
                                        <p:tav tm="100000">
                                          <p:val>
                                            <p:strVal val="#ppt_y"/>
                                          </p:val>
                                        </p:tav>
                                      </p:tavLst>
                                    </p:anim>
                                  </p:childTnLst>
                                </p:cTn>
                              </p:par>
                              <p:par>
                                <p:cTn id="73" presetID="2" presetClass="entr" presetSubtype="9" fill="hold" nodeType="with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additive="base">
                                        <p:cTn id="75" dur="500" fill="hold"/>
                                        <p:tgtEl>
                                          <p:spTgt spid="50"/>
                                        </p:tgtEl>
                                        <p:attrNameLst>
                                          <p:attrName>ppt_x</p:attrName>
                                        </p:attrNameLst>
                                      </p:cBhvr>
                                      <p:tavLst>
                                        <p:tav tm="0">
                                          <p:val>
                                            <p:strVal val="0-#ppt_w/2"/>
                                          </p:val>
                                        </p:tav>
                                        <p:tav tm="100000">
                                          <p:val>
                                            <p:strVal val="#ppt_x"/>
                                          </p:val>
                                        </p:tav>
                                      </p:tavLst>
                                    </p:anim>
                                    <p:anim calcmode="lin" valueType="num">
                                      <p:cBhvr additive="base">
                                        <p:cTn id="76" dur="500" fill="hold"/>
                                        <p:tgtEl>
                                          <p:spTgt spid="50"/>
                                        </p:tgtEl>
                                        <p:attrNameLst>
                                          <p:attrName>ppt_y</p:attrName>
                                        </p:attrNameLst>
                                      </p:cBhvr>
                                      <p:tavLst>
                                        <p:tav tm="0">
                                          <p:val>
                                            <p:strVal val="0-#ppt_h/2"/>
                                          </p:val>
                                        </p:tav>
                                        <p:tav tm="100000">
                                          <p:val>
                                            <p:strVal val="#ppt_y"/>
                                          </p:val>
                                        </p:tav>
                                      </p:tavLst>
                                    </p:anim>
                                  </p:childTnLst>
                                </p:cTn>
                              </p:par>
                              <p:par>
                                <p:cTn id="77" presetID="2" presetClass="entr" presetSubtype="9" fill="hold" nodeType="withEffect">
                                  <p:stCondLst>
                                    <p:cond delay="0"/>
                                  </p:stCondLst>
                                  <p:childTnLst>
                                    <p:set>
                                      <p:cBhvr>
                                        <p:cTn id="78" dur="1" fill="hold">
                                          <p:stCondLst>
                                            <p:cond delay="0"/>
                                          </p:stCondLst>
                                        </p:cTn>
                                        <p:tgtEl>
                                          <p:spTgt spid="51"/>
                                        </p:tgtEl>
                                        <p:attrNameLst>
                                          <p:attrName>style.visibility</p:attrName>
                                        </p:attrNameLst>
                                      </p:cBhvr>
                                      <p:to>
                                        <p:strVal val="visible"/>
                                      </p:to>
                                    </p:set>
                                    <p:anim calcmode="lin" valueType="num">
                                      <p:cBhvr additive="base">
                                        <p:cTn id="79" dur="500" fill="hold"/>
                                        <p:tgtEl>
                                          <p:spTgt spid="51"/>
                                        </p:tgtEl>
                                        <p:attrNameLst>
                                          <p:attrName>ppt_x</p:attrName>
                                        </p:attrNameLst>
                                      </p:cBhvr>
                                      <p:tavLst>
                                        <p:tav tm="0">
                                          <p:val>
                                            <p:strVal val="0-#ppt_w/2"/>
                                          </p:val>
                                        </p:tav>
                                        <p:tav tm="100000">
                                          <p:val>
                                            <p:strVal val="#ppt_x"/>
                                          </p:val>
                                        </p:tav>
                                      </p:tavLst>
                                    </p:anim>
                                    <p:anim calcmode="lin" valueType="num">
                                      <p:cBhvr additive="base">
                                        <p:cTn id="80" dur="500" fill="hold"/>
                                        <p:tgtEl>
                                          <p:spTgt spid="51"/>
                                        </p:tgtEl>
                                        <p:attrNameLst>
                                          <p:attrName>ppt_y</p:attrName>
                                        </p:attrNameLst>
                                      </p:cBhvr>
                                      <p:tavLst>
                                        <p:tav tm="0">
                                          <p:val>
                                            <p:strVal val="0-#ppt_h/2"/>
                                          </p:val>
                                        </p:tav>
                                        <p:tav tm="100000">
                                          <p:val>
                                            <p:strVal val="#ppt_y"/>
                                          </p:val>
                                        </p:tav>
                                      </p:tavLst>
                                    </p:anim>
                                  </p:childTnLst>
                                </p:cTn>
                              </p:par>
                              <p:par>
                                <p:cTn id="81" presetID="2" presetClass="entr" presetSubtype="9" fill="hold" nodeType="withEffect">
                                  <p:stCondLst>
                                    <p:cond delay="0"/>
                                  </p:stCondLst>
                                  <p:childTnLst>
                                    <p:set>
                                      <p:cBhvr>
                                        <p:cTn id="82" dur="1" fill="hold">
                                          <p:stCondLst>
                                            <p:cond delay="0"/>
                                          </p:stCondLst>
                                        </p:cTn>
                                        <p:tgtEl>
                                          <p:spTgt spid="52"/>
                                        </p:tgtEl>
                                        <p:attrNameLst>
                                          <p:attrName>style.visibility</p:attrName>
                                        </p:attrNameLst>
                                      </p:cBhvr>
                                      <p:to>
                                        <p:strVal val="visible"/>
                                      </p:to>
                                    </p:set>
                                    <p:anim calcmode="lin" valueType="num">
                                      <p:cBhvr additive="base">
                                        <p:cTn id="83" dur="500" fill="hold"/>
                                        <p:tgtEl>
                                          <p:spTgt spid="52"/>
                                        </p:tgtEl>
                                        <p:attrNameLst>
                                          <p:attrName>ppt_x</p:attrName>
                                        </p:attrNameLst>
                                      </p:cBhvr>
                                      <p:tavLst>
                                        <p:tav tm="0">
                                          <p:val>
                                            <p:strVal val="0-#ppt_w/2"/>
                                          </p:val>
                                        </p:tav>
                                        <p:tav tm="100000">
                                          <p:val>
                                            <p:strVal val="#ppt_x"/>
                                          </p:val>
                                        </p:tav>
                                      </p:tavLst>
                                    </p:anim>
                                    <p:anim calcmode="lin" valueType="num">
                                      <p:cBhvr additive="base">
                                        <p:cTn id="84" dur="500" fill="hold"/>
                                        <p:tgtEl>
                                          <p:spTgt spid="52"/>
                                        </p:tgtEl>
                                        <p:attrNameLst>
                                          <p:attrName>ppt_y</p:attrName>
                                        </p:attrNameLst>
                                      </p:cBhvr>
                                      <p:tavLst>
                                        <p:tav tm="0">
                                          <p:val>
                                            <p:strVal val="0-#ppt_h/2"/>
                                          </p:val>
                                        </p:tav>
                                        <p:tav tm="100000">
                                          <p:val>
                                            <p:strVal val="#ppt_y"/>
                                          </p:val>
                                        </p:tav>
                                      </p:tavLst>
                                    </p:anim>
                                  </p:childTnLst>
                                </p:cTn>
                              </p:par>
                              <p:par>
                                <p:cTn id="85" presetID="2" presetClass="entr" presetSubtype="9" fill="hold" nodeType="withEffect">
                                  <p:stCondLst>
                                    <p:cond delay="0"/>
                                  </p:stCondLst>
                                  <p:childTnLst>
                                    <p:set>
                                      <p:cBhvr>
                                        <p:cTn id="86" dur="1" fill="hold">
                                          <p:stCondLst>
                                            <p:cond delay="0"/>
                                          </p:stCondLst>
                                        </p:cTn>
                                        <p:tgtEl>
                                          <p:spTgt spid="53"/>
                                        </p:tgtEl>
                                        <p:attrNameLst>
                                          <p:attrName>style.visibility</p:attrName>
                                        </p:attrNameLst>
                                      </p:cBhvr>
                                      <p:to>
                                        <p:strVal val="visible"/>
                                      </p:to>
                                    </p:set>
                                    <p:anim calcmode="lin" valueType="num">
                                      <p:cBhvr additive="base">
                                        <p:cTn id="87" dur="500" fill="hold"/>
                                        <p:tgtEl>
                                          <p:spTgt spid="53"/>
                                        </p:tgtEl>
                                        <p:attrNameLst>
                                          <p:attrName>ppt_x</p:attrName>
                                        </p:attrNameLst>
                                      </p:cBhvr>
                                      <p:tavLst>
                                        <p:tav tm="0">
                                          <p:val>
                                            <p:strVal val="0-#ppt_w/2"/>
                                          </p:val>
                                        </p:tav>
                                        <p:tav tm="100000">
                                          <p:val>
                                            <p:strVal val="#ppt_x"/>
                                          </p:val>
                                        </p:tav>
                                      </p:tavLst>
                                    </p:anim>
                                    <p:anim calcmode="lin" valueType="num">
                                      <p:cBhvr additive="base">
                                        <p:cTn id="88" dur="500" fill="hold"/>
                                        <p:tgtEl>
                                          <p:spTgt spid="53"/>
                                        </p:tgtEl>
                                        <p:attrNameLst>
                                          <p:attrName>ppt_y</p:attrName>
                                        </p:attrNameLst>
                                      </p:cBhvr>
                                      <p:tavLst>
                                        <p:tav tm="0">
                                          <p:val>
                                            <p:strVal val="0-#ppt_h/2"/>
                                          </p:val>
                                        </p:tav>
                                        <p:tav tm="100000">
                                          <p:val>
                                            <p:strVal val="#ppt_y"/>
                                          </p:val>
                                        </p:tav>
                                      </p:tavLst>
                                    </p:anim>
                                  </p:childTnLst>
                                </p:cTn>
                              </p:par>
                              <p:par>
                                <p:cTn id="89" presetID="2" presetClass="entr" presetSubtype="9" fill="hold" nodeType="withEffect">
                                  <p:stCondLst>
                                    <p:cond delay="0"/>
                                  </p:stCondLst>
                                  <p:childTnLst>
                                    <p:set>
                                      <p:cBhvr>
                                        <p:cTn id="90" dur="1" fill="hold">
                                          <p:stCondLst>
                                            <p:cond delay="0"/>
                                          </p:stCondLst>
                                        </p:cTn>
                                        <p:tgtEl>
                                          <p:spTgt spid="54"/>
                                        </p:tgtEl>
                                        <p:attrNameLst>
                                          <p:attrName>style.visibility</p:attrName>
                                        </p:attrNameLst>
                                      </p:cBhvr>
                                      <p:to>
                                        <p:strVal val="visible"/>
                                      </p:to>
                                    </p:set>
                                    <p:anim calcmode="lin" valueType="num">
                                      <p:cBhvr additive="base">
                                        <p:cTn id="91" dur="500" fill="hold"/>
                                        <p:tgtEl>
                                          <p:spTgt spid="54"/>
                                        </p:tgtEl>
                                        <p:attrNameLst>
                                          <p:attrName>ppt_x</p:attrName>
                                        </p:attrNameLst>
                                      </p:cBhvr>
                                      <p:tavLst>
                                        <p:tav tm="0">
                                          <p:val>
                                            <p:strVal val="0-#ppt_w/2"/>
                                          </p:val>
                                        </p:tav>
                                        <p:tav tm="100000">
                                          <p:val>
                                            <p:strVal val="#ppt_x"/>
                                          </p:val>
                                        </p:tav>
                                      </p:tavLst>
                                    </p:anim>
                                    <p:anim calcmode="lin" valueType="num">
                                      <p:cBhvr additive="base">
                                        <p:cTn id="92" dur="500" fill="hold"/>
                                        <p:tgtEl>
                                          <p:spTgt spid="54"/>
                                        </p:tgtEl>
                                        <p:attrNameLst>
                                          <p:attrName>ppt_y</p:attrName>
                                        </p:attrNameLst>
                                      </p:cBhvr>
                                      <p:tavLst>
                                        <p:tav tm="0">
                                          <p:val>
                                            <p:strVal val="0-#ppt_h/2"/>
                                          </p:val>
                                        </p:tav>
                                        <p:tav tm="100000">
                                          <p:val>
                                            <p:strVal val="#ppt_y"/>
                                          </p:val>
                                        </p:tav>
                                      </p:tavLst>
                                    </p:anim>
                                  </p:childTnLst>
                                </p:cTn>
                              </p:par>
                              <p:par>
                                <p:cTn id="93" presetID="2" presetClass="entr" presetSubtype="9" fill="hold" nodeType="withEffect">
                                  <p:stCondLst>
                                    <p:cond delay="0"/>
                                  </p:stCondLst>
                                  <p:childTnLst>
                                    <p:set>
                                      <p:cBhvr>
                                        <p:cTn id="94" dur="1" fill="hold">
                                          <p:stCondLst>
                                            <p:cond delay="0"/>
                                          </p:stCondLst>
                                        </p:cTn>
                                        <p:tgtEl>
                                          <p:spTgt spid="59"/>
                                        </p:tgtEl>
                                        <p:attrNameLst>
                                          <p:attrName>style.visibility</p:attrName>
                                        </p:attrNameLst>
                                      </p:cBhvr>
                                      <p:to>
                                        <p:strVal val="visible"/>
                                      </p:to>
                                    </p:set>
                                    <p:anim calcmode="lin" valueType="num">
                                      <p:cBhvr additive="base">
                                        <p:cTn id="95" dur="500" fill="hold"/>
                                        <p:tgtEl>
                                          <p:spTgt spid="59"/>
                                        </p:tgtEl>
                                        <p:attrNameLst>
                                          <p:attrName>ppt_x</p:attrName>
                                        </p:attrNameLst>
                                      </p:cBhvr>
                                      <p:tavLst>
                                        <p:tav tm="0">
                                          <p:val>
                                            <p:strVal val="0-#ppt_w/2"/>
                                          </p:val>
                                        </p:tav>
                                        <p:tav tm="100000">
                                          <p:val>
                                            <p:strVal val="#ppt_x"/>
                                          </p:val>
                                        </p:tav>
                                      </p:tavLst>
                                    </p:anim>
                                    <p:anim calcmode="lin" valueType="num">
                                      <p:cBhvr additive="base">
                                        <p:cTn id="96" dur="500" fill="hold"/>
                                        <p:tgtEl>
                                          <p:spTgt spid="59"/>
                                        </p:tgtEl>
                                        <p:attrNameLst>
                                          <p:attrName>ppt_y</p:attrName>
                                        </p:attrNameLst>
                                      </p:cBhvr>
                                      <p:tavLst>
                                        <p:tav tm="0">
                                          <p:val>
                                            <p:strVal val="0-#ppt_h/2"/>
                                          </p:val>
                                        </p:tav>
                                        <p:tav tm="100000">
                                          <p:val>
                                            <p:strVal val="#ppt_y"/>
                                          </p:val>
                                        </p:tav>
                                      </p:tavLst>
                                    </p:anim>
                                  </p:childTnLst>
                                </p:cTn>
                              </p:par>
                              <p:par>
                                <p:cTn id="97" presetID="2" presetClass="entr" presetSubtype="9" fill="hold" nodeType="withEffect">
                                  <p:stCondLst>
                                    <p:cond delay="0"/>
                                  </p:stCondLst>
                                  <p:childTnLst>
                                    <p:set>
                                      <p:cBhvr>
                                        <p:cTn id="98" dur="1" fill="hold">
                                          <p:stCondLst>
                                            <p:cond delay="0"/>
                                          </p:stCondLst>
                                        </p:cTn>
                                        <p:tgtEl>
                                          <p:spTgt spid="69"/>
                                        </p:tgtEl>
                                        <p:attrNameLst>
                                          <p:attrName>style.visibility</p:attrName>
                                        </p:attrNameLst>
                                      </p:cBhvr>
                                      <p:to>
                                        <p:strVal val="visible"/>
                                      </p:to>
                                    </p:set>
                                    <p:anim calcmode="lin" valueType="num">
                                      <p:cBhvr additive="base">
                                        <p:cTn id="99" dur="500" fill="hold"/>
                                        <p:tgtEl>
                                          <p:spTgt spid="69"/>
                                        </p:tgtEl>
                                        <p:attrNameLst>
                                          <p:attrName>ppt_x</p:attrName>
                                        </p:attrNameLst>
                                      </p:cBhvr>
                                      <p:tavLst>
                                        <p:tav tm="0">
                                          <p:val>
                                            <p:strVal val="0-#ppt_w/2"/>
                                          </p:val>
                                        </p:tav>
                                        <p:tav tm="100000">
                                          <p:val>
                                            <p:strVal val="#ppt_x"/>
                                          </p:val>
                                        </p:tav>
                                      </p:tavLst>
                                    </p:anim>
                                    <p:anim calcmode="lin" valueType="num">
                                      <p:cBhvr additive="base">
                                        <p:cTn id="100" dur="500" fill="hold"/>
                                        <p:tgtEl>
                                          <p:spTgt spid="69"/>
                                        </p:tgtEl>
                                        <p:attrNameLst>
                                          <p:attrName>ppt_y</p:attrName>
                                        </p:attrNameLst>
                                      </p:cBhvr>
                                      <p:tavLst>
                                        <p:tav tm="0">
                                          <p:val>
                                            <p:strVal val="0-#ppt_h/2"/>
                                          </p:val>
                                        </p:tav>
                                        <p:tav tm="100000">
                                          <p:val>
                                            <p:strVal val="#ppt_y"/>
                                          </p:val>
                                        </p:tav>
                                      </p:tavLst>
                                    </p:anim>
                                  </p:childTnLst>
                                </p:cTn>
                              </p:par>
                              <p:par>
                                <p:cTn id="101" presetID="2" presetClass="entr" presetSubtype="9" fill="hold" nodeType="withEffect">
                                  <p:stCondLst>
                                    <p:cond delay="0"/>
                                  </p:stCondLst>
                                  <p:childTnLst>
                                    <p:set>
                                      <p:cBhvr>
                                        <p:cTn id="102" dur="1" fill="hold">
                                          <p:stCondLst>
                                            <p:cond delay="0"/>
                                          </p:stCondLst>
                                        </p:cTn>
                                        <p:tgtEl>
                                          <p:spTgt spid="73"/>
                                        </p:tgtEl>
                                        <p:attrNameLst>
                                          <p:attrName>style.visibility</p:attrName>
                                        </p:attrNameLst>
                                      </p:cBhvr>
                                      <p:to>
                                        <p:strVal val="visible"/>
                                      </p:to>
                                    </p:set>
                                    <p:anim calcmode="lin" valueType="num">
                                      <p:cBhvr additive="base">
                                        <p:cTn id="103" dur="500" fill="hold"/>
                                        <p:tgtEl>
                                          <p:spTgt spid="73"/>
                                        </p:tgtEl>
                                        <p:attrNameLst>
                                          <p:attrName>ppt_x</p:attrName>
                                        </p:attrNameLst>
                                      </p:cBhvr>
                                      <p:tavLst>
                                        <p:tav tm="0">
                                          <p:val>
                                            <p:strVal val="0-#ppt_w/2"/>
                                          </p:val>
                                        </p:tav>
                                        <p:tav tm="100000">
                                          <p:val>
                                            <p:strVal val="#ppt_x"/>
                                          </p:val>
                                        </p:tav>
                                      </p:tavLst>
                                    </p:anim>
                                    <p:anim calcmode="lin" valueType="num">
                                      <p:cBhvr additive="base">
                                        <p:cTn id="104" dur="500" fill="hold"/>
                                        <p:tgtEl>
                                          <p:spTgt spid="73"/>
                                        </p:tgtEl>
                                        <p:attrNameLst>
                                          <p:attrName>ppt_y</p:attrName>
                                        </p:attrNameLst>
                                      </p:cBhvr>
                                      <p:tavLst>
                                        <p:tav tm="0">
                                          <p:val>
                                            <p:strVal val="0-#ppt_h/2"/>
                                          </p:val>
                                        </p:tav>
                                        <p:tav tm="100000">
                                          <p:val>
                                            <p:strVal val="#ppt_y"/>
                                          </p:val>
                                        </p:tav>
                                      </p:tavLst>
                                    </p:anim>
                                  </p:childTnLst>
                                </p:cTn>
                              </p:par>
                              <p:par>
                                <p:cTn id="105" presetID="2" presetClass="entr" presetSubtype="9" fill="hold" nodeType="withEffect">
                                  <p:stCondLst>
                                    <p:cond delay="0"/>
                                  </p:stCondLst>
                                  <p:childTnLst>
                                    <p:set>
                                      <p:cBhvr>
                                        <p:cTn id="106" dur="1" fill="hold">
                                          <p:stCondLst>
                                            <p:cond delay="0"/>
                                          </p:stCondLst>
                                        </p:cTn>
                                        <p:tgtEl>
                                          <p:spTgt spid="75"/>
                                        </p:tgtEl>
                                        <p:attrNameLst>
                                          <p:attrName>style.visibility</p:attrName>
                                        </p:attrNameLst>
                                      </p:cBhvr>
                                      <p:to>
                                        <p:strVal val="visible"/>
                                      </p:to>
                                    </p:set>
                                    <p:anim calcmode="lin" valueType="num">
                                      <p:cBhvr additive="base">
                                        <p:cTn id="107" dur="500" fill="hold"/>
                                        <p:tgtEl>
                                          <p:spTgt spid="75"/>
                                        </p:tgtEl>
                                        <p:attrNameLst>
                                          <p:attrName>ppt_x</p:attrName>
                                        </p:attrNameLst>
                                      </p:cBhvr>
                                      <p:tavLst>
                                        <p:tav tm="0">
                                          <p:val>
                                            <p:strVal val="0-#ppt_w/2"/>
                                          </p:val>
                                        </p:tav>
                                        <p:tav tm="100000">
                                          <p:val>
                                            <p:strVal val="#ppt_x"/>
                                          </p:val>
                                        </p:tav>
                                      </p:tavLst>
                                    </p:anim>
                                    <p:anim calcmode="lin" valueType="num">
                                      <p:cBhvr additive="base">
                                        <p:cTn id="108" dur="500" fill="hold"/>
                                        <p:tgtEl>
                                          <p:spTgt spid="75"/>
                                        </p:tgtEl>
                                        <p:attrNameLst>
                                          <p:attrName>ppt_y</p:attrName>
                                        </p:attrNameLst>
                                      </p:cBhvr>
                                      <p:tavLst>
                                        <p:tav tm="0">
                                          <p:val>
                                            <p:strVal val="0-#ppt_h/2"/>
                                          </p:val>
                                        </p:tav>
                                        <p:tav tm="100000">
                                          <p:val>
                                            <p:strVal val="#ppt_y"/>
                                          </p:val>
                                        </p:tav>
                                      </p:tavLst>
                                    </p:anim>
                                  </p:childTnLst>
                                </p:cTn>
                              </p:par>
                              <p:par>
                                <p:cTn id="109" presetID="2" presetClass="entr" presetSubtype="9" fill="hold" nodeType="withEffect">
                                  <p:stCondLst>
                                    <p:cond delay="0"/>
                                  </p:stCondLst>
                                  <p:childTnLst>
                                    <p:set>
                                      <p:cBhvr>
                                        <p:cTn id="110" dur="1" fill="hold">
                                          <p:stCondLst>
                                            <p:cond delay="0"/>
                                          </p:stCondLst>
                                        </p:cTn>
                                        <p:tgtEl>
                                          <p:spTgt spid="55"/>
                                        </p:tgtEl>
                                        <p:attrNameLst>
                                          <p:attrName>style.visibility</p:attrName>
                                        </p:attrNameLst>
                                      </p:cBhvr>
                                      <p:to>
                                        <p:strVal val="visible"/>
                                      </p:to>
                                    </p:set>
                                    <p:anim calcmode="lin" valueType="num">
                                      <p:cBhvr additive="base">
                                        <p:cTn id="111" dur="500" fill="hold"/>
                                        <p:tgtEl>
                                          <p:spTgt spid="55"/>
                                        </p:tgtEl>
                                        <p:attrNameLst>
                                          <p:attrName>ppt_x</p:attrName>
                                        </p:attrNameLst>
                                      </p:cBhvr>
                                      <p:tavLst>
                                        <p:tav tm="0">
                                          <p:val>
                                            <p:strVal val="0-#ppt_w/2"/>
                                          </p:val>
                                        </p:tav>
                                        <p:tav tm="100000">
                                          <p:val>
                                            <p:strVal val="#ppt_x"/>
                                          </p:val>
                                        </p:tav>
                                      </p:tavLst>
                                    </p:anim>
                                    <p:anim calcmode="lin" valueType="num">
                                      <p:cBhvr additive="base">
                                        <p:cTn id="112" dur="500" fill="hold"/>
                                        <p:tgtEl>
                                          <p:spTgt spid="55"/>
                                        </p:tgtEl>
                                        <p:attrNameLst>
                                          <p:attrName>ppt_y</p:attrName>
                                        </p:attrNameLst>
                                      </p:cBhvr>
                                      <p:tavLst>
                                        <p:tav tm="0">
                                          <p:val>
                                            <p:strVal val="0-#ppt_h/2"/>
                                          </p:val>
                                        </p:tav>
                                        <p:tav tm="100000">
                                          <p:val>
                                            <p:strVal val="#ppt_y"/>
                                          </p:val>
                                        </p:tav>
                                      </p:tavLst>
                                    </p:anim>
                                  </p:childTnLst>
                                </p:cTn>
                              </p:par>
                              <p:par>
                                <p:cTn id="113" presetID="2" presetClass="entr" presetSubtype="9" fill="hold" nodeType="withEffect">
                                  <p:stCondLst>
                                    <p:cond delay="0"/>
                                  </p:stCondLst>
                                  <p:childTnLst>
                                    <p:set>
                                      <p:cBhvr>
                                        <p:cTn id="114" dur="1" fill="hold">
                                          <p:stCondLst>
                                            <p:cond delay="0"/>
                                          </p:stCondLst>
                                        </p:cTn>
                                        <p:tgtEl>
                                          <p:spTgt spid="60"/>
                                        </p:tgtEl>
                                        <p:attrNameLst>
                                          <p:attrName>style.visibility</p:attrName>
                                        </p:attrNameLst>
                                      </p:cBhvr>
                                      <p:to>
                                        <p:strVal val="visible"/>
                                      </p:to>
                                    </p:set>
                                    <p:anim calcmode="lin" valueType="num">
                                      <p:cBhvr additive="base">
                                        <p:cTn id="115" dur="500" fill="hold"/>
                                        <p:tgtEl>
                                          <p:spTgt spid="60"/>
                                        </p:tgtEl>
                                        <p:attrNameLst>
                                          <p:attrName>ppt_x</p:attrName>
                                        </p:attrNameLst>
                                      </p:cBhvr>
                                      <p:tavLst>
                                        <p:tav tm="0">
                                          <p:val>
                                            <p:strVal val="0-#ppt_w/2"/>
                                          </p:val>
                                        </p:tav>
                                        <p:tav tm="100000">
                                          <p:val>
                                            <p:strVal val="#ppt_x"/>
                                          </p:val>
                                        </p:tav>
                                      </p:tavLst>
                                    </p:anim>
                                    <p:anim calcmode="lin" valueType="num">
                                      <p:cBhvr additive="base">
                                        <p:cTn id="116" dur="500" fill="hold"/>
                                        <p:tgtEl>
                                          <p:spTgt spid="60"/>
                                        </p:tgtEl>
                                        <p:attrNameLst>
                                          <p:attrName>ppt_y</p:attrName>
                                        </p:attrNameLst>
                                      </p:cBhvr>
                                      <p:tavLst>
                                        <p:tav tm="0">
                                          <p:val>
                                            <p:strVal val="0-#ppt_h/2"/>
                                          </p:val>
                                        </p:tav>
                                        <p:tav tm="100000">
                                          <p:val>
                                            <p:strVal val="#ppt_y"/>
                                          </p:val>
                                        </p:tav>
                                      </p:tavLst>
                                    </p:anim>
                                  </p:childTnLst>
                                </p:cTn>
                              </p:par>
                              <p:par>
                                <p:cTn id="117" presetID="2" presetClass="entr" presetSubtype="4" fill="hold" nodeType="withEffect">
                                  <p:stCondLst>
                                    <p:cond delay="0"/>
                                  </p:stCondLst>
                                  <p:childTnLst>
                                    <p:set>
                                      <p:cBhvr>
                                        <p:cTn id="118" dur="1" fill="hold">
                                          <p:stCondLst>
                                            <p:cond delay="0"/>
                                          </p:stCondLst>
                                        </p:cTn>
                                        <p:tgtEl>
                                          <p:spTgt spid="3"/>
                                        </p:tgtEl>
                                        <p:attrNameLst>
                                          <p:attrName>style.visibility</p:attrName>
                                        </p:attrNameLst>
                                      </p:cBhvr>
                                      <p:to>
                                        <p:strVal val="visible"/>
                                      </p:to>
                                    </p:set>
                                    <p:anim calcmode="lin" valueType="num">
                                      <p:cBhvr additive="base">
                                        <p:cTn id="119" dur="500" fill="hold"/>
                                        <p:tgtEl>
                                          <p:spTgt spid="3"/>
                                        </p:tgtEl>
                                        <p:attrNameLst>
                                          <p:attrName>ppt_x</p:attrName>
                                        </p:attrNameLst>
                                      </p:cBhvr>
                                      <p:tavLst>
                                        <p:tav tm="0">
                                          <p:val>
                                            <p:strVal val="#ppt_x"/>
                                          </p:val>
                                        </p:tav>
                                        <p:tav tm="100000">
                                          <p:val>
                                            <p:strVal val="#ppt_x"/>
                                          </p:val>
                                        </p:tav>
                                      </p:tavLst>
                                    </p:anim>
                                    <p:anim calcmode="lin" valueType="num">
                                      <p:cBhvr additive="base">
                                        <p:cTn id="120" dur="500" fill="hold"/>
                                        <p:tgtEl>
                                          <p:spTgt spid="3"/>
                                        </p:tgtEl>
                                        <p:attrNameLst>
                                          <p:attrName>ppt_y</p:attrName>
                                        </p:attrNameLst>
                                      </p:cBhvr>
                                      <p:tavLst>
                                        <p:tav tm="0">
                                          <p:val>
                                            <p:strVal val="1+#ppt_h/2"/>
                                          </p:val>
                                        </p:tav>
                                        <p:tav tm="100000">
                                          <p:val>
                                            <p:strVal val="#ppt_y"/>
                                          </p:val>
                                        </p:tav>
                                      </p:tavLst>
                                    </p:anim>
                                  </p:childTnLst>
                                </p:cTn>
                              </p:par>
                              <p:par>
                                <p:cTn id="121" presetID="2" presetClass="entr" presetSubtype="9" fill="hold" nodeType="withEffect">
                                  <p:stCondLst>
                                    <p:cond delay="0"/>
                                  </p:stCondLst>
                                  <p:childTnLst>
                                    <p:set>
                                      <p:cBhvr>
                                        <p:cTn id="122" dur="1" fill="hold">
                                          <p:stCondLst>
                                            <p:cond delay="0"/>
                                          </p:stCondLst>
                                        </p:cTn>
                                        <p:tgtEl>
                                          <p:spTgt spid="61"/>
                                        </p:tgtEl>
                                        <p:attrNameLst>
                                          <p:attrName>style.visibility</p:attrName>
                                        </p:attrNameLst>
                                      </p:cBhvr>
                                      <p:to>
                                        <p:strVal val="visible"/>
                                      </p:to>
                                    </p:set>
                                    <p:anim calcmode="lin" valueType="num">
                                      <p:cBhvr additive="base">
                                        <p:cTn id="123" dur="500" fill="hold"/>
                                        <p:tgtEl>
                                          <p:spTgt spid="61"/>
                                        </p:tgtEl>
                                        <p:attrNameLst>
                                          <p:attrName>ppt_x</p:attrName>
                                        </p:attrNameLst>
                                      </p:cBhvr>
                                      <p:tavLst>
                                        <p:tav tm="0">
                                          <p:val>
                                            <p:strVal val="0-#ppt_w/2"/>
                                          </p:val>
                                        </p:tav>
                                        <p:tav tm="100000">
                                          <p:val>
                                            <p:strVal val="#ppt_x"/>
                                          </p:val>
                                        </p:tav>
                                      </p:tavLst>
                                    </p:anim>
                                    <p:anim calcmode="lin" valueType="num">
                                      <p:cBhvr additive="base">
                                        <p:cTn id="124" dur="500" fill="hold"/>
                                        <p:tgtEl>
                                          <p:spTgt spid="61"/>
                                        </p:tgtEl>
                                        <p:attrNameLst>
                                          <p:attrName>ppt_y</p:attrName>
                                        </p:attrNameLst>
                                      </p:cBhvr>
                                      <p:tavLst>
                                        <p:tav tm="0">
                                          <p:val>
                                            <p:strVal val="0-#ppt_h/2"/>
                                          </p:val>
                                        </p:tav>
                                        <p:tav tm="100000">
                                          <p:val>
                                            <p:strVal val="#ppt_y"/>
                                          </p:val>
                                        </p:tav>
                                      </p:tavLst>
                                    </p:anim>
                                  </p:childTnLst>
                                </p:cTn>
                              </p:par>
                              <p:par>
                                <p:cTn id="125" presetID="2" presetClass="entr" presetSubtype="9" fill="hold" grpId="0" nodeType="withEffect">
                                  <p:stCondLst>
                                    <p:cond delay="0"/>
                                  </p:stCondLst>
                                  <p:childTnLst>
                                    <p:set>
                                      <p:cBhvr>
                                        <p:cTn id="126" dur="1" fill="hold">
                                          <p:stCondLst>
                                            <p:cond delay="0"/>
                                          </p:stCondLst>
                                        </p:cTn>
                                        <p:tgtEl>
                                          <p:spTgt spid="2"/>
                                        </p:tgtEl>
                                        <p:attrNameLst>
                                          <p:attrName>style.visibility</p:attrName>
                                        </p:attrNameLst>
                                      </p:cBhvr>
                                      <p:to>
                                        <p:strVal val="visible"/>
                                      </p:to>
                                    </p:set>
                                    <p:anim calcmode="lin" valueType="num">
                                      <p:cBhvr additive="base">
                                        <p:cTn id="127" dur="500" fill="hold"/>
                                        <p:tgtEl>
                                          <p:spTgt spid="2"/>
                                        </p:tgtEl>
                                        <p:attrNameLst>
                                          <p:attrName>ppt_x</p:attrName>
                                        </p:attrNameLst>
                                      </p:cBhvr>
                                      <p:tavLst>
                                        <p:tav tm="0">
                                          <p:val>
                                            <p:strVal val="0-#ppt_w/2"/>
                                          </p:val>
                                        </p:tav>
                                        <p:tav tm="100000">
                                          <p:val>
                                            <p:strVal val="#ppt_x"/>
                                          </p:val>
                                        </p:tav>
                                      </p:tavLst>
                                    </p:anim>
                                    <p:anim calcmode="lin" valueType="num">
                                      <p:cBhvr additive="base">
                                        <p:cTn id="12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10" presetClass="entr" presetSubtype="0" fill="hold" grpId="0" nodeType="clickEffect">
                                  <p:stCondLst>
                                    <p:cond delay="0"/>
                                  </p:stCondLst>
                                  <p:childTnLst>
                                    <p:set>
                                      <p:cBhvr>
                                        <p:cTn id="132" dur="1" fill="hold">
                                          <p:stCondLst>
                                            <p:cond delay="0"/>
                                          </p:stCondLst>
                                        </p:cTn>
                                        <p:tgtEl>
                                          <p:spTgt spid="64"/>
                                        </p:tgtEl>
                                        <p:attrNameLst>
                                          <p:attrName>style.visibility</p:attrName>
                                        </p:attrNameLst>
                                      </p:cBhvr>
                                      <p:to>
                                        <p:strVal val="visible"/>
                                      </p:to>
                                    </p:set>
                                    <p:animEffect transition="in" filter="fade">
                                      <p:cBhvr>
                                        <p:cTn id="133" dur="500"/>
                                        <p:tgtEl>
                                          <p:spTgt spid="64"/>
                                        </p:tgtEl>
                                      </p:cBhvr>
                                    </p:animEffect>
                                  </p:childTnLst>
                                </p:cTn>
                              </p:par>
                              <p:par>
                                <p:cTn id="134" presetID="22" presetClass="entr" presetSubtype="4" fill="hold" grpId="0" nodeType="withEffect">
                                  <p:stCondLst>
                                    <p:cond delay="0"/>
                                  </p:stCondLst>
                                  <p:childTnLst>
                                    <p:set>
                                      <p:cBhvr>
                                        <p:cTn id="135" dur="1" fill="hold">
                                          <p:stCondLst>
                                            <p:cond delay="0"/>
                                          </p:stCondLst>
                                        </p:cTn>
                                        <p:tgtEl>
                                          <p:spTgt spid="7"/>
                                        </p:tgtEl>
                                        <p:attrNameLst>
                                          <p:attrName>style.visibility</p:attrName>
                                        </p:attrNameLst>
                                      </p:cBhvr>
                                      <p:to>
                                        <p:strVal val="visible"/>
                                      </p:to>
                                    </p:set>
                                    <p:animEffect transition="in" filter="wipe(down)">
                                      <p:cBhvr>
                                        <p:cTn id="136" dur="500"/>
                                        <p:tgtEl>
                                          <p:spTgt spid="7"/>
                                        </p:tgtEl>
                                      </p:cBhvr>
                                    </p:animEffect>
                                  </p:childTnLst>
                                </p:cTn>
                              </p:par>
                              <p:par>
                                <p:cTn id="137" presetID="0" presetClass="path" presetSubtype="0" repeatCount="indefinite" accel="50000" decel="50000" fill="hold" grpId="1" nodeType="withEffect">
                                  <p:stCondLst>
                                    <p:cond delay="0"/>
                                  </p:stCondLst>
                                  <p:childTnLst>
                                    <p:animMotion origin="layout" path="M 0 0 C -0.00764 0.00046 -0.02465 -0.00023 -0.03264 0.00694 C -0.03698 0.01064 -0.04167 0.01133 -0.04601 0.01527 C -0.05608 0.02406 -0.06649 0.03261 -0.07778 0.0377 C -0.08281 0.04395 -0.0882 0.04742 -0.09462 0.0495 C -0.11198 0.06338 -0.13177 0.06824 -0.14948 0.08004 C -0.15017 0.08096 -0.15052 0.08189 -0.15122 0.08258 C -0.15208 0.08351 -0.15313 0.08397 -0.15417 0.08489 C -0.1592 0.09137 -0.16389 0.10062 -0.17083 0.10363 C -0.17761 0.11265 -0.18663 0.11751 -0.19566 0.12144 C -0.20104 0.1263 -0.20712 0.12769 -0.21337 0.13093 C -0.21545 0.13532 -0.2158 0.13787 -0.21667 0.12723 C -0.21771 0.11705 -0.21771 0.10687 -0.21875 0.09669 C -0.2191 0.08929 -0.22049 0.07425 -0.22049 0.07425 C -0.22083 0.05158 -0.21979 0.02382 -0.22379 0.00116 C -0.22448 -0.00648 -0.22604 -0.01365 -0.22639 -0.02128 C -0.22743 -0.04488 -0.22413 -0.06755 -0.22917 -0.08975 C -0.23038 -0.10363 -0.22917 -0.1381 -0.23438 -0.14273 C -0.25174 -0.14226 -0.26927 -0.14249 -0.28663 -0.14157 C -0.29306 -0.14134 -0.29965 -0.13972 -0.30608 -0.13926 C -0.3191 -0.13833 -0.34514 -0.13694 -0.34514 -0.13694 C -0.35469 -0.13463 -0.36597 -0.13324 -0.37535 -0.12862 C -0.37691 -0.12769 -0.37847 -0.12584 -0.38056 -0.12515 C -0.38368 -0.12376 -0.39011 -0.1226 -0.39011 -0.1226 C -0.39375 -0.12052 -0.40087 -0.11797 -0.40087 -0.11797 C -0.40538 -0.11404 -0.4099 -0.11474 -0.41493 -0.11219 C -0.42726 -0.10595 -0.43889 -0.10502 -0.45208 -0.10271 C -0.46597 -0.10039 -0.47865 -0.09762 -0.49288 -0.09669 C -0.50261 -0.09022 -0.51215 -0.09068 -0.52292 -0.0886 C -0.52899 -0.08744 -0.53472 -0.08466 -0.54063 -0.08258 C -0.54323 -0.06893 -0.54392 -0.05506 -0.54861 -0.04256 C -0.54948 -0.03586 -0.55104 -0.03007 -0.55208 -0.0236 C -0.55469 -0.00555 -0.55677 0.01249 -0.5592 0.03053 C -0.56042 0.03955 -0.56163 0.04996 -0.56545 0.0576 C -0.56702 0.06847 -0.57031 0.08281 -0.57344 0.09299 C -0.57379 0.09438 -0.57465 0.09553 -0.57517 0.09669 C -0.57587 0.09831 -0.57639 0.0997 -0.57691 0.10132 C -0.57882 0.10779 -0.57934 0.11473 -0.58229 0.12029 C -0.58524 0.14041 -0.58698 0.16146 -0.58229 0.18159 C -0.58142 0.19084 -0.57969 0.19847 -0.57604 0.20634 C -0.57361 0.21952 -0.56754 0.23294 -0.56181 0.24404 C -0.56163 0.24497 -0.56059 0.25121 -0.56007 0.25237 C -0.55903 0.25491 -0.55729 0.25676 -0.5566 0.25931 C -0.55556 0.2637 -0.55469 0.2681 -0.55295 0.27226 C -0.55191 0.27481 -0.55017 0.27666 -0.54948 0.27943 C -0.54792 0.28591 -0.54323 0.30303 -0.53976 0.30766 C -0.5382 0.30974 -0.53646 0.31136 -0.53524 0.31367 C -0.52622 0.32986 -0.53316 0.32339 -0.52639 0.32894 C -0.52448 0.33264 -0.52465 0.33102 -0.52465 0.33356 " pathEditMode="relative" ptsTypes="ffffffffffffffffffffffffffffffffffffffffffffffffA">
                                      <p:cBhvr>
                                        <p:cTn id="138" dur="4000" fill="hold"/>
                                        <p:tgtEl>
                                          <p:spTgt spid="7"/>
                                        </p:tgtEl>
                                        <p:attrNameLst>
                                          <p:attrName>ppt_x</p:attrName>
                                          <p:attrName>ppt_y</p:attrName>
                                        </p:attrNameLst>
                                      </p:cBhvr>
                                    </p:animMotion>
                                  </p:childTnLst>
                                </p:cTn>
                              </p:par>
                              <p:par>
                                <p:cTn id="139" presetID="22" presetClass="entr" presetSubtype="4" fill="hold" nodeType="withEffect">
                                  <p:stCondLst>
                                    <p:cond delay="4100"/>
                                  </p:stCondLst>
                                  <p:childTnLst>
                                    <p:set>
                                      <p:cBhvr>
                                        <p:cTn id="140" dur="1" fill="hold">
                                          <p:stCondLst>
                                            <p:cond delay="0"/>
                                          </p:stCondLst>
                                        </p:cTn>
                                        <p:tgtEl>
                                          <p:spTgt spid="5"/>
                                        </p:tgtEl>
                                        <p:attrNameLst>
                                          <p:attrName>style.visibility</p:attrName>
                                        </p:attrNameLst>
                                      </p:cBhvr>
                                      <p:to>
                                        <p:strVal val="visible"/>
                                      </p:to>
                                    </p:set>
                                    <p:animEffect transition="in" filter="wipe(down)">
                                      <p:cBhvr>
                                        <p:cTn id="14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4" grpId="0" animBg="1"/>
      <p:bldP spid="7" grpId="0"/>
      <p:bldP spid="7" grpId="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Elbow Connector 16"/>
          <p:cNvCxnSpPr>
            <a:stCxn id="14" idx="1"/>
            <a:endCxn id="52" idx="1"/>
          </p:cNvCxnSpPr>
          <p:nvPr/>
        </p:nvCxnSpPr>
        <p:spPr>
          <a:xfrm rot="10800000">
            <a:off x="535299" y="2225600"/>
            <a:ext cx="218805" cy="3168509"/>
          </a:xfrm>
          <a:prstGeom prst="bentConnector3">
            <a:avLst>
              <a:gd name="adj1" fmla="val 204477"/>
            </a:avLst>
          </a:prstGeom>
          <a:ln w="254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normAutofit/>
          </a:bodyPr>
          <a:lstStyle/>
          <a:p>
            <a:r>
              <a:rPr lang="en-US" dirty="0" smtClean="0"/>
              <a:t>DNS Leaks</a:t>
            </a:r>
            <a:endParaRPr lang="en-US" dirty="0"/>
          </a:p>
        </p:txBody>
      </p:sp>
      <p:grpSp>
        <p:nvGrpSpPr>
          <p:cNvPr id="28" name="Group 27"/>
          <p:cNvGrpSpPr/>
          <p:nvPr/>
        </p:nvGrpSpPr>
        <p:grpSpPr>
          <a:xfrm>
            <a:off x="2816800" y="4772011"/>
            <a:ext cx="990600" cy="1076207"/>
            <a:chOff x="2675122" y="4648672"/>
            <a:chExt cx="990600" cy="1076207"/>
          </a:xfrm>
        </p:grpSpPr>
        <p:pic>
          <p:nvPicPr>
            <p:cNvPr id="29" name="Content Placeholder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bwMode="auto">
            <a:xfrm>
              <a:off x="2675122" y="4734279"/>
              <a:ext cx="990600" cy="990600"/>
            </a:xfrm>
            <a:prstGeom prst="rect">
              <a:avLst/>
            </a:prstGeom>
            <a:noFill/>
            <a:ln w="9525">
              <a:noFill/>
              <a:miter lim="800000"/>
              <a:headEnd/>
              <a:tailEnd/>
            </a:ln>
          </p:spPr>
        </p:pic>
        <p:pic>
          <p:nvPicPr>
            <p:cNvPr id="30" name="Picture 29"/>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827522" y="4648672"/>
              <a:ext cx="655822" cy="655822"/>
            </a:xfrm>
            <a:prstGeom prst="rect">
              <a:avLst/>
            </a:prstGeom>
          </p:spPr>
        </p:pic>
      </p:grpSp>
      <p:grpSp>
        <p:nvGrpSpPr>
          <p:cNvPr id="31" name="Group 30"/>
          <p:cNvGrpSpPr/>
          <p:nvPr/>
        </p:nvGrpSpPr>
        <p:grpSpPr>
          <a:xfrm>
            <a:off x="4400535" y="4795178"/>
            <a:ext cx="990600" cy="1076207"/>
            <a:chOff x="2675122" y="4648672"/>
            <a:chExt cx="990600" cy="1076207"/>
          </a:xfrm>
        </p:grpSpPr>
        <p:pic>
          <p:nvPicPr>
            <p:cNvPr id="32" name="Content Placeholder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bwMode="auto">
            <a:xfrm>
              <a:off x="2675122" y="4734279"/>
              <a:ext cx="990600" cy="990600"/>
            </a:xfrm>
            <a:prstGeom prst="rect">
              <a:avLst/>
            </a:prstGeom>
            <a:noFill/>
            <a:ln w="9525">
              <a:noFill/>
              <a:miter lim="800000"/>
              <a:headEnd/>
              <a:tailEnd/>
            </a:ln>
          </p:spPr>
        </p:pic>
        <p:pic>
          <p:nvPicPr>
            <p:cNvPr id="33" name="Picture 32"/>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827522" y="4648672"/>
              <a:ext cx="655822" cy="655822"/>
            </a:xfrm>
            <a:prstGeom prst="rect">
              <a:avLst/>
            </a:prstGeom>
          </p:spPr>
        </p:pic>
      </p:grpSp>
      <p:grpSp>
        <p:nvGrpSpPr>
          <p:cNvPr id="34" name="Group 33"/>
          <p:cNvGrpSpPr/>
          <p:nvPr/>
        </p:nvGrpSpPr>
        <p:grpSpPr>
          <a:xfrm>
            <a:off x="2571735" y="3215872"/>
            <a:ext cx="990600" cy="1076207"/>
            <a:chOff x="2675122" y="4648672"/>
            <a:chExt cx="990600" cy="1076207"/>
          </a:xfrm>
        </p:grpSpPr>
        <p:pic>
          <p:nvPicPr>
            <p:cNvPr id="35" name="Content Placeholder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bwMode="auto">
            <a:xfrm>
              <a:off x="2675122" y="4734279"/>
              <a:ext cx="990600" cy="990600"/>
            </a:xfrm>
            <a:prstGeom prst="rect">
              <a:avLst/>
            </a:prstGeom>
            <a:noFill/>
            <a:ln w="9525">
              <a:noFill/>
              <a:miter lim="800000"/>
              <a:headEnd/>
              <a:tailEnd/>
            </a:ln>
          </p:spPr>
        </p:pic>
        <p:pic>
          <p:nvPicPr>
            <p:cNvPr id="36" name="Picture 35"/>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827522" y="4648672"/>
              <a:ext cx="655822" cy="655822"/>
            </a:xfrm>
            <a:prstGeom prst="rect">
              <a:avLst/>
            </a:prstGeom>
          </p:spPr>
        </p:pic>
      </p:grpSp>
      <p:grpSp>
        <p:nvGrpSpPr>
          <p:cNvPr id="37" name="Group 36"/>
          <p:cNvGrpSpPr/>
          <p:nvPr/>
        </p:nvGrpSpPr>
        <p:grpSpPr>
          <a:xfrm>
            <a:off x="854449" y="3093381"/>
            <a:ext cx="990600" cy="1076207"/>
            <a:chOff x="2675122" y="4648672"/>
            <a:chExt cx="990600" cy="1076207"/>
          </a:xfrm>
        </p:grpSpPr>
        <p:pic>
          <p:nvPicPr>
            <p:cNvPr id="38" name="Content Placeholder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bwMode="auto">
            <a:xfrm>
              <a:off x="2675122" y="4734279"/>
              <a:ext cx="990600" cy="990600"/>
            </a:xfrm>
            <a:prstGeom prst="rect">
              <a:avLst/>
            </a:prstGeom>
            <a:noFill/>
            <a:ln w="9525">
              <a:noFill/>
              <a:miter lim="800000"/>
              <a:headEnd/>
              <a:tailEnd/>
            </a:ln>
          </p:spPr>
        </p:pic>
        <p:pic>
          <p:nvPicPr>
            <p:cNvPr id="39" name="Picture 38"/>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827522" y="4648672"/>
              <a:ext cx="655822" cy="655822"/>
            </a:xfrm>
            <a:prstGeom prst="rect">
              <a:avLst/>
            </a:prstGeom>
          </p:spPr>
        </p:pic>
      </p:grpSp>
      <p:grpSp>
        <p:nvGrpSpPr>
          <p:cNvPr id="40" name="Group 39"/>
          <p:cNvGrpSpPr/>
          <p:nvPr/>
        </p:nvGrpSpPr>
        <p:grpSpPr>
          <a:xfrm>
            <a:off x="2419335" y="1659110"/>
            <a:ext cx="990600" cy="1076207"/>
            <a:chOff x="2675122" y="4648672"/>
            <a:chExt cx="990600" cy="1076207"/>
          </a:xfrm>
        </p:grpSpPr>
        <p:pic>
          <p:nvPicPr>
            <p:cNvPr id="41" name="Content Placeholder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bwMode="auto">
            <a:xfrm>
              <a:off x="2675122" y="4734279"/>
              <a:ext cx="990600" cy="990600"/>
            </a:xfrm>
            <a:prstGeom prst="rect">
              <a:avLst/>
            </a:prstGeom>
            <a:noFill/>
            <a:ln w="9525">
              <a:noFill/>
              <a:miter lim="800000"/>
              <a:headEnd/>
              <a:tailEnd/>
            </a:ln>
          </p:spPr>
        </p:pic>
        <p:pic>
          <p:nvPicPr>
            <p:cNvPr id="42" name="Picture 4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827522" y="4648672"/>
              <a:ext cx="655822" cy="655822"/>
            </a:xfrm>
            <a:prstGeom prst="rect">
              <a:avLst/>
            </a:prstGeom>
          </p:spPr>
        </p:pic>
      </p:grpSp>
      <p:grpSp>
        <p:nvGrpSpPr>
          <p:cNvPr id="43" name="Group 42"/>
          <p:cNvGrpSpPr/>
          <p:nvPr/>
        </p:nvGrpSpPr>
        <p:grpSpPr>
          <a:xfrm>
            <a:off x="4057635" y="1650498"/>
            <a:ext cx="990600" cy="1076207"/>
            <a:chOff x="2675122" y="4648672"/>
            <a:chExt cx="990600" cy="1076207"/>
          </a:xfrm>
        </p:grpSpPr>
        <p:pic>
          <p:nvPicPr>
            <p:cNvPr id="44" name="Content Placeholder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bwMode="auto">
            <a:xfrm>
              <a:off x="2675122" y="4734279"/>
              <a:ext cx="990600" cy="990600"/>
            </a:xfrm>
            <a:prstGeom prst="rect">
              <a:avLst/>
            </a:prstGeom>
            <a:noFill/>
            <a:ln w="9525">
              <a:noFill/>
              <a:miter lim="800000"/>
              <a:headEnd/>
              <a:tailEnd/>
            </a:ln>
          </p:spPr>
        </p:pic>
        <p:pic>
          <p:nvPicPr>
            <p:cNvPr id="45" name="Picture 44"/>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827522" y="4648672"/>
              <a:ext cx="655822" cy="655822"/>
            </a:xfrm>
            <a:prstGeom prst="rect">
              <a:avLst/>
            </a:prstGeom>
          </p:spPr>
        </p:pic>
      </p:grpSp>
      <p:grpSp>
        <p:nvGrpSpPr>
          <p:cNvPr id="46" name="Group 45"/>
          <p:cNvGrpSpPr/>
          <p:nvPr/>
        </p:nvGrpSpPr>
        <p:grpSpPr>
          <a:xfrm>
            <a:off x="4562814" y="3156271"/>
            <a:ext cx="990600" cy="1076207"/>
            <a:chOff x="2675122" y="4648672"/>
            <a:chExt cx="990600" cy="1076207"/>
          </a:xfrm>
        </p:grpSpPr>
        <p:pic>
          <p:nvPicPr>
            <p:cNvPr id="47" name="Content Placeholder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bwMode="auto">
            <a:xfrm>
              <a:off x="2675122" y="4734279"/>
              <a:ext cx="990600" cy="990600"/>
            </a:xfrm>
            <a:prstGeom prst="rect">
              <a:avLst/>
            </a:prstGeom>
            <a:noFill/>
            <a:ln w="9525">
              <a:noFill/>
              <a:miter lim="800000"/>
              <a:headEnd/>
              <a:tailEnd/>
            </a:ln>
          </p:spPr>
        </p:pic>
        <p:pic>
          <p:nvPicPr>
            <p:cNvPr id="48" name="Picture 47"/>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827522" y="4648672"/>
              <a:ext cx="655822" cy="655822"/>
            </a:xfrm>
            <a:prstGeom prst="rect">
              <a:avLst/>
            </a:prstGeom>
          </p:spPr>
        </p:pic>
      </p:grpSp>
      <p:cxnSp>
        <p:nvCxnSpPr>
          <p:cNvPr id="50" name="Straight Arrow Connector 49"/>
          <p:cNvCxnSpPr>
            <a:stCxn id="14" idx="3"/>
            <a:endCxn id="29" idx="1"/>
          </p:cNvCxnSpPr>
          <p:nvPr/>
        </p:nvCxnSpPr>
        <p:spPr>
          <a:xfrm flipV="1">
            <a:off x="1744703" y="5352918"/>
            <a:ext cx="1072097" cy="41190"/>
          </a:xfrm>
          <a:prstGeom prst="straightConnector1">
            <a:avLst/>
          </a:prstGeom>
          <a:ln w="25400">
            <a:solidFill>
              <a:srgbClr val="00B05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a:stCxn id="30" idx="0"/>
            <a:endCxn id="47" idx="2"/>
          </p:cNvCxnSpPr>
          <p:nvPr/>
        </p:nvCxnSpPr>
        <p:spPr>
          <a:xfrm flipV="1">
            <a:off x="3297111" y="4232478"/>
            <a:ext cx="1761003" cy="539533"/>
          </a:xfrm>
          <a:prstGeom prst="straightConnector1">
            <a:avLst/>
          </a:prstGeom>
          <a:ln w="25400">
            <a:solidFill>
              <a:srgbClr val="00B05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a:stCxn id="47" idx="3"/>
            <a:endCxn id="5" idx="1"/>
          </p:cNvCxnSpPr>
          <p:nvPr/>
        </p:nvCxnSpPr>
        <p:spPr>
          <a:xfrm>
            <a:off x="5553414" y="3737178"/>
            <a:ext cx="792877" cy="925366"/>
          </a:xfrm>
          <a:prstGeom prst="straightConnector1">
            <a:avLst/>
          </a:prstGeom>
          <a:ln w="25400">
            <a:solidFill>
              <a:srgbClr val="00B050"/>
            </a:solidFill>
            <a:headEnd type="arrow"/>
            <a:tailEnd type="arrow"/>
          </a:ln>
        </p:spPr>
        <p:style>
          <a:lnRef idx="1">
            <a:schemeClr val="accent1"/>
          </a:lnRef>
          <a:fillRef idx="0">
            <a:schemeClr val="accent1"/>
          </a:fillRef>
          <a:effectRef idx="0">
            <a:schemeClr val="accent1"/>
          </a:effectRef>
          <a:fontRef idx="minor">
            <a:schemeClr val="tx1"/>
          </a:fontRef>
        </p:style>
      </p:cxnSp>
      <p:pic>
        <p:nvPicPr>
          <p:cNvPr id="49" name="Picture 48" descr="C:\Users\adrian\AppData\Local\Microsoft\Windows\Temporary Internet Files\Content.IE5\8DK5E96P\MC900431637[1].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328770" y="1483109"/>
            <a:ext cx="1428211" cy="1428211"/>
          </a:xfrm>
          <a:prstGeom prst="rect">
            <a:avLst/>
          </a:prstGeom>
          <a:noFill/>
          <a:extLst>
            <a:ext uri="{909E8E84-426E-40dd-AFC4-6F175D3DCCD1}">
              <a14:hiddenFill xmlns:a14="http://schemas.microsoft.com/office/drawing/2010/main">
                <a:solidFill>
                  <a:srgbClr val="FFFFFF"/>
                </a:solidFill>
              </a14:hiddenFill>
            </a:ext>
          </a:extLst>
        </p:spPr>
      </p:pic>
      <p:grpSp>
        <p:nvGrpSpPr>
          <p:cNvPr id="24" name="Group 23"/>
          <p:cNvGrpSpPr/>
          <p:nvPr/>
        </p:nvGrpSpPr>
        <p:grpSpPr>
          <a:xfrm>
            <a:off x="6346291" y="4046343"/>
            <a:ext cx="1232402" cy="1232402"/>
            <a:chOff x="6172200" y="2133600"/>
            <a:chExt cx="1232402" cy="1232402"/>
          </a:xfrm>
        </p:grpSpPr>
        <p:pic>
          <p:nvPicPr>
            <p:cNvPr id="5" name="Picture 4"/>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172200" y="2133600"/>
              <a:ext cx="1232402" cy="1232402"/>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400799" y="2209801"/>
              <a:ext cx="661921" cy="579986"/>
            </a:xfrm>
            <a:prstGeom prst="rect">
              <a:avLst/>
            </a:prstGeom>
          </p:spPr>
        </p:pic>
      </p:grpSp>
      <p:cxnSp>
        <p:nvCxnSpPr>
          <p:cNvPr id="61" name="Straight Arrow Connector 60"/>
          <p:cNvCxnSpPr>
            <a:stCxn id="49" idx="2"/>
            <a:endCxn id="5" idx="0"/>
          </p:cNvCxnSpPr>
          <p:nvPr/>
        </p:nvCxnSpPr>
        <p:spPr>
          <a:xfrm flipH="1">
            <a:off x="6962492" y="2911320"/>
            <a:ext cx="1080384" cy="1135023"/>
          </a:xfrm>
          <a:prstGeom prst="straightConnector1">
            <a:avLst/>
          </a:prstGeom>
          <a:ln w="254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pic>
        <p:nvPicPr>
          <p:cNvPr id="53" name="Picture 52"/>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762703" y="1935606"/>
            <a:ext cx="661921" cy="579986"/>
          </a:xfrm>
          <a:prstGeom prst="rect">
            <a:avLst/>
          </a:prstGeom>
        </p:spPr>
      </p:pic>
      <p:grpSp>
        <p:nvGrpSpPr>
          <p:cNvPr id="22" name="Group 21"/>
          <p:cNvGrpSpPr/>
          <p:nvPr/>
        </p:nvGrpSpPr>
        <p:grpSpPr>
          <a:xfrm>
            <a:off x="754103" y="4813201"/>
            <a:ext cx="990600" cy="1076207"/>
            <a:chOff x="2675122" y="4648672"/>
            <a:chExt cx="990600" cy="1076207"/>
          </a:xfrm>
        </p:grpSpPr>
        <p:pic>
          <p:nvPicPr>
            <p:cNvPr id="14" name="Content Placeholder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bwMode="auto">
            <a:xfrm>
              <a:off x="2675122" y="4734279"/>
              <a:ext cx="990600" cy="990600"/>
            </a:xfrm>
            <a:prstGeom prst="rect">
              <a:avLst/>
            </a:prstGeom>
            <a:noFill/>
            <a:ln w="9525">
              <a:noFill/>
              <a:miter lim="800000"/>
              <a:headEnd/>
              <a:tailEnd/>
            </a:ln>
          </p:spPr>
        </p:pic>
        <p:pic>
          <p:nvPicPr>
            <p:cNvPr id="15" name="Picture 14"/>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827522" y="4648672"/>
              <a:ext cx="655822" cy="655822"/>
            </a:xfrm>
            <a:prstGeom prst="rect">
              <a:avLst/>
            </a:prstGeom>
          </p:spPr>
        </p:pic>
      </p:grpSp>
      <p:pic>
        <p:nvPicPr>
          <p:cNvPr id="52" name="Picture 51" descr="C:\Users\adrian\AppData\Local\Microsoft\Windows\Temporary Internet Files\Content.IE5\8DK5E96P\MC900431637[1].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35298" y="1511493"/>
            <a:ext cx="1428211" cy="1428211"/>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56"/>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01588" y="1786926"/>
            <a:ext cx="831028" cy="1038785"/>
          </a:xfrm>
          <a:prstGeom prst="rect">
            <a:avLst/>
          </a:prstGeom>
        </p:spPr>
      </p:pic>
      <p:pic>
        <p:nvPicPr>
          <p:cNvPr id="59" name="Picture 58"/>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68404" y="1935605"/>
            <a:ext cx="661921" cy="579986"/>
          </a:xfrm>
          <a:prstGeom prst="rect">
            <a:avLst/>
          </a:prstGeom>
        </p:spPr>
      </p:pic>
      <p:sp>
        <p:nvSpPr>
          <p:cNvPr id="10" name="Rectangle 9"/>
          <p:cNvSpPr/>
          <p:nvPr/>
        </p:nvSpPr>
        <p:spPr>
          <a:xfrm>
            <a:off x="685162" y="4875289"/>
            <a:ext cx="877163" cy="646331"/>
          </a:xfrm>
          <a:prstGeom prst="rect">
            <a:avLst/>
          </a:prstGeom>
        </p:spPr>
        <p:txBody>
          <a:bodyPr wrap="none">
            <a:spAutoFit/>
          </a:bodyPr>
          <a:lstStyle/>
          <a:p>
            <a:r>
              <a:rPr lang="en-US" dirty="0" smtClean="0">
                <a:solidFill>
                  <a:srgbClr val="7030A0"/>
                </a:solidFill>
                <a:effectLst>
                  <a:outerShdw blurRad="38100" dist="38100" dir="2700000" algn="tl">
                    <a:srgbClr val="000000">
                      <a:alpha val="43137"/>
                    </a:srgbClr>
                  </a:outerShdw>
                </a:effectLst>
              </a:rPr>
              <a:t>DNS </a:t>
            </a:r>
            <a:br>
              <a:rPr lang="en-US" dirty="0" smtClean="0">
                <a:solidFill>
                  <a:srgbClr val="7030A0"/>
                </a:solidFill>
                <a:effectLst>
                  <a:outerShdw blurRad="38100" dist="38100" dir="2700000" algn="tl">
                    <a:srgbClr val="000000">
                      <a:alpha val="43137"/>
                    </a:srgbClr>
                  </a:outerShdw>
                </a:effectLst>
              </a:rPr>
            </a:br>
            <a:r>
              <a:rPr lang="en-US" dirty="0" smtClean="0">
                <a:solidFill>
                  <a:srgbClr val="7030A0"/>
                </a:solidFill>
                <a:effectLst>
                  <a:outerShdw blurRad="38100" dist="38100" dir="2700000" algn="tl">
                    <a:srgbClr val="000000">
                      <a:alpha val="43137"/>
                    </a:srgbClr>
                  </a:outerShdw>
                </a:effectLst>
              </a:rPr>
              <a:t>Query </a:t>
            </a:r>
            <a:endParaRPr lang="en-US" dirty="0">
              <a:solidFill>
                <a:srgbClr val="7030A0"/>
              </a:solidFill>
              <a:effectLst>
                <a:outerShdw blurRad="38100" dist="38100" dir="2700000" algn="tl">
                  <a:srgbClr val="000000">
                    <a:alpha val="43137"/>
                  </a:srgbClr>
                </a:outerShdw>
              </a:effectLst>
            </a:endParaRPr>
          </a:p>
        </p:txBody>
      </p:sp>
      <p:cxnSp>
        <p:nvCxnSpPr>
          <p:cNvPr id="60" name="Straight Arrow Connector 59"/>
          <p:cNvCxnSpPr>
            <a:stCxn id="48" idx="0"/>
            <a:endCxn id="44" idx="2"/>
          </p:cNvCxnSpPr>
          <p:nvPr/>
        </p:nvCxnSpPr>
        <p:spPr>
          <a:xfrm flipH="1" flipV="1">
            <a:off x="4552935" y="2726705"/>
            <a:ext cx="490190" cy="429566"/>
          </a:xfrm>
          <a:prstGeom prst="straightConnector1">
            <a:avLst/>
          </a:prstGeom>
          <a:ln w="25400">
            <a:solidFill>
              <a:srgbClr val="00B05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18321" y="1113777"/>
            <a:ext cx="2505814" cy="369332"/>
          </a:xfrm>
          <a:prstGeom prst="rect">
            <a:avLst/>
          </a:prstGeom>
        </p:spPr>
        <p:txBody>
          <a:bodyPr wrap="none">
            <a:spAutoFit/>
          </a:bodyPr>
          <a:lstStyle/>
          <a:p>
            <a:r>
              <a:rPr lang="en-US" dirty="0" smtClean="0"/>
              <a:t>Monitored DNS Server</a:t>
            </a:r>
            <a:endParaRPr lang="en-US" dirty="0"/>
          </a:p>
        </p:txBody>
      </p:sp>
      <p:sp>
        <p:nvSpPr>
          <p:cNvPr id="62" name="Rounded Rectangular Callout 61"/>
          <p:cNvSpPr/>
          <p:nvPr/>
        </p:nvSpPr>
        <p:spPr>
          <a:xfrm flipH="1">
            <a:off x="2529059" y="1498888"/>
            <a:ext cx="1566082" cy="2615108"/>
          </a:xfrm>
          <a:prstGeom prst="wedgeRoundRectCallout">
            <a:avLst>
              <a:gd name="adj1" fmla="val 118221"/>
              <a:gd name="adj2" fmla="val 77712"/>
              <a:gd name="adj3" fmla="val 16667"/>
            </a:avLst>
          </a:prstGeom>
          <a:solidFill>
            <a:schemeClr val="tx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bg1"/>
                </a:solidFill>
              </a:rPr>
              <a:t>If I don’t use the proxy for DNS, I may send the query to a DNS server. It won’t see my traffic to/from the destination, but may now know I’m visiting someplace.com/.onion/.i2p</a:t>
            </a:r>
            <a:endParaRPr lang="en-US" sz="1400" dirty="0">
              <a:solidFill>
                <a:schemeClr val="bg1"/>
              </a:solidFill>
            </a:endParaRPr>
          </a:p>
        </p:txBody>
      </p:sp>
    </p:spTree>
    <p:extLst>
      <p:ext uri="{BB962C8B-B14F-4D97-AF65-F5344CB8AC3E}">
        <p14:creationId xmlns:p14="http://schemas.microsoft.com/office/powerpoint/2010/main" val="2610171852"/>
      </p:ext>
    </p:extLst>
  </p:cSld>
  <p:clrMapOvr>
    <a:masterClrMapping/>
  </p:clrMapOvr>
  <mc:AlternateContent xmlns:mc="http://schemas.openxmlformats.org/markup-compatibility/2006" xmlns:p14="http://schemas.microsoft.com/office/powerpoint/2010/main">
    <mc:Choice Requires="p14">
      <p:transition spd="slow" p14:dur="900">
        <p14:flythrough hasBounce="1"/>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1+#ppt_w/2"/>
                                          </p:val>
                                        </p:tav>
                                        <p:tav tm="100000">
                                          <p:val>
                                            <p:strVal val="#ppt_x"/>
                                          </p:val>
                                        </p:tav>
                                      </p:tavLst>
                                    </p:anim>
                                    <p:anim calcmode="lin" valueType="num">
                                      <p:cBhvr additive="base">
                                        <p:cTn id="8" dur="500" fill="hold"/>
                                        <p:tgtEl>
                                          <p:spTgt spid="22"/>
                                        </p:tgtEl>
                                        <p:attrNameLst>
                                          <p:attrName>ppt_y</p:attrName>
                                        </p:attrNameLst>
                                      </p:cBhvr>
                                      <p:tavLst>
                                        <p:tav tm="0">
                                          <p:val>
                                            <p:strVal val="0-#ppt_h/2"/>
                                          </p:val>
                                        </p:tav>
                                        <p:tav tm="100000">
                                          <p:val>
                                            <p:strVal val="#ppt_y"/>
                                          </p:val>
                                        </p:tav>
                                      </p:tavLst>
                                    </p:anim>
                                  </p:childTnLst>
                                </p:cTn>
                              </p:par>
                              <p:par>
                                <p:cTn id="9" presetID="45"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anim calcmode="lin" valueType="num">
                                      <p:cBhvr>
                                        <p:cTn id="12" dur="2000" fill="hold"/>
                                        <p:tgtEl>
                                          <p:spTgt spid="13"/>
                                        </p:tgtEl>
                                        <p:attrNameLst>
                                          <p:attrName>ppt_w</p:attrName>
                                        </p:attrNameLst>
                                      </p:cBhvr>
                                      <p:tavLst>
                                        <p:tav tm="0" fmla="#ppt_w*sin(2.5*pi*$)">
                                          <p:val>
                                            <p:fltVal val="0"/>
                                          </p:val>
                                        </p:tav>
                                        <p:tav tm="100000">
                                          <p:val>
                                            <p:fltVal val="1"/>
                                          </p:val>
                                        </p:tav>
                                      </p:tavLst>
                                    </p:anim>
                                    <p:anim calcmode="lin" valueType="num">
                                      <p:cBhvr>
                                        <p:cTn id="13" dur="2000" fill="hold"/>
                                        <p:tgtEl>
                                          <p:spTgt spid="13"/>
                                        </p:tgtEl>
                                        <p:attrNameLst>
                                          <p:attrName>ppt_h</p:attrName>
                                        </p:attrNameLst>
                                      </p:cBhvr>
                                      <p:tavLst>
                                        <p:tav tm="0">
                                          <p:val>
                                            <p:strVal val="#ppt_h"/>
                                          </p:val>
                                        </p:tav>
                                        <p:tav tm="100000">
                                          <p:val>
                                            <p:strVal val="#ppt_h"/>
                                          </p:val>
                                        </p:tav>
                                      </p:tavLst>
                                    </p:anim>
                                  </p:childTnLst>
                                </p:cTn>
                              </p:par>
                              <p:par>
                                <p:cTn id="14" presetID="2" presetClass="entr" presetSubtype="4" fill="hold"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500" fill="hold"/>
                                        <p:tgtEl>
                                          <p:spTgt spid="24"/>
                                        </p:tgtEl>
                                        <p:attrNameLst>
                                          <p:attrName>ppt_x</p:attrName>
                                        </p:attrNameLst>
                                      </p:cBhvr>
                                      <p:tavLst>
                                        <p:tav tm="0">
                                          <p:val>
                                            <p:strVal val="#ppt_x"/>
                                          </p:val>
                                        </p:tav>
                                        <p:tav tm="100000">
                                          <p:val>
                                            <p:strVal val="#ppt_x"/>
                                          </p:val>
                                        </p:tav>
                                      </p:tavLst>
                                    </p:anim>
                                    <p:anim calcmode="lin" valueType="num">
                                      <p:cBhvr additive="base">
                                        <p:cTn id="17" dur="500" fill="hold"/>
                                        <p:tgtEl>
                                          <p:spTgt spid="24"/>
                                        </p:tgtEl>
                                        <p:attrNameLst>
                                          <p:attrName>ppt_y</p:attrName>
                                        </p:attrNameLst>
                                      </p:cBhvr>
                                      <p:tavLst>
                                        <p:tav tm="0">
                                          <p:val>
                                            <p:strVal val="1+#ppt_h/2"/>
                                          </p:val>
                                        </p:tav>
                                        <p:tav tm="100000">
                                          <p:val>
                                            <p:strVal val="#ppt_y"/>
                                          </p:val>
                                        </p:tav>
                                      </p:tavLst>
                                    </p:anim>
                                  </p:childTnLst>
                                </p:cTn>
                              </p:par>
                              <p:par>
                                <p:cTn id="18" presetID="2" presetClass="entr" presetSubtype="3" fill="hold"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0-#ppt_h/2"/>
                                          </p:val>
                                        </p:tav>
                                        <p:tav tm="100000">
                                          <p:val>
                                            <p:strVal val="#ppt_y"/>
                                          </p:val>
                                        </p:tav>
                                      </p:tavLst>
                                    </p:anim>
                                  </p:childTnLst>
                                </p:cTn>
                              </p:par>
                              <p:par>
                                <p:cTn id="22" presetID="2" presetClass="entr" presetSubtype="3" fill="hold" nodeType="with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additive="base">
                                        <p:cTn id="24" dur="500" fill="hold"/>
                                        <p:tgtEl>
                                          <p:spTgt spid="28"/>
                                        </p:tgtEl>
                                        <p:attrNameLst>
                                          <p:attrName>ppt_x</p:attrName>
                                        </p:attrNameLst>
                                      </p:cBhvr>
                                      <p:tavLst>
                                        <p:tav tm="0">
                                          <p:val>
                                            <p:strVal val="1+#ppt_w/2"/>
                                          </p:val>
                                        </p:tav>
                                        <p:tav tm="100000">
                                          <p:val>
                                            <p:strVal val="#ppt_x"/>
                                          </p:val>
                                        </p:tav>
                                      </p:tavLst>
                                    </p:anim>
                                    <p:anim calcmode="lin" valueType="num">
                                      <p:cBhvr additive="base">
                                        <p:cTn id="25" dur="500" fill="hold"/>
                                        <p:tgtEl>
                                          <p:spTgt spid="28"/>
                                        </p:tgtEl>
                                        <p:attrNameLst>
                                          <p:attrName>ppt_y</p:attrName>
                                        </p:attrNameLst>
                                      </p:cBhvr>
                                      <p:tavLst>
                                        <p:tav tm="0">
                                          <p:val>
                                            <p:strVal val="0-#ppt_h/2"/>
                                          </p:val>
                                        </p:tav>
                                        <p:tav tm="100000">
                                          <p:val>
                                            <p:strVal val="#ppt_y"/>
                                          </p:val>
                                        </p:tav>
                                      </p:tavLst>
                                    </p:anim>
                                  </p:childTnLst>
                                </p:cTn>
                              </p:par>
                              <p:par>
                                <p:cTn id="26" presetID="2" presetClass="entr" presetSubtype="3" fill="hold" nodeType="with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additive="base">
                                        <p:cTn id="28" dur="500" fill="hold"/>
                                        <p:tgtEl>
                                          <p:spTgt spid="31"/>
                                        </p:tgtEl>
                                        <p:attrNameLst>
                                          <p:attrName>ppt_x</p:attrName>
                                        </p:attrNameLst>
                                      </p:cBhvr>
                                      <p:tavLst>
                                        <p:tav tm="0">
                                          <p:val>
                                            <p:strVal val="1+#ppt_w/2"/>
                                          </p:val>
                                        </p:tav>
                                        <p:tav tm="100000">
                                          <p:val>
                                            <p:strVal val="#ppt_x"/>
                                          </p:val>
                                        </p:tav>
                                      </p:tavLst>
                                    </p:anim>
                                    <p:anim calcmode="lin" valueType="num">
                                      <p:cBhvr additive="base">
                                        <p:cTn id="29" dur="500" fill="hold"/>
                                        <p:tgtEl>
                                          <p:spTgt spid="31"/>
                                        </p:tgtEl>
                                        <p:attrNameLst>
                                          <p:attrName>ppt_y</p:attrName>
                                        </p:attrNameLst>
                                      </p:cBhvr>
                                      <p:tavLst>
                                        <p:tav tm="0">
                                          <p:val>
                                            <p:strVal val="0-#ppt_h/2"/>
                                          </p:val>
                                        </p:tav>
                                        <p:tav tm="100000">
                                          <p:val>
                                            <p:strVal val="#ppt_y"/>
                                          </p:val>
                                        </p:tav>
                                      </p:tavLst>
                                    </p:anim>
                                  </p:childTnLst>
                                </p:cTn>
                              </p:par>
                              <p:par>
                                <p:cTn id="30" presetID="2" presetClass="entr" presetSubtype="3" fill="hold" nodeType="withEffect">
                                  <p:stCondLst>
                                    <p:cond delay="0"/>
                                  </p:stCondLst>
                                  <p:childTnLst>
                                    <p:set>
                                      <p:cBhvr>
                                        <p:cTn id="31" dur="1" fill="hold">
                                          <p:stCondLst>
                                            <p:cond delay="0"/>
                                          </p:stCondLst>
                                        </p:cTn>
                                        <p:tgtEl>
                                          <p:spTgt spid="34"/>
                                        </p:tgtEl>
                                        <p:attrNameLst>
                                          <p:attrName>style.visibility</p:attrName>
                                        </p:attrNameLst>
                                      </p:cBhvr>
                                      <p:to>
                                        <p:strVal val="visible"/>
                                      </p:to>
                                    </p:set>
                                    <p:anim calcmode="lin" valueType="num">
                                      <p:cBhvr additive="base">
                                        <p:cTn id="32" dur="500" fill="hold"/>
                                        <p:tgtEl>
                                          <p:spTgt spid="34"/>
                                        </p:tgtEl>
                                        <p:attrNameLst>
                                          <p:attrName>ppt_x</p:attrName>
                                        </p:attrNameLst>
                                      </p:cBhvr>
                                      <p:tavLst>
                                        <p:tav tm="0">
                                          <p:val>
                                            <p:strVal val="1+#ppt_w/2"/>
                                          </p:val>
                                        </p:tav>
                                        <p:tav tm="100000">
                                          <p:val>
                                            <p:strVal val="#ppt_x"/>
                                          </p:val>
                                        </p:tav>
                                      </p:tavLst>
                                    </p:anim>
                                    <p:anim calcmode="lin" valueType="num">
                                      <p:cBhvr additive="base">
                                        <p:cTn id="33" dur="500" fill="hold"/>
                                        <p:tgtEl>
                                          <p:spTgt spid="34"/>
                                        </p:tgtEl>
                                        <p:attrNameLst>
                                          <p:attrName>ppt_y</p:attrName>
                                        </p:attrNameLst>
                                      </p:cBhvr>
                                      <p:tavLst>
                                        <p:tav tm="0">
                                          <p:val>
                                            <p:strVal val="0-#ppt_h/2"/>
                                          </p:val>
                                        </p:tav>
                                        <p:tav tm="100000">
                                          <p:val>
                                            <p:strVal val="#ppt_y"/>
                                          </p:val>
                                        </p:tav>
                                      </p:tavLst>
                                    </p:anim>
                                  </p:childTnLst>
                                </p:cTn>
                              </p:par>
                              <p:par>
                                <p:cTn id="34" presetID="2" presetClass="entr" presetSubtype="3" fill="hold"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additive="base">
                                        <p:cTn id="36" dur="500" fill="hold"/>
                                        <p:tgtEl>
                                          <p:spTgt spid="37"/>
                                        </p:tgtEl>
                                        <p:attrNameLst>
                                          <p:attrName>ppt_x</p:attrName>
                                        </p:attrNameLst>
                                      </p:cBhvr>
                                      <p:tavLst>
                                        <p:tav tm="0">
                                          <p:val>
                                            <p:strVal val="1+#ppt_w/2"/>
                                          </p:val>
                                        </p:tav>
                                        <p:tav tm="100000">
                                          <p:val>
                                            <p:strVal val="#ppt_x"/>
                                          </p:val>
                                        </p:tav>
                                      </p:tavLst>
                                    </p:anim>
                                    <p:anim calcmode="lin" valueType="num">
                                      <p:cBhvr additive="base">
                                        <p:cTn id="37" dur="500" fill="hold"/>
                                        <p:tgtEl>
                                          <p:spTgt spid="37"/>
                                        </p:tgtEl>
                                        <p:attrNameLst>
                                          <p:attrName>ppt_y</p:attrName>
                                        </p:attrNameLst>
                                      </p:cBhvr>
                                      <p:tavLst>
                                        <p:tav tm="0">
                                          <p:val>
                                            <p:strVal val="0-#ppt_h/2"/>
                                          </p:val>
                                        </p:tav>
                                        <p:tav tm="100000">
                                          <p:val>
                                            <p:strVal val="#ppt_y"/>
                                          </p:val>
                                        </p:tav>
                                      </p:tavLst>
                                    </p:anim>
                                  </p:childTnLst>
                                </p:cTn>
                              </p:par>
                              <p:par>
                                <p:cTn id="38" presetID="2" presetClass="entr" presetSubtype="3" fill="hold" nodeType="withEffect">
                                  <p:stCondLst>
                                    <p:cond delay="0"/>
                                  </p:stCondLst>
                                  <p:childTnLst>
                                    <p:set>
                                      <p:cBhvr>
                                        <p:cTn id="39" dur="1" fill="hold">
                                          <p:stCondLst>
                                            <p:cond delay="0"/>
                                          </p:stCondLst>
                                        </p:cTn>
                                        <p:tgtEl>
                                          <p:spTgt spid="40"/>
                                        </p:tgtEl>
                                        <p:attrNameLst>
                                          <p:attrName>style.visibility</p:attrName>
                                        </p:attrNameLst>
                                      </p:cBhvr>
                                      <p:to>
                                        <p:strVal val="visible"/>
                                      </p:to>
                                    </p:set>
                                    <p:anim calcmode="lin" valueType="num">
                                      <p:cBhvr additive="base">
                                        <p:cTn id="40" dur="500" fill="hold"/>
                                        <p:tgtEl>
                                          <p:spTgt spid="40"/>
                                        </p:tgtEl>
                                        <p:attrNameLst>
                                          <p:attrName>ppt_x</p:attrName>
                                        </p:attrNameLst>
                                      </p:cBhvr>
                                      <p:tavLst>
                                        <p:tav tm="0">
                                          <p:val>
                                            <p:strVal val="1+#ppt_w/2"/>
                                          </p:val>
                                        </p:tav>
                                        <p:tav tm="100000">
                                          <p:val>
                                            <p:strVal val="#ppt_x"/>
                                          </p:val>
                                        </p:tav>
                                      </p:tavLst>
                                    </p:anim>
                                    <p:anim calcmode="lin" valueType="num">
                                      <p:cBhvr additive="base">
                                        <p:cTn id="41" dur="500" fill="hold"/>
                                        <p:tgtEl>
                                          <p:spTgt spid="40"/>
                                        </p:tgtEl>
                                        <p:attrNameLst>
                                          <p:attrName>ppt_y</p:attrName>
                                        </p:attrNameLst>
                                      </p:cBhvr>
                                      <p:tavLst>
                                        <p:tav tm="0">
                                          <p:val>
                                            <p:strVal val="0-#ppt_h/2"/>
                                          </p:val>
                                        </p:tav>
                                        <p:tav tm="100000">
                                          <p:val>
                                            <p:strVal val="#ppt_y"/>
                                          </p:val>
                                        </p:tav>
                                      </p:tavLst>
                                    </p:anim>
                                  </p:childTnLst>
                                </p:cTn>
                              </p:par>
                              <p:par>
                                <p:cTn id="42" presetID="2" presetClass="entr" presetSubtype="3" fill="hold" nodeType="withEffect">
                                  <p:stCondLst>
                                    <p:cond delay="0"/>
                                  </p:stCondLst>
                                  <p:childTnLst>
                                    <p:set>
                                      <p:cBhvr>
                                        <p:cTn id="43" dur="1" fill="hold">
                                          <p:stCondLst>
                                            <p:cond delay="0"/>
                                          </p:stCondLst>
                                        </p:cTn>
                                        <p:tgtEl>
                                          <p:spTgt spid="43"/>
                                        </p:tgtEl>
                                        <p:attrNameLst>
                                          <p:attrName>style.visibility</p:attrName>
                                        </p:attrNameLst>
                                      </p:cBhvr>
                                      <p:to>
                                        <p:strVal val="visible"/>
                                      </p:to>
                                    </p:set>
                                    <p:anim calcmode="lin" valueType="num">
                                      <p:cBhvr additive="base">
                                        <p:cTn id="44" dur="500" fill="hold"/>
                                        <p:tgtEl>
                                          <p:spTgt spid="43"/>
                                        </p:tgtEl>
                                        <p:attrNameLst>
                                          <p:attrName>ppt_x</p:attrName>
                                        </p:attrNameLst>
                                      </p:cBhvr>
                                      <p:tavLst>
                                        <p:tav tm="0">
                                          <p:val>
                                            <p:strVal val="1+#ppt_w/2"/>
                                          </p:val>
                                        </p:tav>
                                        <p:tav tm="100000">
                                          <p:val>
                                            <p:strVal val="#ppt_x"/>
                                          </p:val>
                                        </p:tav>
                                      </p:tavLst>
                                    </p:anim>
                                    <p:anim calcmode="lin" valueType="num">
                                      <p:cBhvr additive="base">
                                        <p:cTn id="45" dur="500" fill="hold"/>
                                        <p:tgtEl>
                                          <p:spTgt spid="43"/>
                                        </p:tgtEl>
                                        <p:attrNameLst>
                                          <p:attrName>ppt_y</p:attrName>
                                        </p:attrNameLst>
                                      </p:cBhvr>
                                      <p:tavLst>
                                        <p:tav tm="0">
                                          <p:val>
                                            <p:strVal val="0-#ppt_h/2"/>
                                          </p:val>
                                        </p:tav>
                                        <p:tav tm="100000">
                                          <p:val>
                                            <p:strVal val="#ppt_y"/>
                                          </p:val>
                                        </p:tav>
                                      </p:tavLst>
                                    </p:anim>
                                  </p:childTnLst>
                                </p:cTn>
                              </p:par>
                              <p:par>
                                <p:cTn id="46" presetID="2" presetClass="entr" presetSubtype="3" fill="hold" nodeType="withEffect">
                                  <p:stCondLst>
                                    <p:cond delay="0"/>
                                  </p:stCondLst>
                                  <p:childTnLst>
                                    <p:set>
                                      <p:cBhvr>
                                        <p:cTn id="47" dur="1" fill="hold">
                                          <p:stCondLst>
                                            <p:cond delay="0"/>
                                          </p:stCondLst>
                                        </p:cTn>
                                        <p:tgtEl>
                                          <p:spTgt spid="46"/>
                                        </p:tgtEl>
                                        <p:attrNameLst>
                                          <p:attrName>style.visibility</p:attrName>
                                        </p:attrNameLst>
                                      </p:cBhvr>
                                      <p:to>
                                        <p:strVal val="visible"/>
                                      </p:to>
                                    </p:set>
                                    <p:anim calcmode="lin" valueType="num">
                                      <p:cBhvr additive="base">
                                        <p:cTn id="48" dur="500" fill="hold"/>
                                        <p:tgtEl>
                                          <p:spTgt spid="46"/>
                                        </p:tgtEl>
                                        <p:attrNameLst>
                                          <p:attrName>ppt_x</p:attrName>
                                        </p:attrNameLst>
                                      </p:cBhvr>
                                      <p:tavLst>
                                        <p:tav tm="0">
                                          <p:val>
                                            <p:strVal val="1+#ppt_w/2"/>
                                          </p:val>
                                        </p:tav>
                                        <p:tav tm="100000">
                                          <p:val>
                                            <p:strVal val="#ppt_x"/>
                                          </p:val>
                                        </p:tav>
                                      </p:tavLst>
                                    </p:anim>
                                    <p:anim calcmode="lin" valueType="num">
                                      <p:cBhvr additive="base">
                                        <p:cTn id="49" dur="500" fill="hold"/>
                                        <p:tgtEl>
                                          <p:spTgt spid="46"/>
                                        </p:tgtEl>
                                        <p:attrNameLst>
                                          <p:attrName>ppt_y</p:attrName>
                                        </p:attrNameLst>
                                      </p:cBhvr>
                                      <p:tavLst>
                                        <p:tav tm="0">
                                          <p:val>
                                            <p:strVal val="0-#ppt_h/2"/>
                                          </p:val>
                                        </p:tav>
                                        <p:tav tm="100000">
                                          <p:val>
                                            <p:strVal val="#ppt_y"/>
                                          </p:val>
                                        </p:tav>
                                      </p:tavLst>
                                    </p:anim>
                                  </p:childTnLst>
                                </p:cTn>
                              </p:par>
                              <p:par>
                                <p:cTn id="50" presetID="2" presetClass="entr" presetSubtype="3" fill="hold" nodeType="withEffect">
                                  <p:stCondLst>
                                    <p:cond delay="0"/>
                                  </p:stCondLst>
                                  <p:childTnLst>
                                    <p:set>
                                      <p:cBhvr>
                                        <p:cTn id="51" dur="1" fill="hold">
                                          <p:stCondLst>
                                            <p:cond delay="0"/>
                                          </p:stCondLst>
                                        </p:cTn>
                                        <p:tgtEl>
                                          <p:spTgt spid="50"/>
                                        </p:tgtEl>
                                        <p:attrNameLst>
                                          <p:attrName>style.visibility</p:attrName>
                                        </p:attrNameLst>
                                      </p:cBhvr>
                                      <p:to>
                                        <p:strVal val="visible"/>
                                      </p:to>
                                    </p:set>
                                    <p:anim calcmode="lin" valueType="num">
                                      <p:cBhvr additive="base">
                                        <p:cTn id="52" dur="500" fill="hold"/>
                                        <p:tgtEl>
                                          <p:spTgt spid="50"/>
                                        </p:tgtEl>
                                        <p:attrNameLst>
                                          <p:attrName>ppt_x</p:attrName>
                                        </p:attrNameLst>
                                      </p:cBhvr>
                                      <p:tavLst>
                                        <p:tav tm="0">
                                          <p:val>
                                            <p:strVal val="1+#ppt_w/2"/>
                                          </p:val>
                                        </p:tav>
                                        <p:tav tm="100000">
                                          <p:val>
                                            <p:strVal val="#ppt_x"/>
                                          </p:val>
                                        </p:tav>
                                      </p:tavLst>
                                    </p:anim>
                                    <p:anim calcmode="lin" valueType="num">
                                      <p:cBhvr additive="base">
                                        <p:cTn id="53" dur="500" fill="hold"/>
                                        <p:tgtEl>
                                          <p:spTgt spid="50"/>
                                        </p:tgtEl>
                                        <p:attrNameLst>
                                          <p:attrName>ppt_y</p:attrName>
                                        </p:attrNameLst>
                                      </p:cBhvr>
                                      <p:tavLst>
                                        <p:tav tm="0">
                                          <p:val>
                                            <p:strVal val="0-#ppt_h/2"/>
                                          </p:val>
                                        </p:tav>
                                        <p:tav tm="100000">
                                          <p:val>
                                            <p:strVal val="#ppt_y"/>
                                          </p:val>
                                        </p:tav>
                                      </p:tavLst>
                                    </p:anim>
                                  </p:childTnLst>
                                </p:cTn>
                              </p:par>
                              <p:par>
                                <p:cTn id="54" presetID="2" presetClass="entr" presetSubtype="3" fill="hold" nodeType="withEffect">
                                  <p:stCondLst>
                                    <p:cond delay="0"/>
                                  </p:stCondLst>
                                  <p:childTnLst>
                                    <p:set>
                                      <p:cBhvr>
                                        <p:cTn id="55" dur="1" fill="hold">
                                          <p:stCondLst>
                                            <p:cond delay="0"/>
                                          </p:stCondLst>
                                        </p:cTn>
                                        <p:tgtEl>
                                          <p:spTgt spid="54"/>
                                        </p:tgtEl>
                                        <p:attrNameLst>
                                          <p:attrName>style.visibility</p:attrName>
                                        </p:attrNameLst>
                                      </p:cBhvr>
                                      <p:to>
                                        <p:strVal val="visible"/>
                                      </p:to>
                                    </p:set>
                                    <p:anim calcmode="lin" valueType="num">
                                      <p:cBhvr additive="base">
                                        <p:cTn id="56" dur="500" fill="hold"/>
                                        <p:tgtEl>
                                          <p:spTgt spid="54"/>
                                        </p:tgtEl>
                                        <p:attrNameLst>
                                          <p:attrName>ppt_x</p:attrName>
                                        </p:attrNameLst>
                                      </p:cBhvr>
                                      <p:tavLst>
                                        <p:tav tm="0">
                                          <p:val>
                                            <p:strVal val="1+#ppt_w/2"/>
                                          </p:val>
                                        </p:tav>
                                        <p:tav tm="100000">
                                          <p:val>
                                            <p:strVal val="#ppt_x"/>
                                          </p:val>
                                        </p:tav>
                                      </p:tavLst>
                                    </p:anim>
                                    <p:anim calcmode="lin" valueType="num">
                                      <p:cBhvr additive="base">
                                        <p:cTn id="57" dur="500" fill="hold"/>
                                        <p:tgtEl>
                                          <p:spTgt spid="54"/>
                                        </p:tgtEl>
                                        <p:attrNameLst>
                                          <p:attrName>ppt_y</p:attrName>
                                        </p:attrNameLst>
                                      </p:cBhvr>
                                      <p:tavLst>
                                        <p:tav tm="0">
                                          <p:val>
                                            <p:strVal val="0-#ppt_h/2"/>
                                          </p:val>
                                        </p:tav>
                                        <p:tav tm="100000">
                                          <p:val>
                                            <p:strVal val="#ppt_y"/>
                                          </p:val>
                                        </p:tav>
                                      </p:tavLst>
                                    </p:anim>
                                  </p:childTnLst>
                                </p:cTn>
                              </p:par>
                              <p:par>
                                <p:cTn id="58" presetID="2" presetClass="entr" presetSubtype="3" fill="hold" nodeType="withEffect">
                                  <p:stCondLst>
                                    <p:cond delay="0"/>
                                  </p:stCondLst>
                                  <p:childTnLst>
                                    <p:set>
                                      <p:cBhvr>
                                        <p:cTn id="59" dur="1" fill="hold">
                                          <p:stCondLst>
                                            <p:cond delay="0"/>
                                          </p:stCondLst>
                                        </p:cTn>
                                        <p:tgtEl>
                                          <p:spTgt spid="58"/>
                                        </p:tgtEl>
                                        <p:attrNameLst>
                                          <p:attrName>style.visibility</p:attrName>
                                        </p:attrNameLst>
                                      </p:cBhvr>
                                      <p:to>
                                        <p:strVal val="visible"/>
                                      </p:to>
                                    </p:set>
                                    <p:anim calcmode="lin" valueType="num">
                                      <p:cBhvr additive="base">
                                        <p:cTn id="60" dur="500" fill="hold"/>
                                        <p:tgtEl>
                                          <p:spTgt spid="58"/>
                                        </p:tgtEl>
                                        <p:attrNameLst>
                                          <p:attrName>ppt_x</p:attrName>
                                        </p:attrNameLst>
                                      </p:cBhvr>
                                      <p:tavLst>
                                        <p:tav tm="0">
                                          <p:val>
                                            <p:strVal val="1+#ppt_w/2"/>
                                          </p:val>
                                        </p:tav>
                                        <p:tav tm="100000">
                                          <p:val>
                                            <p:strVal val="#ppt_x"/>
                                          </p:val>
                                        </p:tav>
                                      </p:tavLst>
                                    </p:anim>
                                    <p:anim calcmode="lin" valueType="num">
                                      <p:cBhvr additive="base">
                                        <p:cTn id="61" dur="500" fill="hold"/>
                                        <p:tgtEl>
                                          <p:spTgt spid="58"/>
                                        </p:tgtEl>
                                        <p:attrNameLst>
                                          <p:attrName>ppt_y</p:attrName>
                                        </p:attrNameLst>
                                      </p:cBhvr>
                                      <p:tavLst>
                                        <p:tav tm="0">
                                          <p:val>
                                            <p:strVal val="0-#ppt_h/2"/>
                                          </p:val>
                                        </p:tav>
                                        <p:tav tm="100000">
                                          <p:val>
                                            <p:strVal val="#ppt_y"/>
                                          </p:val>
                                        </p:tav>
                                      </p:tavLst>
                                    </p:anim>
                                  </p:childTnLst>
                                </p:cTn>
                              </p:par>
                              <p:par>
                                <p:cTn id="62" presetID="2" presetClass="entr" presetSubtype="3" fill="hold" nodeType="withEffect">
                                  <p:stCondLst>
                                    <p:cond delay="0"/>
                                  </p:stCondLst>
                                  <p:childTnLst>
                                    <p:set>
                                      <p:cBhvr>
                                        <p:cTn id="63" dur="1" fill="hold">
                                          <p:stCondLst>
                                            <p:cond delay="0"/>
                                          </p:stCondLst>
                                        </p:cTn>
                                        <p:tgtEl>
                                          <p:spTgt spid="61"/>
                                        </p:tgtEl>
                                        <p:attrNameLst>
                                          <p:attrName>style.visibility</p:attrName>
                                        </p:attrNameLst>
                                      </p:cBhvr>
                                      <p:to>
                                        <p:strVal val="visible"/>
                                      </p:to>
                                    </p:set>
                                    <p:anim calcmode="lin" valueType="num">
                                      <p:cBhvr additive="base">
                                        <p:cTn id="64" dur="500" fill="hold"/>
                                        <p:tgtEl>
                                          <p:spTgt spid="61"/>
                                        </p:tgtEl>
                                        <p:attrNameLst>
                                          <p:attrName>ppt_x</p:attrName>
                                        </p:attrNameLst>
                                      </p:cBhvr>
                                      <p:tavLst>
                                        <p:tav tm="0">
                                          <p:val>
                                            <p:strVal val="1+#ppt_w/2"/>
                                          </p:val>
                                        </p:tav>
                                        <p:tav tm="100000">
                                          <p:val>
                                            <p:strVal val="#ppt_x"/>
                                          </p:val>
                                        </p:tav>
                                      </p:tavLst>
                                    </p:anim>
                                    <p:anim calcmode="lin" valueType="num">
                                      <p:cBhvr additive="base">
                                        <p:cTn id="65" dur="500" fill="hold"/>
                                        <p:tgtEl>
                                          <p:spTgt spid="61"/>
                                        </p:tgtEl>
                                        <p:attrNameLst>
                                          <p:attrName>ppt_y</p:attrName>
                                        </p:attrNameLst>
                                      </p:cBhvr>
                                      <p:tavLst>
                                        <p:tav tm="0">
                                          <p:val>
                                            <p:strVal val="0-#ppt_h/2"/>
                                          </p:val>
                                        </p:tav>
                                        <p:tav tm="100000">
                                          <p:val>
                                            <p:strVal val="#ppt_y"/>
                                          </p:val>
                                        </p:tav>
                                      </p:tavLst>
                                    </p:anim>
                                  </p:childTnLst>
                                </p:cTn>
                              </p:par>
                              <p:par>
                                <p:cTn id="66" presetID="2" presetClass="entr" presetSubtype="3" fill="hold" nodeType="withEffect">
                                  <p:stCondLst>
                                    <p:cond delay="0"/>
                                  </p:stCondLst>
                                  <p:childTnLst>
                                    <p:set>
                                      <p:cBhvr>
                                        <p:cTn id="67" dur="1" fill="hold">
                                          <p:stCondLst>
                                            <p:cond delay="0"/>
                                          </p:stCondLst>
                                        </p:cTn>
                                        <p:tgtEl>
                                          <p:spTgt spid="49"/>
                                        </p:tgtEl>
                                        <p:attrNameLst>
                                          <p:attrName>style.visibility</p:attrName>
                                        </p:attrNameLst>
                                      </p:cBhvr>
                                      <p:to>
                                        <p:strVal val="visible"/>
                                      </p:to>
                                    </p:set>
                                    <p:anim calcmode="lin" valueType="num">
                                      <p:cBhvr additive="base">
                                        <p:cTn id="68" dur="500" fill="hold"/>
                                        <p:tgtEl>
                                          <p:spTgt spid="49"/>
                                        </p:tgtEl>
                                        <p:attrNameLst>
                                          <p:attrName>ppt_x</p:attrName>
                                        </p:attrNameLst>
                                      </p:cBhvr>
                                      <p:tavLst>
                                        <p:tav tm="0">
                                          <p:val>
                                            <p:strVal val="1+#ppt_w/2"/>
                                          </p:val>
                                        </p:tav>
                                        <p:tav tm="100000">
                                          <p:val>
                                            <p:strVal val="#ppt_x"/>
                                          </p:val>
                                        </p:tav>
                                      </p:tavLst>
                                    </p:anim>
                                    <p:anim calcmode="lin" valueType="num">
                                      <p:cBhvr additive="base">
                                        <p:cTn id="69" dur="500" fill="hold"/>
                                        <p:tgtEl>
                                          <p:spTgt spid="49"/>
                                        </p:tgtEl>
                                        <p:attrNameLst>
                                          <p:attrName>ppt_y</p:attrName>
                                        </p:attrNameLst>
                                      </p:cBhvr>
                                      <p:tavLst>
                                        <p:tav tm="0">
                                          <p:val>
                                            <p:strVal val="0-#ppt_h/2"/>
                                          </p:val>
                                        </p:tav>
                                        <p:tav tm="100000">
                                          <p:val>
                                            <p:strVal val="#ppt_y"/>
                                          </p:val>
                                        </p:tav>
                                      </p:tavLst>
                                    </p:anim>
                                  </p:childTnLst>
                                </p:cTn>
                              </p:par>
                              <p:par>
                                <p:cTn id="70" presetID="2" presetClass="entr" presetSubtype="9" fill="hold" nodeType="withEffect">
                                  <p:stCondLst>
                                    <p:cond delay="0"/>
                                  </p:stCondLst>
                                  <p:childTnLst>
                                    <p:set>
                                      <p:cBhvr>
                                        <p:cTn id="71" dur="1" fill="hold">
                                          <p:stCondLst>
                                            <p:cond delay="0"/>
                                          </p:stCondLst>
                                        </p:cTn>
                                        <p:tgtEl>
                                          <p:spTgt spid="17"/>
                                        </p:tgtEl>
                                        <p:attrNameLst>
                                          <p:attrName>style.visibility</p:attrName>
                                        </p:attrNameLst>
                                      </p:cBhvr>
                                      <p:to>
                                        <p:strVal val="visible"/>
                                      </p:to>
                                    </p:set>
                                    <p:anim calcmode="lin" valueType="num">
                                      <p:cBhvr additive="base">
                                        <p:cTn id="72" dur="500" fill="hold"/>
                                        <p:tgtEl>
                                          <p:spTgt spid="17"/>
                                        </p:tgtEl>
                                        <p:attrNameLst>
                                          <p:attrName>ppt_x</p:attrName>
                                        </p:attrNameLst>
                                      </p:cBhvr>
                                      <p:tavLst>
                                        <p:tav tm="0">
                                          <p:val>
                                            <p:strVal val="0-#ppt_w/2"/>
                                          </p:val>
                                        </p:tav>
                                        <p:tav tm="100000">
                                          <p:val>
                                            <p:strVal val="#ppt_x"/>
                                          </p:val>
                                        </p:tav>
                                      </p:tavLst>
                                    </p:anim>
                                    <p:anim calcmode="lin" valueType="num">
                                      <p:cBhvr additive="base">
                                        <p:cTn id="73" dur="500" fill="hold"/>
                                        <p:tgtEl>
                                          <p:spTgt spid="17"/>
                                        </p:tgtEl>
                                        <p:attrNameLst>
                                          <p:attrName>ppt_y</p:attrName>
                                        </p:attrNameLst>
                                      </p:cBhvr>
                                      <p:tavLst>
                                        <p:tav tm="0">
                                          <p:val>
                                            <p:strVal val="0-#ppt_h/2"/>
                                          </p:val>
                                        </p:tav>
                                        <p:tav tm="100000">
                                          <p:val>
                                            <p:strVal val="#ppt_y"/>
                                          </p:val>
                                        </p:tav>
                                      </p:tavLst>
                                    </p:anim>
                                  </p:childTnLst>
                                </p:cTn>
                              </p:par>
                              <p:par>
                                <p:cTn id="74" presetID="2" presetClass="entr" presetSubtype="3" fill="hold" nodeType="with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additive="base">
                                        <p:cTn id="76" dur="500" fill="hold"/>
                                        <p:tgtEl>
                                          <p:spTgt spid="52"/>
                                        </p:tgtEl>
                                        <p:attrNameLst>
                                          <p:attrName>ppt_x</p:attrName>
                                        </p:attrNameLst>
                                      </p:cBhvr>
                                      <p:tavLst>
                                        <p:tav tm="0">
                                          <p:val>
                                            <p:strVal val="1+#ppt_w/2"/>
                                          </p:val>
                                        </p:tav>
                                        <p:tav tm="100000">
                                          <p:val>
                                            <p:strVal val="#ppt_x"/>
                                          </p:val>
                                        </p:tav>
                                      </p:tavLst>
                                    </p:anim>
                                    <p:anim calcmode="lin" valueType="num">
                                      <p:cBhvr additive="base">
                                        <p:cTn id="77" dur="500" fill="hold"/>
                                        <p:tgtEl>
                                          <p:spTgt spid="52"/>
                                        </p:tgtEl>
                                        <p:attrNameLst>
                                          <p:attrName>ppt_y</p:attrName>
                                        </p:attrNameLst>
                                      </p:cBhvr>
                                      <p:tavLst>
                                        <p:tav tm="0">
                                          <p:val>
                                            <p:strVal val="0-#ppt_h/2"/>
                                          </p:val>
                                        </p:tav>
                                        <p:tav tm="100000">
                                          <p:val>
                                            <p:strVal val="#ppt_y"/>
                                          </p:val>
                                        </p:tav>
                                      </p:tavLst>
                                    </p:anim>
                                  </p:childTnLst>
                                </p:cTn>
                              </p:par>
                              <p:par>
                                <p:cTn id="78" presetID="2" presetClass="entr" presetSubtype="3"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 calcmode="lin" valueType="num">
                                      <p:cBhvr additive="base">
                                        <p:cTn id="80" dur="500" fill="hold"/>
                                        <p:tgtEl>
                                          <p:spTgt spid="57"/>
                                        </p:tgtEl>
                                        <p:attrNameLst>
                                          <p:attrName>ppt_x</p:attrName>
                                        </p:attrNameLst>
                                      </p:cBhvr>
                                      <p:tavLst>
                                        <p:tav tm="0">
                                          <p:val>
                                            <p:strVal val="1+#ppt_w/2"/>
                                          </p:val>
                                        </p:tav>
                                        <p:tav tm="100000">
                                          <p:val>
                                            <p:strVal val="#ppt_x"/>
                                          </p:val>
                                        </p:tav>
                                      </p:tavLst>
                                    </p:anim>
                                    <p:anim calcmode="lin" valueType="num">
                                      <p:cBhvr additive="base">
                                        <p:cTn id="81" dur="500" fill="hold"/>
                                        <p:tgtEl>
                                          <p:spTgt spid="57"/>
                                        </p:tgtEl>
                                        <p:attrNameLst>
                                          <p:attrName>ppt_y</p:attrName>
                                        </p:attrNameLst>
                                      </p:cBhvr>
                                      <p:tavLst>
                                        <p:tav tm="0">
                                          <p:val>
                                            <p:strVal val="0-#ppt_h/2"/>
                                          </p:val>
                                        </p:tav>
                                        <p:tav tm="100000">
                                          <p:val>
                                            <p:strVal val="#ppt_y"/>
                                          </p:val>
                                        </p:tav>
                                      </p:tavLst>
                                    </p:anim>
                                  </p:childTnLst>
                                </p:cTn>
                              </p:par>
                              <p:par>
                                <p:cTn id="82" presetID="2" presetClass="entr" presetSubtype="3" fill="hold" nodeType="withEffect">
                                  <p:stCondLst>
                                    <p:cond delay="0"/>
                                  </p:stCondLst>
                                  <p:childTnLst>
                                    <p:set>
                                      <p:cBhvr>
                                        <p:cTn id="83" dur="1" fill="hold">
                                          <p:stCondLst>
                                            <p:cond delay="0"/>
                                          </p:stCondLst>
                                        </p:cTn>
                                        <p:tgtEl>
                                          <p:spTgt spid="59"/>
                                        </p:tgtEl>
                                        <p:attrNameLst>
                                          <p:attrName>style.visibility</p:attrName>
                                        </p:attrNameLst>
                                      </p:cBhvr>
                                      <p:to>
                                        <p:strVal val="visible"/>
                                      </p:to>
                                    </p:set>
                                    <p:anim calcmode="lin" valueType="num">
                                      <p:cBhvr additive="base">
                                        <p:cTn id="84" dur="500" fill="hold"/>
                                        <p:tgtEl>
                                          <p:spTgt spid="59"/>
                                        </p:tgtEl>
                                        <p:attrNameLst>
                                          <p:attrName>ppt_x</p:attrName>
                                        </p:attrNameLst>
                                      </p:cBhvr>
                                      <p:tavLst>
                                        <p:tav tm="0">
                                          <p:val>
                                            <p:strVal val="1+#ppt_w/2"/>
                                          </p:val>
                                        </p:tav>
                                        <p:tav tm="100000">
                                          <p:val>
                                            <p:strVal val="#ppt_x"/>
                                          </p:val>
                                        </p:tav>
                                      </p:tavLst>
                                    </p:anim>
                                    <p:anim calcmode="lin" valueType="num">
                                      <p:cBhvr additive="base">
                                        <p:cTn id="85" dur="500" fill="hold"/>
                                        <p:tgtEl>
                                          <p:spTgt spid="59"/>
                                        </p:tgtEl>
                                        <p:attrNameLst>
                                          <p:attrName>ppt_y</p:attrName>
                                        </p:attrNameLst>
                                      </p:cBhvr>
                                      <p:tavLst>
                                        <p:tav tm="0">
                                          <p:val>
                                            <p:strVal val="0-#ppt_h/2"/>
                                          </p:val>
                                        </p:tav>
                                        <p:tav tm="100000">
                                          <p:val>
                                            <p:strVal val="#ppt_y"/>
                                          </p:val>
                                        </p:tav>
                                      </p:tavLst>
                                    </p:anim>
                                  </p:childTnLst>
                                </p:cTn>
                              </p:par>
                              <p:par>
                                <p:cTn id="86" presetID="2" presetClass="entr" presetSubtype="3" fill="hold" nodeType="withEffect">
                                  <p:stCondLst>
                                    <p:cond delay="0"/>
                                  </p:stCondLst>
                                  <p:childTnLst>
                                    <p:set>
                                      <p:cBhvr>
                                        <p:cTn id="87" dur="1" fill="hold">
                                          <p:stCondLst>
                                            <p:cond delay="0"/>
                                          </p:stCondLst>
                                        </p:cTn>
                                        <p:tgtEl>
                                          <p:spTgt spid="60"/>
                                        </p:tgtEl>
                                        <p:attrNameLst>
                                          <p:attrName>style.visibility</p:attrName>
                                        </p:attrNameLst>
                                      </p:cBhvr>
                                      <p:to>
                                        <p:strVal val="visible"/>
                                      </p:to>
                                    </p:set>
                                    <p:anim calcmode="lin" valueType="num">
                                      <p:cBhvr additive="base">
                                        <p:cTn id="88" dur="500" fill="hold"/>
                                        <p:tgtEl>
                                          <p:spTgt spid="60"/>
                                        </p:tgtEl>
                                        <p:attrNameLst>
                                          <p:attrName>ppt_x</p:attrName>
                                        </p:attrNameLst>
                                      </p:cBhvr>
                                      <p:tavLst>
                                        <p:tav tm="0">
                                          <p:val>
                                            <p:strVal val="1+#ppt_w/2"/>
                                          </p:val>
                                        </p:tav>
                                        <p:tav tm="100000">
                                          <p:val>
                                            <p:strVal val="#ppt_x"/>
                                          </p:val>
                                        </p:tav>
                                      </p:tavLst>
                                    </p:anim>
                                    <p:anim calcmode="lin" valueType="num">
                                      <p:cBhvr additive="base">
                                        <p:cTn id="89" dur="500" fill="hold"/>
                                        <p:tgtEl>
                                          <p:spTgt spid="60"/>
                                        </p:tgtEl>
                                        <p:attrNameLst>
                                          <p:attrName>ppt_y</p:attrName>
                                        </p:attrNameLst>
                                      </p:cBhvr>
                                      <p:tavLst>
                                        <p:tav tm="0">
                                          <p:val>
                                            <p:strVal val="0-#ppt_h/2"/>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2000"/>
                            </p:stCondLst>
                            <p:childTnLst>
                              <p:par>
                                <p:cTn id="96" presetID="0" presetClass="path" presetSubtype="0" repeatCount="indefinite" accel="50000" decel="50000" fill="hold" grpId="1" nodeType="afterEffect">
                                  <p:stCondLst>
                                    <p:cond delay="0"/>
                                  </p:stCondLst>
                                  <p:childTnLst>
                                    <p:animMotion origin="layout" path="M 0 0 C -0.08525 -0.00185 -0.05191 0.02128 -0.06337 -0.02521 C -0.06285 -0.05019 -0.06216 -0.07217 -0.05938 -0.09623 C -0.05834 -0.12838 -0.0566 -0.16077 -0.05348 -0.19269 C -0.05191 -0.22623 -0.05105 -0.25931 -0.05244 -0.29285 C -0.05313 -0.30673 -0.05209 -0.32338 -0.05539 -0.33634 C -0.05764 -0.35646 -0.05678 -0.3442 -0.05539 -0.38006 C -0.05521 -0.387 -0.05521 -0.39417 -0.05434 -0.40111 C -0.05209 -0.42655 -0.04809 -0.42332 -0.02969 -0.42493 C -0.0257 -0.42632 -0.02188 -0.4284 -0.01789 -0.43002 C -0.01355 -0.43396 -0.00938 -0.43372 -0.00487 -0.43673 C 0.00277 -0.44182 0.0092 -0.4446 0.0177 -0.44598 C 0.02638 -0.44945 0.03316 -0.45131 0.04253 -0.45131 " pathEditMode="relative" ptsTypes="ffffffffffffA">
                                      <p:cBhvr>
                                        <p:cTn id="97" dur="2000" fill="hold"/>
                                        <p:tgtEl>
                                          <p:spTgt spid="10"/>
                                        </p:tgtEl>
                                        <p:attrNameLst>
                                          <p:attrName>ppt_x</p:attrName>
                                          <p:attrName>ppt_y</p:attrName>
                                        </p:attrNameLst>
                                      </p:cBhvr>
                                    </p:animMotion>
                                  </p:childTnLst>
                                </p:cTn>
                              </p:par>
                              <p:par>
                                <p:cTn id="98" presetID="42" presetClass="entr" presetSubtype="0" fill="hold" grpId="0" nodeType="withEffect">
                                  <p:stCondLst>
                                    <p:cond delay="0"/>
                                  </p:stCondLst>
                                  <p:childTnLst>
                                    <p:set>
                                      <p:cBhvr>
                                        <p:cTn id="99" dur="1" fill="hold">
                                          <p:stCondLst>
                                            <p:cond delay="0"/>
                                          </p:stCondLst>
                                        </p:cTn>
                                        <p:tgtEl>
                                          <p:spTgt spid="62"/>
                                        </p:tgtEl>
                                        <p:attrNameLst>
                                          <p:attrName>style.visibility</p:attrName>
                                        </p:attrNameLst>
                                      </p:cBhvr>
                                      <p:to>
                                        <p:strVal val="visible"/>
                                      </p:to>
                                    </p:set>
                                    <p:animEffect transition="in" filter="fade">
                                      <p:cBhvr>
                                        <p:cTn id="100" dur="1000"/>
                                        <p:tgtEl>
                                          <p:spTgt spid="62"/>
                                        </p:tgtEl>
                                      </p:cBhvr>
                                    </p:animEffect>
                                    <p:anim calcmode="lin" valueType="num">
                                      <p:cBhvr>
                                        <p:cTn id="101" dur="1000" fill="hold"/>
                                        <p:tgtEl>
                                          <p:spTgt spid="62"/>
                                        </p:tgtEl>
                                        <p:attrNameLst>
                                          <p:attrName>ppt_x</p:attrName>
                                        </p:attrNameLst>
                                      </p:cBhvr>
                                      <p:tavLst>
                                        <p:tav tm="0">
                                          <p:val>
                                            <p:strVal val="#ppt_x"/>
                                          </p:val>
                                        </p:tav>
                                        <p:tav tm="100000">
                                          <p:val>
                                            <p:strVal val="#ppt_x"/>
                                          </p:val>
                                        </p:tav>
                                      </p:tavLst>
                                    </p:anim>
                                    <p:anim calcmode="lin" valueType="num">
                                      <p:cBhvr>
                                        <p:cTn id="102"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13" grpId="0"/>
      <p:bldP spid="62"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010400" y="3200400"/>
            <a:ext cx="1233992" cy="1524000"/>
          </a:xfrm>
          <a:prstGeom prst="rect">
            <a:avLst/>
          </a:prstGeom>
        </p:spPr>
      </p:pic>
      <p:sp>
        <p:nvSpPr>
          <p:cNvPr id="2" name="Title 1"/>
          <p:cNvSpPr>
            <a:spLocks noGrp="1"/>
          </p:cNvSpPr>
          <p:nvPr>
            <p:ph type="title"/>
          </p:nvPr>
        </p:nvSpPr>
        <p:spPr/>
        <p:txBody>
          <a:bodyPr>
            <a:normAutofit/>
          </a:bodyPr>
          <a:lstStyle/>
          <a:p>
            <a:r>
              <a:rPr lang="en-US" dirty="0"/>
              <a:t>Case 4: Tim </a:t>
            </a:r>
            <a:r>
              <a:rPr lang="en-US" dirty="0" err="1"/>
              <a:t>DeFoggi</a:t>
            </a:r>
            <a:endParaRPr lang="en-US" dirty="0"/>
          </a:p>
        </p:txBody>
      </p:sp>
      <p:sp>
        <p:nvSpPr>
          <p:cNvPr id="3" name="Content Placeholder 2"/>
          <p:cNvSpPr>
            <a:spLocks noGrp="1"/>
          </p:cNvSpPr>
          <p:nvPr>
            <p:ph idx="1"/>
          </p:nvPr>
        </p:nvSpPr>
        <p:spPr>
          <a:xfrm>
            <a:off x="457200" y="1600200"/>
            <a:ext cx="8153400" cy="4708525"/>
          </a:xfrm>
        </p:spPr>
        <p:txBody>
          <a:bodyPr/>
          <a:lstStyle/>
          <a:p>
            <a:pPr marL="136525" indent="0">
              <a:buNone/>
            </a:pPr>
            <a:r>
              <a:rPr lang="en-US" sz="3600" dirty="0" smtClean="0">
                <a:solidFill>
                  <a:srgbClr val="FF0000"/>
                </a:solidFill>
              </a:rPr>
              <a:t>Lessons Learned:</a:t>
            </a:r>
          </a:p>
          <a:p>
            <a:r>
              <a:rPr lang="en-US" sz="3600" dirty="0" smtClean="0"/>
              <a:t>Don’t be a pedophile</a:t>
            </a:r>
          </a:p>
          <a:p>
            <a:r>
              <a:rPr lang="en-US" sz="3600" dirty="0" smtClean="0"/>
              <a:t>Use the browser bundle</a:t>
            </a:r>
          </a:p>
          <a:p>
            <a:r>
              <a:rPr lang="en-US" sz="3600" dirty="0" smtClean="0"/>
              <a:t>Don’t use </a:t>
            </a:r>
            <a:r>
              <a:rPr lang="en-US" sz="3600" dirty="0" smtClean="0"/>
              <a:t>Flash/Word Docs/</a:t>
            </a:r>
            <a:br>
              <a:rPr lang="en-US" sz="3600" dirty="0" smtClean="0"/>
            </a:br>
            <a:r>
              <a:rPr lang="en-US" sz="3600" dirty="0" smtClean="0"/>
              <a:t>HTA</a:t>
            </a:r>
            <a:r>
              <a:rPr lang="en-US" sz="3600" smtClean="0"/>
              <a:t>/Etc.</a:t>
            </a:r>
            <a:endParaRPr lang="en-US" sz="3600" dirty="0"/>
          </a:p>
        </p:txBody>
      </p:sp>
      <p:grpSp>
        <p:nvGrpSpPr>
          <p:cNvPr id="13" name="Group 12"/>
          <p:cNvGrpSpPr/>
          <p:nvPr/>
        </p:nvGrpSpPr>
        <p:grpSpPr>
          <a:xfrm>
            <a:off x="6705600" y="3124200"/>
            <a:ext cx="1902748" cy="1752600"/>
            <a:chOff x="6629400" y="2590800"/>
            <a:chExt cx="1902748" cy="1752600"/>
          </a:xfrm>
        </p:grpSpPr>
        <p:sp>
          <p:nvSpPr>
            <p:cNvPr id="6" name="Rectangle 5"/>
            <p:cNvSpPr/>
            <p:nvPr/>
          </p:nvSpPr>
          <p:spPr>
            <a:xfrm>
              <a:off x="6921500" y="2590800"/>
              <a:ext cx="76200" cy="1752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239000" y="2590800"/>
              <a:ext cx="76200" cy="1752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543800" y="2590800"/>
              <a:ext cx="76200" cy="1752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848600" y="2590800"/>
              <a:ext cx="76200" cy="1752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153400" y="2590800"/>
              <a:ext cx="76200" cy="1752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flipV="1">
              <a:off x="6690648" y="4085036"/>
              <a:ext cx="18415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flipV="1">
              <a:off x="6629400" y="2819400"/>
              <a:ext cx="18415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2547542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additive="base">
                                        <p:cTn id="2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Case 5: Blake </a:t>
            </a:r>
            <a:r>
              <a:rPr lang="en-US" dirty="0" err="1" smtClean="0"/>
              <a:t>Benthall</a:t>
            </a:r>
            <a:r>
              <a:rPr lang="en-US" dirty="0" smtClean="0"/>
              <a:t> &amp; Operation </a:t>
            </a:r>
            <a:r>
              <a:rPr lang="en-US" dirty="0" err="1" smtClean="0"/>
              <a:t>Onymous</a:t>
            </a:r>
            <a:endParaRPr lang="en-US" dirty="0"/>
          </a:p>
        </p:txBody>
      </p:sp>
      <p:sp>
        <p:nvSpPr>
          <p:cNvPr id="3" name="Content Placeholder 2"/>
          <p:cNvSpPr>
            <a:spLocks noGrp="1"/>
          </p:cNvSpPr>
          <p:nvPr>
            <p:ph idx="1"/>
          </p:nvPr>
        </p:nvSpPr>
        <p:spPr>
          <a:xfrm>
            <a:off x="457200" y="1600200"/>
            <a:ext cx="8305800" cy="4708525"/>
          </a:xfrm>
        </p:spPr>
        <p:txBody>
          <a:bodyPr/>
          <a:lstStyle/>
          <a:p>
            <a:r>
              <a:rPr lang="en-US" sz="1600" dirty="0"/>
              <a:t>Around Oct 7 conversations had started about making a </a:t>
            </a:r>
            <a:r>
              <a:rPr lang="en-US" sz="1600" dirty="0" smtClean="0"/>
              <a:t>replacement </a:t>
            </a:r>
            <a:r>
              <a:rPr lang="en-US" sz="1600" dirty="0"/>
              <a:t>for the SR1.0</a:t>
            </a:r>
          </a:p>
          <a:p>
            <a:r>
              <a:rPr lang="en-US" sz="1600" dirty="0"/>
              <a:t>One person invited to conversation was an undercover Homeland </a:t>
            </a:r>
            <a:r>
              <a:rPr lang="en-US" sz="1600" dirty="0" smtClean="0"/>
              <a:t>Security </a:t>
            </a:r>
            <a:r>
              <a:rPr lang="en-US" sz="1600" dirty="0"/>
              <a:t>Investigator (HIS-UC) </a:t>
            </a:r>
            <a:r>
              <a:rPr lang="en-US" sz="1600" dirty="0" smtClean="0"/>
              <a:t>agent, eventually becoming a hired admin for SR2.0</a:t>
            </a:r>
            <a:endParaRPr lang="en-US" sz="1600" dirty="0"/>
          </a:p>
          <a:p>
            <a:r>
              <a:rPr lang="en-US" sz="1600" dirty="0" smtClean="0"/>
              <a:t>Silk Road 2.0 began operation around Nov 6 2013, started by DPR2</a:t>
            </a:r>
          </a:p>
          <a:p>
            <a:r>
              <a:rPr lang="en-US" sz="1600" dirty="0"/>
              <a:t>In </a:t>
            </a:r>
            <a:r>
              <a:rPr lang="en-US" sz="1600" dirty="0" smtClean="0"/>
              <a:t>an </a:t>
            </a:r>
            <a:r>
              <a:rPr lang="en-US" sz="1600" dirty="0" err="1"/>
              <a:t>A</a:t>
            </a:r>
            <a:r>
              <a:rPr lang="en-US" sz="1600" dirty="0" err="1" smtClean="0"/>
              <a:t>rstechnica</a:t>
            </a:r>
            <a:r>
              <a:rPr lang="en-US" sz="1600" dirty="0" smtClean="0"/>
              <a:t> </a:t>
            </a:r>
            <a:r>
              <a:rPr lang="en-US" sz="1600" dirty="0"/>
              <a:t>interview (Feb 5, 2014) </a:t>
            </a:r>
            <a:r>
              <a:rPr lang="en-US" sz="1600" dirty="0" smtClean="0"/>
              <a:t>DPR</a:t>
            </a:r>
            <a:r>
              <a:rPr lang="en-US" sz="1600" dirty="0"/>
              <a:t>2 said:</a:t>
            </a:r>
            <a:br>
              <a:rPr lang="en-US" sz="1600" dirty="0"/>
            </a:br>
            <a:r>
              <a:rPr lang="en-US" sz="1600" b="1" dirty="0"/>
              <a:t>“There is only one person in the world that knows who [my second in command] “</a:t>
            </a:r>
            <a:r>
              <a:rPr lang="en-US" sz="1600" b="1" dirty="0" err="1"/>
              <a:t>Defcon</a:t>
            </a:r>
            <a:r>
              <a:rPr lang="en-US" sz="1600" b="1" dirty="0"/>
              <a:t>” is—me. So unless the feds have me they can never take down the Road, because as soon as I am missing he knows to just move servers and hit the </a:t>
            </a:r>
            <a:r>
              <a:rPr lang="en-US" sz="1600" b="1" dirty="0" err="1"/>
              <a:t>killswitch</a:t>
            </a:r>
            <a:r>
              <a:rPr lang="en-US" sz="1600" b="1" dirty="0"/>
              <a:t> on my access. Just think how much the FBI will be squirming in their seats and red-faced again if they could arrest the Dread Pirate Roberts and the Road continues to function in their face</a:t>
            </a:r>
            <a:r>
              <a:rPr lang="en-US" sz="1600" b="1" dirty="0" smtClean="0"/>
              <a:t>.”</a:t>
            </a:r>
          </a:p>
          <a:p>
            <a:r>
              <a:rPr lang="en-US" sz="1600" dirty="0" smtClean="0"/>
              <a:t>Dec </a:t>
            </a:r>
            <a:r>
              <a:rPr lang="en-US" sz="1600" dirty="0"/>
              <a:t>20, 2013, the United States </a:t>
            </a:r>
            <a:r>
              <a:rPr lang="en-US" sz="1600" dirty="0" smtClean="0"/>
              <a:t>Attorney’s </a:t>
            </a:r>
            <a:r>
              <a:rPr lang="en-US" sz="1600" dirty="0"/>
              <a:t>Office for the Southern District of New York announced the arrests of three alleged administrators of Silk Road 1.0 Andrew Michael Jones, </a:t>
            </a:r>
            <a:r>
              <a:rPr lang="en-US" sz="1600" dirty="0" smtClean="0"/>
              <a:t>Gary </a:t>
            </a:r>
            <a:r>
              <a:rPr lang="en-US" sz="1600" dirty="0"/>
              <a:t>Davis, </a:t>
            </a:r>
            <a:r>
              <a:rPr lang="en-US" sz="1600" dirty="0" smtClean="0"/>
              <a:t>and </a:t>
            </a:r>
            <a:r>
              <a:rPr lang="en-US" sz="1600" dirty="0"/>
              <a:t>Peter Phillip </a:t>
            </a:r>
            <a:r>
              <a:rPr lang="en-US" sz="1600" dirty="0" smtClean="0"/>
              <a:t>Nash</a:t>
            </a:r>
          </a:p>
          <a:p>
            <a:r>
              <a:rPr lang="en-US" sz="1600" dirty="0"/>
              <a:t>DPR2 </a:t>
            </a:r>
            <a:r>
              <a:rPr lang="en-US" sz="1600" dirty="0" smtClean="0"/>
              <a:t> comes up missing (one of the three guys above?)</a:t>
            </a:r>
          </a:p>
          <a:p>
            <a:endParaRPr lang="en-US" sz="1600" dirty="0" smtClean="0"/>
          </a:p>
        </p:txBody>
      </p:sp>
    </p:spTree>
    <p:extLst>
      <p:ext uri="{BB962C8B-B14F-4D97-AF65-F5344CB8AC3E}">
        <p14:creationId xmlns:p14="http://schemas.microsoft.com/office/powerpoint/2010/main" val="173560409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Case 5: Blake </a:t>
            </a:r>
            <a:r>
              <a:rPr lang="en-US" dirty="0" err="1" smtClean="0"/>
              <a:t>Benthall</a:t>
            </a:r>
            <a:r>
              <a:rPr lang="en-US" dirty="0" smtClean="0"/>
              <a:t> &amp; Operation </a:t>
            </a:r>
            <a:r>
              <a:rPr lang="en-US" dirty="0" err="1" smtClean="0"/>
              <a:t>Onymous</a:t>
            </a:r>
            <a:endParaRPr lang="en-US" dirty="0"/>
          </a:p>
        </p:txBody>
      </p:sp>
      <p:sp>
        <p:nvSpPr>
          <p:cNvPr id="3" name="Content Placeholder 2"/>
          <p:cNvSpPr>
            <a:spLocks noGrp="1"/>
          </p:cNvSpPr>
          <p:nvPr>
            <p:ph idx="1"/>
          </p:nvPr>
        </p:nvSpPr>
        <p:spPr>
          <a:xfrm>
            <a:off x="457200" y="1600200"/>
            <a:ext cx="8305800" cy="4708525"/>
          </a:xfrm>
        </p:spPr>
        <p:txBody>
          <a:bodyPr/>
          <a:lstStyle/>
          <a:p>
            <a:r>
              <a:rPr lang="en-US" sz="1600" dirty="0" smtClean="0"/>
              <a:t>2nd in command “</a:t>
            </a:r>
            <a:r>
              <a:rPr lang="en-US" sz="1600" dirty="0" err="1" smtClean="0"/>
              <a:t>Defcon</a:t>
            </a:r>
            <a:r>
              <a:rPr lang="en-US" sz="1600" dirty="0" smtClean="0"/>
              <a:t>” posts the following exchanges:</a:t>
            </a:r>
            <a:br>
              <a:rPr lang="en-US" sz="1600" dirty="0" smtClean="0"/>
            </a:br>
            <a:r>
              <a:rPr lang="en-US" sz="1600" dirty="0" smtClean="0"/>
              <a:t/>
            </a:r>
            <a:br>
              <a:rPr lang="en-US" sz="1600" dirty="0" smtClean="0"/>
            </a:br>
            <a:r>
              <a:rPr lang="is-IS" sz="1600" dirty="0" smtClean="0"/>
              <a:t>Dec 20, 2013:</a:t>
            </a:r>
            <a:br>
              <a:rPr lang="is-IS" sz="1600" dirty="0" smtClean="0"/>
            </a:br>
            <a:r>
              <a:rPr lang="is-IS" sz="1600" b="1" dirty="0" smtClean="0"/>
              <a:t>“</a:t>
            </a:r>
            <a:r>
              <a:rPr lang="en-US" sz="1600" b="1" dirty="0"/>
              <a:t>Three of our dear friends were arrested in connection to their SR1.0 activities. They did not have access to anything which would compromise the marketplace. We are watching everything very closely regardless</a:t>
            </a:r>
            <a:r>
              <a:rPr lang="en-US" sz="1600" b="1" dirty="0" smtClean="0"/>
              <a:t>.”</a:t>
            </a:r>
            <a:r>
              <a:rPr lang="is-IS" sz="1600" dirty="0" smtClean="0"/>
              <a:t/>
            </a:r>
            <a:br>
              <a:rPr lang="is-IS" sz="1600" dirty="0" smtClean="0"/>
            </a:br>
            <a:r>
              <a:rPr lang="is-IS" sz="1600" dirty="0" smtClean="0"/>
              <a:t/>
            </a:r>
            <a:br>
              <a:rPr lang="is-IS" sz="1600" dirty="0" smtClean="0"/>
            </a:br>
            <a:r>
              <a:rPr lang="en-US" sz="1600" dirty="0" smtClean="0"/>
              <a:t>Dec </a:t>
            </a:r>
            <a:r>
              <a:rPr lang="en-US" sz="1600" dirty="0"/>
              <a:t>22, </a:t>
            </a:r>
            <a:r>
              <a:rPr lang="en-US" sz="1600" dirty="0" smtClean="0"/>
              <a:t>2013</a:t>
            </a:r>
            <a:r>
              <a:rPr lang="en-US" sz="1600" dirty="0"/>
              <a:t>:</a:t>
            </a:r>
            <a:r>
              <a:rPr lang="en-US" sz="1600" dirty="0" smtClean="0"/>
              <a:t/>
            </a:r>
            <a:br>
              <a:rPr lang="en-US" sz="1600" dirty="0" smtClean="0"/>
            </a:br>
            <a:r>
              <a:rPr lang="en-US" sz="1600" b="1" dirty="0" smtClean="0"/>
              <a:t>“The </a:t>
            </a:r>
            <a:r>
              <a:rPr lang="en-US" sz="1600" b="1" dirty="0"/>
              <a:t>Captain is alive and well and is in touch with key staff members. I </a:t>
            </a:r>
            <a:r>
              <a:rPr lang="en-US" sz="1600" b="1" dirty="0" smtClean="0"/>
              <a:t>cannot </a:t>
            </a:r>
            <a:r>
              <a:rPr lang="en-US" sz="1600" b="1" dirty="0"/>
              <a:t>reveal much, but here are the key facts: DPR places </a:t>
            </a:r>
            <a:r>
              <a:rPr lang="en-US" sz="1600" b="1" dirty="0" smtClean="0"/>
              <a:t>operational</a:t>
            </a:r>
            <a:r>
              <a:rPr lang="en-US" sz="1600" b="1" dirty="0"/>
              <a:t> </a:t>
            </a:r>
            <a:r>
              <a:rPr lang="en-US" sz="1600" b="1" dirty="0" smtClean="0"/>
              <a:t>security </a:t>
            </a:r>
            <a:r>
              <a:rPr lang="en-US" sz="1600" b="1" dirty="0"/>
              <a:t>above all else, including posting updates to this forum. </a:t>
            </a:r>
            <a:r>
              <a:rPr lang="en-US" sz="1600" b="1" dirty="0" smtClean="0"/>
              <a:t>Given his </a:t>
            </a:r>
            <a:r>
              <a:rPr lang="en-US" sz="1600" b="1" dirty="0"/>
              <a:t>role he has every right to play it very safe</a:t>
            </a:r>
            <a:r>
              <a:rPr lang="en-US" sz="1600" b="1" dirty="0" smtClean="0"/>
              <a:t>.”</a:t>
            </a:r>
            <a:br>
              <a:rPr lang="en-US" sz="1600" b="1" dirty="0" smtClean="0"/>
            </a:br>
            <a:r>
              <a:rPr lang="en-US" sz="1600" b="1" dirty="0" smtClean="0"/>
              <a:t/>
            </a:r>
            <a:br>
              <a:rPr lang="en-US" sz="1600" b="1" dirty="0" smtClean="0"/>
            </a:br>
            <a:r>
              <a:rPr lang="en-US" sz="1600" dirty="0" smtClean="0"/>
              <a:t>Later same day:</a:t>
            </a:r>
            <a:br>
              <a:rPr lang="en-US" sz="1600" dirty="0" smtClean="0"/>
            </a:br>
            <a:r>
              <a:rPr lang="en-US" sz="1600" b="1" dirty="0"/>
              <a:t>It has been over 24 hours since we last heard from our Captain. He is most certainly in grave </a:t>
            </a:r>
            <a:r>
              <a:rPr lang="en-US" sz="1600" b="1" dirty="0" smtClean="0"/>
              <a:t>danger. . . . </a:t>
            </a:r>
            <a:r>
              <a:rPr lang="en-US" sz="1600" b="1" dirty="0"/>
              <a:t>As his second in command, I have very clear instructions as to what to do in this worst case scenario</a:t>
            </a:r>
            <a:r>
              <a:rPr lang="en-US" sz="1600" b="1" dirty="0" smtClean="0"/>
              <a:t>. . </a:t>
            </a:r>
            <a:r>
              <a:rPr lang="en-US" sz="1600" b="1" dirty="0"/>
              <a:t>. I cannot elaborate on the </a:t>
            </a:r>
            <a:r>
              <a:rPr lang="en-US" sz="1600" b="1" dirty="0" smtClean="0"/>
              <a:t>specifics, </a:t>
            </a:r>
            <a:r>
              <a:rPr lang="en-US" sz="1600" b="1" dirty="0"/>
              <a:t>but the marketplace is safe in my hands until the Captain returns or his successor appears</a:t>
            </a:r>
            <a:r>
              <a:rPr lang="en-US" sz="1600" b="1" dirty="0" smtClean="0"/>
              <a:t>.”</a:t>
            </a:r>
          </a:p>
          <a:p>
            <a:endParaRPr lang="en-US" sz="1600" dirty="0" smtClean="0"/>
          </a:p>
        </p:txBody>
      </p:sp>
    </p:spTree>
    <p:extLst>
      <p:ext uri="{BB962C8B-B14F-4D97-AF65-F5344CB8AC3E}">
        <p14:creationId xmlns:p14="http://schemas.microsoft.com/office/powerpoint/2010/main" val="423692144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Case 5: Blake </a:t>
            </a:r>
            <a:r>
              <a:rPr lang="en-US" dirty="0" err="1" smtClean="0"/>
              <a:t>Benthall</a:t>
            </a:r>
            <a:r>
              <a:rPr lang="en-US" dirty="0" smtClean="0"/>
              <a:t> &amp; Operation </a:t>
            </a:r>
            <a:r>
              <a:rPr lang="en-US" dirty="0" err="1" smtClean="0"/>
              <a:t>Onymous</a:t>
            </a:r>
            <a:endParaRPr lang="en-US" dirty="0"/>
          </a:p>
        </p:txBody>
      </p:sp>
      <p:sp>
        <p:nvSpPr>
          <p:cNvPr id="3" name="Content Placeholder 2"/>
          <p:cNvSpPr>
            <a:spLocks noGrp="1"/>
          </p:cNvSpPr>
          <p:nvPr>
            <p:ph idx="1"/>
          </p:nvPr>
        </p:nvSpPr>
        <p:spPr>
          <a:xfrm>
            <a:off x="457200" y="1600200"/>
            <a:ext cx="8305800" cy="4708525"/>
          </a:xfrm>
        </p:spPr>
        <p:txBody>
          <a:bodyPr/>
          <a:lstStyle/>
          <a:p>
            <a:r>
              <a:rPr lang="en-US" sz="1600" dirty="0" smtClean="0"/>
              <a:t>Blake </a:t>
            </a:r>
            <a:r>
              <a:rPr lang="en-US" sz="1600" dirty="0" err="1"/>
              <a:t>Benthall</a:t>
            </a:r>
            <a:r>
              <a:rPr lang="en-US" sz="1600" dirty="0"/>
              <a:t> is the alleged operator of Silk Road 2.0 who took over</a:t>
            </a:r>
            <a:br>
              <a:rPr lang="en-US" sz="1600" dirty="0"/>
            </a:br>
            <a:r>
              <a:rPr lang="en-US" sz="1600" dirty="0"/>
              <a:t>from DPR2 in late Dec </a:t>
            </a:r>
            <a:r>
              <a:rPr lang="en-US" sz="1600" dirty="0" smtClean="0"/>
              <a:t>2013.</a:t>
            </a:r>
          </a:p>
          <a:p>
            <a:r>
              <a:rPr lang="en-US" sz="1600" dirty="0" smtClean="0"/>
              <a:t>Conversations still taking place with DPR2 in Jan </a:t>
            </a:r>
            <a:r>
              <a:rPr lang="en-US" sz="1600" dirty="0"/>
              <a:t>2014</a:t>
            </a:r>
            <a:r>
              <a:rPr lang="en-US" sz="1600" dirty="0" smtClean="0"/>
              <a:t>.</a:t>
            </a:r>
          </a:p>
          <a:p>
            <a:r>
              <a:rPr lang="en-US" sz="1600" dirty="0" smtClean="0"/>
              <a:t>January </a:t>
            </a:r>
            <a:r>
              <a:rPr lang="en-US" sz="1600" dirty="0"/>
              <a:t>28, </a:t>
            </a:r>
            <a:r>
              <a:rPr lang="en-US" sz="1600" dirty="0" smtClean="0"/>
              <a:t>2014, DPR2 indicated desire withdrawal completely, </a:t>
            </a:r>
            <a:br>
              <a:rPr lang="en-US" sz="1600" dirty="0" smtClean="0"/>
            </a:br>
            <a:r>
              <a:rPr lang="en-US" sz="1600" dirty="0" smtClean="0"/>
              <a:t>fearing arrest</a:t>
            </a:r>
          </a:p>
          <a:p>
            <a:r>
              <a:rPr lang="en-US" sz="1600" dirty="0"/>
              <a:t>Blake </a:t>
            </a:r>
            <a:r>
              <a:rPr lang="en-US" sz="1600" dirty="0" err="1"/>
              <a:t>Benthall</a:t>
            </a:r>
            <a:r>
              <a:rPr lang="en-US" sz="1600" dirty="0"/>
              <a:t> apparently used used his own email address </a:t>
            </a:r>
            <a:r>
              <a:rPr lang="en-US" sz="1600" dirty="0" smtClean="0"/>
              <a:t/>
            </a:r>
            <a:br>
              <a:rPr lang="en-US" sz="1600" dirty="0" smtClean="0"/>
            </a:br>
            <a:r>
              <a:rPr lang="en-US" sz="1600" dirty="0" smtClean="0"/>
              <a:t>(</a:t>
            </a:r>
            <a:r>
              <a:rPr lang="en-US" sz="1600" dirty="0" err="1"/>
              <a:t>blake@benthall.net</a:t>
            </a:r>
            <a:r>
              <a:rPr lang="en-US" sz="1600" dirty="0"/>
              <a:t>) with the service provider when renting the </a:t>
            </a:r>
            <a:r>
              <a:rPr lang="en-US" sz="1600" dirty="0" smtClean="0"/>
              <a:t/>
            </a:r>
            <a:br>
              <a:rPr lang="en-US" sz="1600" dirty="0" smtClean="0"/>
            </a:br>
            <a:r>
              <a:rPr lang="en-US" sz="1600" dirty="0" smtClean="0"/>
              <a:t>servers </a:t>
            </a:r>
            <a:r>
              <a:rPr lang="en-US" sz="1600" dirty="0"/>
              <a:t>SR2.0 ran on (srv2.close.co</a:t>
            </a:r>
            <a:r>
              <a:rPr lang="en-US" sz="1600" dirty="0" smtClean="0"/>
              <a:t>)</a:t>
            </a:r>
          </a:p>
          <a:p>
            <a:r>
              <a:rPr lang="en-US" sz="1600" dirty="0" smtClean="0"/>
              <a:t>IPs associated with administration of SR2.0 tied to use of the email address and also hotels Bent hall stayed at</a:t>
            </a:r>
          </a:p>
          <a:p>
            <a:r>
              <a:rPr lang="en-US" sz="1600" dirty="0" smtClean="0"/>
              <a:t>Nov 6 2013 Twitter post: “All </a:t>
            </a:r>
            <a:r>
              <a:rPr lang="en-US" sz="1600" dirty="0"/>
              <a:t>this talk about the #</a:t>
            </a:r>
            <a:r>
              <a:rPr lang="en-US" sz="1600" dirty="0" err="1"/>
              <a:t>SilkRoad</a:t>
            </a:r>
            <a:r>
              <a:rPr lang="en-US" sz="1600" dirty="0"/>
              <a:t> being back up makes me want to watch #</a:t>
            </a:r>
            <a:r>
              <a:rPr lang="en-US" sz="1600" dirty="0" err="1"/>
              <a:t>ThePrincessBride</a:t>
            </a:r>
            <a:r>
              <a:rPr lang="en-US" sz="1600" dirty="0" smtClean="0"/>
              <a:t>.”</a:t>
            </a:r>
          </a:p>
          <a:p>
            <a:r>
              <a:rPr lang="en-US" sz="1600" dirty="0" smtClean="0"/>
              <a:t>Late Jan 2014, made a $70 down payment on a Tesla Model S</a:t>
            </a:r>
          </a:p>
          <a:p>
            <a:r>
              <a:rPr lang="en-US" sz="1600" dirty="0" smtClean="0"/>
              <a:t>HIS-UC could see version info and platform </a:t>
            </a:r>
            <a:r>
              <a:rPr lang="en-US" sz="1600" dirty="0"/>
              <a:t>about </a:t>
            </a:r>
            <a:r>
              <a:rPr lang="en-US" sz="1600" dirty="0" err="1" smtClean="0"/>
              <a:t>Benthall’s</a:t>
            </a:r>
            <a:r>
              <a:rPr lang="en-US" sz="1600" dirty="0" smtClean="0"/>
              <a:t> browser when using the user support page, he was not using the Tor </a:t>
            </a:r>
            <a:r>
              <a:rPr lang="en-US" sz="1600" dirty="0"/>
              <a:t>B</a:t>
            </a:r>
            <a:r>
              <a:rPr lang="en-US" sz="1600" dirty="0" smtClean="0"/>
              <a:t>rowser Bundle but a beta version of Chrome</a:t>
            </a:r>
          </a:p>
          <a:p>
            <a:r>
              <a:rPr lang="en-US" sz="1600" dirty="0" smtClean="0"/>
              <a:t>Also, he was not using Tor to access the user support interface</a:t>
            </a:r>
          </a:p>
        </p:txBody>
      </p:sp>
      <p:pic>
        <p:nvPicPr>
          <p:cNvPr id="4" name="Picture 3"/>
          <p:cNvPicPr>
            <a:picLocks noChangeAspect="1"/>
          </p:cNvPicPr>
          <p:nvPr/>
        </p:nvPicPr>
        <p:blipFill>
          <a:blip r:embed="rId2"/>
          <a:stretch>
            <a:fillRect/>
          </a:stretch>
        </p:blipFill>
        <p:spPr>
          <a:xfrm>
            <a:off x="7086600" y="1295400"/>
            <a:ext cx="1828800" cy="2411604"/>
          </a:xfrm>
          <a:prstGeom prst="rect">
            <a:avLst/>
          </a:prstGeom>
        </p:spPr>
      </p:pic>
    </p:spTree>
    <p:extLst>
      <p:ext uri="{BB962C8B-B14F-4D97-AF65-F5344CB8AC3E}">
        <p14:creationId xmlns:p14="http://schemas.microsoft.com/office/powerpoint/2010/main" val="288561904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Case 5: Blake </a:t>
            </a:r>
            <a:r>
              <a:rPr lang="en-US" dirty="0" err="1" smtClean="0"/>
              <a:t>Benthall</a:t>
            </a:r>
            <a:r>
              <a:rPr lang="en-US" dirty="0" smtClean="0"/>
              <a:t> &amp; Operation </a:t>
            </a:r>
            <a:r>
              <a:rPr lang="en-US" dirty="0" err="1" smtClean="0"/>
              <a:t>Onymous</a:t>
            </a:r>
            <a:endParaRPr lang="en-US" dirty="0"/>
          </a:p>
        </p:txBody>
      </p:sp>
      <p:sp>
        <p:nvSpPr>
          <p:cNvPr id="3" name="Content Placeholder 2"/>
          <p:cNvSpPr>
            <a:spLocks noGrp="1"/>
          </p:cNvSpPr>
          <p:nvPr>
            <p:ph idx="1"/>
          </p:nvPr>
        </p:nvSpPr>
        <p:spPr>
          <a:xfrm>
            <a:off x="457200" y="1600200"/>
            <a:ext cx="8305800" cy="4708525"/>
          </a:xfrm>
        </p:spPr>
        <p:txBody>
          <a:bodyPr/>
          <a:lstStyle/>
          <a:p>
            <a:r>
              <a:rPr lang="en-US" sz="1600" dirty="0" smtClean="0"/>
              <a:t>Pen register data for Tor use, and </a:t>
            </a:r>
            <a:r>
              <a:rPr lang="en-US" sz="1600" dirty="0" err="1" smtClean="0"/>
              <a:t>Benthall’s</a:t>
            </a:r>
            <a:r>
              <a:rPr lang="en-US" sz="1600" dirty="0" smtClean="0"/>
              <a:t> comings and going </a:t>
            </a:r>
            <a:br>
              <a:rPr lang="en-US" sz="1600" dirty="0" smtClean="0"/>
            </a:br>
            <a:r>
              <a:rPr lang="en-US" sz="1600" dirty="0" smtClean="0"/>
              <a:t>correlated</a:t>
            </a:r>
            <a:r>
              <a:rPr lang="en-US" sz="1600" dirty="0"/>
              <a:t> </a:t>
            </a:r>
            <a:r>
              <a:rPr lang="en-US" sz="1600" dirty="0" smtClean="0"/>
              <a:t>with </a:t>
            </a:r>
            <a:r>
              <a:rPr lang="en-US" sz="1600" dirty="0" err="1" smtClean="0"/>
              <a:t>Defcon’s</a:t>
            </a:r>
            <a:r>
              <a:rPr lang="en-US" sz="1600" dirty="0" smtClean="0"/>
              <a:t> time on the SR2.0</a:t>
            </a:r>
          </a:p>
          <a:p>
            <a:r>
              <a:rPr lang="en-US" sz="1600" dirty="0" smtClean="0"/>
              <a:t>Sep </a:t>
            </a:r>
            <a:r>
              <a:rPr lang="en-US" sz="1600" dirty="0"/>
              <a:t>10/11 2014 </a:t>
            </a:r>
            <a:r>
              <a:rPr lang="en-US" sz="1600" dirty="0" err="1"/>
              <a:t>Defcon</a:t>
            </a:r>
            <a:r>
              <a:rPr lang="en-US" sz="1600" dirty="0"/>
              <a:t> lets staff know that site was hacked and </a:t>
            </a:r>
            <a:r>
              <a:rPr lang="en-US" sz="1600" dirty="0" smtClean="0"/>
              <a:t/>
            </a:r>
            <a:br>
              <a:rPr lang="en-US" sz="1600" dirty="0" smtClean="0"/>
            </a:br>
            <a:r>
              <a:rPr lang="en-US" sz="1600" dirty="0" err="1" smtClean="0"/>
              <a:t>Bitcoins</a:t>
            </a:r>
            <a:r>
              <a:rPr lang="en-US" sz="1600" dirty="0" smtClean="0"/>
              <a:t> balances stolen (about $1,412,000 at the time)</a:t>
            </a:r>
          </a:p>
          <a:p>
            <a:r>
              <a:rPr lang="en-US" sz="1600" dirty="0" smtClean="0"/>
              <a:t>In late May, hosting server imaged. Downtime noticed by </a:t>
            </a:r>
            <a:r>
              <a:rPr lang="en-US" sz="1600" dirty="0" err="1" smtClean="0"/>
              <a:t>Defcon</a:t>
            </a:r>
            <a:r>
              <a:rPr lang="en-US" sz="1600" dirty="0" smtClean="0"/>
              <a:t>.</a:t>
            </a:r>
          </a:p>
          <a:p>
            <a:r>
              <a:rPr lang="en-US" sz="1600" dirty="0" smtClean="0"/>
              <a:t>During </a:t>
            </a:r>
            <a:r>
              <a:rPr lang="en-US" sz="1600" dirty="0"/>
              <a:t>Operation </a:t>
            </a:r>
            <a:r>
              <a:rPr lang="en-US" sz="1600" dirty="0" err="1" smtClean="0"/>
              <a:t>Onymous</a:t>
            </a:r>
            <a:r>
              <a:rPr lang="en-US" sz="1600" dirty="0" smtClean="0"/>
              <a:t> 414 </a:t>
            </a:r>
            <a:r>
              <a:rPr lang="en-US" sz="1600" dirty="0"/>
              <a:t>.onion </a:t>
            </a:r>
            <a:r>
              <a:rPr lang="en-US" sz="1600" dirty="0" smtClean="0"/>
              <a:t>domains seized, including </a:t>
            </a:r>
            <a:br>
              <a:rPr lang="en-US" sz="1600" dirty="0" smtClean="0"/>
            </a:br>
            <a:r>
              <a:rPr lang="en-US" sz="1600" dirty="0" smtClean="0"/>
              <a:t>Silk Road 2</a:t>
            </a:r>
          </a:p>
          <a:p>
            <a:r>
              <a:rPr lang="en-US" sz="1600" dirty="0" smtClean="0"/>
              <a:t>Nov 5</a:t>
            </a:r>
            <a:r>
              <a:rPr lang="en-US" sz="1600" baseline="30000" dirty="0" smtClean="0"/>
              <a:t>th</a:t>
            </a:r>
            <a:r>
              <a:rPr lang="en-US" sz="1600" dirty="0" smtClean="0"/>
              <a:t>, 2014 </a:t>
            </a:r>
            <a:r>
              <a:rPr lang="en-US" sz="1600" dirty="0" err="1"/>
              <a:t>Benthall</a:t>
            </a:r>
            <a:r>
              <a:rPr lang="en-US" sz="1600" dirty="0"/>
              <a:t> </a:t>
            </a:r>
            <a:r>
              <a:rPr lang="en-US" sz="1600" dirty="0" smtClean="0"/>
              <a:t> was arrested</a:t>
            </a:r>
          </a:p>
          <a:p>
            <a:r>
              <a:rPr lang="en-US" sz="1600" dirty="0" smtClean="0"/>
              <a:t>Conjecture is that relay nodes along the path were </a:t>
            </a:r>
            <a:r>
              <a:rPr lang="en-US" sz="1600" dirty="0" err="1" smtClean="0"/>
              <a:t>DoSed</a:t>
            </a:r>
            <a:r>
              <a:rPr lang="en-US" sz="1600" dirty="0" smtClean="0"/>
              <a:t>, causing a pattern that could </a:t>
            </a:r>
            <a:r>
              <a:rPr lang="en-US" sz="1600" dirty="0"/>
              <a:t>be seen. </a:t>
            </a:r>
            <a:endParaRPr lang="en-US" sz="1600" dirty="0" smtClean="0"/>
          </a:p>
          <a:p>
            <a:pPr lvl="1"/>
            <a:r>
              <a:rPr lang="en-US" sz="1200" dirty="0" smtClean="0"/>
              <a:t>Possible abuse </a:t>
            </a:r>
            <a:r>
              <a:rPr lang="en-US" sz="1200" dirty="0"/>
              <a:t>of the "introduce" </a:t>
            </a:r>
            <a:r>
              <a:rPr lang="en-US" sz="1200" dirty="0" smtClean="0"/>
              <a:t>message. </a:t>
            </a:r>
            <a:r>
              <a:rPr lang="en-US" sz="1200" dirty="0"/>
              <a:t>Same </a:t>
            </a:r>
            <a:r>
              <a:rPr lang="en-US" sz="1200" dirty="0" smtClean="0"/>
              <a:t>as Canceled </a:t>
            </a:r>
            <a:r>
              <a:rPr lang="en-US" sz="1200" dirty="0"/>
              <a:t>Carnegie </a:t>
            </a:r>
            <a:r>
              <a:rPr lang="en-US" sz="1200" dirty="0" smtClean="0"/>
              <a:t>Mellon University talk at </a:t>
            </a:r>
            <a:r>
              <a:rPr lang="en-US" sz="1200" dirty="0" err="1" smtClean="0"/>
              <a:t>BlackHat</a:t>
            </a:r>
            <a:r>
              <a:rPr lang="en-US" sz="1200" dirty="0" smtClean="0"/>
              <a:t> USA 2014?</a:t>
            </a:r>
          </a:p>
          <a:p>
            <a:pPr lvl="1"/>
            <a:r>
              <a:rPr lang="en-US" sz="1200" dirty="0"/>
              <a:t>TOR Ticket #15463 </a:t>
            </a:r>
            <a:endParaRPr lang="en-US" sz="1200" dirty="0" smtClean="0"/>
          </a:p>
          <a:p>
            <a:r>
              <a:rPr lang="en-US" sz="1600" dirty="0" smtClean="0"/>
              <a:t>Silk </a:t>
            </a:r>
            <a:r>
              <a:rPr lang="en-US" sz="1600" dirty="0"/>
              <a:t>Road </a:t>
            </a:r>
            <a:r>
              <a:rPr lang="en-US" sz="1600" dirty="0" smtClean="0"/>
              <a:t>Reloaded now on I2P</a:t>
            </a:r>
          </a:p>
          <a:p>
            <a:r>
              <a:rPr lang="en-US" sz="1600" dirty="0"/>
              <a:t>More info:</a:t>
            </a:r>
            <a:br>
              <a:rPr lang="en-US" sz="1600" dirty="0"/>
            </a:br>
            <a:r>
              <a:rPr lang="en-US" sz="1600" dirty="0"/>
              <a:t>https://</a:t>
            </a:r>
            <a:r>
              <a:rPr lang="en-US" sz="1600" dirty="0" err="1"/>
              <a:t>www.documentcloud.org</a:t>
            </a:r>
            <a:r>
              <a:rPr lang="en-US" sz="1600" dirty="0"/>
              <a:t>/documents/1354808-blake-benthall-complaint.html</a:t>
            </a:r>
            <a:endParaRPr lang="en-US" sz="1600" dirty="0" smtClean="0"/>
          </a:p>
          <a:p>
            <a:endParaRPr lang="en-US" sz="1600" dirty="0" smtClean="0"/>
          </a:p>
        </p:txBody>
      </p:sp>
      <p:pic>
        <p:nvPicPr>
          <p:cNvPr id="4" name="Picture 3"/>
          <p:cNvPicPr>
            <a:picLocks noChangeAspect="1"/>
          </p:cNvPicPr>
          <p:nvPr/>
        </p:nvPicPr>
        <p:blipFill>
          <a:blip r:embed="rId2"/>
          <a:stretch>
            <a:fillRect/>
          </a:stretch>
        </p:blipFill>
        <p:spPr>
          <a:xfrm>
            <a:off x="7086600" y="1295400"/>
            <a:ext cx="1828800" cy="2411604"/>
          </a:xfrm>
          <a:prstGeom prst="rect">
            <a:avLst/>
          </a:prstGeom>
        </p:spPr>
      </p:pic>
    </p:spTree>
    <p:extLst>
      <p:ext uri="{BB962C8B-B14F-4D97-AF65-F5344CB8AC3E}">
        <p14:creationId xmlns:p14="http://schemas.microsoft.com/office/powerpoint/2010/main" val="172130115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 calcmode="lin" valueType="num">
                                      <p:cBhvr additive="base">
                                        <p:cTn id="4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 calcmode="lin" valueType="num">
                                      <p:cBhvr additive="base">
                                        <p:cTn id="4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3">
                                            <p:txEl>
                                              <p:pRg st="8" end="8"/>
                                            </p:txEl>
                                          </p:spTgt>
                                        </p:tgtEl>
                                        <p:attrNameLst>
                                          <p:attrName>style.visibility</p:attrName>
                                        </p:attrNameLst>
                                      </p:cBhvr>
                                      <p:to>
                                        <p:strVal val="visible"/>
                                      </p:to>
                                    </p:set>
                                    <p:anim calcmode="lin" valueType="num">
                                      <p:cBhvr additive="base">
                                        <p:cTn id="5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3">
                                            <p:txEl>
                                              <p:pRg st="9" end="9"/>
                                            </p:txEl>
                                          </p:spTgt>
                                        </p:tgtEl>
                                        <p:attrNameLst>
                                          <p:attrName>style.visibility</p:attrName>
                                        </p:attrNameLst>
                                      </p:cBhvr>
                                      <p:to>
                                        <p:strVal val="visible"/>
                                      </p:to>
                                    </p:set>
                                    <p:anim calcmode="lin" valueType="num">
                                      <p:cBhvr additive="base">
                                        <p:cTn id="5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Correlation </a:t>
            </a:r>
            <a:r>
              <a:rPr lang="en-US" dirty="0" smtClean="0"/>
              <a:t>of end point and exit point</a:t>
            </a:r>
            <a:endParaRPr lang="en-US" dirty="0"/>
          </a:p>
        </p:txBody>
      </p:sp>
      <p:grpSp>
        <p:nvGrpSpPr>
          <p:cNvPr id="24" name="Group 23"/>
          <p:cNvGrpSpPr/>
          <p:nvPr/>
        </p:nvGrpSpPr>
        <p:grpSpPr>
          <a:xfrm>
            <a:off x="7188958" y="3862838"/>
            <a:ext cx="1232402" cy="1232402"/>
            <a:chOff x="6172200" y="2133600"/>
            <a:chExt cx="1232402" cy="1232402"/>
          </a:xfrm>
        </p:grpSpPr>
        <p:pic>
          <p:nvPicPr>
            <p:cNvPr id="5" name="Picture 4"/>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172200" y="2133600"/>
              <a:ext cx="1232402" cy="1232402"/>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400799" y="2209801"/>
              <a:ext cx="661921" cy="579986"/>
            </a:xfrm>
            <a:prstGeom prst="rect">
              <a:avLst/>
            </a:prstGeom>
          </p:spPr>
        </p:pic>
      </p:grpSp>
      <p:grpSp>
        <p:nvGrpSpPr>
          <p:cNvPr id="22" name="Group 21"/>
          <p:cNvGrpSpPr/>
          <p:nvPr/>
        </p:nvGrpSpPr>
        <p:grpSpPr>
          <a:xfrm>
            <a:off x="474638" y="4745577"/>
            <a:ext cx="990600" cy="1076207"/>
            <a:chOff x="2675122" y="4648672"/>
            <a:chExt cx="990600" cy="1076207"/>
          </a:xfrm>
        </p:grpSpPr>
        <p:pic>
          <p:nvPicPr>
            <p:cNvPr id="14" name="Content Placeholder 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bwMode="auto">
            <a:xfrm>
              <a:off x="2675122" y="4734279"/>
              <a:ext cx="990600" cy="990600"/>
            </a:xfrm>
            <a:prstGeom prst="rect">
              <a:avLst/>
            </a:prstGeom>
            <a:noFill/>
            <a:ln w="9525">
              <a:noFill/>
              <a:miter lim="800000"/>
              <a:headEnd/>
              <a:tailEnd/>
            </a:ln>
          </p:spPr>
        </p:pic>
        <p:pic>
          <p:nvPicPr>
            <p:cNvPr id="15" name="Picture 14"/>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827522" y="4648672"/>
              <a:ext cx="655822" cy="655822"/>
            </a:xfrm>
            <a:prstGeom prst="rect">
              <a:avLst/>
            </a:prstGeom>
          </p:spPr>
        </p:pic>
      </p:grpSp>
      <p:grpSp>
        <p:nvGrpSpPr>
          <p:cNvPr id="25" name="Group 24"/>
          <p:cNvGrpSpPr/>
          <p:nvPr/>
        </p:nvGrpSpPr>
        <p:grpSpPr>
          <a:xfrm>
            <a:off x="751057" y="1607695"/>
            <a:ext cx="990600" cy="1076207"/>
            <a:chOff x="2675122" y="4648672"/>
            <a:chExt cx="990600" cy="1076207"/>
          </a:xfrm>
        </p:grpSpPr>
        <p:pic>
          <p:nvPicPr>
            <p:cNvPr id="26" name="Content Placeholder 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bwMode="auto">
            <a:xfrm>
              <a:off x="2675122" y="4734279"/>
              <a:ext cx="990600" cy="990600"/>
            </a:xfrm>
            <a:prstGeom prst="rect">
              <a:avLst/>
            </a:prstGeom>
            <a:noFill/>
            <a:ln w="9525">
              <a:noFill/>
              <a:miter lim="800000"/>
              <a:headEnd/>
              <a:tailEnd/>
            </a:ln>
          </p:spPr>
        </p:pic>
        <p:pic>
          <p:nvPicPr>
            <p:cNvPr id="27" name="Picture 26"/>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827522" y="4648672"/>
              <a:ext cx="655822" cy="655822"/>
            </a:xfrm>
            <a:prstGeom prst="rect">
              <a:avLst/>
            </a:prstGeom>
          </p:spPr>
        </p:pic>
      </p:grpSp>
      <p:grpSp>
        <p:nvGrpSpPr>
          <p:cNvPr id="28" name="Group 27"/>
          <p:cNvGrpSpPr/>
          <p:nvPr/>
        </p:nvGrpSpPr>
        <p:grpSpPr>
          <a:xfrm>
            <a:off x="3045179" y="5044886"/>
            <a:ext cx="990600" cy="1076207"/>
            <a:chOff x="2675122" y="4648672"/>
            <a:chExt cx="990600" cy="1076207"/>
          </a:xfrm>
        </p:grpSpPr>
        <p:pic>
          <p:nvPicPr>
            <p:cNvPr id="29" name="Content Placeholder 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bwMode="auto">
            <a:xfrm>
              <a:off x="2675122" y="4734279"/>
              <a:ext cx="990600" cy="990600"/>
            </a:xfrm>
            <a:prstGeom prst="rect">
              <a:avLst/>
            </a:prstGeom>
            <a:noFill/>
            <a:ln w="9525">
              <a:noFill/>
              <a:miter lim="800000"/>
              <a:headEnd/>
              <a:tailEnd/>
            </a:ln>
          </p:spPr>
        </p:pic>
        <p:pic>
          <p:nvPicPr>
            <p:cNvPr id="30" name="Picture 29"/>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827522" y="4648672"/>
              <a:ext cx="655822" cy="655822"/>
            </a:xfrm>
            <a:prstGeom prst="rect">
              <a:avLst/>
            </a:prstGeom>
          </p:spPr>
        </p:pic>
      </p:grpSp>
      <p:grpSp>
        <p:nvGrpSpPr>
          <p:cNvPr id="31" name="Group 30"/>
          <p:cNvGrpSpPr/>
          <p:nvPr/>
        </p:nvGrpSpPr>
        <p:grpSpPr>
          <a:xfrm>
            <a:off x="4400535" y="4795178"/>
            <a:ext cx="990600" cy="1076207"/>
            <a:chOff x="2675122" y="4648672"/>
            <a:chExt cx="990600" cy="1076207"/>
          </a:xfrm>
        </p:grpSpPr>
        <p:pic>
          <p:nvPicPr>
            <p:cNvPr id="32" name="Content Placeholder 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bwMode="auto">
            <a:xfrm>
              <a:off x="2675122" y="4734279"/>
              <a:ext cx="990600" cy="990600"/>
            </a:xfrm>
            <a:prstGeom prst="rect">
              <a:avLst/>
            </a:prstGeom>
            <a:noFill/>
            <a:ln w="9525">
              <a:noFill/>
              <a:miter lim="800000"/>
              <a:headEnd/>
              <a:tailEnd/>
            </a:ln>
          </p:spPr>
        </p:pic>
        <p:pic>
          <p:nvPicPr>
            <p:cNvPr id="33" name="Picture 32"/>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827522" y="4648672"/>
              <a:ext cx="655822" cy="655822"/>
            </a:xfrm>
            <a:prstGeom prst="rect">
              <a:avLst/>
            </a:prstGeom>
          </p:spPr>
        </p:pic>
      </p:grpSp>
      <p:grpSp>
        <p:nvGrpSpPr>
          <p:cNvPr id="34" name="Group 33"/>
          <p:cNvGrpSpPr/>
          <p:nvPr/>
        </p:nvGrpSpPr>
        <p:grpSpPr>
          <a:xfrm>
            <a:off x="2872931" y="3187196"/>
            <a:ext cx="990600" cy="1076207"/>
            <a:chOff x="2675122" y="4648672"/>
            <a:chExt cx="990600" cy="1076207"/>
          </a:xfrm>
        </p:grpSpPr>
        <p:pic>
          <p:nvPicPr>
            <p:cNvPr id="35" name="Content Placeholder 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bwMode="auto">
            <a:xfrm>
              <a:off x="2675122" y="4734279"/>
              <a:ext cx="990600" cy="990600"/>
            </a:xfrm>
            <a:prstGeom prst="rect">
              <a:avLst/>
            </a:prstGeom>
            <a:noFill/>
            <a:ln w="9525">
              <a:noFill/>
              <a:miter lim="800000"/>
              <a:headEnd/>
              <a:tailEnd/>
            </a:ln>
          </p:spPr>
        </p:pic>
        <p:pic>
          <p:nvPicPr>
            <p:cNvPr id="36" name="Picture 35"/>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827522" y="4648672"/>
              <a:ext cx="655822" cy="655822"/>
            </a:xfrm>
            <a:prstGeom prst="rect">
              <a:avLst/>
            </a:prstGeom>
          </p:spPr>
        </p:pic>
      </p:grpSp>
      <p:grpSp>
        <p:nvGrpSpPr>
          <p:cNvPr id="37" name="Group 36"/>
          <p:cNvGrpSpPr/>
          <p:nvPr/>
        </p:nvGrpSpPr>
        <p:grpSpPr>
          <a:xfrm>
            <a:off x="1288754" y="3195555"/>
            <a:ext cx="990600" cy="1076207"/>
            <a:chOff x="2675122" y="4648672"/>
            <a:chExt cx="990600" cy="1076207"/>
          </a:xfrm>
        </p:grpSpPr>
        <p:pic>
          <p:nvPicPr>
            <p:cNvPr id="38" name="Content Placeholder 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bwMode="auto">
            <a:xfrm>
              <a:off x="2675122" y="4734279"/>
              <a:ext cx="990600" cy="990600"/>
            </a:xfrm>
            <a:prstGeom prst="rect">
              <a:avLst/>
            </a:prstGeom>
            <a:noFill/>
            <a:ln w="9525">
              <a:noFill/>
              <a:miter lim="800000"/>
              <a:headEnd/>
              <a:tailEnd/>
            </a:ln>
          </p:spPr>
        </p:pic>
        <p:pic>
          <p:nvPicPr>
            <p:cNvPr id="39" name="Picture 38"/>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827522" y="4648672"/>
              <a:ext cx="655822" cy="655822"/>
            </a:xfrm>
            <a:prstGeom prst="rect">
              <a:avLst/>
            </a:prstGeom>
          </p:spPr>
        </p:pic>
      </p:grpSp>
      <p:grpSp>
        <p:nvGrpSpPr>
          <p:cNvPr id="40" name="Group 39"/>
          <p:cNvGrpSpPr/>
          <p:nvPr/>
        </p:nvGrpSpPr>
        <p:grpSpPr>
          <a:xfrm>
            <a:off x="2419335" y="1397502"/>
            <a:ext cx="990600" cy="1076207"/>
            <a:chOff x="2675122" y="4648672"/>
            <a:chExt cx="990600" cy="1076207"/>
          </a:xfrm>
        </p:grpSpPr>
        <p:pic>
          <p:nvPicPr>
            <p:cNvPr id="41" name="Content Placeholder 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bwMode="auto">
            <a:xfrm>
              <a:off x="2675122" y="4734279"/>
              <a:ext cx="990600" cy="990600"/>
            </a:xfrm>
            <a:prstGeom prst="rect">
              <a:avLst/>
            </a:prstGeom>
            <a:noFill/>
            <a:ln w="9525">
              <a:noFill/>
              <a:miter lim="800000"/>
              <a:headEnd/>
              <a:tailEnd/>
            </a:ln>
          </p:spPr>
        </p:pic>
        <p:pic>
          <p:nvPicPr>
            <p:cNvPr id="42" name="Picture 41"/>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827522" y="4648672"/>
              <a:ext cx="655822" cy="655822"/>
            </a:xfrm>
            <a:prstGeom prst="rect">
              <a:avLst/>
            </a:prstGeom>
          </p:spPr>
        </p:pic>
      </p:grpSp>
      <p:grpSp>
        <p:nvGrpSpPr>
          <p:cNvPr id="43" name="Group 42"/>
          <p:cNvGrpSpPr/>
          <p:nvPr/>
        </p:nvGrpSpPr>
        <p:grpSpPr>
          <a:xfrm>
            <a:off x="4057635" y="1650498"/>
            <a:ext cx="990600" cy="1076207"/>
            <a:chOff x="2675122" y="4648672"/>
            <a:chExt cx="990600" cy="1076207"/>
          </a:xfrm>
        </p:grpSpPr>
        <p:pic>
          <p:nvPicPr>
            <p:cNvPr id="44" name="Content Placeholder 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bwMode="auto">
            <a:xfrm>
              <a:off x="2675122" y="4734279"/>
              <a:ext cx="990600" cy="990600"/>
            </a:xfrm>
            <a:prstGeom prst="rect">
              <a:avLst/>
            </a:prstGeom>
            <a:noFill/>
            <a:ln w="9525">
              <a:noFill/>
              <a:miter lim="800000"/>
              <a:headEnd/>
              <a:tailEnd/>
            </a:ln>
          </p:spPr>
        </p:pic>
        <p:pic>
          <p:nvPicPr>
            <p:cNvPr id="45" name="Picture 44"/>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827522" y="4648672"/>
              <a:ext cx="655822" cy="655822"/>
            </a:xfrm>
            <a:prstGeom prst="rect">
              <a:avLst/>
            </a:prstGeom>
          </p:spPr>
        </p:pic>
      </p:grpSp>
      <p:grpSp>
        <p:nvGrpSpPr>
          <p:cNvPr id="46" name="Group 45"/>
          <p:cNvGrpSpPr/>
          <p:nvPr/>
        </p:nvGrpSpPr>
        <p:grpSpPr>
          <a:xfrm>
            <a:off x="4943312" y="3152825"/>
            <a:ext cx="990600" cy="1076207"/>
            <a:chOff x="2675122" y="4648672"/>
            <a:chExt cx="990600" cy="1076207"/>
          </a:xfrm>
        </p:grpSpPr>
        <p:pic>
          <p:nvPicPr>
            <p:cNvPr id="47" name="Content Placeholder 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bwMode="auto">
            <a:xfrm>
              <a:off x="2675122" y="4734279"/>
              <a:ext cx="990600" cy="990600"/>
            </a:xfrm>
            <a:prstGeom prst="rect">
              <a:avLst/>
            </a:prstGeom>
            <a:noFill/>
            <a:ln w="9525">
              <a:noFill/>
              <a:miter lim="800000"/>
              <a:headEnd/>
              <a:tailEnd/>
            </a:ln>
          </p:spPr>
        </p:pic>
        <p:pic>
          <p:nvPicPr>
            <p:cNvPr id="48" name="Picture 47"/>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827522" y="4648672"/>
              <a:ext cx="655822" cy="655822"/>
            </a:xfrm>
            <a:prstGeom prst="rect">
              <a:avLst/>
            </a:prstGeom>
          </p:spPr>
        </p:pic>
      </p:grpSp>
      <p:cxnSp>
        <p:nvCxnSpPr>
          <p:cNvPr id="50" name="Straight Arrow Connector 49"/>
          <p:cNvCxnSpPr>
            <a:stCxn id="14" idx="3"/>
            <a:endCxn id="29" idx="1"/>
          </p:cNvCxnSpPr>
          <p:nvPr/>
        </p:nvCxnSpPr>
        <p:spPr>
          <a:xfrm>
            <a:off x="1465238" y="5326484"/>
            <a:ext cx="1579941" cy="299309"/>
          </a:xfrm>
          <a:prstGeom prst="straightConnector1">
            <a:avLst/>
          </a:prstGeom>
          <a:ln w="25400">
            <a:solidFill>
              <a:srgbClr val="00B05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a:stCxn id="30" idx="0"/>
            <a:endCxn id="47" idx="2"/>
          </p:cNvCxnSpPr>
          <p:nvPr/>
        </p:nvCxnSpPr>
        <p:spPr>
          <a:xfrm flipV="1">
            <a:off x="3525490" y="4229032"/>
            <a:ext cx="1913122" cy="815854"/>
          </a:xfrm>
          <a:prstGeom prst="straightConnector1">
            <a:avLst/>
          </a:prstGeom>
          <a:ln w="25400">
            <a:solidFill>
              <a:srgbClr val="00B05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a:stCxn id="47" idx="3"/>
            <a:endCxn id="5" idx="1"/>
          </p:cNvCxnSpPr>
          <p:nvPr/>
        </p:nvCxnSpPr>
        <p:spPr>
          <a:xfrm>
            <a:off x="5933912" y="3733732"/>
            <a:ext cx="1255046" cy="745307"/>
          </a:xfrm>
          <a:prstGeom prst="straightConnector1">
            <a:avLst/>
          </a:prstGeom>
          <a:ln w="25400">
            <a:solidFill>
              <a:srgbClr val="00B05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a:stCxn id="49" idx="2"/>
          </p:cNvCxnSpPr>
          <p:nvPr/>
        </p:nvCxnSpPr>
        <p:spPr>
          <a:xfrm flipH="1">
            <a:off x="7748517" y="2911320"/>
            <a:ext cx="294359" cy="951518"/>
          </a:xfrm>
          <a:prstGeom prst="straightConnector1">
            <a:avLst/>
          </a:prstGeom>
          <a:ln w="254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pic>
        <p:nvPicPr>
          <p:cNvPr id="49" name="Picture 48" descr="C:\Users\adrian\AppData\Local\Microsoft\Windows\Temporary Internet Files\Content.IE5\8DK5E96P\MC900431637[1].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328770" y="1483109"/>
            <a:ext cx="1428211" cy="1428211"/>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51"/>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319280" y="3815113"/>
            <a:ext cx="831028" cy="1038785"/>
          </a:xfrm>
          <a:prstGeom prst="rect">
            <a:avLst/>
          </a:prstGeom>
        </p:spPr>
      </p:pic>
      <p:grpSp>
        <p:nvGrpSpPr>
          <p:cNvPr id="6" name="Group 5"/>
          <p:cNvGrpSpPr/>
          <p:nvPr/>
        </p:nvGrpSpPr>
        <p:grpSpPr>
          <a:xfrm>
            <a:off x="1500203" y="4761957"/>
            <a:ext cx="587399" cy="558352"/>
            <a:chOff x="2236803" y="4547202"/>
            <a:chExt cx="587399" cy="558352"/>
          </a:xfrm>
        </p:grpSpPr>
        <p:pic>
          <p:nvPicPr>
            <p:cNvPr id="1026" name="Picture 2" descr="C:\Users\adrian\AppData\Local\Microsoft\Windows\Temporary Internet Files\Content.IE5\18KNPZ2C\MC900434844[1].pn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2265850" y="4547202"/>
              <a:ext cx="558352" cy="55835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236803" y="4749680"/>
              <a:ext cx="482907" cy="261610"/>
            </a:xfrm>
            <a:prstGeom prst="rect">
              <a:avLst/>
            </a:prstGeom>
          </p:spPr>
          <p:txBody>
            <a:bodyPr wrap="square">
              <a:spAutoFit/>
            </a:bodyPr>
            <a:lstStyle/>
            <a:p>
              <a:r>
                <a:rPr lang="en-US" sz="1100" b="1" dirty="0">
                  <a:solidFill>
                    <a:schemeClr val="bg1"/>
                  </a:solidFill>
                </a:rPr>
                <a:t>5MB</a:t>
              </a:r>
            </a:p>
          </p:txBody>
        </p:sp>
      </p:grpSp>
      <p:grpSp>
        <p:nvGrpSpPr>
          <p:cNvPr id="51" name="Group 50"/>
          <p:cNvGrpSpPr/>
          <p:nvPr/>
        </p:nvGrpSpPr>
        <p:grpSpPr>
          <a:xfrm>
            <a:off x="8205762" y="2473709"/>
            <a:ext cx="587399" cy="558352"/>
            <a:chOff x="2236803" y="4547202"/>
            <a:chExt cx="587399" cy="558352"/>
          </a:xfrm>
        </p:grpSpPr>
        <p:pic>
          <p:nvPicPr>
            <p:cNvPr id="53" name="Picture 2" descr="C:\Users\adrian\AppData\Local\Microsoft\Windows\Temporary Internet Files\Content.IE5\18KNPZ2C\MC900434844[1].pn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2265850" y="4547202"/>
              <a:ext cx="558352" cy="558352"/>
            </a:xfrm>
            <a:prstGeom prst="rect">
              <a:avLst/>
            </a:prstGeom>
            <a:noFill/>
            <a:extLst>
              <a:ext uri="{909E8E84-426E-40dd-AFC4-6F175D3DCCD1}">
                <a14:hiddenFill xmlns:a14="http://schemas.microsoft.com/office/drawing/2010/main">
                  <a:solidFill>
                    <a:srgbClr val="FFFFFF"/>
                  </a:solidFill>
                </a14:hiddenFill>
              </a:ext>
            </a:extLst>
          </p:spPr>
        </p:pic>
        <p:sp>
          <p:nvSpPr>
            <p:cNvPr id="55" name="Rectangle 54"/>
            <p:cNvSpPr/>
            <p:nvPr/>
          </p:nvSpPr>
          <p:spPr>
            <a:xfrm>
              <a:off x="2236803" y="4749680"/>
              <a:ext cx="482907" cy="261610"/>
            </a:xfrm>
            <a:prstGeom prst="rect">
              <a:avLst/>
            </a:prstGeom>
          </p:spPr>
          <p:txBody>
            <a:bodyPr wrap="square">
              <a:spAutoFit/>
            </a:bodyPr>
            <a:lstStyle/>
            <a:p>
              <a:r>
                <a:rPr lang="en-US" sz="1100" b="1" dirty="0" smtClean="0">
                  <a:solidFill>
                    <a:schemeClr val="bg1"/>
                  </a:solidFill>
                </a:rPr>
                <a:t>8MB</a:t>
              </a:r>
              <a:endParaRPr lang="en-US" sz="1100" b="1" dirty="0">
                <a:solidFill>
                  <a:schemeClr val="bg1"/>
                </a:solidFill>
              </a:endParaRPr>
            </a:p>
          </p:txBody>
        </p:sp>
      </p:grpSp>
      <p:pic>
        <p:nvPicPr>
          <p:cNvPr id="56" name="Picture 55"/>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109976" y="4979803"/>
            <a:ext cx="831028" cy="1038785"/>
          </a:xfrm>
          <a:prstGeom prst="rect">
            <a:avLst/>
          </a:prstGeom>
        </p:spPr>
      </p:pic>
      <p:pic>
        <p:nvPicPr>
          <p:cNvPr id="57" name="Picture 4" descr="C:\Users\adrian\AppData\Local\Microsoft\Windows\Temporary Internet Files\Content.IE5\18KNPZ2C\MC900431629[1].pn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rot="17565089" flipH="1">
            <a:off x="1947876" y="4910986"/>
            <a:ext cx="1498886" cy="1714500"/>
          </a:xfrm>
          <a:prstGeom prst="rect">
            <a:avLst/>
          </a:prstGeom>
          <a:noFill/>
          <a:extLst>
            <a:ext uri="{909E8E84-426E-40dd-AFC4-6F175D3DCCD1}">
              <a14:hiddenFill xmlns:a14="http://schemas.microsoft.com/office/drawing/2010/main">
                <a:solidFill>
                  <a:srgbClr val="FFFFFF"/>
                </a:solidFill>
              </a14:hiddenFill>
            </a:ext>
          </a:extLst>
        </p:spPr>
      </p:pic>
      <p:cxnSp>
        <p:nvCxnSpPr>
          <p:cNvPr id="59" name="Straight Arrow Connector 58"/>
          <p:cNvCxnSpPr>
            <a:stCxn id="35" idx="1"/>
            <a:endCxn id="38" idx="3"/>
          </p:cNvCxnSpPr>
          <p:nvPr/>
        </p:nvCxnSpPr>
        <p:spPr>
          <a:xfrm flipH="1">
            <a:off x="2279354" y="3768103"/>
            <a:ext cx="593577" cy="8359"/>
          </a:xfrm>
          <a:prstGeom prst="straightConnector1">
            <a:avLst/>
          </a:prstGeom>
          <a:ln w="25400">
            <a:solidFill>
              <a:srgbClr val="00B05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a:stCxn id="36" idx="0"/>
            <a:endCxn id="41" idx="2"/>
          </p:cNvCxnSpPr>
          <p:nvPr/>
        </p:nvCxnSpPr>
        <p:spPr>
          <a:xfrm flipH="1" flipV="1">
            <a:off x="2914635" y="2473709"/>
            <a:ext cx="438607" cy="713487"/>
          </a:xfrm>
          <a:prstGeom prst="straightConnector1">
            <a:avLst/>
          </a:prstGeom>
          <a:ln w="25400">
            <a:solidFill>
              <a:srgbClr val="00B05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a:stCxn id="44" idx="1"/>
            <a:endCxn id="41" idx="3"/>
          </p:cNvCxnSpPr>
          <p:nvPr/>
        </p:nvCxnSpPr>
        <p:spPr>
          <a:xfrm flipH="1" flipV="1">
            <a:off x="3409935" y="1978409"/>
            <a:ext cx="647700" cy="252996"/>
          </a:xfrm>
          <a:prstGeom prst="straightConnector1">
            <a:avLst/>
          </a:prstGeom>
          <a:ln w="25400">
            <a:solidFill>
              <a:srgbClr val="00B05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a:stCxn id="49" idx="1"/>
            <a:endCxn id="44" idx="3"/>
          </p:cNvCxnSpPr>
          <p:nvPr/>
        </p:nvCxnSpPr>
        <p:spPr>
          <a:xfrm flipH="1">
            <a:off x="5048235" y="2197215"/>
            <a:ext cx="2280535" cy="34190"/>
          </a:xfrm>
          <a:prstGeom prst="straightConnector1">
            <a:avLst/>
          </a:prstGeom>
          <a:ln w="25400">
            <a:solidFill>
              <a:srgbClr val="00B05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a:stCxn id="35" idx="1"/>
            <a:endCxn id="26" idx="3"/>
          </p:cNvCxnSpPr>
          <p:nvPr/>
        </p:nvCxnSpPr>
        <p:spPr>
          <a:xfrm flipH="1" flipV="1">
            <a:off x="1741657" y="2188602"/>
            <a:ext cx="1131274" cy="1579501"/>
          </a:xfrm>
          <a:prstGeom prst="straightConnector1">
            <a:avLst/>
          </a:prstGeom>
          <a:ln w="25400">
            <a:solidFill>
              <a:srgbClr val="00B05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a:stCxn id="44" idx="2"/>
            <a:endCxn id="35" idx="3"/>
          </p:cNvCxnSpPr>
          <p:nvPr/>
        </p:nvCxnSpPr>
        <p:spPr>
          <a:xfrm flipH="1">
            <a:off x="3863531" y="2726705"/>
            <a:ext cx="689404" cy="1041398"/>
          </a:xfrm>
          <a:prstGeom prst="straightConnector1">
            <a:avLst/>
          </a:prstGeom>
          <a:ln w="25400">
            <a:solidFill>
              <a:srgbClr val="00B05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a:stCxn id="5" idx="1"/>
            <a:endCxn id="44" idx="3"/>
          </p:cNvCxnSpPr>
          <p:nvPr/>
        </p:nvCxnSpPr>
        <p:spPr>
          <a:xfrm flipH="1" flipV="1">
            <a:off x="5048235" y="2231405"/>
            <a:ext cx="2140723" cy="2247634"/>
          </a:xfrm>
          <a:prstGeom prst="straightConnector1">
            <a:avLst/>
          </a:prstGeom>
          <a:ln w="25400">
            <a:solidFill>
              <a:srgbClr val="00B050"/>
            </a:solidFill>
            <a:headEnd type="arrow"/>
            <a:tailEnd type="arrow"/>
          </a:ln>
        </p:spPr>
        <p:style>
          <a:lnRef idx="1">
            <a:schemeClr val="accent1"/>
          </a:lnRef>
          <a:fillRef idx="0">
            <a:schemeClr val="accent1"/>
          </a:fillRef>
          <a:effectRef idx="0">
            <a:schemeClr val="accent1"/>
          </a:effectRef>
          <a:fontRef idx="minor">
            <a:schemeClr val="tx1"/>
          </a:fontRef>
        </p:style>
      </p:cxnSp>
      <p:pic>
        <p:nvPicPr>
          <p:cNvPr id="1028" name="Picture 4" descr="C:\Users\adrian\AppData\Local\Microsoft\Windows\Temporary Internet Files\Content.IE5\18KNPZ2C\MC900431629[1].pn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rot="17565089" flipH="1">
            <a:off x="7293433" y="2639116"/>
            <a:ext cx="1498886" cy="1714500"/>
          </a:xfrm>
          <a:prstGeom prst="rect">
            <a:avLst/>
          </a:prstGeom>
          <a:noFill/>
          <a:extLst>
            <a:ext uri="{909E8E84-426E-40dd-AFC4-6F175D3DCCD1}">
              <a14:hiddenFill xmlns:a14="http://schemas.microsoft.com/office/drawing/2010/main">
                <a:solidFill>
                  <a:srgbClr val="FFFFFF"/>
                </a:solidFill>
              </a14:hiddenFill>
            </a:ext>
          </a:extLst>
        </p:spPr>
      </p:pic>
      <p:cxnSp>
        <p:nvCxnSpPr>
          <p:cNvPr id="76" name="Straight Arrow Connector 75"/>
          <p:cNvCxnSpPr>
            <a:stCxn id="33" idx="0"/>
            <a:endCxn id="44" idx="2"/>
          </p:cNvCxnSpPr>
          <p:nvPr/>
        </p:nvCxnSpPr>
        <p:spPr>
          <a:xfrm flipH="1" flipV="1">
            <a:off x="4552935" y="2726705"/>
            <a:ext cx="327911" cy="2068473"/>
          </a:xfrm>
          <a:prstGeom prst="straightConnector1">
            <a:avLst/>
          </a:prstGeom>
          <a:ln w="25400">
            <a:solidFill>
              <a:srgbClr val="00B05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a:endCxn id="32" idx="3"/>
          </p:cNvCxnSpPr>
          <p:nvPr/>
        </p:nvCxnSpPr>
        <p:spPr>
          <a:xfrm flipH="1">
            <a:off x="5391135" y="2349615"/>
            <a:ext cx="1928145" cy="3026470"/>
          </a:xfrm>
          <a:prstGeom prst="straightConnector1">
            <a:avLst/>
          </a:prstGeom>
          <a:ln w="25400">
            <a:solidFill>
              <a:srgbClr val="00B05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78" name="Rectangle 77"/>
          <p:cNvSpPr/>
          <p:nvPr/>
        </p:nvSpPr>
        <p:spPr>
          <a:xfrm>
            <a:off x="516171" y="4392625"/>
            <a:ext cx="774571" cy="369332"/>
          </a:xfrm>
          <a:prstGeom prst="rect">
            <a:avLst/>
          </a:prstGeom>
        </p:spPr>
        <p:txBody>
          <a:bodyPr wrap="none">
            <a:spAutoFit/>
          </a:bodyPr>
          <a:lstStyle/>
          <a:p>
            <a:r>
              <a:rPr lang="en-US" dirty="0"/>
              <a:t>Client</a:t>
            </a:r>
          </a:p>
        </p:txBody>
      </p:sp>
      <p:sp>
        <p:nvSpPr>
          <p:cNvPr id="80" name="Rectangle 79"/>
          <p:cNvSpPr/>
          <p:nvPr/>
        </p:nvSpPr>
        <p:spPr>
          <a:xfrm>
            <a:off x="1273955" y="2866492"/>
            <a:ext cx="774571" cy="369332"/>
          </a:xfrm>
          <a:prstGeom prst="rect">
            <a:avLst/>
          </a:prstGeom>
        </p:spPr>
        <p:txBody>
          <a:bodyPr wrap="none">
            <a:spAutoFit/>
          </a:bodyPr>
          <a:lstStyle/>
          <a:p>
            <a:r>
              <a:rPr lang="en-US" dirty="0"/>
              <a:t>Client</a:t>
            </a:r>
          </a:p>
        </p:txBody>
      </p:sp>
      <p:sp>
        <p:nvSpPr>
          <p:cNvPr id="81" name="Rectangle 80"/>
          <p:cNvSpPr/>
          <p:nvPr/>
        </p:nvSpPr>
        <p:spPr>
          <a:xfrm>
            <a:off x="754679" y="1253467"/>
            <a:ext cx="774571" cy="369332"/>
          </a:xfrm>
          <a:prstGeom prst="rect">
            <a:avLst/>
          </a:prstGeom>
        </p:spPr>
        <p:txBody>
          <a:bodyPr wrap="none">
            <a:spAutoFit/>
          </a:bodyPr>
          <a:lstStyle/>
          <a:p>
            <a:r>
              <a:rPr lang="en-US" dirty="0"/>
              <a:t>Client</a:t>
            </a:r>
          </a:p>
        </p:txBody>
      </p:sp>
      <p:sp>
        <p:nvSpPr>
          <p:cNvPr id="82" name="Rectangle 81"/>
          <p:cNvSpPr/>
          <p:nvPr/>
        </p:nvSpPr>
        <p:spPr>
          <a:xfrm>
            <a:off x="4184714" y="3244334"/>
            <a:ext cx="774571" cy="369332"/>
          </a:xfrm>
          <a:prstGeom prst="rect">
            <a:avLst/>
          </a:prstGeom>
        </p:spPr>
        <p:txBody>
          <a:bodyPr wrap="none">
            <a:spAutoFit/>
          </a:bodyPr>
          <a:lstStyle/>
          <a:p>
            <a:r>
              <a:rPr lang="en-US" dirty="0"/>
              <a:t>Client</a:t>
            </a:r>
          </a:p>
        </p:txBody>
      </p:sp>
    </p:spTree>
    <p:custDataLst>
      <p:tags r:id="rId1"/>
    </p:custDataLst>
    <p:extLst>
      <p:ext uri="{BB962C8B-B14F-4D97-AF65-F5344CB8AC3E}">
        <p14:creationId xmlns:p14="http://schemas.microsoft.com/office/powerpoint/2010/main" val="4268570375"/>
      </p:ext>
    </p:extLst>
  </p:cSld>
  <p:clrMapOvr>
    <a:masterClrMapping/>
  </p:clrMapOvr>
  <mc:AlternateContent xmlns:mc="http://schemas.openxmlformats.org/markup-compatibility/2006" xmlns:p14="http://schemas.microsoft.com/office/powerpoint/2010/main">
    <mc:Choice Requires="p14">
      <p:transition spd="slow" p14:dur="900">
        <p14:flythrough hasBounce="1"/>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1+#ppt_w/2"/>
                                          </p:val>
                                        </p:tav>
                                        <p:tav tm="100000">
                                          <p:val>
                                            <p:strVal val="#ppt_x"/>
                                          </p:val>
                                        </p:tav>
                                      </p:tavLst>
                                    </p:anim>
                                    <p:anim calcmode="lin" valueType="num">
                                      <p:cBhvr additive="base">
                                        <p:cTn id="8" dur="500" fill="hold"/>
                                        <p:tgtEl>
                                          <p:spTgt spid="24"/>
                                        </p:tgtEl>
                                        <p:attrNameLst>
                                          <p:attrName>ppt_y</p:attrName>
                                        </p:attrNameLst>
                                      </p:cBhvr>
                                      <p:tavLst>
                                        <p:tav tm="0">
                                          <p:val>
                                            <p:strVal val="0-#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1+#ppt_w/2"/>
                                          </p:val>
                                        </p:tav>
                                        <p:tav tm="100000">
                                          <p:val>
                                            <p:strVal val="#ppt_x"/>
                                          </p:val>
                                        </p:tav>
                                      </p:tavLst>
                                    </p:anim>
                                    <p:anim calcmode="lin" valueType="num">
                                      <p:cBhvr additive="base">
                                        <p:cTn id="12" dur="500" fill="hold"/>
                                        <p:tgtEl>
                                          <p:spTgt spid="56"/>
                                        </p:tgtEl>
                                        <p:attrNameLst>
                                          <p:attrName>ppt_y</p:attrName>
                                        </p:attrNameLst>
                                      </p:cBhvr>
                                      <p:tavLst>
                                        <p:tav tm="0">
                                          <p:val>
                                            <p:strVal val="0-#ppt_h/2"/>
                                          </p:val>
                                        </p:tav>
                                        <p:tav tm="100000">
                                          <p:val>
                                            <p:strVal val="#ppt_y"/>
                                          </p:val>
                                        </p:tav>
                                      </p:tavLst>
                                    </p:anim>
                                  </p:childTnLst>
                                </p:cTn>
                              </p:par>
                              <p:par>
                                <p:cTn id="13" presetID="2" presetClass="entr" presetSubtype="3" fill="hold" nodeType="withEffect">
                                  <p:stCondLst>
                                    <p:cond delay="0"/>
                                  </p:stCondLst>
                                  <p:childTnLst>
                                    <p:set>
                                      <p:cBhvr>
                                        <p:cTn id="14" dur="1" fill="hold">
                                          <p:stCondLst>
                                            <p:cond delay="0"/>
                                          </p:stCondLst>
                                        </p:cTn>
                                        <p:tgtEl>
                                          <p:spTgt spid="59"/>
                                        </p:tgtEl>
                                        <p:attrNameLst>
                                          <p:attrName>style.visibility</p:attrName>
                                        </p:attrNameLst>
                                      </p:cBhvr>
                                      <p:to>
                                        <p:strVal val="visible"/>
                                      </p:to>
                                    </p:set>
                                    <p:anim calcmode="lin" valueType="num">
                                      <p:cBhvr additive="base">
                                        <p:cTn id="15" dur="500" fill="hold"/>
                                        <p:tgtEl>
                                          <p:spTgt spid="59"/>
                                        </p:tgtEl>
                                        <p:attrNameLst>
                                          <p:attrName>ppt_x</p:attrName>
                                        </p:attrNameLst>
                                      </p:cBhvr>
                                      <p:tavLst>
                                        <p:tav tm="0">
                                          <p:val>
                                            <p:strVal val="1+#ppt_w/2"/>
                                          </p:val>
                                        </p:tav>
                                        <p:tav tm="100000">
                                          <p:val>
                                            <p:strVal val="#ppt_x"/>
                                          </p:val>
                                        </p:tav>
                                      </p:tavLst>
                                    </p:anim>
                                    <p:anim calcmode="lin" valueType="num">
                                      <p:cBhvr additive="base">
                                        <p:cTn id="16" dur="500" fill="hold"/>
                                        <p:tgtEl>
                                          <p:spTgt spid="59"/>
                                        </p:tgtEl>
                                        <p:attrNameLst>
                                          <p:attrName>ppt_y</p:attrName>
                                        </p:attrNameLst>
                                      </p:cBhvr>
                                      <p:tavLst>
                                        <p:tav tm="0">
                                          <p:val>
                                            <p:strVal val="0-#ppt_h/2"/>
                                          </p:val>
                                        </p:tav>
                                        <p:tav tm="100000">
                                          <p:val>
                                            <p:strVal val="#ppt_y"/>
                                          </p:val>
                                        </p:tav>
                                      </p:tavLst>
                                    </p:anim>
                                  </p:childTnLst>
                                </p:cTn>
                              </p:par>
                              <p:par>
                                <p:cTn id="17" presetID="2" presetClass="entr" presetSubtype="3" fill="hold" nodeType="withEffect">
                                  <p:stCondLst>
                                    <p:cond delay="0"/>
                                  </p:stCondLst>
                                  <p:childTnLst>
                                    <p:set>
                                      <p:cBhvr>
                                        <p:cTn id="18" dur="1" fill="hold">
                                          <p:stCondLst>
                                            <p:cond delay="0"/>
                                          </p:stCondLst>
                                        </p:cTn>
                                        <p:tgtEl>
                                          <p:spTgt spid="62"/>
                                        </p:tgtEl>
                                        <p:attrNameLst>
                                          <p:attrName>style.visibility</p:attrName>
                                        </p:attrNameLst>
                                      </p:cBhvr>
                                      <p:to>
                                        <p:strVal val="visible"/>
                                      </p:to>
                                    </p:set>
                                    <p:anim calcmode="lin" valueType="num">
                                      <p:cBhvr additive="base">
                                        <p:cTn id="19" dur="500" fill="hold"/>
                                        <p:tgtEl>
                                          <p:spTgt spid="62"/>
                                        </p:tgtEl>
                                        <p:attrNameLst>
                                          <p:attrName>ppt_x</p:attrName>
                                        </p:attrNameLst>
                                      </p:cBhvr>
                                      <p:tavLst>
                                        <p:tav tm="0">
                                          <p:val>
                                            <p:strVal val="1+#ppt_w/2"/>
                                          </p:val>
                                        </p:tav>
                                        <p:tav tm="100000">
                                          <p:val>
                                            <p:strVal val="#ppt_x"/>
                                          </p:val>
                                        </p:tav>
                                      </p:tavLst>
                                    </p:anim>
                                    <p:anim calcmode="lin" valueType="num">
                                      <p:cBhvr additive="base">
                                        <p:cTn id="20" dur="500" fill="hold"/>
                                        <p:tgtEl>
                                          <p:spTgt spid="62"/>
                                        </p:tgtEl>
                                        <p:attrNameLst>
                                          <p:attrName>ppt_y</p:attrName>
                                        </p:attrNameLst>
                                      </p:cBhvr>
                                      <p:tavLst>
                                        <p:tav tm="0">
                                          <p:val>
                                            <p:strVal val="0-#ppt_h/2"/>
                                          </p:val>
                                        </p:tav>
                                        <p:tav tm="100000">
                                          <p:val>
                                            <p:strVal val="#ppt_y"/>
                                          </p:val>
                                        </p:tav>
                                      </p:tavLst>
                                    </p:anim>
                                  </p:childTnLst>
                                </p:cTn>
                              </p:par>
                              <p:par>
                                <p:cTn id="21" presetID="2" presetClass="entr" presetSubtype="3" fill="hold" nodeType="with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additive="base">
                                        <p:cTn id="23" dur="500" fill="hold"/>
                                        <p:tgtEl>
                                          <p:spTgt spid="63"/>
                                        </p:tgtEl>
                                        <p:attrNameLst>
                                          <p:attrName>ppt_x</p:attrName>
                                        </p:attrNameLst>
                                      </p:cBhvr>
                                      <p:tavLst>
                                        <p:tav tm="0">
                                          <p:val>
                                            <p:strVal val="1+#ppt_w/2"/>
                                          </p:val>
                                        </p:tav>
                                        <p:tav tm="100000">
                                          <p:val>
                                            <p:strVal val="#ppt_x"/>
                                          </p:val>
                                        </p:tav>
                                      </p:tavLst>
                                    </p:anim>
                                    <p:anim calcmode="lin" valueType="num">
                                      <p:cBhvr additive="base">
                                        <p:cTn id="24" dur="500" fill="hold"/>
                                        <p:tgtEl>
                                          <p:spTgt spid="63"/>
                                        </p:tgtEl>
                                        <p:attrNameLst>
                                          <p:attrName>ppt_y</p:attrName>
                                        </p:attrNameLst>
                                      </p:cBhvr>
                                      <p:tavLst>
                                        <p:tav tm="0">
                                          <p:val>
                                            <p:strVal val="0-#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additive="base">
                                        <p:cTn id="27" dur="500" fill="hold"/>
                                        <p:tgtEl>
                                          <p:spTgt spid="79"/>
                                        </p:tgtEl>
                                        <p:attrNameLst>
                                          <p:attrName>ppt_x</p:attrName>
                                        </p:attrNameLst>
                                      </p:cBhvr>
                                      <p:tavLst>
                                        <p:tav tm="0">
                                          <p:val>
                                            <p:strVal val="1+#ppt_w/2"/>
                                          </p:val>
                                        </p:tav>
                                        <p:tav tm="100000">
                                          <p:val>
                                            <p:strVal val="#ppt_x"/>
                                          </p:val>
                                        </p:tav>
                                      </p:tavLst>
                                    </p:anim>
                                    <p:anim calcmode="lin" valueType="num">
                                      <p:cBhvr additive="base">
                                        <p:cTn id="28" dur="500" fill="hold"/>
                                        <p:tgtEl>
                                          <p:spTgt spid="79"/>
                                        </p:tgtEl>
                                        <p:attrNameLst>
                                          <p:attrName>ppt_y</p:attrName>
                                        </p:attrNameLst>
                                      </p:cBhvr>
                                      <p:tavLst>
                                        <p:tav tm="0">
                                          <p:val>
                                            <p:strVal val="0-#ppt_h/2"/>
                                          </p:val>
                                        </p:tav>
                                        <p:tav tm="100000">
                                          <p:val>
                                            <p:strVal val="#ppt_y"/>
                                          </p:val>
                                        </p:tav>
                                      </p:tavLst>
                                    </p:anim>
                                  </p:childTnLst>
                                </p:cTn>
                              </p:par>
                              <p:par>
                                <p:cTn id="29" presetID="2" presetClass="entr" presetSubtype="3" fill="hold" nodeType="withEffect">
                                  <p:stCondLst>
                                    <p:cond delay="0"/>
                                  </p:stCondLst>
                                  <p:childTnLst>
                                    <p:set>
                                      <p:cBhvr>
                                        <p:cTn id="30" dur="1" fill="hold">
                                          <p:stCondLst>
                                            <p:cond delay="0"/>
                                          </p:stCondLst>
                                        </p:cTn>
                                        <p:tgtEl>
                                          <p:spTgt spid="64"/>
                                        </p:tgtEl>
                                        <p:attrNameLst>
                                          <p:attrName>style.visibility</p:attrName>
                                        </p:attrNameLst>
                                      </p:cBhvr>
                                      <p:to>
                                        <p:strVal val="visible"/>
                                      </p:to>
                                    </p:set>
                                    <p:anim calcmode="lin" valueType="num">
                                      <p:cBhvr additive="base">
                                        <p:cTn id="31" dur="500" fill="hold"/>
                                        <p:tgtEl>
                                          <p:spTgt spid="64"/>
                                        </p:tgtEl>
                                        <p:attrNameLst>
                                          <p:attrName>ppt_x</p:attrName>
                                        </p:attrNameLst>
                                      </p:cBhvr>
                                      <p:tavLst>
                                        <p:tav tm="0">
                                          <p:val>
                                            <p:strVal val="1+#ppt_w/2"/>
                                          </p:val>
                                        </p:tav>
                                        <p:tav tm="100000">
                                          <p:val>
                                            <p:strVal val="#ppt_x"/>
                                          </p:val>
                                        </p:tav>
                                      </p:tavLst>
                                    </p:anim>
                                    <p:anim calcmode="lin" valueType="num">
                                      <p:cBhvr additive="base">
                                        <p:cTn id="32" dur="500" fill="hold"/>
                                        <p:tgtEl>
                                          <p:spTgt spid="64"/>
                                        </p:tgtEl>
                                        <p:attrNameLst>
                                          <p:attrName>ppt_y</p:attrName>
                                        </p:attrNameLst>
                                      </p:cBhvr>
                                      <p:tavLst>
                                        <p:tav tm="0">
                                          <p:val>
                                            <p:strVal val="0-#ppt_h/2"/>
                                          </p:val>
                                        </p:tav>
                                        <p:tav tm="100000">
                                          <p:val>
                                            <p:strVal val="#ppt_y"/>
                                          </p:val>
                                        </p:tav>
                                      </p:tavLst>
                                    </p:anim>
                                  </p:childTnLst>
                                </p:cTn>
                              </p:par>
                              <p:par>
                                <p:cTn id="33" presetID="2" presetClass="entr" presetSubtype="3" fill="hold" nodeType="withEffect">
                                  <p:stCondLst>
                                    <p:cond delay="0"/>
                                  </p:stCondLst>
                                  <p:childTnLst>
                                    <p:set>
                                      <p:cBhvr>
                                        <p:cTn id="34" dur="1" fill="hold">
                                          <p:stCondLst>
                                            <p:cond delay="0"/>
                                          </p:stCondLst>
                                        </p:cTn>
                                        <p:tgtEl>
                                          <p:spTgt spid="67"/>
                                        </p:tgtEl>
                                        <p:attrNameLst>
                                          <p:attrName>style.visibility</p:attrName>
                                        </p:attrNameLst>
                                      </p:cBhvr>
                                      <p:to>
                                        <p:strVal val="visible"/>
                                      </p:to>
                                    </p:set>
                                    <p:anim calcmode="lin" valueType="num">
                                      <p:cBhvr additive="base">
                                        <p:cTn id="35" dur="500" fill="hold"/>
                                        <p:tgtEl>
                                          <p:spTgt spid="67"/>
                                        </p:tgtEl>
                                        <p:attrNameLst>
                                          <p:attrName>ppt_x</p:attrName>
                                        </p:attrNameLst>
                                      </p:cBhvr>
                                      <p:tavLst>
                                        <p:tav tm="0">
                                          <p:val>
                                            <p:strVal val="1+#ppt_w/2"/>
                                          </p:val>
                                        </p:tav>
                                        <p:tav tm="100000">
                                          <p:val>
                                            <p:strVal val="#ppt_x"/>
                                          </p:val>
                                        </p:tav>
                                      </p:tavLst>
                                    </p:anim>
                                    <p:anim calcmode="lin" valueType="num">
                                      <p:cBhvr additive="base">
                                        <p:cTn id="36" dur="500" fill="hold"/>
                                        <p:tgtEl>
                                          <p:spTgt spid="67"/>
                                        </p:tgtEl>
                                        <p:attrNameLst>
                                          <p:attrName>ppt_y</p:attrName>
                                        </p:attrNameLst>
                                      </p:cBhvr>
                                      <p:tavLst>
                                        <p:tav tm="0">
                                          <p:val>
                                            <p:strVal val="0-#ppt_h/2"/>
                                          </p:val>
                                        </p:tav>
                                        <p:tav tm="100000">
                                          <p:val>
                                            <p:strVal val="#ppt_y"/>
                                          </p:val>
                                        </p:tav>
                                      </p:tavLst>
                                    </p:anim>
                                  </p:childTnLst>
                                </p:cTn>
                              </p:par>
                              <p:par>
                                <p:cTn id="37" presetID="2" presetClass="entr" presetSubtype="3" fill="hold" nodeType="withEffect">
                                  <p:stCondLst>
                                    <p:cond delay="0"/>
                                  </p:stCondLst>
                                  <p:childTnLst>
                                    <p:set>
                                      <p:cBhvr>
                                        <p:cTn id="38" dur="1" fill="hold">
                                          <p:stCondLst>
                                            <p:cond delay="0"/>
                                          </p:stCondLst>
                                        </p:cTn>
                                        <p:tgtEl>
                                          <p:spTgt spid="76"/>
                                        </p:tgtEl>
                                        <p:attrNameLst>
                                          <p:attrName>style.visibility</p:attrName>
                                        </p:attrNameLst>
                                      </p:cBhvr>
                                      <p:to>
                                        <p:strVal val="visible"/>
                                      </p:to>
                                    </p:set>
                                    <p:anim calcmode="lin" valueType="num">
                                      <p:cBhvr additive="base">
                                        <p:cTn id="39" dur="500" fill="hold"/>
                                        <p:tgtEl>
                                          <p:spTgt spid="76"/>
                                        </p:tgtEl>
                                        <p:attrNameLst>
                                          <p:attrName>ppt_x</p:attrName>
                                        </p:attrNameLst>
                                      </p:cBhvr>
                                      <p:tavLst>
                                        <p:tav tm="0">
                                          <p:val>
                                            <p:strVal val="1+#ppt_w/2"/>
                                          </p:val>
                                        </p:tav>
                                        <p:tav tm="100000">
                                          <p:val>
                                            <p:strVal val="#ppt_x"/>
                                          </p:val>
                                        </p:tav>
                                      </p:tavLst>
                                    </p:anim>
                                    <p:anim calcmode="lin" valueType="num">
                                      <p:cBhvr additive="base">
                                        <p:cTn id="40" dur="500" fill="hold"/>
                                        <p:tgtEl>
                                          <p:spTgt spid="76"/>
                                        </p:tgtEl>
                                        <p:attrNameLst>
                                          <p:attrName>ppt_y</p:attrName>
                                        </p:attrNameLst>
                                      </p:cBhvr>
                                      <p:tavLst>
                                        <p:tav tm="0">
                                          <p:val>
                                            <p:strVal val="0-#ppt_h/2"/>
                                          </p:val>
                                        </p:tav>
                                        <p:tav tm="100000">
                                          <p:val>
                                            <p:strVal val="#ppt_y"/>
                                          </p:val>
                                        </p:tav>
                                      </p:tavLst>
                                    </p:anim>
                                  </p:childTnLst>
                                </p:cTn>
                              </p:par>
                              <p:par>
                                <p:cTn id="41" presetID="2" presetClass="entr" presetSubtype="3" fill="hold" nodeType="withEffect">
                                  <p:stCondLst>
                                    <p:cond delay="0"/>
                                  </p:stCondLst>
                                  <p:childTnLst>
                                    <p:set>
                                      <p:cBhvr>
                                        <p:cTn id="42" dur="1" fill="hold">
                                          <p:stCondLst>
                                            <p:cond delay="0"/>
                                          </p:stCondLst>
                                        </p:cTn>
                                        <p:tgtEl>
                                          <p:spTgt spid="70"/>
                                        </p:tgtEl>
                                        <p:attrNameLst>
                                          <p:attrName>style.visibility</p:attrName>
                                        </p:attrNameLst>
                                      </p:cBhvr>
                                      <p:to>
                                        <p:strVal val="visible"/>
                                      </p:to>
                                    </p:set>
                                    <p:anim calcmode="lin" valueType="num">
                                      <p:cBhvr additive="base">
                                        <p:cTn id="43" dur="500" fill="hold"/>
                                        <p:tgtEl>
                                          <p:spTgt spid="70"/>
                                        </p:tgtEl>
                                        <p:attrNameLst>
                                          <p:attrName>ppt_x</p:attrName>
                                        </p:attrNameLst>
                                      </p:cBhvr>
                                      <p:tavLst>
                                        <p:tav tm="0">
                                          <p:val>
                                            <p:strVal val="1+#ppt_w/2"/>
                                          </p:val>
                                        </p:tav>
                                        <p:tav tm="100000">
                                          <p:val>
                                            <p:strVal val="#ppt_x"/>
                                          </p:val>
                                        </p:tav>
                                      </p:tavLst>
                                    </p:anim>
                                    <p:anim calcmode="lin" valueType="num">
                                      <p:cBhvr additive="base">
                                        <p:cTn id="44" dur="500" fill="hold"/>
                                        <p:tgtEl>
                                          <p:spTgt spid="70"/>
                                        </p:tgtEl>
                                        <p:attrNameLst>
                                          <p:attrName>ppt_y</p:attrName>
                                        </p:attrNameLst>
                                      </p:cBhvr>
                                      <p:tavLst>
                                        <p:tav tm="0">
                                          <p:val>
                                            <p:strVal val="0-#ppt_h/2"/>
                                          </p:val>
                                        </p:tav>
                                        <p:tav tm="100000">
                                          <p:val>
                                            <p:strVal val="#ppt_y"/>
                                          </p:val>
                                        </p:tav>
                                      </p:tavLst>
                                    </p:anim>
                                  </p:childTnLst>
                                </p:cTn>
                              </p:par>
                              <p:par>
                                <p:cTn id="45" presetID="2" presetClass="entr" presetSubtype="3" fill="hold"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additive="base">
                                        <p:cTn id="47" dur="500" fill="hold"/>
                                        <p:tgtEl>
                                          <p:spTgt spid="22"/>
                                        </p:tgtEl>
                                        <p:attrNameLst>
                                          <p:attrName>ppt_x</p:attrName>
                                        </p:attrNameLst>
                                      </p:cBhvr>
                                      <p:tavLst>
                                        <p:tav tm="0">
                                          <p:val>
                                            <p:strVal val="1+#ppt_w/2"/>
                                          </p:val>
                                        </p:tav>
                                        <p:tav tm="100000">
                                          <p:val>
                                            <p:strVal val="#ppt_x"/>
                                          </p:val>
                                        </p:tav>
                                      </p:tavLst>
                                    </p:anim>
                                    <p:anim calcmode="lin" valueType="num">
                                      <p:cBhvr additive="base">
                                        <p:cTn id="48" dur="500" fill="hold"/>
                                        <p:tgtEl>
                                          <p:spTgt spid="22"/>
                                        </p:tgtEl>
                                        <p:attrNameLst>
                                          <p:attrName>ppt_y</p:attrName>
                                        </p:attrNameLst>
                                      </p:cBhvr>
                                      <p:tavLst>
                                        <p:tav tm="0">
                                          <p:val>
                                            <p:strVal val="0-#ppt_h/2"/>
                                          </p:val>
                                        </p:tav>
                                        <p:tav tm="100000">
                                          <p:val>
                                            <p:strVal val="#ppt_y"/>
                                          </p:val>
                                        </p:tav>
                                      </p:tavLst>
                                    </p:anim>
                                  </p:childTnLst>
                                </p:cTn>
                              </p:par>
                              <p:par>
                                <p:cTn id="49" presetID="2" presetClass="entr" presetSubtype="3" fill="hold" nodeType="with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additive="base">
                                        <p:cTn id="51" dur="500" fill="hold"/>
                                        <p:tgtEl>
                                          <p:spTgt spid="25"/>
                                        </p:tgtEl>
                                        <p:attrNameLst>
                                          <p:attrName>ppt_x</p:attrName>
                                        </p:attrNameLst>
                                      </p:cBhvr>
                                      <p:tavLst>
                                        <p:tav tm="0">
                                          <p:val>
                                            <p:strVal val="1+#ppt_w/2"/>
                                          </p:val>
                                        </p:tav>
                                        <p:tav tm="100000">
                                          <p:val>
                                            <p:strVal val="#ppt_x"/>
                                          </p:val>
                                        </p:tav>
                                      </p:tavLst>
                                    </p:anim>
                                    <p:anim calcmode="lin" valueType="num">
                                      <p:cBhvr additive="base">
                                        <p:cTn id="52" dur="500" fill="hold"/>
                                        <p:tgtEl>
                                          <p:spTgt spid="25"/>
                                        </p:tgtEl>
                                        <p:attrNameLst>
                                          <p:attrName>ppt_y</p:attrName>
                                        </p:attrNameLst>
                                      </p:cBhvr>
                                      <p:tavLst>
                                        <p:tav tm="0">
                                          <p:val>
                                            <p:strVal val="0-#ppt_h/2"/>
                                          </p:val>
                                        </p:tav>
                                        <p:tav tm="100000">
                                          <p:val>
                                            <p:strVal val="#ppt_y"/>
                                          </p:val>
                                        </p:tav>
                                      </p:tavLst>
                                    </p:anim>
                                  </p:childTnLst>
                                </p:cTn>
                              </p:par>
                              <p:par>
                                <p:cTn id="53" presetID="2" presetClass="entr" presetSubtype="3" fill="hold" nodeType="with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additive="base">
                                        <p:cTn id="55" dur="500" fill="hold"/>
                                        <p:tgtEl>
                                          <p:spTgt spid="28"/>
                                        </p:tgtEl>
                                        <p:attrNameLst>
                                          <p:attrName>ppt_x</p:attrName>
                                        </p:attrNameLst>
                                      </p:cBhvr>
                                      <p:tavLst>
                                        <p:tav tm="0">
                                          <p:val>
                                            <p:strVal val="1+#ppt_w/2"/>
                                          </p:val>
                                        </p:tav>
                                        <p:tav tm="100000">
                                          <p:val>
                                            <p:strVal val="#ppt_x"/>
                                          </p:val>
                                        </p:tav>
                                      </p:tavLst>
                                    </p:anim>
                                    <p:anim calcmode="lin" valueType="num">
                                      <p:cBhvr additive="base">
                                        <p:cTn id="56" dur="500" fill="hold"/>
                                        <p:tgtEl>
                                          <p:spTgt spid="28"/>
                                        </p:tgtEl>
                                        <p:attrNameLst>
                                          <p:attrName>ppt_y</p:attrName>
                                        </p:attrNameLst>
                                      </p:cBhvr>
                                      <p:tavLst>
                                        <p:tav tm="0">
                                          <p:val>
                                            <p:strVal val="0-#ppt_h/2"/>
                                          </p:val>
                                        </p:tav>
                                        <p:tav tm="100000">
                                          <p:val>
                                            <p:strVal val="#ppt_y"/>
                                          </p:val>
                                        </p:tav>
                                      </p:tavLst>
                                    </p:anim>
                                  </p:childTnLst>
                                </p:cTn>
                              </p:par>
                              <p:par>
                                <p:cTn id="57" presetID="2" presetClass="entr" presetSubtype="3" fill="hold"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1+#ppt_w/2"/>
                                          </p:val>
                                        </p:tav>
                                        <p:tav tm="100000">
                                          <p:val>
                                            <p:strVal val="#ppt_x"/>
                                          </p:val>
                                        </p:tav>
                                      </p:tavLst>
                                    </p:anim>
                                    <p:anim calcmode="lin" valueType="num">
                                      <p:cBhvr additive="base">
                                        <p:cTn id="60" dur="500" fill="hold"/>
                                        <p:tgtEl>
                                          <p:spTgt spid="31"/>
                                        </p:tgtEl>
                                        <p:attrNameLst>
                                          <p:attrName>ppt_y</p:attrName>
                                        </p:attrNameLst>
                                      </p:cBhvr>
                                      <p:tavLst>
                                        <p:tav tm="0">
                                          <p:val>
                                            <p:strVal val="0-#ppt_h/2"/>
                                          </p:val>
                                        </p:tav>
                                        <p:tav tm="100000">
                                          <p:val>
                                            <p:strVal val="#ppt_y"/>
                                          </p:val>
                                        </p:tav>
                                      </p:tavLst>
                                    </p:anim>
                                  </p:childTnLst>
                                </p:cTn>
                              </p:par>
                              <p:par>
                                <p:cTn id="61" presetID="2" presetClass="entr" presetSubtype="3" fill="hold" nodeType="with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additive="base">
                                        <p:cTn id="63" dur="500" fill="hold"/>
                                        <p:tgtEl>
                                          <p:spTgt spid="60"/>
                                        </p:tgtEl>
                                        <p:attrNameLst>
                                          <p:attrName>ppt_x</p:attrName>
                                        </p:attrNameLst>
                                      </p:cBhvr>
                                      <p:tavLst>
                                        <p:tav tm="0">
                                          <p:val>
                                            <p:strVal val="1+#ppt_w/2"/>
                                          </p:val>
                                        </p:tav>
                                        <p:tav tm="100000">
                                          <p:val>
                                            <p:strVal val="#ppt_x"/>
                                          </p:val>
                                        </p:tav>
                                      </p:tavLst>
                                    </p:anim>
                                    <p:anim calcmode="lin" valueType="num">
                                      <p:cBhvr additive="base">
                                        <p:cTn id="64" dur="500" fill="hold"/>
                                        <p:tgtEl>
                                          <p:spTgt spid="60"/>
                                        </p:tgtEl>
                                        <p:attrNameLst>
                                          <p:attrName>ppt_y</p:attrName>
                                        </p:attrNameLst>
                                      </p:cBhvr>
                                      <p:tavLst>
                                        <p:tav tm="0">
                                          <p:val>
                                            <p:strVal val="0-#ppt_h/2"/>
                                          </p:val>
                                        </p:tav>
                                        <p:tav tm="100000">
                                          <p:val>
                                            <p:strVal val="#ppt_y"/>
                                          </p:val>
                                        </p:tav>
                                      </p:tavLst>
                                    </p:anim>
                                  </p:childTnLst>
                                </p:cTn>
                              </p:par>
                              <p:par>
                                <p:cTn id="65" presetID="2" presetClass="entr" presetSubtype="3" fill="hold" nodeType="withEffect">
                                  <p:stCondLst>
                                    <p:cond delay="0"/>
                                  </p:stCondLst>
                                  <p:childTnLst>
                                    <p:set>
                                      <p:cBhvr>
                                        <p:cTn id="66" dur="1" fill="hold">
                                          <p:stCondLst>
                                            <p:cond delay="0"/>
                                          </p:stCondLst>
                                        </p:cTn>
                                        <p:tgtEl>
                                          <p:spTgt spid="34"/>
                                        </p:tgtEl>
                                        <p:attrNameLst>
                                          <p:attrName>style.visibility</p:attrName>
                                        </p:attrNameLst>
                                      </p:cBhvr>
                                      <p:to>
                                        <p:strVal val="visible"/>
                                      </p:to>
                                    </p:set>
                                    <p:anim calcmode="lin" valueType="num">
                                      <p:cBhvr additive="base">
                                        <p:cTn id="67" dur="500" fill="hold"/>
                                        <p:tgtEl>
                                          <p:spTgt spid="34"/>
                                        </p:tgtEl>
                                        <p:attrNameLst>
                                          <p:attrName>ppt_x</p:attrName>
                                        </p:attrNameLst>
                                      </p:cBhvr>
                                      <p:tavLst>
                                        <p:tav tm="0">
                                          <p:val>
                                            <p:strVal val="1+#ppt_w/2"/>
                                          </p:val>
                                        </p:tav>
                                        <p:tav tm="100000">
                                          <p:val>
                                            <p:strVal val="#ppt_x"/>
                                          </p:val>
                                        </p:tav>
                                      </p:tavLst>
                                    </p:anim>
                                    <p:anim calcmode="lin" valueType="num">
                                      <p:cBhvr additive="base">
                                        <p:cTn id="68" dur="500" fill="hold"/>
                                        <p:tgtEl>
                                          <p:spTgt spid="34"/>
                                        </p:tgtEl>
                                        <p:attrNameLst>
                                          <p:attrName>ppt_y</p:attrName>
                                        </p:attrNameLst>
                                      </p:cBhvr>
                                      <p:tavLst>
                                        <p:tav tm="0">
                                          <p:val>
                                            <p:strVal val="0-#ppt_h/2"/>
                                          </p:val>
                                        </p:tav>
                                        <p:tav tm="100000">
                                          <p:val>
                                            <p:strVal val="#ppt_y"/>
                                          </p:val>
                                        </p:tav>
                                      </p:tavLst>
                                    </p:anim>
                                  </p:childTnLst>
                                </p:cTn>
                              </p:par>
                              <p:par>
                                <p:cTn id="69" presetID="2" presetClass="entr" presetSubtype="3" fill="hold" nodeType="with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500" fill="hold"/>
                                        <p:tgtEl>
                                          <p:spTgt spid="37"/>
                                        </p:tgtEl>
                                        <p:attrNameLst>
                                          <p:attrName>ppt_x</p:attrName>
                                        </p:attrNameLst>
                                      </p:cBhvr>
                                      <p:tavLst>
                                        <p:tav tm="0">
                                          <p:val>
                                            <p:strVal val="1+#ppt_w/2"/>
                                          </p:val>
                                        </p:tav>
                                        <p:tav tm="100000">
                                          <p:val>
                                            <p:strVal val="#ppt_x"/>
                                          </p:val>
                                        </p:tav>
                                      </p:tavLst>
                                    </p:anim>
                                    <p:anim calcmode="lin" valueType="num">
                                      <p:cBhvr additive="base">
                                        <p:cTn id="72" dur="500" fill="hold"/>
                                        <p:tgtEl>
                                          <p:spTgt spid="37"/>
                                        </p:tgtEl>
                                        <p:attrNameLst>
                                          <p:attrName>ppt_y</p:attrName>
                                        </p:attrNameLst>
                                      </p:cBhvr>
                                      <p:tavLst>
                                        <p:tav tm="0">
                                          <p:val>
                                            <p:strVal val="0-#ppt_h/2"/>
                                          </p:val>
                                        </p:tav>
                                        <p:tav tm="100000">
                                          <p:val>
                                            <p:strVal val="#ppt_y"/>
                                          </p:val>
                                        </p:tav>
                                      </p:tavLst>
                                    </p:anim>
                                  </p:childTnLst>
                                </p:cTn>
                              </p:par>
                              <p:par>
                                <p:cTn id="73" presetID="2" presetClass="entr" presetSubtype="3" fill="hold" nodeType="with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fill="hold"/>
                                        <p:tgtEl>
                                          <p:spTgt spid="40"/>
                                        </p:tgtEl>
                                        <p:attrNameLst>
                                          <p:attrName>ppt_x</p:attrName>
                                        </p:attrNameLst>
                                      </p:cBhvr>
                                      <p:tavLst>
                                        <p:tav tm="0">
                                          <p:val>
                                            <p:strVal val="1+#ppt_w/2"/>
                                          </p:val>
                                        </p:tav>
                                        <p:tav tm="100000">
                                          <p:val>
                                            <p:strVal val="#ppt_x"/>
                                          </p:val>
                                        </p:tav>
                                      </p:tavLst>
                                    </p:anim>
                                    <p:anim calcmode="lin" valueType="num">
                                      <p:cBhvr additive="base">
                                        <p:cTn id="76" dur="500" fill="hold"/>
                                        <p:tgtEl>
                                          <p:spTgt spid="40"/>
                                        </p:tgtEl>
                                        <p:attrNameLst>
                                          <p:attrName>ppt_y</p:attrName>
                                        </p:attrNameLst>
                                      </p:cBhvr>
                                      <p:tavLst>
                                        <p:tav tm="0">
                                          <p:val>
                                            <p:strVal val="0-#ppt_h/2"/>
                                          </p:val>
                                        </p:tav>
                                        <p:tav tm="100000">
                                          <p:val>
                                            <p:strVal val="#ppt_y"/>
                                          </p:val>
                                        </p:tav>
                                      </p:tavLst>
                                    </p:anim>
                                  </p:childTnLst>
                                </p:cTn>
                              </p:par>
                              <p:par>
                                <p:cTn id="77" presetID="2" presetClass="entr" presetSubtype="3"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 calcmode="lin" valueType="num">
                                      <p:cBhvr additive="base">
                                        <p:cTn id="79" dur="500" fill="hold"/>
                                        <p:tgtEl>
                                          <p:spTgt spid="43"/>
                                        </p:tgtEl>
                                        <p:attrNameLst>
                                          <p:attrName>ppt_x</p:attrName>
                                        </p:attrNameLst>
                                      </p:cBhvr>
                                      <p:tavLst>
                                        <p:tav tm="0">
                                          <p:val>
                                            <p:strVal val="1+#ppt_w/2"/>
                                          </p:val>
                                        </p:tav>
                                        <p:tav tm="100000">
                                          <p:val>
                                            <p:strVal val="#ppt_x"/>
                                          </p:val>
                                        </p:tav>
                                      </p:tavLst>
                                    </p:anim>
                                    <p:anim calcmode="lin" valueType="num">
                                      <p:cBhvr additive="base">
                                        <p:cTn id="80" dur="500" fill="hold"/>
                                        <p:tgtEl>
                                          <p:spTgt spid="43"/>
                                        </p:tgtEl>
                                        <p:attrNameLst>
                                          <p:attrName>ppt_y</p:attrName>
                                        </p:attrNameLst>
                                      </p:cBhvr>
                                      <p:tavLst>
                                        <p:tav tm="0">
                                          <p:val>
                                            <p:strVal val="0-#ppt_h/2"/>
                                          </p:val>
                                        </p:tav>
                                        <p:tav tm="100000">
                                          <p:val>
                                            <p:strVal val="#ppt_y"/>
                                          </p:val>
                                        </p:tav>
                                      </p:tavLst>
                                    </p:anim>
                                  </p:childTnLst>
                                </p:cTn>
                              </p:par>
                              <p:par>
                                <p:cTn id="81" presetID="2" presetClass="entr" presetSubtype="3" fill="hold" nodeType="withEffect">
                                  <p:stCondLst>
                                    <p:cond delay="0"/>
                                  </p:stCondLst>
                                  <p:childTnLst>
                                    <p:set>
                                      <p:cBhvr>
                                        <p:cTn id="82" dur="1" fill="hold">
                                          <p:stCondLst>
                                            <p:cond delay="0"/>
                                          </p:stCondLst>
                                        </p:cTn>
                                        <p:tgtEl>
                                          <p:spTgt spid="46"/>
                                        </p:tgtEl>
                                        <p:attrNameLst>
                                          <p:attrName>style.visibility</p:attrName>
                                        </p:attrNameLst>
                                      </p:cBhvr>
                                      <p:to>
                                        <p:strVal val="visible"/>
                                      </p:to>
                                    </p:set>
                                    <p:anim calcmode="lin" valueType="num">
                                      <p:cBhvr additive="base">
                                        <p:cTn id="83" dur="500" fill="hold"/>
                                        <p:tgtEl>
                                          <p:spTgt spid="46"/>
                                        </p:tgtEl>
                                        <p:attrNameLst>
                                          <p:attrName>ppt_x</p:attrName>
                                        </p:attrNameLst>
                                      </p:cBhvr>
                                      <p:tavLst>
                                        <p:tav tm="0">
                                          <p:val>
                                            <p:strVal val="1+#ppt_w/2"/>
                                          </p:val>
                                        </p:tav>
                                        <p:tav tm="100000">
                                          <p:val>
                                            <p:strVal val="#ppt_x"/>
                                          </p:val>
                                        </p:tav>
                                      </p:tavLst>
                                    </p:anim>
                                    <p:anim calcmode="lin" valueType="num">
                                      <p:cBhvr additive="base">
                                        <p:cTn id="84" dur="500" fill="hold"/>
                                        <p:tgtEl>
                                          <p:spTgt spid="46"/>
                                        </p:tgtEl>
                                        <p:attrNameLst>
                                          <p:attrName>ppt_y</p:attrName>
                                        </p:attrNameLst>
                                      </p:cBhvr>
                                      <p:tavLst>
                                        <p:tav tm="0">
                                          <p:val>
                                            <p:strVal val="0-#ppt_h/2"/>
                                          </p:val>
                                        </p:tav>
                                        <p:tav tm="100000">
                                          <p:val>
                                            <p:strVal val="#ppt_y"/>
                                          </p:val>
                                        </p:tav>
                                      </p:tavLst>
                                    </p:anim>
                                  </p:childTnLst>
                                </p:cTn>
                              </p:par>
                              <p:par>
                                <p:cTn id="85" presetID="2" presetClass="entr" presetSubtype="3" fill="hold" nodeType="withEffect">
                                  <p:stCondLst>
                                    <p:cond delay="0"/>
                                  </p:stCondLst>
                                  <p:childTnLst>
                                    <p:set>
                                      <p:cBhvr>
                                        <p:cTn id="86" dur="1" fill="hold">
                                          <p:stCondLst>
                                            <p:cond delay="0"/>
                                          </p:stCondLst>
                                        </p:cTn>
                                        <p:tgtEl>
                                          <p:spTgt spid="50"/>
                                        </p:tgtEl>
                                        <p:attrNameLst>
                                          <p:attrName>style.visibility</p:attrName>
                                        </p:attrNameLst>
                                      </p:cBhvr>
                                      <p:to>
                                        <p:strVal val="visible"/>
                                      </p:to>
                                    </p:set>
                                    <p:anim calcmode="lin" valueType="num">
                                      <p:cBhvr additive="base">
                                        <p:cTn id="87" dur="500" fill="hold"/>
                                        <p:tgtEl>
                                          <p:spTgt spid="50"/>
                                        </p:tgtEl>
                                        <p:attrNameLst>
                                          <p:attrName>ppt_x</p:attrName>
                                        </p:attrNameLst>
                                      </p:cBhvr>
                                      <p:tavLst>
                                        <p:tav tm="0">
                                          <p:val>
                                            <p:strVal val="1+#ppt_w/2"/>
                                          </p:val>
                                        </p:tav>
                                        <p:tav tm="100000">
                                          <p:val>
                                            <p:strVal val="#ppt_x"/>
                                          </p:val>
                                        </p:tav>
                                      </p:tavLst>
                                    </p:anim>
                                    <p:anim calcmode="lin" valueType="num">
                                      <p:cBhvr additive="base">
                                        <p:cTn id="88" dur="500" fill="hold"/>
                                        <p:tgtEl>
                                          <p:spTgt spid="50"/>
                                        </p:tgtEl>
                                        <p:attrNameLst>
                                          <p:attrName>ppt_y</p:attrName>
                                        </p:attrNameLst>
                                      </p:cBhvr>
                                      <p:tavLst>
                                        <p:tav tm="0">
                                          <p:val>
                                            <p:strVal val="0-#ppt_h/2"/>
                                          </p:val>
                                        </p:tav>
                                        <p:tav tm="100000">
                                          <p:val>
                                            <p:strVal val="#ppt_y"/>
                                          </p:val>
                                        </p:tav>
                                      </p:tavLst>
                                    </p:anim>
                                  </p:childTnLst>
                                </p:cTn>
                              </p:par>
                              <p:par>
                                <p:cTn id="89" presetID="2" presetClass="entr" presetSubtype="3" fill="hold" nodeType="withEffect">
                                  <p:stCondLst>
                                    <p:cond delay="0"/>
                                  </p:stCondLst>
                                  <p:childTnLst>
                                    <p:set>
                                      <p:cBhvr>
                                        <p:cTn id="90" dur="1" fill="hold">
                                          <p:stCondLst>
                                            <p:cond delay="0"/>
                                          </p:stCondLst>
                                        </p:cTn>
                                        <p:tgtEl>
                                          <p:spTgt spid="54"/>
                                        </p:tgtEl>
                                        <p:attrNameLst>
                                          <p:attrName>style.visibility</p:attrName>
                                        </p:attrNameLst>
                                      </p:cBhvr>
                                      <p:to>
                                        <p:strVal val="visible"/>
                                      </p:to>
                                    </p:set>
                                    <p:anim calcmode="lin" valueType="num">
                                      <p:cBhvr additive="base">
                                        <p:cTn id="91" dur="500" fill="hold"/>
                                        <p:tgtEl>
                                          <p:spTgt spid="54"/>
                                        </p:tgtEl>
                                        <p:attrNameLst>
                                          <p:attrName>ppt_x</p:attrName>
                                        </p:attrNameLst>
                                      </p:cBhvr>
                                      <p:tavLst>
                                        <p:tav tm="0">
                                          <p:val>
                                            <p:strVal val="1+#ppt_w/2"/>
                                          </p:val>
                                        </p:tav>
                                        <p:tav tm="100000">
                                          <p:val>
                                            <p:strVal val="#ppt_x"/>
                                          </p:val>
                                        </p:tav>
                                      </p:tavLst>
                                    </p:anim>
                                    <p:anim calcmode="lin" valueType="num">
                                      <p:cBhvr additive="base">
                                        <p:cTn id="92" dur="500" fill="hold"/>
                                        <p:tgtEl>
                                          <p:spTgt spid="54"/>
                                        </p:tgtEl>
                                        <p:attrNameLst>
                                          <p:attrName>ppt_y</p:attrName>
                                        </p:attrNameLst>
                                      </p:cBhvr>
                                      <p:tavLst>
                                        <p:tav tm="0">
                                          <p:val>
                                            <p:strVal val="0-#ppt_h/2"/>
                                          </p:val>
                                        </p:tav>
                                        <p:tav tm="100000">
                                          <p:val>
                                            <p:strVal val="#ppt_y"/>
                                          </p:val>
                                        </p:tav>
                                      </p:tavLst>
                                    </p:anim>
                                  </p:childTnLst>
                                </p:cTn>
                              </p:par>
                              <p:par>
                                <p:cTn id="93" presetID="2" presetClass="entr" presetSubtype="3" fill="hold" nodeType="with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additive="base">
                                        <p:cTn id="95" dur="500" fill="hold"/>
                                        <p:tgtEl>
                                          <p:spTgt spid="58"/>
                                        </p:tgtEl>
                                        <p:attrNameLst>
                                          <p:attrName>ppt_x</p:attrName>
                                        </p:attrNameLst>
                                      </p:cBhvr>
                                      <p:tavLst>
                                        <p:tav tm="0">
                                          <p:val>
                                            <p:strVal val="1+#ppt_w/2"/>
                                          </p:val>
                                        </p:tav>
                                        <p:tav tm="100000">
                                          <p:val>
                                            <p:strVal val="#ppt_x"/>
                                          </p:val>
                                        </p:tav>
                                      </p:tavLst>
                                    </p:anim>
                                    <p:anim calcmode="lin" valueType="num">
                                      <p:cBhvr additive="base">
                                        <p:cTn id="96" dur="500" fill="hold"/>
                                        <p:tgtEl>
                                          <p:spTgt spid="58"/>
                                        </p:tgtEl>
                                        <p:attrNameLst>
                                          <p:attrName>ppt_y</p:attrName>
                                        </p:attrNameLst>
                                      </p:cBhvr>
                                      <p:tavLst>
                                        <p:tav tm="0">
                                          <p:val>
                                            <p:strVal val="0-#ppt_h/2"/>
                                          </p:val>
                                        </p:tav>
                                        <p:tav tm="100000">
                                          <p:val>
                                            <p:strVal val="#ppt_y"/>
                                          </p:val>
                                        </p:tav>
                                      </p:tavLst>
                                    </p:anim>
                                  </p:childTnLst>
                                </p:cTn>
                              </p:par>
                              <p:par>
                                <p:cTn id="97" presetID="2" presetClass="entr" presetSubtype="3" fill="hold" nodeType="withEffect">
                                  <p:stCondLst>
                                    <p:cond delay="0"/>
                                  </p:stCondLst>
                                  <p:childTnLst>
                                    <p:set>
                                      <p:cBhvr>
                                        <p:cTn id="98" dur="1" fill="hold">
                                          <p:stCondLst>
                                            <p:cond delay="0"/>
                                          </p:stCondLst>
                                        </p:cTn>
                                        <p:tgtEl>
                                          <p:spTgt spid="61"/>
                                        </p:tgtEl>
                                        <p:attrNameLst>
                                          <p:attrName>style.visibility</p:attrName>
                                        </p:attrNameLst>
                                      </p:cBhvr>
                                      <p:to>
                                        <p:strVal val="visible"/>
                                      </p:to>
                                    </p:set>
                                    <p:anim calcmode="lin" valueType="num">
                                      <p:cBhvr additive="base">
                                        <p:cTn id="99" dur="500" fill="hold"/>
                                        <p:tgtEl>
                                          <p:spTgt spid="61"/>
                                        </p:tgtEl>
                                        <p:attrNameLst>
                                          <p:attrName>ppt_x</p:attrName>
                                        </p:attrNameLst>
                                      </p:cBhvr>
                                      <p:tavLst>
                                        <p:tav tm="0">
                                          <p:val>
                                            <p:strVal val="1+#ppt_w/2"/>
                                          </p:val>
                                        </p:tav>
                                        <p:tav tm="100000">
                                          <p:val>
                                            <p:strVal val="#ppt_x"/>
                                          </p:val>
                                        </p:tav>
                                      </p:tavLst>
                                    </p:anim>
                                    <p:anim calcmode="lin" valueType="num">
                                      <p:cBhvr additive="base">
                                        <p:cTn id="100" dur="500" fill="hold"/>
                                        <p:tgtEl>
                                          <p:spTgt spid="61"/>
                                        </p:tgtEl>
                                        <p:attrNameLst>
                                          <p:attrName>ppt_y</p:attrName>
                                        </p:attrNameLst>
                                      </p:cBhvr>
                                      <p:tavLst>
                                        <p:tav tm="0">
                                          <p:val>
                                            <p:strVal val="0-#ppt_h/2"/>
                                          </p:val>
                                        </p:tav>
                                        <p:tav tm="100000">
                                          <p:val>
                                            <p:strVal val="#ppt_y"/>
                                          </p:val>
                                        </p:tav>
                                      </p:tavLst>
                                    </p:anim>
                                  </p:childTnLst>
                                </p:cTn>
                              </p:par>
                              <p:par>
                                <p:cTn id="101" presetID="2" presetClass="entr" presetSubtype="3" fill="hold" nodeType="withEffect">
                                  <p:stCondLst>
                                    <p:cond delay="0"/>
                                  </p:stCondLst>
                                  <p:childTnLst>
                                    <p:set>
                                      <p:cBhvr>
                                        <p:cTn id="102" dur="1" fill="hold">
                                          <p:stCondLst>
                                            <p:cond delay="0"/>
                                          </p:stCondLst>
                                        </p:cTn>
                                        <p:tgtEl>
                                          <p:spTgt spid="49"/>
                                        </p:tgtEl>
                                        <p:attrNameLst>
                                          <p:attrName>style.visibility</p:attrName>
                                        </p:attrNameLst>
                                      </p:cBhvr>
                                      <p:to>
                                        <p:strVal val="visible"/>
                                      </p:to>
                                    </p:set>
                                    <p:anim calcmode="lin" valueType="num">
                                      <p:cBhvr additive="base">
                                        <p:cTn id="103" dur="500" fill="hold"/>
                                        <p:tgtEl>
                                          <p:spTgt spid="49"/>
                                        </p:tgtEl>
                                        <p:attrNameLst>
                                          <p:attrName>ppt_x</p:attrName>
                                        </p:attrNameLst>
                                      </p:cBhvr>
                                      <p:tavLst>
                                        <p:tav tm="0">
                                          <p:val>
                                            <p:strVal val="1+#ppt_w/2"/>
                                          </p:val>
                                        </p:tav>
                                        <p:tav tm="100000">
                                          <p:val>
                                            <p:strVal val="#ppt_x"/>
                                          </p:val>
                                        </p:tav>
                                      </p:tavLst>
                                    </p:anim>
                                    <p:anim calcmode="lin" valueType="num">
                                      <p:cBhvr additive="base">
                                        <p:cTn id="104" dur="500" fill="hold"/>
                                        <p:tgtEl>
                                          <p:spTgt spid="49"/>
                                        </p:tgtEl>
                                        <p:attrNameLst>
                                          <p:attrName>ppt_y</p:attrName>
                                        </p:attrNameLst>
                                      </p:cBhvr>
                                      <p:tavLst>
                                        <p:tav tm="0">
                                          <p:val>
                                            <p:strVal val="0-#ppt_h/2"/>
                                          </p:val>
                                        </p:tav>
                                        <p:tav tm="100000">
                                          <p:val>
                                            <p:strVal val="#ppt_y"/>
                                          </p:val>
                                        </p:tav>
                                      </p:tavLst>
                                    </p:anim>
                                  </p:childTnLst>
                                </p:cTn>
                              </p:par>
                              <p:par>
                                <p:cTn id="105" presetID="2" presetClass="entr" presetSubtype="3" fill="hold" nodeType="withEffect">
                                  <p:stCondLst>
                                    <p:cond delay="0"/>
                                  </p:stCondLst>
                                  <p:childTnLst>
                                    <p:set>
                                      <p:cBhvr>
                                        <p:cTn id="106" dur="1" fill="hold">
                                          <p:stCondLst>
                                            <p:cond delay="0"/>
                                          </p:stCondLst>
                                        </p:cTn>
                                        <p:tgtEl>
                                          <p:spTgt spid="52"/>
                                        </p:tgtEl>
                                        <p:attrNameLst>
                                          <p:attrName>style.visibility</p:attrName>
                                        </p:attrNameLst>
                                      </p:cBhvr>
                                      <p:to>
                                        <p:strVal val="visible"/>
                                      </p:to>
                                    </p:set>
                                    <p:anim calcmode="lin" valueType="num">
                                      <p:cBhvr additive="base">
                                        <p:cTn id="107" dur="500" fill="hold"/>
                                        <p:tgtEl>
                                          <p:spTgt spid="52"/>
                                        </p:tgtEl>
                                        <p:attrNameLst>
                                          <p:attrName>ppt_x</p:attrName>
                                        </p:attrNameLst>
                                      </p:cBhvr>
                                      <p:tavLst>
                                        <p:tav tm="0">
                                          <p:val>
                                            <p:strVal val="1+#ppt_w/2"/>
                                          </p:val>
                                        </p:tav>
                                        <p:tav tm="100000">
                                          <p:val>
                                            <p:strVal val="#ppt_x"/>
                                          </p:val>
                                        </p:tav>
                                      </p:tavLst>
                                    </p:anim>
                                    <p:anim calcmode="lin" valueType="num">
                                      <p:cBhvr additive="base">
                                        <p:cTn id="108" dur="500" fill="hold"/>
                                        <p:tgtEl>
                                          <p:spTgt spid="52"/>
                                        </p:tgtEl>
                                        <p:attrNameLst>
                                          <p:attrName>ppt_y</p:attrName>
                                        </p:attrNameLst>
                                      </p:cBhvr>
                                      <p:tavLst>
                                        <p:tav tm="0">
                                          <p:val>
                                            <p:strVal val="0-#ppt_h/2"/>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0" presetClass="path" presetSubtype="0" accel="50000" decel="50000" fill="hold" nodeType="clickEffect">
                                  <p:stCondLst>
                                    <p:cond delay="0"/>
                                  </p:stCondLst>
                                  <p:childTnLst>
                                    <p:animMotion origin="layout" path="M -0.02014 0.00902 C -0.01337 0.01088 -0.00851 0.0125 -0.00243 0.01504 C 0.00555 0.02199 0.01962 0.02847 0.02882 0.03125 C 0.03611 0.03634 0.0441 0.04259 0.05208 0.04467 C 0.06354 0.05509 0.07465 0.05254 0.08871 0.05347 C 0.09809 0.05578 0.10677 0.05833 0.11649 0.05949 C 0.12326 0.06227 0.13073 0.06481 0.13767 0.0669 C 0.14323 0.06504 0.14444 0.06273 0.14878 0.0581 C 0.15191 0.05486 0.15573 0.05277 0.15868 0.04907 C 0.15989 0.04768 0.16111 0.04629 0.16215 0.04467 C 0.16302 0.04328 0.16337 0.04143 0.16424 0.04027 C 0.16649 0.03727 0.16962 0.03657 0.17205 0.03426 C 0.18055 0.02592 0.18819 0.0169 0.19878 0.01365 C 0.20243 0.01041 0.20573 0.0081 0.20989 0.00625 C 0.2151 0.00092 0.21996 -0.00394 0.22535 -0.00857 C 0.23472 -0.01644 0.22205 -0.00209 0.23316 -0.0132 C 0.23489 -0.01482 0.23594 -0.01736 0.23767 -0.01898 C 0.24774 -0.02848 0.23368 -0.01158 0.24427 -0.02338 C 0.24549 -0.02477 0.24618 -0.02709 0.24757 -0.02801 C 0.24965 -0.02963 0.25434 -0.03079 0.25434 -0.03056 C 0.25799 -0.03403 0.26146 -0.03588 0.26545 -0.0382 C 0.27378 -0.04977 0.28663 -0.04815 0.29757 -0.05301 C 0.30364 -0.05579 0.31198 -0.0581 0.31771 -0.06204 C 0.3217 -0.06482 0.32326 -0.06898 0.3276 -0.07084 C 0.33003 -0.07292 0.33194 -0.07616 0.33437 -0.07824 C 0.33646 -0.0801 0.33889 -0.08079 0.34097 -0.08264 C 0.34253 -0.08935 0.34739 -0.09051 0.35208 -0.09468 C 0.35486 -0.09746 0.35694 -0.10209 0.35989 -0.10486 C 0.36319 -0.10787 0.36649 -0.11088 0.36979 -0.11389 C 0.37517 -0.11875 0.37153 -0.11922 0.37535 -0.12431 C 0.37621 -0.12547 0.3776 -0.12593 0.37882 -0.12709 C 0.38316 -0.13195 0.38437 -0.13519 0.38993 -0.1375 C 0.39392 -0.14908 0.40226 -0.15162 0.41094 -0.15533 C 0.41736 -0.16783 0.40885 -0.15301 0.41649 -0.16135 C 0.42066 -0.16574 0.41892 -0.16736 0.42535 -0.17014 C 0.43281 -0.17662 0.43281 -0.1669 0.43767 -0.16135 C 0.43976 -0.15903 0.44201 -0.15741 0.44427 -0.15533 C 0.4566 -0.14398 0.43976 -0.15741 0.44983 -0.14653 C 0.45069 -0.1456 0.45208 -0.14584 0.45295 -0.14491 C 0.46146 -0.1382 0.46823 -0.1294 0.47656 -0.12269 C 0.47917 -0.1176 0.48437 -0.11482 0.48854 -0.11227 C 0.49062 -0.11111 0.49549 -0.10949 0.49549 -0.10926 C 0.50642 -0.09954 0.52153 -0.09792 0.53437 -0.09607 C 0.54271 -0.09028 0.53489 -0.09468 0.54878 -0.09167 C 0.56285 -0.08843 0.57656 -0.08565 0.59097 -0.08426 C 0.59462 -0.08241 0.59739 -0.07986 0.60104 -0.07824 C 0.6059 -0.08843 0.6033 -0.1007 0.60538 -0.11227 C 0.60625 -0.1169 0.60677 -0.12176 0.60868 -0.1257 C 0.61024 -0.12871 0.61319 -0.13449 0.61319 -0.13426 C 0.61458 -0.14051 0.61614 -0.14653 0.61771 -0.15232 C 0.6191 -0.16574 0.62083 -0.17894 0.62205 -0.19236 C 0.62309 -0.20324 0.62309 -0.21621 0.63212 -0.2206 C 0.63524 -0.22477 0.63785 -0.22963 0.64097 -0.2338 C 0.64271 -0.24051 0.64358 -0.24584 0.64653 -0.25162 C 0.64844 -0.25949 0.64705 -0.25486 0.65208 -0.26505 C 0.65364 -0.26806 0.6566 -0.27385 0.6566 -0.27361 C 0.65903 -0.28403 0.65555 -0.27199 0.66094 -0.28264 C 0.66163 -0.28403 0.66163 -0.28588 0.66215 -0.28727 C 0.66337 -0.29028 0.66649 -0.29607 0.66649 -0.29584 C 0.66805 -0.30371 0.66979 -0.31158 0.66979 -0.31968 " pathEditMode="relative" rAng="0" ptsTypes="fffffffffffffffffffffffffffffffffffffffffffffffffffffffffffA">
                                      <p:cBhvr>
                                        <p:cTn id="112" dur="2000" fill="hold"/>
                                        <p:tgtEl>
                                          <p:spTgt spid="6"/>
                                        </p:tgtEl>
                                        <p:attrNameLst>
                                          <p:attrName>ppt_x</p:attrName>
                                          <p:attrName>ppt_y</p:attrName>
                                        </p:attrNameLst>
                                      </p:cBhvr>
                                      <p:rCtr x="34497" y="-13542"/>
                                    </p:animMotion>
                                  </p:childTnLst>
                                </p:cTn>
                              </p:par>
                            </p:childTnLst>
                          </p:cTn>
                        </p:par>
                      </p:childTnLst>
                    </p:cTn>
                  </p:par>
                  <p:par>
                    <p:cTn id="113" fill="hold">
                      <p:stCondLst>
                        <p:cond delay="indefinite"/>
                      </p:stCondLst>
                      <p:childTnLst>
                        <p:par>
                          <p:cTn id="114" fill="hold">
                            <p:stCondLst>
                              <p:cond delay="0"/>
                            </p:stCondLst>
                            <p:childTnLst>
                              <p:par>
                                <p:cTn id="115" presetID="0" presetClass="path" presetSubtype="0" accel="50000" decel="50000" fill="hold" nodeType="clickEffect">
                                  <p:stCondLst>
                                    <p:cond delay="0"/>
                                  </p:stCondLst>
                                  <p:childTnLst>
                                    <p:animMotion origin="layout" path="M -0.0434 0.00486 C -0.04669 0.01852 -0.04131 -0.00046 -0.04791 0.01227 C -0.04878 0.01389 -0.04843 0.0162 -0.04895 0.01806 C -0.05173 0.02662 -0.0559 0.03495 -0.05902 0.04329 C -0.06162 0.05023 -0.06371 0.05741 -0.06666 0.06412 C -0.06822 0.07176 -0.07117 0.07963 -0.07447 0.08634 C -0.07569 0.12477 -0.07395 0.1412 -0.0901 0.1706 C -0.09444 0.17847 -0.09374 0.1875 -0.09895 0.19444 C -0.10086 0.20255 -0.10572 0.20671 -0.10902 0.21366 C -0.11562 0.22778 -0.12065 0.24745 -0.13124 0.25671 C -0.13628 0.2669 -0.13315 0.26435 -0.13888 0.2669 C -0.15138 0.26435 -0.16423 0.26019 -0.17673 0.2581 C -0.19149 0.24977 -0.21197 0.24653 -0.22447 0.23287 C -0.23142 0.22523 -0.23801 0.22269 -0.24565 0.21667 C -0.25815 0.20671 -0.27135 0.19306 -0.28558 0.18704 C -0.29149 0.18148 -0.29739 0.18079 -0.30451 0.17963 C -0.31093 0.17639 -0.31787 0.17685 -0.32447 0.17361 C -0.32968 0.17407 -0.33524 0.17338 -0.3401 0.17523 C -0.34235 0.17593 -0.34166 0.18102 -0.34235 0.18403 C -0.34461 0.1919 -0.34791 0.20093 -0.35121 0.20764 C -0.35346 0.21759 -0.35034 0.20741 -0.35572 0.21505 C -0.36614 0.23056 -0.35763 0.22407 -0.36683 0.22986 C -0.37517 0.2412 -0.38471 0.24583 -0.39444 0.25509 C -0.40485 0.26481 -0.41614 0.27708 -0.42899 0.28032 C -0.43367 0.28356 -0.43819 0.28449 -0.4434 0.28634 C -0.45051 0.29329 -0.46041 0.29583 -0.46892 0.29954 C -0.47586 0.30579 -0.48281 0.30787 -0.4901 0.31296 C -0.49131 0.31389 -0.49218 0.31528 -0.4934 0.31597 C -0.49548 0.31713 -0.49999 0.31875 -0.49999 0.31875 C -0.50711 0.325 -0.51579 0.32569 -0.52343 0.33079 C -0.5302 0.33519 -0.5361 0.34144 -0.54235 0.34699 C -0.54721 0.35718 -0.54079 0.34491 -0.54895 0.35579 C -0.55468 0.36343 -0.56197 0.37477 -0.57013 0.37801 C -0.57742 0.38472 -0.56909 0.37778 -0.57777 0.38264 C -0.57968 0.3838 -0.58784 0.39144 -0.58784 0.39144 C -0.59531 0.39468 -0.5861 0.39074 -0.59669 0.39444 C -0.60017 0.3956 -0.60346 0.39745 -0.60676 0.39884 C -0.60781 0.39931 -0.61006 0.40023 -0.61006 0.40023 C -0.61822 0.39977 -0.62638 0.39977 -0.63454 0.39884 C -0.63888 0.39838 -0.64965 0.39236 -0.65225 0.39144 C -0.66406 0.38681 -0.67569 0.38056 -0.68784 0.37801 C -0.69201 0.37593 -0.69583 0.37269 -0.69999 0.3706 C -0.70294 0.36921 -0.70607 0.36898 -0.70902 0.36782 C -0.71822 0.35949 -0.72274 0.35532 -0.73333 0.35139 C -0.73853 0.34676 -0.74704 0.34259 -0.75346 0.34259 " pathEditMode="relative" ptsTypes="ffffffffffffffffffffffffffffffffffffffffffffA">
                                      <p:cBhvr>
                                        <p:cTn id="116" dur="2000" fill="hold"/>
                                        <p:tgtEl>
                                          <p:spTgt spid="51"/>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Timing Correlation</a:t>
            </a:r>
            <a:endParaRPr lang="en-US" dirty="0"/>
          </a:p>
        </p:txBody>
      </p:sp>
      <p:grpSp>
        <p:nvGrpSpPr>
          <p:cNvPr id="22" name="Group 21"/>
          <p:cNvGrpSpPr/>
          <p:nvPr/>
        </p:nvGrpSpPr>
        <p:grpSpPr>
          <a:xfrm>
            <a:off x="516171" y="4837981"/>
            <a:ext cx="990600" cy="1076207"/>
            <a:chOff x="2675122" y="4648672"/>
            <a:chExt cx="990600" cy="1076207"/>
          </a:xfrm>
        </p:grpSpPr>
        <p:pic>
          <p:nvPicPr>
            <p:cNvPr id="14" name="Content Placeholder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bwMode="auto">
            <a:xfrm>
              <a:off x="2675122" y="4734279"/>
              <a:ext cx="990600" cy="990600"/>
            </a:xfrm>
            <a:prstGeom prst="rect">
              <a:avLst/>
            </a:prstGeom>
            <a:noFill/>
            <a:ln w="9525">
              <a:noFill/>
              <a:miter lim="800000"/>
              <a:headEnd/>
              <a:tailEnd/>
            </a:ln>
          </p:spPr>
        </p:pic>
        <p:pic>
          <p:nvPicPr>
            <p:cNvPr id="15" name="Picture 14"/>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827522" y="4648672"/>
              <a:ext cx="655822" cy="655822"/>
            </a:xfrm>
            <a:prstGeom prst="rect">
              <a:avLst/>
            </a:prstGeom>
          </p:spPr>
        </p:pic>
      </p:grpSp>
      <p:grpSp>
        <p:nvGrpSpPr>
          <p:cNvPr id="25" name="Group 24"/>
          <p:cNvGrpSpPr/>
          <p:nvPr/>
        </p:nvGrpSpPr>
        <p:grpSpPr>
          <a:xfrm>
            <a:off x="751057" y="1607695"/>
            <a:ext cx="990600" cy="1076207"/>
            <a:chOff x="2675122" y="4648672"/>
            <a:chExt cx="990600" cy="1076207"/>
          </a:xfrm>
        </p:grpSpPr>
        <p:pic>
          <p:nvPicPr>
            <p:cNvPr id="26" name="Content Placeholder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bwMode="auto">
            <a:xfrm>
              <a:off x="2675122" y="4734279"/>
              <a:ext cx="990600" cy="990600"/>
            </a:xfrm>
            <a:prstGeom prst="rect">
              <a:avLst/>
            </a:prstGeom>
            <a:noFill/>
            <a:ln w="9525">
              <a:noFill/>
              <a:miter lim="800000"/>
              <a:headEnd/>
              <a:tailEnd/>
            </a:ln>
          </p:spPr>
        </p:pic>
        <p:pic>
          <p:nvPicPr>
            <p:cNvPr id="27" name="Picture 26"/>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827522" y="4648672"/>
              <a:ext cx="655822" cy="655822"/>
            </a:xfrm>
            <a:prstGeom prst="rect">
              <a:avLst/>
            </a:prstGeom>
          </p:spPr>
        </p:pic>
      </p:grpSp>
      <p:grpSp>
        <p:nvGrpSpPr>
          <p:cNvPr id="28" name="Group 27"/>
          <p:cNvGrpSpPr/>
          <p:nvPr/>
        </p:nvGrpSpPr>
        <p:grpSpPr>
          <a:xfrm>
            <a:off x="2914635" y="4955699"/>
            <a:ext cx="990600" cy="1076207"/>
            <a:chOff x="2675122" y="4648672"/>
            <a:chExt cx="990600" cy="1076207"/>
          </a:xfrm>
        </p:grpSpPr>
        <p:pic>
          <p:nvPicPr>
            <p:cNvPr id="29" name="Content Placeholder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bwMode="auto">
            <a:xfrm>
              <a:off x="2675122" y="4734279"/>
              <a:ext cx="990600" cy="990600"/>
            </a:xfrm>
            <a:prstGeom prst="rect">
              <a:avLst/>
            </a:prstGeom>
            <a:noFill/>
            <a:ln w="9525">
              <a:noFill/>
              <a:miter lim="800000"/>
              <a:headEnd/>
              <a:tailEnd/>
            </a:ln>
          </p:spPr>
        </p:pic>
        <p:pic>
          <p:nvPicPr>
            <p:cNvPr id="30" name="Picture 29"/>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827522" y="4648672"/>
              <a:ext cx="655822" cy="655822"/>
            </a:xfrm>
            <a:prstGeom prst="rect">
              <a:avLst/>
            </a:prstGeom>
          </p:spPr>
        </p:pic>
      </p:grpSp>
      <p:grpSp>
        <p:nvGrpSpPr>
          <p:cNvPr id="31" name="Group 30"/>
          <p:cNvGrpSpPr/>
          <p:nvPr/>
        </p:nvGrpSpPr>
        <p:grpSpPr>
          <a:xfrm>
            <a:off x="5606885" y="3287043"/>
            <a:ext cx="990600" cy="1076207"/>
            <a:chOff x="2675122" y="4648672"/>
            <a:chExt cx="990600" cy="1076207"/>
          </a:xfrm>
        </p:grpSpPr>
        <p:pic>
          <p:nvPicPr>
            <p:cNvPr id="32" name="Content Placeholder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bwMode="auto">
            <a:xfrm>
              <a:off x="2675122" y="4734279"/>
              <a:ext cx="990600" cy="990600"/>
            </a:xfrm>
            <a:prstGeom prst="rect">
              <a:avLst/>
            </a:prstGeom>
            <a:noFill/>
            <a:ln w="9525">
              <a:noFill/>
              <a:miter lim="800000"/>
              <a:headEnd/>
              <a:tailEnd/>
            </a:ln>
          </p:spPr>
        </p:pic>
        <p:pic>
          <p:nvPicPr>
            <p:cNvPr id="33" name="Picture 32"/>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827522" y="4648672"/>
              <a:ext cx="655822" cy="655822"/>
            </a:xfrm>
            <a:prstGeom prst="rect">
              <a:avLst/>
            </a:prstGeom>
          </p:spPr>
        </p:pic>
      </p:grpSp>
      <p:grpSp>
        <p:nvGrpSpPr>
          <p:cNvPr id="34" name="Group 33"/>
          <p:cNvGrpSpPr/>
          <p:nvPr/>
        </p:nvGrpSpPr>
        <p:grpSpPr>
          <a:xfrm>
            <a:off x="2880330" y="3201436"/>
            <a:ext cx="990600" cy="1076207"/>
            <a:chOff x="2675122" y="4648672"/>
            <a:chExt cx="990600" cy="1076207"/>
          </a:xfrm>
        </p:grpSpPr>
        <p:pic>
          <p:nvPicPr>
            <p:cNvPr id="35" name="Content Placeholder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bwMode="auto">
            <a:xfrm>
              <a:off x="2675122" y="4734279"/>
              <a:ext cx="990600" cy="990600"/>
            </a:xfrm>
            <a:prstGeom prst="rect">
              <a:avLst/>
            </a:prstGeom>
            <a:noFill/>
            <a:ln w="9525">
              <a:noFill/>
              <a:miter lim="800000"/>
              <a:headEnd/>
              <a:tailEnd/>
            </a:ln>
          </p:spPr>
        </p:pic>
        <p:pic>
          <p:nvPicPr>
            <p:cNvPr id="36" name="Picture 35"/>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827522" y="4648672"/>
              <a:ext cx="655822" cy="655822"/>
            </a:xfrm>
            <a:prstGeom prst="rect">
              <a:avLst/>
            </a:prstGeom>
          </p:spPr>
        </p:pic>
      </p:grpSp>
      <p:grpSp>
        <p:nvGrpSpPr>
          <p:cNvPr id="37" name="Group 36"/>
          <p:cNvGrpSpPr/>
          <p:nvPr/>
        </p:nvGrpSpPr>
        <p:grpSpPr>
          <a:xfrm>
            <a:off x="919469" y="3134555"/>
            <a:ext cx="990600" cy="1076207"/>
            <a:chOff x="2675122" y="4648672"/>
            <a:chExt cx="990600" cy="1076207"/>
          </a:xfrm>
        </p:grpSpPr>
        <p:pic>
          <p:nvPicPr>
            <p:cNvPr id="38" name="Content Placeholder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bwMode="auto">
            <a:xfrm>
              <a:off x="2675122" y="4734279"/>
              <a:ext cx="990600" cy="990600"/>
            </a:xfrm>
            <a:prstGeom prst="rect">
              <a:avLst/>
            </a:prstGeom>
            <a:noFill/>
            <a:ln w="9525">
              <a:noFill/>
              <a:miter lim="800000"/>
              <a:headEnd/>
              <a:tailEnd/>
            </a:ln>
          </p:spPr>
        </p:pic>
        <p:pic>
          <p:nvPicPr>
            <p:cNvPr id="39" name="Picture 38"/>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827522" y="4648672"/>
              <a:ext cx="655822" cy="655822"/>
            </a:xfrm>
            <a:prstGeom prst="rect">
              <a:avLst/>
            </a:prstGeom>
          </p:spPr>
        </p:pic>
      </p:grpSp>
      <p:grpSp>
        <p:nvGrpSpPr>
          <p:cNvPr id="46" name="Group 45"/>
          <p:cNvGrpSpPr/>
          <p:nvPr/>
        </p:nvGrpSpPr>
        <p:grpSpPr>
          <a:xfrm>
            <a:off x="4306524" y="4099504"/>
            <a:ext cx="990600" cy="1076207"/>
            <a:chOff x="2675122" y="4648672"/>
            <a:chExt cx="990600" cy="1076207"/>
          </a:xfrm>
        </p:grpSpPr>
        <p:pic>
          <p:nvPicPr>
            <p:cNvPr id="47" name="Content Placeholder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bwMode="auto">
            <a:xfrm>
              <a:off x="2675122" y="4734279"/>
              <a:ext cx="990600" cy="990600"/>
            </a:xfrm>
            <a:prstGeom prst="rect">
              <a:avLst/>
            </a:prstGeom>
            <a:noFill/>
            <a:ln w="9525">
              <a:noFill/>
              <a:miter lim="800000"/>
              <a:headEnd/>
              <a:tailEnd/>
            </a:ln>
          </p:spPr>
        </p:pic>
        <p:pic>
          <p:nvPicPr>
            <p:cNvPr id="48" name="Picture 47"/>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827522" y="4648672"/>
              <a:ext cx="655822" cy="655822"/>
            </a:xfrm>
            <a:prstGeom prst="rect">
              <a:avLst/>
            </a:prstGeom>
          </p:spPr>
        </p:pic>
      </p:grpSp>
      <p:cxnSp>
        <p:nvCxnSpPr>
          <p:cNvPr id="50" name="Straight Arrow Connector 49"/>
          <p:cNvCxnSpPr>
            <a:stCxn id="14" idx="3"/>
            <a:endCxn id="29" idx="1"/>
          </p:cNvCxnSpPr>
          <p:nvPr/>
        </p:nvCxnSpPr>
        <p:spPr>
          <a:xfrm>
            <a:off x="1506771" y="5418888"/>
            <a:ext cx="1407864" cy="117718"/>
          </a:xfrm>
          <a:prstGeom prst="straightConnector1">
            <a:avLst/>
          </a:prstGeom>
          <a:ln w="25400">
            <a:solidFill>
              <a:srgbClr val="00B05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a:stCxn id="29" idx="3"/>
            <a:endCxn id="47" idx="1"/>
          </p:cNvCxnSpPr>
          <p:nvPr/>
        </p:nvCxnSpPr>
        <p:spPr>
          <a:xfrm flipV="1">
            <a:off x="3905235" y="4680411"/>
            <a:ext cx="401289" cy="856195"/>
          </a:xfrm>
          <a:prstGeom prst="straightConnector1">
            <a:avLst/>
          </a:prstGeom>
          <a:ln w="25400">
            <a:solidFill>
              <a:srgbClr val="00B050"/>
            </a:solidFill>
            <a:headEnd type="arrow"/>
            <a:tailEnd type="arrow"/>
          </a:ln>
        </p:spPr>
        <p:style>
          <a:lnRef idx="1">
            <a:schemeClr val="accent1"/>
          </a:lnRef>
          <a:fillRef idx="0">
            <a:schemeClr val="accent1"/>
          </a:fillRef>
          <a:effectRef idx="0">
            <a:schemeClr val="accent1"/>
          </a:effectRef>
          <a:fontRef idx="minor">
            <a:schemeClr val="tx1"/>
          </a:fontRef>
        </p:style>
      </p:cxnSp>
      <p:pic>
        <p:nvPicPr>
          <p:cNvPr id="49" name="Picture 48" descr="C:\Users\adrian\AppData\Local\Microsoft\Windows\Temporary Internet Files\Content.IE5\8DK5E96P\MC900431637[1].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328770" y="1483109"/>
            <a:ext cx="1428211" cy="1428211"/>
          </a:xfrm>
          <a:prstGeom prst="rect">
            <a:avLst/>
          </a:prstGeom>
          <a:noFill/>
          <a:extLst>
            <a:ext uri="{909E8E84-426E-40dd-AFC4-6F175D3DCCD1}">
              <a14:hiddenFill xmlns:a14="http://schemas.microsoft.com/office/drawing/2010/main">
                <a:solidFill>
                  <a:srgbClr val="FFFFFF"/>
                </a:solidFill>
              </a14:hiddenFill>
            </a:ext>
          </a:extLst>
        </p:spPr>
      </p:pic>
      <p:cxnSp>
        <p:nvCxnSpPr>
          <p:cNvPr id="59" name="Straight Arrow Connector 58"/>
          <p:cNvCxnSpPr>
            <a:stCxn id="35" idx="1"/>
            <a:endCxn id="26" idx="3"/>
          </p:cNvCxnSpPr>
          <p:nvPr/>
        </p:nvCxnSpPr>
        <p:spPr>
          <a:xfrm flipH="1" flipV="1">
            <a:off x="1741657" y="2188602"/>
            <a:ext cx="1138673" cy="1593741"/>
          </a:xfrm>
          <a:prstGeom prst="straightConnector1">
            <a:avLst/>
          </a:prstGeom>
          <a:ln w="25400">
            <a:solidFill>
              <a:srgbClr val="00B05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a:stCxn id="36" idx="0"/>
            <a:endCxn id="86" idx="2"/>
          </p:cNvCxnSpPr>
          <p:nvPr/>
        </p:nvCxnSpPr>
        <p:spPr>
          <a:xfrm flipH="1" flipV="1">
            <a:off x="2812974" y="2495285"/>
            <a:ext cx="547667" cy="706151"/>
          </a:xfrm>
          <a:prstGeom prst="straightConnector1">
            <a:avLst/>
          </a:prstGeom>
          <a:ln w="25400">
            <a:solidFill>
              <a:srgbClr val="00B05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a:stCxn id="89" idx="1"/>
            <a:endCxn id="86" idx="3"/>
          </p:cNvCxnSpPr>
          <p:nvPr/>
        </p:nvCxnSpPr>
        <p:spPr>
          <a:xfrm flipH="1" flipV="1">
            <a:off x="3429175" y="1879084"/>
            <a:ext cx="1004099" cy="360934"/>
          </a:xfrm>
          <a:prstGeom prst="straightConnector1">
            <a:avLst/>
          </a:prstGeom>
          <a:ln w="25400">
            <a:solidFill>
              <a:srgbClr val="00B05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a:stCxn id="49" idx="1"/>
            <a:endCxn id="89" idx="3"/>
          </p:cNvCxnSpPr>
          <p:nvPr/>
        </p:nvCxnSpPr>
        <p:spPr>
          <a:xfrm flipH="1">
            <a:off x="5423874" y="2197215"/>
            <a:ext cx="1904896" cy="42803"/>
          </a:xfrm>
          <a:prstGeom prst="straightConnector1">
            <a:avLst/>
          </a:prstGeom>
          <a:ln w="25400">
            <a:solidFill>
              <a:srgbClr val="00B05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a:stCxn id="35" idx="1"/>
            <a:endCxn id="38" idx="3"/>
          </p:cNvCxnSpPr>
          <p:nvPr/>
        </p:nvCxnSpPr>
        <p:spPr>
          <a:xfrm flipH="1" flipV="1">
            <a:off x="1910069" y="3715462"/>
            <a:ext cx="970261" cy="66881"/>
          </a:xfrm>
          <a:prstGeom prst="straightConnector1">
            <a:avLst/>
          </a:prstGeom>
          <a:ln w="25400">
            <a:solidFill>
              <a:srgbClr val="00B05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a:stCxn id="89" idx="2"/>
            <a:endCxn id="35" idx="3"/>
          </p:cNvCxnSpPr>
          <p:nvPr/>
        </p:nvCxnSpPr>
        <p:spPr>
          <a:xfrm flipH="1">
            <a:off x="3870930" y="2735318"/>
            <a:ext cx="1057644" cy="1047025"/>
          </a:xfrm>
          <a:prstGeom prst="straightConnector1">
            <a:avLst/>
          </a:prstGeom>
          <a:ln w="25400">
            <a:solidFill>
              <a:srgbClr val="00B05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a:stCxn id="33" idx="0"/>
            <a:endCxn id="89" idx="2"/>
          </p:cNvCxnSpPr>
          <p:nvPr/>
        </p:nvCxnSpPr>
        <p:spPr>
          <a:xfrm flipH="1" flipV="1">
            <a:off x="4928574" y="2735318"/>
            <a:ext cx="1158622" cy="551725"/>
          </a:xfrm>
          <a:prstGeom prst="straightConnector1">
            <a:avLst/>
          </a:prstGeom>
          <a:ln w="25400">
            <a:solidFill>
              <a:srgbClr val="00B05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a:stCxn id="49" idx="1"/>
            <a:endCxn id="32" idx="3"/>
          </p:cNvCxnSpPr>
          <p:nvPr/>
        </p:nvCxnSpPr>
        <p:spPr>
          <a:xfrm flipH="1">
            <a:off x="6597485" y="2197215"/>
            <a:ext cx="731285" cy="1670735"/>
          </a:xfrm>
          <a:prstGeom prst="straightConnector1">
            <a:avLst/>
          </a:prstGeom>
          <a:ln w="25400">
            <a:solidFill>
              <a:srgbClr val="00B05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78" name="Rectangle 77"/>
          <p:cNvSpPr/>
          <p:nvPr/>
        </p:nvSpPr>
        <p:spPr>
          <a:xfrm>
            <a:off x="516171" y="4392625"/>
            <a:ext cx="774571" cy="369332"/>
          </a:xfrm>
          <a:prstGeom prst="rect">
            <a:avLst/>
          </a:prstGeom>
        </p:spPr>
        <p:txBody>
          <a:bodyPr wrap="none">
            <a:spAutoFit/>
          </a:bodyPr>
          <a:lstStyle/>
          <a:p>
            <a:r>
              <a:rPr lang="en-US" dirty="0"/>
              <a:t>Client</a:t>
            </a:r>
          </a:p>
        </p:txBody>
      </p:sp>
      <p:sp>
        <p:nvSpPr>
          <p:cNvPr id="80" name="Rectangle 79"/>
          <p:cNvSpPr/>
          <p:nvPr/>
        </p:nvSpPr>
        <p:spPr>
          <a:xfrm>
            <a:off x="1071869" y="2866492"/>
            <a:ext cx="774571" cy="369332"/>
          </a:xfrm>
          <a:prstGeom prst="rect">
            <a:avLst/>
          </a:prstGeom>
        </p:spPr>
        <p:txBody>
          <a:bodyPr wrap="none">
            <a:spAutoFit/>
          </a:bodyPr>
          <a:lstStyle/>
          <a:p>
            <a:r>
              <a:rPr lang="en-US" dirty="0"/>
              <a:t>Client</a:t>
            </a:r>
          </a:p>
        </p:txBody>
      </p:sp>
      <p:sp>
        <p:nvSpPr>
          <p:cNvPr id="81" name="Rectangle 80"/>
          <p:cNvSpPr/>
          <p:nvPr/>
        </p:nvSpPr>
        <p:spPr>
          <a:xfrm>
            <a:off x="754679" y="1253467"/>
            <a:ext cx="774571" cy="369332"/>
          </a:xfrm>
          <a:prstGeom prst="rect">
            <a:avLst/>
          </a:prstGeom>
        </p:spPr>
        <p:txBody>
          <a:bodyPr wrap="none">
            <a:spAutoFit/>
          </a:bodyPr>
          <a:lstStyle/>
          <a:p>
            <a:r>
              <a:rPr lang="en-US" dirty="0"/>
              <a:t>Client</a:t>
            </a:r>
          </a:p>
        </p:txBody>
      </p:sp>
      <p:grpSp>
        <p:nvGrpSpPr>
          <p:cNvPr id="65" name="Group 64"/>
          <p:cNvGrpSpPr/>
          <p:nvPr/>
        </p:nvGrpSpPr>
        <p:grpSpPr>
          <a:xfrm>
            <a:off x="5759285" y="4939643"/>
            <a:ext cx="990600" cy="1076207"/>
            <a:chOff x="2675122" y="4648672"/>
            <a:chExt cx="990600" cy="1076207"/>
          </a:xfrm>
        </p:grpSpPr>
        <p:pic>
          <p:nvPicPr>
            <p:cNvPr id="66" name="Content Placeholder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bwMode="auto">
            <a:xfrm>
              <a:off x="2675122" y="4734279"/>
              <a:ext cx="990600" cy="990600"/>
            </a:xfrm>
            <a:prstGeom prst="rect">
              <a:avLst/>
            </a:prstGeom>
            <a:noFill/>
            <a:ln w="9525">
              <a:noFill/>
              <a:miter lim="800000"/>
              <a:headEnd/>
              <a:tailEnd/>
            </a:ln>
          </p:spPr>
        </p:pic>
        <p:pic>
          <p:nvPicPr>
            <p:cNvPr id="68" name="Picture 67"/>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827522" y="4648672"/>
              <a:ext cx="655822" cy="655822"/>
            </a:xfrm>
            <a:prstGeom prst="rect">
              <a:avLst/>
            </a:prstGeom>
          </p:spPr>
        </p:pic>
      </p:grpSp>
      <p:cxnSp>
        <p:nvCxnSpPr>
          <p:cNvPr id="69" name="Straight Arrow Connector 68"/>
          <p:cNvCxnSpPr>
            <a:stCxn id="68" idx="0"/>
            <a:endCxn id="47" idx="3"/>
          </p:cNvCxnSpPr>
          <p:nvPr/>
        </p:nvCxnSpPr>
        <p:spPr>
          <a:xfrm flipH="1" flipV="1">
            <a:off x="5297124" y="4680411"/>
            <a:ext cx="942472" cy="259232"/>
          </a:xfrm>
          <a:prstGeom prst="straightConnector1">
            <a:avLst/>
          </a:prstGeom>
          <a:ln w="25400">
            <a:solidFill>
              <a:srgbClr val="00B05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a:stCxn id="49" idx="2"/>
            <a:endCxn id="68" idx="0"/>
          </p:cNvCxnSpPr>
          <p:nvPr/>
        </p:nvCxnSpPr>
        <p:spPr>
          <a:xfrm flipH="1">
            <a:off x="6239596" y="2911320"/>
            <a:ext cx="1803280" cy="2028323"/>
          </a:xfrm>
          <a:prstGeom prst="straightConnector1">
            <a:avLst/>
          </a:prstGeom>
          <a:ln w="25400">
            <a:solidFill>
              <a:srgbClr val="00B050"/>
            </a:solidFill>
            <a:headEnd type="arrow"/>
            <a:tailEnd type="arrow"/>
          </a:ln>
        </p:spPr>
        <p:style>
          <a:lnRef idx="1">
            <a:schemeClr val="accent1"/>
          </a:lnRef>
          <a:fillRef idx="0">
            <a:schemeClr val="accent1"/>
          </a:fillRef>
          <a:effectRef idx="0">
            <a:schemeClr val="accent1"/>
          </a:effectRef>
          <a:fontRef idx="minor">
            <a:schemeClr val="tx1"/>
          </a:fontRef>
        </p:style>
      </p:cxnSp>
      <p:grpSp>
        <p:nvGrpSpPr>
          <p:cNvPr id="83" name="Group 82"/>
          <p:cNvGrpSpPr/>
          <p:nvPr/>
        </p:nvGrpSpPr>
        <p:grpSpPr>
          <a:xfrm>
            <a:off x="2196773" y="1187309"/>
            <a:ext cx="1232402" cy="1307976"/>
            <a:chOff x="6663294" y="4155995"/>
            <a:chExt cx="1232402" cy="1307976"/>
          </a:xfrm>
        </p:grpSpPr>
        <p:grpSp>
          <p:nvGrpSpPr>
            <p:cNvPr id="84" name="Group 83"/>
            <p:cNvGrpSpPr/>
            <p:nvPr/>
          </p:nvGrpSpPr>
          <p:grpSpPr>
            <a:xfrm>
              <a:off x="6663294" y="4231569"/>
              <a:ext cx="1232402" cy="1232402"/>
              <a:chOff x="6172200" y="2133600"/>
              <a:chExt cx="1232402" cy="1232402"/>
            </a:xfrm>
          </p:grpSpPr>
          <p:pic>
            <p:nvPicPr>
              <p:cNvPr id="86" name="Picture 85"/>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6172200" y="2133600"/>
                <a:ext cx="1232402" cy="1232402"/>
              </a:xfrm>
              <a:prstGeom prst="rect">
                <a:avLst/>
              </a:prstGeom>
            </p:spPr>
          </p:pic>
          <p:pic>
            <p:nvPicPr>
              <p:cNvPr id="87" name="Picture 86"/>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400799" y="2209801"/>
                <a:ext cx="661921" cy="579986"/>
              </a:xfrm>
              <a:prstGeom prst="rect">
                <a:avLst/>
              </a:prstGeom>
            </p:spPr>
          </p:pic>
        </p:grpSp>
        <p:pic>
          <p:nvPicPr>
            <p:cNvPr id="85" name="Picture 84"/>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795727" y="4155995"/>
              <a:ext cx="831028" cy="1038785"/>
            </a:xfrm>
            <a:prstGeom prst="rect">
              <a:avLst/>
            </a:prstGeom>
          </p:spPr>
        </p:pic>
      </p:grpSp>
      <p:grpSp>
        <p:nvGrpSpPr>
          <p:cNvPr id="88" name="Group 87"/>
          <p:cNvGrpSpPr/>
          <p:nvPr/>
        </p:nvGrpSpPr>
        <p:grpSpPr>
          <a:xfrm>
            <a:off x="4433274" y="1659111"/>
            <a:ext cx="990600" cy="1076207"/>
            <a:chOff x="2675122" y="4648672"/>
            <a:chExt cx="990600" cy="1076207"/>
          </a:xfrm>
        </p:grpSpPr>
        <p:pic>
          <p:nvPicPr>
            <p:cNvPr id="89" name="Content Placeholder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bwMode="auto">
            <a:xfrm>
              <a:off x="2675122" y="4734279"/>
              <a:ext cx="990600" cy="990600"/>
            </a:xfrm>
            <a:prstGeom prst="rect">
              <a:avLst/>
            </a:prstGeom>
            <a:noFill/>
            <a:ln w="9525">
              <a:noFill/>
              <a:miter lim="800000"/>
              <a:headEnd/>
              <a:tailEnd/>
            </a:ln>
          </p:spPr>
        </p:pic>
        <p:pic>
          <p:nvPicPr>
            <p:cNvPr id="90" name="Picture 89"/>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827522" y="4648672"/>
              <a:ext cx="655822" cy="655822"/>
            </a:xfrm>
            <a:prstGeom prst="rect">
              <a:avLst/>
            </a:prstGeom>
          </p:spPr>
        </p:pic>
      </p:grpSp>
      <p:cxnSp>
        <p:nvCxnSpPr>
          <p:cNvPr id="108" name="Straight Arrow Connector 107"/>
          <p:cNvCxnSpPr/>
          <p:nvPr/>
        </p:nvCxnSpPr>
        <p:spPr>
          <a:xfrm flipH="1" flipV="1">
            <a:off x="2812973" y="2536759"/>
            <a:ext cx="547667" cy="706151"/>
          </a:xfrm>
          <a:prstGeom prst="straightConnector1">
            <a:avLst/>
          </a:prstGeom>
          <a:ln w="25400">
            <a:solidFill>
              <a:schemeClr val="accent6"/>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09" name="Straight Arrow Connector 108"/>
          <p:cNvCxnSpPr>
            <a:stCxn id="89" idx="1"/>
          </p:cNvCxnSpPr>
          <p:nvPr/>
        </p:nvCxnSpPr>
        <p:spPr>
          <a:xfrm flipH="1" flipV="1">
            <a:off x="3429174" y="1920558"/>
            <a:ext cx="1004100" cy="319460"/>
          </a:xfrm>
          <a:prstGeom prst="straightConnector1">
            <a:avLst/>
          </a:prstGeom>
          <a:ln w="25400">
            <a:solidFill>
              <a:schemeClr val="accent6"/>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10" name="Straight Arrow Connector 109"/>
          <p:cNvCxnSpPr>
            <a:endCxn id="89" idx="3"/>
          </p:cNvCxnSpPr>
          <p:nvPr/>
        </p:nvCxnSpPr>
        <p:spPr>
          <a:xfrm flipH="1">
            <a:off x="5423874" y="2238689"/>
            <a:ext cx="1904896" cy="1329"/>
          </a:xfrm>
          <a:prstGeom prst="straightConnector1">
            <a:avLst/>
          </a:prstGeom>
          <a:ln w="25400">
            <a:solidFill>
              <a:schemeClr val="accent6"/>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11" name="Straight Arrow Connector 110"/>
          <p:cNvCxnSpPr/>
          <p:nvPr/>
        </p:nvCxnSpPr>
        <p:spPr>
          <a:xfrm flipH="1" flipV="1">
            <a:off x="1910068" y="3756936"/>
            <a:ext cx="970261" cy="66881"/>
          </a:xfrm>
          <a:prstGeom prst="straightConnector1">
            <a:avLst/>
          </a:prstGeom>
          <a:ln w="25400">
            <a:solidFill>
              <a:schemeClr val="accent6"/>
            </a:solidFill>
            <a:headEnd type="arrow"/>
            <a:tailEnd type="arrow"/>
          </a:ln>
        </p:spPr>
        <p:style>
          <a:lnRef idx="1">
            <a:schemeClr val="accent1"/>
          </a:lnRef>
          <a:fillRef idx="0">
            <a:schemeClr val="accent1"/>
          </a:fillRef>
          <a:effectRef idx="0">
            <a:schemeClr val="accent1"/>
          </a:effectRef>
          <a:fontRef idx="minor">
            <a:schemeClr val="tx1"/>
          </a:fontRef>
        </p:style>
      </p:cxnSp>
      <p:grpSp>
        <p:nvGrpSpPr>
          <p:cNvPr id="4" name="Group 3"/>
          <p:cNvGrpSpPr/>
          <p:nvPr/>
        </p:nvGrpSpPr>
        <p:grpSpPr>
          <a:xfrm rot="17566352">
            <a:off x="1095458" y="2138483"/>
            <a:ext cx="1640319" cy="504693"/>
            <a:chOff x="3360643" y="1154418"/>
            <a:chExt cx="4682235" cy="504693"/>
          </a:xfrm>
        </p:grpSpPr>
        <p:cxnSp>
          <p:nvCxnSpPr>
            <p:cNvPr id="112" name="Straight Arrow Connector 111"/>
            <p:cNvCxnSpPr>
              <a:endCxn id="49" idx="0"/>
            </p:cNvCxnSpPr>
            <p:nvPr/>
          </p:nvCxnSpPr>
          <p:spPr>
            <a:xfrm flipV="1">
              <a:off x="3360643" y="1483109"/>
              <a:ext cx="4682235" cy="176002"/>
            </a:xfrm>
            <a:prstGeom prst="straightConnector1">
              <a:avLst/>
            </a:prstGeom>
            <a:ln w="25400">
              <a:solidFill>
                <a:srgbClr val="C00000"/>
              </a:solidFill>
              <a:headEnd type="arrow"/>
              <a:tailEnd type="arrow"/>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rot="21414242">
              <a:off x="4849152" y="1154418"/>
              <a:ext cx="1326069" cy="369332"/>
            </a:xfrm>
            <a:prstGeom prst="rect">
              <a:avLst/>
            </a:prstGeom>
          </p:spPr>
          <p:txBody>
            <a:bodyPr wrap="none">
              <a:spAutoFit/>
            </a:bodyPr>
            <a:lstStyle/>
            <a:p>
              <a:r>
                <a:rPr lang="en-US" dirty="0" err="1">
                  <a:solidFill>
                    <a:srgbClr val="FF0000"/>
                  </a:solidFill>
                  <a:effectLst>
                    <a:outerShdw blurRad="38100" dist="38100" dir="2700000" algn="tl">
                      <a:srgbClr val="000000">
                        <a:alpha val="43137"/>
                      </a:srgbClr>
                    </a:outerShdw>
                  </a:effectLst>
                </a:rPr>
                <a:t>DoS</a:t>
              </a:r>
              <a:r>
                <a:rPr lang="en-US" dirty="0">
                  <a:solidFill>
                    <a:srgbClr val="FF0000"/>
                  </a:solidFill>
                  <a:effectLst>
                    <a:outerShdw blurRad="38100" dist="38100" dir="2700000" algn="tl">
                      <a:srgbClr val="000000">
                        <a:alpha val="43137"/>
                      </a:srgbClr>
                    </a:outerShdw>
                  </a:effectLst>
                </a:rPr>
                <a:t> Attack</a:t>
              </a:r>
            </a:p>
          </p:txBody>
        </p:sp>
      </p:grpSp>
      <p:grpSp>
        <p:nvGrpSpPr>
          <p:cNvPr id="61" name="Group 60"/>
          <p:cNvGrpSpPr/>
          <p:nvPr/>
        </p:nvGrpSpPr>
        <p:grpSpPr>
          <a:xfrm>
            <a:off x="3178938" y="1185222"/>
            <a:ext cx="4682235" cy="504693"/>
            <a:chOff x="3360641" y="1154418"/>
            <a:chExt cx="4682235" cy="504693"/>
          </a:xfrm>
        </p:grpSpPr>
        <p:cxnSp>
          <p:nvCxnSpPr>
            <p:cNvPr id="70" name="Straight Arrow Connector 69"/>
            <p:cNvCxnSpPr/>
            <p:nvPr/>
          </p:nvCxnSpPr>
          <p:spPr>
            <a:xfrm flipV="1">
              <a:off x="3360641" y="1483109"/>
              <a:ext cx="4682235" cy="176002"/>
            </a:xfrm>
            <a:prstGeom prst="straightConnector1">
              <a:avLst/>
            </a:prstGeom>
            <a:ln w="25400">
              <a:solidFill>
                <a:srgbClr val="C00000"/>
              </a:solidFill>
              <a:headEnd type="arrow"/>
              <a:tailEnd type="arrow"/>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cxnSp>
        <p:sp>
          <p:nvSpPr>
            <p:cNvPr id="71" name="Rectangle 70"/>
            <p:cNvSpPr/>
            <p:nvPr/>
          </p:nvSpPr>
          <p:spPr>
            <a:xfrm rot="21414242">
              <a:off x="4849152" y="1154418"/>
              <a:ext cx="1326069" cy="369332"/>
            </a:xfrm>
            <a:prstGeom prst="rect">
              <a:avLst/>
            </a:prstGeom>
          </p:spPr>
          <p:txBody>
            <a:bodyPr wrap="none">
              <a:spAutoFit/>
            </a:bodyPr>
            <a:lstStyle/>
            <a:p>
              <a:r>
                <a:rPr lang="en-US" dirty="0" err="1">
                  <a:solidFill>
                    <a:srgbClr val="FF0000"/>
                  </a:solidFill>
                  <a:effectLst>
                    <a:outerShdw blurRad="38100" dist="38100" dir="2700000" algn="tl">
                      <a:srgbClr val="000000">
                        <a:alpha val="43137"/>
                      </a:srgbClr>
                    </a:outerShdw>
                  </a:effectLst>
                </a:rPr>
                <a:t>DoS</a:t>
              </a:r>
              <a:r>
                <a:rPr lang="en-US" dirty="0">
                  <a:solidFill>
                    <a:srgbClr val="FF0000"/>
                  </a:solidFill>
                  <a:effectLst>
                    <a:outerShdw blurRad="38100" dist="38100" dir="2700000" algn="tl">
                      <a:srgbClr val="000000">
                        <a:alpha val="43137"/>
                      </a:srgbClr>
                    </a:outerShdw>
                  </a:effectLst>
                </a:rPr>
                <a:t> Attack</a:t>
              </a:r>
            </a:p>
          </p:txBody>
        </p:sp>
      </p:grpSp>
      <p:grpSp>
        <p:nvGrpSpPr>
          <p:cNvPr id="73" name="Group 72"/>
          <p:cNvGrpSpPr/>
          <p:nvPr/>
        </p:nvGrpSpPr>
        <p:grpSpPr>
          <a:xfrm>
            <a:off x="8556601" y="1893137"/>
            <a:ext cx="587399" cy="558352"/>
            <a:chOff x="2236803" y="4547202"/>
            <a:chExt cx="587399" cy="558352"/>
          </a:xfrm>
        </p:grpSpPr>
        <p:pic>
          <p:nvPicPr>
            <p:cNvPr id="74" name="Picture 2" descr="C:\Users\adrian\AppData\Local\Microsoft\Windows\Temporary Internet Files\Content.IE5\18KNPZ2C\MC900434844[1].pn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2265850" y="4547202"/>
              <a:ext cx="558352" cy="558352"/>
            </a:xfrm>
            <a:prstGeom prst="rect">
              <a:avLst/>
            </a:prstGeom>
            <a:noFill/>
            <a:extLst>
              <a:ext uri="{909E8E84-426E-40dd-AFC4-6F175D3DCCD1}">
                <a14:hiddenFill xmlns:a14="http://schemas.microsoft.com/office/drawing/2010/main">
                  <a:solidFill>
                    <a:srgbClr val="FFFFFF"/>
                  </a:solidFill>
                </a14:hiddenFill>
              </a:ext>
            </a:extLst>
          </p:spPr>
        </p:pic>
        <p:sp>
          <p:nvSpPr>
            <p:cNvPr id="75" name="Rectangle 74"/>
            <p:cNvSpPr/>
            <p:nvPr/>
          </p:nvSpPr>
          <p:spPr>
            <a:xfrm>
              <a:off x="2236803" y="4749680"/>
              <a:ext cx="482907" cy="261610"/>
            </a:xfrm>
            <a:prstGeom prst="rect">
              <a:avLst/>
            </a:prstGeom>
          </p:spPr>
          <p:txBody>
            <a:bodyPr wrap="square">
              <a:spAutoFit/>
            </a:bodyPr>
            <a:lstStyle/>
            <a:p>
              <a:endParaRPr lang="en-US" sz="1100" b="1" dirty="0">
                <a:solidFill>
                  <a:schemeClr val="bg1"/>
                </a:solidFill>
              </a:endParaRPr>
            </a:p>
          </p:txBody>
        </p:sp>
      </p:grpSp>
      <p:pic>
        <p:nvPicPr>
          <p:cNvPr id="77" name="Picture 76" descr="C:\Users\adrian\AppData\Local\Microsoft\Windows\Temporary Internet Files\Content.IE5\8DK5E96P\MC900431637[1].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436613" y="3925481"/>
            <a:ext cx="1428211" cy="1428211"/>
          </a:xfrm>
          <a:prstGeom prst="rect">
            <a:avLst/>
          </a:prstGeom>
          <a:noFill/>
          <a:extLst>
            <a:ext uri="{909E8E84-426E-40dd-AFC4-6F175D3DCCD1}">
              <a14:hiddenFill xmlns:a14="http://schemas.microsoft.com/office/drawing/2010/main">
                <a:solidFill>
                  <a:srgbClr val="FFFFFF"/>
                </a:solidFill>
              </a14:hiddenFill>
            </a:ext>
          </a:extLst>
        </p:spPr>
      </p:pic>
      <p:cxnSp>
        <p:nvCxnSpPr>
          <p:cNvPr id="82" name="Straight Arrow Connector 81"/>
          <p:cNvCxnSpPr>
            <a:stCxn id="77" idx="1"/>
            <a:endCxn id="32" idx="3"/>
          </p:cNvCxnSpPr>
          <p:nvPr/>
        </p:nvCxnSpPr>
        <p:spPr>
          <a:xfrm flipH="1" flipV="1">
            <a:off x="6597485" y="3867950"/>
            <a:ext cx="839128" cy="771637"/>
          </a:xfrm>
          <a:prstGeom prst="straightConnector1">
            <a:avLst/>
          </a:prstGeom>
          <a:ln w="25400">
            <a:solidFill>
              <a:srgbClr val="00B05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1" name="Freeform 10"/>
          <p:cNvSpPr/>
          <p:nvPr/>
        </p:nvSpPr>
        <p:spPr>
          <a:xfrm>
            <a:off x="2834640" y="2407920"/>
            <a:ext cx="4693920" cy="2346960"/>
          </a:xfrm>
          <a:custGeom>
            <a:avLst/>
            <a:gdLst>
              <a:gd name="connsiteX0" fmla="*/ 0 w 4693920"/>
              <a:gd name="connsiteY0" fmla="*/ 0 h 2346960"/>
              <a:gd name="connsiteX1" fmla="*/ 40640 w 4693920"/>
              <a:gd name="connsiteY1" fmla="*/ 50800 h 2346960"/>
              <a:gd name="connsiteX2" fmla="*/ 101600 w 4693920"/>
              <a:gd name="connsiteY2" fmla="*/ 111760 h 2346960"/>
              <a:gd name="connsiteX3" fmla="*/ 142240 w 4693920"/>
              <a:gd name="connsiteY3" fmla="*/ 172720 h 2346960"/>
              <a:gd name="connsiteX4" fmla="*/ 172720 w 4693920"/>
              <a:gd name="connsiteY4" fmla="*/ 243840 h 2346960"/>
              <a:gd name="connsiteX5" fmla="*/ 193040 w 4693920"/>
              <a:gd name="connsiteY5" fmla="*/ 314960 h 2346960"/>
              <a:gd name="connsiteX6" fmla="*/ 213360 w 4693920"/>
              <a:gd name="connsiteY6" fmla="*/ 355600 h 2346960"/>
              <a:gd name="connsiteX7" fmla="*/ 233680 w 4693920"/>
              <a:gd name="connsiteY7" fmla="*/ 436880 h 2346960"/>
              <a:gd name="connsiteX8" fmla="*/ 274320 w 4693920"/>
              <a:gd name="connsiteY8" fmla="*/ 538480 h 2346960"/>
              <a:gd name="connsiteX9" fmla="*/ 284480 w 4693920"/>
              <a:gd name="connsiteY9" fmla="*/ 568960 h 2346960"/>
              <a:gd name="connsiteX10" fmla="*/ 304800 w 4693920"/>
              <a:gd name="connsiteY10" fmla="*/ 599440 h 2346960"/>
              <a:gd name="connsiteX11" fmla="*/ 314960 w 4693920"/>
              <a:gd name="connsiteY11" fmla="*/ 629920 h 2346960"/>
              <a:gd name="connsiteX12" fmla="*/ 335280 w 4693920"/>
              <a:gd name="connsiteY12" fmla="*/ 660400 h 2346960"/>
              <a:gd name="connsiteX13" fmla="*/ 365760 w 4693920"/>
              <a:gd name="connsiteY13" fmla="*/ 721360 h 2346960"/>
              <a:gd name="connsiteX14" fmla="*/ 396240 w 4693920"/>
              <a:gd name="connsiteY14" fmla="*/ 741680 h 2346960"/>
              <a:gd name="connsiteX15" fmla="*/ 447040 w 4693920"/>
              <a:gd name="connsiteY15" fmla="*/ 833120 h 2346960"/>
              <a:gd name="connsiteX16" fmla="*/ 477520 w 4693920"/>
              <a:gd name="connsiteY16" fmla="*/ 863600 h 2346960"/>
              <a:gd name="connsiteX17" fmla="*/ 528320 w 4693920"/>
              <a:gd name="connsiteY17" fmla="*/ 924560 h 2346960"/>
              <a:gd name="connsiteX18" fmla="*/ 558800 w 4693920"/>
              <a:gd name="connsiteY18" fmla="*/ 934720 h 2346960"/>
              <a:gd name="connsiteX19" fmla="*/ 579120 w 4693920"/>
              <a:gd name="connsiteY19" fmla="*/ 965200 h 2346960"/>
              <a:gd name="connsiteX20" fmla="*/ 609600 w 4693920"/>
              <a:gd name="connsiteY20" fmla="*/ 1026160 h 2346960"/>
              <a:gd name="connsiteX21" fmla="*/ 640080 w 4693920"/>
              <a:gd name="connsiteY21" fmla="*/ 1046480 h 2346960"/>
              <a:gd name="connsiteX22" fmla="*/ 701040 w 4693920"/>
              <a:gd name="connsiteY22" fmla="*/ 1137920 h 2346960"/>
              <a:gd name="connsiteX23" fmla="*/ 721360 w 4693920"/>
              <a:gd name="connsiteY23" fmla="*/ 1168400 h 2346960"/>
              <a:gd name="connsiteX24" fmla="*/ 731520 w 4693920"/>
              <a:gd name="connsiteY24" fmla="*/ 1198880 h 2346960"/>
              <a:gd name="connsiteX25" fmla="*/ 751840 w 4693920"/>
              <a:gd name="connsiteY25" fmla="*/ 1229360 h 2346960"/>
              <a:gd name="connsiteX26" fmla="*/ 772160 w 4693920"/>
              <a:gd name="connsiteY26" fmla="*/ 1290320 h 2346960"/>
              <a:gd name="connsiteX27" fmla="*/ 802640 w 4693920"/>
              <a:gd name="connsiteY27" fmla="*/ 1351280 h 2346960"/>
              <a:gd name="connsiteX28" fmla="*/ 833120 w 4693920"/>
              <a:gd name="connsiteY28" fmla="*/ 1371600 h 2346960"/>
              <a:gd name="connsiteX29" fmla="*/ 863600 w 4693920"/>
              <a:gd name="connsiteY29" fmla="*/ 1381760 h 2346960"/>
              <a:gd name="connsiteX30" fmla="*/ 975360 w 4693920"/>
              <a:gd name="connsiteY30" fmla="*/ 1351280 h 2346960"/>
              <a:gd name="connsiteX31" fmla="*/ 1016000 w 4693920"/>
              <a:gd name="connsiteY31" fmla="*/ 1341120 h 2346960"/>
              <a:gd name="connsiteX32" fmla="*/ 1097280 w 4693920"/>
              <a:gd name="connsiteY32" fmla="*/ 1290320 h 2346960"/>
              <a:gd name="connsiteX33" fmla="*/ 1127760 w 4693920"/>
              <a:gd name="connsiteY33" fmla="*/ 1259840 h 2346960"/>
              <a:gd name="connsiteX34" fmla="*/ 1168400 w 4693920"/>
              <a:gd name="connsiteY34" fmla="*/ 1229360 h 2346960"/>
              <a:gd name="connsiteX35" fmla="*/ 1239520 w 4693920"/>
              <a:gd name="connsiteY35" fmla="*/ 1148080 h 2346960"/>
              <a:gd name="connsiteX36" fmla="*/ 1280160 w 4693920"/>
              <a:gd name="connsiteY36" fmla="*/ 1117600 h 2346960"/>
              <a:gd name="connsiteX37" fmla="*/ 1310640 w 4693920"/>
              <a:gd name="connsiteY37" fmla="*/ 1076960 h 2346960"/>
              <a:gd name="connsiteX38" fmla="*/ 1341120 w 4693920"/>
              <a:gd name="connsiteY38" fmla="*/ 1046480 h 2346960"/>
              <a:gd name="connsiteX39" fmla="*/ 1381760 w 4693920"/>
              <a:gd name="connsiteY39" fmla="*/ 995680 h 2346960"/>
              <a:gd name="connsiteX40" fmla="*/ 1412240 w 4693920"/>
              <a:gd name="connsiteY40" fmla="*/ 965200 h 2346960"/>
              <a:gd name="connsiteX41" fmla="*/ 1463040 w 4693920"/>
              <a:gd name="connsiteY41" fmla="*/ 924560 h 2346960"/>
              <a:gd name="connsiteX42" fmla="*/ 1503680 w 4693920"/>
              <a:gd name="connsiteY42" fmla="*/ 894080 h 2346960"/>
              <a:gd name="connsiteX43" fmla="*/ 1564640 w 4693920"/>
              <a:gd name="connsiteY43" fmla="*/ 843280 h 2346960"/>
              <a:gd name="connsiteX44" fmla="*/ 1595120 w 4693920"/>
              <a:gd name="connsiteY44" fmla="*/ 833120 h 2346960"/>
              <a:gd name="connsiteX45" fmla="*/ 1656080 w 4693920"/>
              <a:gd name="connsiteY45" fmla="*/ 772160 h 2346960"/>
              <a:gd name="connsiteX46" fmla="*/ 1737360 w 4693920"/>
              <a:gd name="connsiteY46" fmla="*/ 721360 h 2346960"/>
              <a:gd name="connsiteX47" fmla="*/ 1778000 w 4693920"/>
              <a:gd name="connsiteY47" fmla="*/ 701040 h 2346960"/>
              <a:gd name="connsiteX48" fmla="*/ 1869440 w 4693920"/>
              <a:gd name="connsiteY48" fmla="*/ 640080 h 2346960"/>
              <a:gd name="connsiteX49" fmla="*/ 1930400 w 4693920"/>
              <a:gd name="connsiteY49" fmla="*/ 579120 h 2346960"/>
              <a:gd name="connsiteX50" fmla="*/ 2021840 w 4693920"/>
              <a:gd name="connsiteY50" fmla="*/ 487680 h 2346960"/>
              <a:gd name="connsiteX51" fmla="*/ 2052320 w 4693920"/>
              <a:gd name="connsiteY51" fmla="*/ 457200 h 2346960"/>
              <a:gd name="connsiteX52" fmla="*/ 2092960 w 4693920"/>
              <a:gd name="connsiteY52" fmla="*/ 426720 h 2346960"/>
              <a:gd name="connsiteX53" fmla="*/ 2113280 w 4693920"/>
              <a:gd name="connsiteY53" fmla="*/ 396240 h 2346960"/>
              <a:gd name="connsiteX54" fmla="*/ 2184400 w 4693920"/>
              <a:gd name="connsiteY54" fmla="*/ 345440 h 2346960"/>
              <a:gd name="connsiteX55" fmla="*/ 2194560 w 4693920"/>
              <a:gd name="connsiteY55" fmla="*/ 314960 h 2346960"/>
              <a:gd name="connsiteX56" fmla="*/ 2275840 w 4693920"/>
              <a:gd name="connsiteY56" fmla="*/ 274320 h 2346960"/>
              <a:gd name="connsiteX57" fmla="*/ 2306320 w 4693920"/>
              <a:gd name="connsiteY57" fmla="*/ 254000 h 2346960"/>
              <a:gd name="connsiteX58" fmla="*/ 2326640 w 4693920"/>
              <a:gd name="connsiteY58" fmla="*/ 284480 h 2346960"/>
              <a:gd name="connsiteX59" fmla="*/ 2367280 w 4693920"/>
              <a:gd name="connsiteY59" fmla="*/ 386080 h 2346960"/>
              <a:gd name="connsiteX60" fmla="*/ 2407920 w 4693920"/>
              <a:gd name="connsiteY60" fmla="*/ 457200 h 2346960"/>
              <a:gd name="connsiteX61" fmla="*/ 2428240 w 4693920"/>
              <a:gd name="connsiteY61" fmla="*/ 497840 h 2346960"/>
              <a:gd name="connsiteX62" fmla="*/ 2499360 w 4693920"/>
              <a:gd name="connsiteY62" fmla="*/ 609600 h 2346960"/>
              <a:gd name="connsiteX63" fmla="*/ 2509520 w 4693920"/>
              <a:gd name="connsiteY63" fmla="*/ 640080 h 2346960"/>
              <a:gd name="connsiteX64" fmla="*/ 2529840 w 4693920"/>
              <a:gd name="connsiteY64" fmla="*/ 670560 h 2346960"/>
              <a:gd name="connsiteX65" fmla="*/ 2590800 w 4693920"/>
              <a:gd name="connsiteY65" fmla="*/ 772160 h 2346960"/>
              <a:gd name="connsiteX66" fmla="*/ 2611120 w 4693920"/>
              <a:gd name="connsiteY66" fmla="*/ 802640 h 2346960"/>
              <a:gd name="connsiteX67" fmla="*/ 2651760 w 4693920"/>
              <a:gd name="connsiteY67" fmla="*/ 883920 h 2346960"/>
              <a:gd name="connsiteX68" fmla="*/ 2682240 w 4693920"/>
              <a:gd name="connsiteY68" fmla="*/ 934720 h 2346960"/>
              <a:gd name="connsiteX69" fmla="*/ 2743200 w 4693920"/>
              <a:gd name="connsiteY69" fmla="*/ 995680 h 2346960"/>
              <a:gd name="connsiteX70" fmla="*/ 2794000 w 4693920"/>
              <a:gd name="connsiteY70" fmla="*/ 1046480 h 2346960"/>
              <a:gd name="connsiteX71" fmla="*/ 2834640 w 4693920"/>
              <a:gd name="connsiteY71" fmla="*/ 1107440 h 2346960"/>
              <a:gd name="connsiteX72" fmla="*/ 2875280 w 4693920"/>
              <a:gd name="connsiteY72" fmla="*/ 1137920 h 2346960"/>
              <a:gd name="connsiteX73" fmla="*/ 2946400 w 4693920"/>
              <a:gd name="connsiteY73" fmla="*/ 1209040 h 2346960"/>
              <a:gd name="connsiteX74" fmla="*/ 2976880 w 4693920"/>
              <a:gd name="connsiteY74" fmla="*/ 1229360 h 2346960"/>
              <a:gd name="connsiteX75" fmla="*/ 3037840 w 4693920"/>
              <a:gd name="connsiteY75" fmla="*/ 1290320 h 2346960"/>
              <a:gd name="connsiteX76" fmla="*/ 3078480 w 4693920"/>
              <a:gd name="connsiteY76" fmla="*/ 1320800 h 2346960"/>
              <a:gd name="connsiteX77" fmla="*/ 3108960 w 4693920"/>
              <a:gd name="connsiteY77" fmla="*/ 1351280 h 2346960"/>
              <a:gd name="connsiteX78" fmla="*/ 3200400 w 4693920"/>
              <a:gd name="connsiteY78" fmla="*/ 1432560 h 2346960"/>
              <a:gd name="connsiteX79" fmla="*/ 3251200 w 4693920"/>
              <a:gd name="connsiteY79" fmla="*/ 1493520 h 2346960"/>
              <a:gd name="connsiteX80" fmla="*/ 3281680 w 4693920"/>
              <a:gd name="connsiteY80" fmla="*/ 1513840 h 2346960"/>
              <a:gd name="connsiteX81" fmla="*/ 3342640 w 4693920"/>
              <a:gd name="connsiteY81" fmla="*/ 1574800 h 2346960"/>
              <a:gd name="connsiteX82" fmla="*/ 3403600 w 4693920"/>
              <a:gd name="connsiteY82" fmla="*/ 1615440 h 2346960"/>
              <a:gd name="connsiteX83" fmla="*/ 3423920 w 4693920"/>
              <a:gd name="connsiteY83" fmla="*/ 1645920 h 2346960"/>
              <a:gd name="connsiteX84" fmla="*/ 3484880 w 4693920"/>
              <a:gd name="connsiteY84" fmla="*/ 1676400 h 2346960"/>
              <a:gd name="connsiteX85" fmla="*/ 3505200 w 4693920"/>
              <a:gd name="connsiteY85" fmla="*/ 1706880 h 2346960"/>
              <a:gd name="connsiteX86" fmla="*/ 3535680 w 4693920"/>
              <a:gd name="connsiteY86" fmla="*/ 1717040 h 2346960"/>
              <a:gd name="connsiteX87" fmla="*/ 3566160 w 4693920"/>
              <a:gd name="connsiteY87" fmla="*/ 1737360 h 2346960"/>
              <a:gd name="connsiteX88" fmla="*/ 3667760 w 4693920"/>
              <a:gd name="connsiteY88" fmla="*/ 1808480 h 2346960"/>
              <a:gd name="connsiteX89" fmla="*/ 3759200 w 4693920"/>
              <a:gd name="connsiteY89" fmla="*/ 1838960 h 2346960"/>
              <a:gd name="connsiteX90" fmla="*/ 3820160 w 4693920"/>
              <a:gd name="connsiteY90" fmla="*/ 1879600 h 2346960"/>
              <a:gd name="connsiteX91" fmla="*/ 3891280 w 4693920"/>
              <a:gd name="connsiteY91" fmla="*/ 1930400 h 2346960"/>
              <a:gd name="connsiteX92" fmla="*/ 4074160 w 4693920"/>
              <a:gd name="connsiteY92" fmla="*/ 2032000 h 2346960"/>
              <a:gd name="connsiteX93" fmla="*/ 4114800 w 4693920"/>
              <a:gd name="connsiteY93" fmla="*/ 2062480 h 2346960"/>
              <a:gd name="connsiteX94" fmla="*/ 4216400 w 4693920"/>
              <a:gd name="connsiteY94" fmla="*/ 2103120 h 2346960"/>
              <a:gd name="connsiteX95" fmla="*/ 4287520 w 4693920"/>
              <a:gd name="connsiteY95" fmla="*/ 2133600 h 2346960"/>
              <a:gd name="connsiteX96" fmla="*/ 4318000 w 4693920"/>
              <a:gd name="connsiteY96" fmla="*/ 2153920 h 2346960"/>
              <a:gd name="connsiteX97" fmla="*/ 4368800 w 4693920"/>
              <a:gd name="connsiteY97" fmla="*/ 2174240 h 2346960"/>
              <a:gd name="connsiteX98" fmla="*/ 4409440 w 4693920"/>
              <a:gd name="connsiteY98" fmla="*/ 2204720 h 2346960"/>
              <a:gd name="connsiteX99" fmla="*/ 4541520 w 4693920"/>
              <a:gd name="connsiteY99" fmla="*/ 2255520 h 2346960"/>
              <a:gd name="connsiteX100" fmla="*/ 4592320 w 4693920"/>
              <a:gd name="connsiteY100" fmla="*/ 2275840 h 2346960"/>
              <a:gd name="connsiteX101" fmla="*/ 4683760 w 4693920"/>
              <a:gd name="connsiteY101" fmla="*/ 2326640 h 2346960"/>
              <a:gd name="connsiteX102" fmla="*/ 4693920 w 4693920"/>
              <a:gd name="connsiteY102" fmla="*/ 2346960 h 234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4693920" h="2346960">
                <a:moveTo>
                  <a:pt x="0" y="0"/>
                </a:moveTo>
                <a:cubicBezTo>
                  <a:pt x="13547" y="16933"/>
                  <a:pt x="26053" y="34754"/>
                  <a:pt x="40640" y="50800"/>
                </a:cubicBezTo>
                <a:cubicBezTo>
                  <a:pt x="59970" y="72064"/>
                  <a:pt x="85660" y="87850"/>
                  <a:pt x="101600" y="111760"/>
                </a:cubicBezTo>
                <a:lnTo>
                  <a:pt x="142240" y="172720"/>
                </a:lnTo>
                <a:cubicBezTo>
                  <a:pt x="163385" y="257300"/>
                  <a:pt x="137638" y="173676"/>
                  <a:pt x="172720" y="243840"/>
                </a:cubicBezTo>
                <a:cubicBezTo>
                  <a:pt x="185001" y="268402"/>
                  <a:pt x="183274" y="288918"/>
                  <a:pt x="193040" y="314960"/>
                </a:cubicBezTo>
                <a:cubicBezTo>
                  <a:pt x="198358" y="329141"/>
                  <a:pt x="208571" y="341232"/>
                  <a:pt x="213360" y="355600"/>
                </a:cubicBezTo>
                <a:cubicBezTo>
                  <a:pt x="222191" y="382094"/>
                  <a:pt x="221191" y="411901"/>
                  <a:pt x="233680" y="436880"/>
                </a:cubicBezTo>
                <a:cubicBezTo>
                  <a:pt x="263579" y="496678"/>
                  <a:pt x="249211" y="463152"/>
                  <a:pt x="274320" y="538480"/>
                </a:cubicBezTo>
                <a:cubicBezTo>
                  <a:pt x="277707" y="548640"/>
                  <a:pt x="278539" y="560049"/>
                  <a:pt x="284480" y="568960"/>
                </a:cubicBezTo>
                <a:cubicBezTo>
                  <a:pt x="291253" y="579120"/>
                  <a:pt x="299339" y="588518"/>
                  <a:pt x="304800" y="599440"/>
                </a:cubicBezTo>
                <a:cubicBezTo>
                  <a:pt x="309589" y="609019"/>
                  <a:pt x="310171" y="620341"/>
                  <a:pt x="314960" y="629920"/>
                </a:cubicBezTo>
                <a:cubicBezTo>
                  <a:pt x="320421" y="640842"/>
                  <a:pt x="329819" y="649478"/>
                  <a:pt x="335280" y="660400"/>
                </a:cubicBezTo>
                <a:cubicBezTo>
                  <a:pt x="351807" y="693454"/>
                  <a:pt x="336643" y="692243"/>
                  <a:pt x="365760" y="721360"/>
                </a:cubicBezTo>
                <a:cubicBezTo>
                  <a:pt x="374394" y="729994"/>
                  <a:pt x="386080" y="734907"/>
                  <a:pt x="396240" y="741680"/>
                </a:cubicBezTo>
                <a:cubicBezTo>
                  <a:pt x="409016" y="780008"/>
                  <a:pt x="412105" y="798185"/>
                  <a:pt x="447040" y="833120"/>
                </a:cubicBezTo>
                <a:cubicBezTo>
                  <a:pt x="457200" y="843280"/>
                  <a:pt x="468322" y="852562"/>
                  <a:pt x="477520" y="863600"/>
                </a:cubicBezTo>
                <a:cubicBezTo>
                  <a:pt x="500948" y="891713"/>
                  <a:pt x="494927" y="902298"/>
                  <a:pt x="528320" y="924560"/>
                </a:cubicBezTo>
                <a:cubicBezTo>
                  <a:pt x="537231" y="930501"/>
                  <a:pt x="548640" y="931333"/>
                  <a:pt x="558800" y="934720"/>
                </a:cubicBezTo>
                <a:cubicBezTo>
                  <a:pt x="565573" y="944880"/>
                  <a:pt x="573659" y="954278"/>
                  <a:pt x="579120" y="965200"/>
                </a:cubicBezTo>
                <a:cubicBezTo>
                  <a:pt x="595647" y="998254"/>
                  <a:pt x="580483" y="997043"/>
                  <a:pt x="609600" y="1026160"/>
                </a:cubicBezTo>
                <a:cubicBezTo>
                  <a:pt x="618234" y="1034794"/>
                  <a:pt x="629920" y="1039707"/>
                  <a:pt x="640080" y="1046480"/>
                </a:cubicBezTo>
                <a:lnTo>
                  <a:pt x="701040" y="1137920"/>
                </a:lnTo>
                <a:cubicBezTo>
                  <a:pt x="707813" y="1148080"/>
                  <a:pt x="717499" y="1156816"/>
                  <a:pt x="721360" y="1168400"/>
                </a:cubicBezTo>
                <a:cubicBezTo>
                  <a:pt x="724747" y="1178560"/>
                  <a:pt x="726731" y="1189301"/>
                  <a:pt x="731520" y="1198880"/>
                </a:cubicBezTo>
                <a:cubicBezTo>
                  <a:pt x="736981" y="1209802"/>
                  <a:pt x="746881" y="1218202"/>
                  <a:pt x="751840" y="1229360"/>
                </a:cubicBezTo>
                <a:cubicBezTo>
                  <a:pt x="760539" y="1248933"/>
                  <a:pt x="765387" y="1270000"/>
                  <a:pt x="772160" y="1290320"/>
                </a:cubicBezTo>
                <a:cubicBezTo>
                  <a:pt x="780423" y="1315110"/>
                  <a:pt x="782945" y="1331585"/>
                  <a:pt x="802640" y="1351280"/>
                </a:cubicBezTo>
                <a:cubicBezTo>
                  <a:pt x="811274" y="1359914"/>
                  <a:pt x="822198" y="1366139"/>
                  <a:pt x="833120" y="1371600"/>
                </a:cubicBezTo>
                <a:cubicBezTo>
                  <a:pt x="842699" y="1376389"/>
                  <a:pt x="853440" y="1378373"/>
                  <a:pt x="863600" y="1381760"/>
                </a:cubicBezTo>
                <a:cubicBezTo>
                  <a:pt x="955521" y="1358780"/>
                  <a:pt x="842501" y="1387514"/>
                  <a:pt x="975360" y="1351280"/>
                </a:cubicBezTo>
                <a:cubicBezTo>
                  <a:pt x="988832" y="1347606"/>
                  <a:pt x="1002453" y="1344507"/>
                  <a:pt x="1016000" y="1341120"/>
                </a:cubicBezTo>
                <a:cubicBezTo>
                  <a:pt x="1023081" y="1336871"/>
                  <a:pt x="1083877" y="1301489"/>
                  <a:pt x="1097280" y="1290320"/>
                </a:cubicBezTo>
                <a:cubicBezTo>
                  <a:pt x="1108318" y="1281122"/>
                  <a:pt x="1116851" y="1269191"/>
                  <a:pt x="1127760" y="1259840"/>
                </a:cubicBezTo>
                <a:cubicBezTo>
                  <a:pt x="1140617" y="1248820"/>
                  <a:pt x="1155543" y="1240380"/>
                  <a:pt x="1168400" y="1229360"/>
                </a:cubicBezTo>
                <a:cubicBezTo>
                  <a:pt x="1225931" y="1180048"/>
                  <a:pt x="1172220" y="1215380"/>
                  <a:pt x="1239520" y="1148080"/>
                </a:cubicBezTo>
                <a:cubicBezTo>
                  <a:pt x="1251494" y="1136106"/>
                  <a:pt x="1268186" y="1129574"/>
                  <a:pt x="1280160" y="1117600"/>
                </a:cubicBezTo>
                <a:cubicBezTo>
                  <a:pt x="1292134" y="1105626"/>
                  <a:pt x="1299620" y="1089817"/>
                  <a:pt x="1310640" y="1076960"/>
                </a:cubicBezTo>
                <a:cubicBezTo>
                  <a:pt x="1319991" y="1066051"/>
                  <a:pt x="1331658" y="1057293"/>
                  <a:pt x="1341120" y="1046480"/>
                </a:cubicBezTo>
                <a:cubicBezTo>
                  <a:pt x="1355400" y="1030160"/>
                  <a:pt x="1367480" y="1012000"/>
                  <a:pt x="1381760" y="995680"/>
                </a:cubicBezTo>
                <a:cubicBezTo>
                  <a:pt x="1391222" y="984867"/>
                  <a:pt x="1403042" y="976238"/>
                  <a:pt x="1412240" y="965200"/>
                </a:cubicBezTo>
                <a:cubicBezTo>
                  <a:pt x="1447591" y="922779"/>
                  <a:pt x="1413003" y="941239"/>
                  <a:pt x="1463040" y="924560"/>
                </a:cubicBezTo>
                <a:cubicBezTo>
                  <a:pt x="1476587" y="914400"/>
                  <a:pt x="1490457" y="904658"/>
                  <a:pt x="1503680" y="894080"/>
                </a:cubicBezTo>
                <a:cubicBezTo>
                  <a:pt x="1524335" y="877556"/>
                  <a:pt x="1542632" y="857952"/>
                  <a:pt x="1564640" y="843280"/>
                </a:cubicBezTo>
                <a:cubicBezTo>
                  <a:pt x="1573551" y="837339"/>
                  <a:pt x="1584960" y="836507"/>
                  <a:pt x="1595120" y="833120"/>
                </a:cubicBezTo>
                <a:cubicBezTo>
                  <a:pt x="1615440" y="812800"/>
                  <a:pt x="1630377" y="785011"/>
                  <a:pt x="1656080" y="772160"/>
                </a:cubicBezTo>
                <a:cubicBezTo>
                  <a:pt x="1759052" y="720674"/>
                  <a:pt x="1631847" y="787306"/>
                  <a:pt x="1737360" y="721360"/>
                </a:cubicBezTo>
                <a:cubicBezTo>
                  <a:pt x="1750203" y="713333"/>
                  <a:pt x="1765398" y="709441"/>
                  <a:pt x="1778000" y="701040"/>
                </a:cubicBezTo>
                <a:cubicBezTo>
                  <a:pt x="1890728" y="625888"/>
                  <a:pt x="1774412" y="687594"/>
                  <a:pt x="1869440" y="640080"/>
                </a:cubicBezTo>
                <a:cubicBezTo>
                  <a:pt x="1910058" y="579153"/>
                  <a:pt x="1864869" y="639610"/>
                  <a:pt x="1930400" y="579120"/>
                </a:cubicBezTo>
                <a:cubicBezTo>
                  <a:pt x="1962074" y="549883"/>
                  <a:pt x="1991360" y="518160"/>
                  <a:pt x="2021840" y="487680"/>
                </a:cubicBezTo>
                <a:cubicBezTo>
                  <a:pt x="2032000" y="477520"/>
                  <a:pt x="2040825" y="465821"/>
                  <a:pt x="2052320" y="457200"/>
                </a:cubicBezTo>
                <a:cubicBezTo>
                  <a:pt x="2065867" y="447040"/>
                  <a:pt x="2080986" y="438694"/>
                  <a:pt x="2092960" y="426720"/>
                </a:cubicBezTo>
                <a:cubicBezTo>
                  <a:pt x="2101594" y="418086"/>
                  <a:pt x="2105463" y="405621"/>
                  <a:pt x="2113280" y="396240"/>
                </a:cubicBezTo>
                <a:cubicBezTo>
                  <a:pt x="2142701" y="360935"/>
                  <a:pt x="2143314" y="365983"/>
                  <a:pt x="2184400" y="345440"/>
                </a:cubicBezTo>
                <a:cubicBezTo>
                  <a:pt x="2187787" y="335280"/>
                  <a:pt x="2186987" y="322533"/>
                  <a:pt x="2194560" y="314960"/>
                </a:cubicBezTo>
                <a:cubicBezTo>
                  <a:pt x="2236805" y="272715"/>
                  <a:pt x="2236246" y="294117"/>
                  <a:pt x="2275840" y="274320"/>
                </a:cubicBezTo>
                <a:cubicBezTo>
                  <a:pt x="2286762" y="268859"/>
                  <a:pt x="2296160" y="260773"/>
                  <a:pt x="2306320" y="254000"/>
                </a:cubicBezTo>
                <a:cubicBezTo>
                  <a:pt x="2313093" y="264160"/>
                  <a:pt x="2321681" y="273322"/>
                  <a:pt x="2326640" y="284480"/>
                </a:cubicBezTo>
                <a:cubicBezTo>
                  <a:pt x="2380033" y="404615"/>
                  <a:pt x="2317381" y="294599"/>
                  <a:pt x="2367280" y="386080"/>
                </a:cubicBezTo>
                <a:cubicBezTo>
                  <a:pt x="2380355" y="410050"/>
                  <a:pt x="2394845" y="433230"/>
                  <a:pt x="2407920" y="457200"/>
                </a:cubicBezTo>
                <a:cubicBezTo>
                  <a:pt x="2415173" y="470496"/>
                  <a:pt x="2420448" y="484853"/>
                  <a:pt x="2428240" y="497840"/>
                </a:cubicBezTo>
                <a:cubicBezTo>
                  <a:pt x="2450958" y="535704"/>
                  <a:pt x="2485396" y="567709"/>
                  <a:pt x="2499360" y="609600"/>
                </a:cubicBezTo>
                <a:cubicBezTo>
                  <a:pt x="2502747" y="619760"/>
                  <a:pt x="2504731" y="630501"/>
                  <a:pt x="2509520" y="640080"/>
                </a:cubicBezTo>
                <a:cubicBezTo>
                  <a:pt x="2514981" y="651002"/>
                  <a:pt x="2523782" y="659958"/>
                  <a:pt x="2529840" y="670560"/>
                </a:cubicBezTo>
                <a:cubicBezTo>
                  <a:pt x="2592323" y="779906"/>
                  <a:pt x="2491383" y="623035"/>
                  <a:pt x="2590800" y="772160"/>
                </a:cubicBezTo>
                <a:lnTo>
                  <a:pt x="2611120" y="802640"/>
                </a:lnTo>
                <a:cubicBezTo>
                  <a:pt x="2627523" y="868253"/>
                  <a:pt x="2610311" y="821747"/>
                  <a:pt x="2651760" y="883920"/>
                </a:cubicBezTo>
                <a:cubicBezTo>
                  <a:pt x="2662714" y="900351"/>
                  <a:pt x="2669735" y="919436"/>
                  <a:pt x="2682240" y="934720"/>
                </a:cubicBezTo>
                <a:cubicBezTo>
                  <a:pt x="2700437" y="956961"/>
                  <a:pt x="2727260" y="971770"/>
                  <a:pt x="2743200" y="995680"/>
                </a:cubicBezTo>
                <a:cubicBezTo>
                  <a:pt x="2770293" y="1036320"/>
                  <a:pt x="2753360" y="1019387"/>
                  <a:pt x="2794000" y="1046480"/>
                </a:cubicBezTo>
                <a:cubicBezTo>
                  <a:pt x="2807547" y="1066800"/>
                  <a:pt x="2815103" y="1092787"/>
                  <a:pt x="2834640" y="1107440"/>
                </a:cubicBezTo>
                <a:cubicBezTo>
                  <a:pt x="2848187" y="1117600"/>
                  <a:pt x="2862750" y="1126529"/>
                  <a:pt x="2875280" y="1137920"/>
                </a:cubicBezTo>
                <a:cubicBezTo>
                  <a:pt x="2900087" y="1160472"/>
                  <a:pt x="2918504" y="1190443"/>
                  <a:pt x="2946400" y="1209040"/>
                </a:cubicBezTo>
                <a:cubicBezTo>
                  <a:pt x="2956560" y="1215813"/>
                  <a:pt x="2967754" y="1221248"/>
                  <a:pt x="2976880" y="1229360"/>
                </a:cubicBezTo>
                <a:cubicBezTo>
                  <a:pt x="2998358" y="1248452"/>
                  <a:pt x="3014851" y="1273078"/>
                  <a:pt x="3037840" y="1290320"/>
                </a:cubicBezTo>
                <a:cubicBezTo>
                  <a:pt x="3051387" y="1300480"/>
                  <a:pt x="3065623" y="1309780"/>
                  <a:pt x="3078480" y="1320800"/>
                </a:cubicBezTo>
                <a:cubicBezTo>
                  <a:pt x="3089389" y="1330151"/>
                  <a:pt x="3097922" y="1342082"/>
                  <a:pt x="3108960" y="1351280"/>
                </a:cubicBezTo>
                <a:cubicBezTo>
                  <a:pt x="3154769" y="1389454"/>
                  <a:pt x="3151001" y="1358461"/>
                  <a:pt x="3200400" y="1432560"/>
                </a:cubicBezTo>
                <a:cubicBezTo>
                  <a:pt x="3220380" y="1462530"/>
                  <a:pt x="3221864" y="1469074"/>
                  <a:pt x="3251200" y="1493520"/>
                </a:cubicBezTo>
                <a:cubicBezTo>
                  <a:pt x="3260581" y="1501337"/>
                  <a:pt x="3272554" y="1505728"/>
                  <a:pt x="3281680" y="1513840"/>
                </a:cubicBezTo>
                <a:cubicBezTo>
                  <a:pt x="3303158" y="1532932"/>
                  <a:pt x="3318730" y="1558860"/>
                  <a:pt x="3342640" y="1574800"/>
                </a:cubicBezTo>
                <a:lnTo>
                  <a:pt x="3403600" y="1615440"/>
                </a:lnTo>
                <a:cubicBezTo>
                  <a:pt x="3410373" y="1625600"/>
                  <a:pt x="3415286" y="1637286"/>
                  <a:pt x="3423920" y="1645920"/>
                </a:cubicBezTo>
                <a:cubicBezTo>
                  <a:pt x="3443615" y="1665615"/>
                  <a:pt x="3460090" y="1668137"/>
                  <a:pt x="3484880" y="1676400"/>
                </a:cubicBezTo>
                <a:cubicBezTo>
                  <a:pt x="3491653" y="1686560"/>
                  <a:pt x="3495665" y="1699252"/>
                  <a:pt x="3505200" y="1706880"/>
                </a:cubicBezTo>
                <a:cubicBezTo>
                  <a:pt x="3513563" y="1713570"/>
                  <a:pt x="3526101" y="1712251"/>
                  <a:pt x="3535680" y="1717040"/>
                </a:cubicBezTo>
                <a:cubicBezTo>
                  <a:pt x="3546602" y="1722501"/>
                  <a:pt x="3556224" y="1730263"/>
                  <a:pt x="3566160" y="1737360"/>
                </a:cubicBezTo>
                <a:cubicBezTo>
                  <a:pt x="3589023" y="1753690"/>
                  <a:pt x="3646527" y="1799987"/>
                  <a:pt x="3667760" y="1808480"/>
                </a:cubicBezTo>
                <a:cubicBezTo>
                  <a:pt x="3731525" y="1833986"/>
                  <a:pt x="3700867" y="1824377"/>
                  <a:pt x="3759200" y="1838960"/>
                </a:cubicBezTo>
                <a:cubicBezTo>
                  <a:pt x="3779520" y="1852507"/>
                  <a:pt x="3800623" y="1864947"/>
                  <a:pt x="3820160" y="1879600"/>
                </a:cubicBezTo>
                <a:cubicBezTo>
                  <a:pt x="3835251" y="1890918"/>
                  <a:pt x="3872179" y="1919788"/>
                  <a:pt x="3891280" y="1930400"/>
                </a:cubicBezTo>
                <a:cubicBezTo>
                  <a:pt x="3965180" y="1971455"/>
                  <a:pt x="3992969" y="1971107"/>
                  <a:pt x="4074160" y="2032000"/>
                </a:cubicBezTo>
                <a:cubicBezTo>
                  <a:pt x="4087707" y="2042160"/>
                  <a:pt x="4100280" y="2053768"/>
                  <a:pt x="4114800" y="2062480"/>
                </a:cubicBezTo>
                <a:cubicBezTo>
                  <a:pt x="4206203" y="2117322"/>
                  <a:pt x="4142685" y="2076314"/>
                  <a:pt x="4216400" y="2103120"/>
                </a:cubicBezTo>
                <a:cubicBezTo>
                  <a:pt x="4240639" y="2111934"/>
                  <a:pt x="4264451" y="2122065"/>
                  <a:pt x="4287520" y="2133600"/>
                </a:cubicBezTo>
                <a:cubicBezTo>
                  <a:pt x="4298442" y="2139061"/>
                  <a:pt x="4307078" y="2148459"/>
                  <a:pt x="4318000" y="2153920"/>
                </a:cubicBezTo>
                <a:cubicBezTo>
                  <a:pt x="4334312" y="2162076"/>
                  <a:pt x="4352857" y="2165383"/>
                  <a:pt x="4368800" y="2174240"/>
                </a:cubicBezTo>
                <a:cubicBezTo>
                  <a:pt x="4383602" y="2182464"/>
                  <a:pt x="4394294" y="2197147"/>
                  <a:pt x="4409440" y="2204720"/>
                </a:cubicBezTo>
                <a:cubicBezTo>
                  <a:pt x="4505638" y="2252819"/>
                  <a:pt x="4480942" y="2232803"/>
                  <a:pt x="4541520" y="2255520"/>
                </a:cubicBezTo>
                <a:cubicBezTo>
                  <a:pt x="4558597" y="2261924"/>
                  <a:pt x="4575243" y="2269436"/>
                  <a:pt x="4592320" y="2275840"/>
                </a:cubicBezTo>
                <a:cubicBezTo>
                  <a:pt x="4622203" y="2287046"/>
                  <a:pt x="4668082" y="2295284"/>
                  <a:pt x="4683760" y="2326640"/>
                </a:cubicBezTo>
                <a:lnTo>
                  <a:pt x="4693920" y="2346960"/>
                </a:lnTo>
              </a:path>
            </a:pathLst>
          </a:custGeom>
          <a:ln w="38100">
            <a:solidFill>
              <a:schemeClr val="accent3"/>
            </a:solidFill>
            <a:headEnd type="triangle"/>
            <a:tailEnd type="triangle"/>
          </a:ln>
          <a:effectLst>
            <a:glow rad="127000">
              <a:schemeClr val="accent1"/>
            </a:glow>
            <a:outerShdw blurRad="1016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2" name="Rounded Rectangular Callout 91"/>
          <p:cNvSpPr/>
          <p:nvPr/>
        </p:nvSpPr>
        <p:spPr>
          <a:xfrm>
            <a:off x="706908" y="1218019"/>
            <a:ext cx="1167667" cy="744150"/>
          </a:xfrm>
          <a:prstGeom prst="wedgeRoundRectCallout">
            <a:avLst>
              <a:gd name="adj1" fmla="val 83595"/>
              <a:gd name="adj2" fmla="val 28499"/>
              <a:gd name="adj3" fmla="val 16667"/>
            </a:avLst>
          </a:prstGeom>
          <a:solidFill>
            <a:schemeClr val="tx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bg1"/>
                </a:solidFill>
              </a:rPr>
              <a:t>I could just watch the timings.</a:t>
            </a:r>
            <a:endParaRPr lang="en-US" sz="1600" dirty="0">
              <a:solidFill>
                <a:schemeClr val="bg1"/>
              </a:solidFill>
            </a:endParaRPr>
          </a:p>
        </p:txBody>
      </p:sp>
      <p:sp>
        <p:nvSpPr>
          <p:cNvPr id="93" name="Rounded Rectangular Callout 92"/>
          <p:cNvSpPr/>
          <p:nvPr/>
        </p:nvSpPr>
        <p:spPr>
          <a:xfrm>
            <a:off x="2026104" y="3258094"/>
            <a:ext cx="1167667" cy="744150"/>
          </a:xfrm>
          <a:prstGeom prst="wedgeRoundRectCallout">
            <a:avLst>
              <a:gd name="adj1" fmla="val 24427"/>
              <a:gd name="adj2" fmla="val -161281"/>
              <a:gd name="adj3" fmla="val 16667"/>
            </a:avLst>
          </a:prstGeom>
          <a:solidFill>
            <a:schemeClr val="tx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bg1"/>
                </a:solidFill>
              </a:rPr>
              <a:t>Pulse the data flows myself.</a:t>
            </a:r>
            <a:endParaRPr lang="en-US" sz="1600" dirty="0">
              <a:solidFill>
                <a:schemeClr val="bg1"/>
              </a:solidFill>
            </a:endParaRPr>
          </a:p>
        </p:txBody>
      </p:sp>
      <p:sp>
        <p:nvSpPr>
          <p:cNvPr id="94" name="Rounded Rectangular Callout 93" title="DoS Outside"/>
          <p:cNvSpPr/>
          <p:nvPr/>
        </p:nvSpPr>
        <p:spPr>
          <a:xfrm>
            <a:off x="3750232" y="1333883"/>
            <a:ext cx="1769823" cy="981050"/>
          </a:xfrm>
          <a:prstGeom prst="wedgeRoundRectCallout">
            <a:avLst>
              <a:gd name="adj1" fmla="val -77968"/>
              <a:gd name="adj2" fmla="val 21336"/>
              <a:gd name="adj3" fmla="val 16667"/>
            </a:avLst>
          </a:prstGeom>
          <a:solidFill>
            <a:schemeClr val="tx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bg1"/>
                </a:solidFill>
              </a:rPr>
              <a:t>Or even </a:t>
            </a:r>
            <a:r>
              <a:rPr lang="en-US" sz="1600" dirty="0">
                <a:solidFill>
                  <a:schemeClr val="bg1"/>
                </a:solidFill>
              </a:rPr>
              <a:t>just change the load on the path.</a:t>
            </a:r>
          </a:p>
          <a:p>
            <a:pPr algn="ctr"/>
            <a:endParaRPr lang="en-US" sz="1600" dirty="0">
              <a:solidFill>
                <a:schemeClr val="bg1"/>
              </a:solidFill>
            </a:endParaRPr>
          </a:p>
        </p:txBody>
      </p:sp>
      <p:sp>
        <p:nvSpPr>
          <p:cNvPr id="95" name="Rounded Rectangular Callout 94"/>
          <p:cNvSpPr/>
          <p:nvPr/>
        </p:nvSpPr>
        <p:spPr>
          <a:xfrm>
            <a:off x="273016" y="2496538"/>
            <a:ext cx="1597705" cy="829564"/>
          </a:xfrm>
          <a:prstGeom prst="wedgeRoundRectCallout">
            <a:avLst>
              <a:gd name="adj1" fmla="val 79713"/>
              <a:gd name="adj2" fmla="val -109175"/>
              <a:gd name="adj3" fmla="val 16667"/>
            </a:avLst>
          </a:prstGeom>
          <a:solidFill>
            <a:schemeClr val="tx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a:solidFill>
                  <a:schemeClr val="bg1"/>
                </a:solidFill>
              </a:rPr>
              <a:t>DoS</a:t>
            </a:r>
            <a:r>
              <a:rPr lang="en-US" sz="1600" dirty="0">
                <a:solidFill>
                  <a:schemeClr val="bg1"/>
                </a:solidFill>
              </a:rPr>
              <a:t> outside host to affect </a:t>
            </a:r>
            <a:r>
              <a:rPr lang="en-US" sz="1600" dirty="0" smtClean="0">
                <a:solidFill>
                  <a:schemeClr val="bg1"/>
                </a:solidFill>
              </a:rPr>
              <a:t>traffic. </a:t>
            </a:r>
            <a:endParaRPr lang="en-US" sz="1600" dirty="0">
              <a:solidFill>
                <a:schemeClr val="bg1"/>
              </a:solidFill>
            </a:endParaRPr>
          </a:p>
        </p:txBody>
      </p:sp>
    </p:spTree>
    <p:custDataLst>
      <p:tags r:id="rId1"/>
    </p:custDataLst>
    <p:extLst>
      <p:ext uri="{BB962C8B-B14F-4D97-AF65-F5344CB8AC3E}">
        <p14:creationId xmlns:p14="http://schemas.microsoft.com/office/powerpoint/2010/main" val="870849493"/>
      </p:ext>
    </p:extLst>
  </p:cSld>
  <p:clrMapOvr>
    <a:masterClrMapping/>
  </p:clrMapOvr>
  <mc:AlternateContent xmlns:mc="http://schemas.openxmlformats.org/markup-compatibility/2006" xmlns:p14="http://schemas.microsoft.com/office/powerpoint/2010/main">
    <mc:Choice Requires="p14">
      <p:transition spd="slow" p14:dur="900">
        <p14:flythrough hasBounce="1"/>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0-#ppt_w/2"/>
                                          </p:val>
                                        </p:tav>
                                        <p:tav tm="100000">
                                          <p:val>
                                            <p:strVal val="#ppt_x"/>
                                          </p:val>
                                        </p:tav>
                                      </p:tavLst>
                                    </p:anim>
                                    <p:anim calcmode="lin" valueType="num">
                                      <p:cBhvr additive="base">
                                        <p:cTn id="8" dur="500" fill="hold"/>
                                        <p:tgtEl>
                                          <p:spTgt spid="22"/>
                                        </p:tgtEl>
                                        <p:attrNameLst>
                                          <p:attrName>ppt_y</p:attrName>
                                        </p:attrNameLst>
                                      </p:cBhvr>
                                      <p:tavLst>
                                        <p:tav tm="0">
                                          <p:val>
                                            <p:strVal val="0-#ppt_h/2"/>
                                          </p:val>
                                        </p:tav>
                                        <p:tav tm="100000">
                                          <p:val>
                                            <p:strVal val="#ppt_y"/>
                                          </p:val>
                                        </p:tav>
                                      </p:tavLst>
                                    </p:anim>
                                  </p:childTnLst>
                                </p:cTn>
                              </p:par>
                              <p:par>
                                <p:cTn id="9" presetID="2" presetClass="entr" presetSubtype="9" fill="hold" nodeType="with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0-#ppt_w/2"/>
                                          </p:val>
                                        </p:tav>
                                        <p:tav tm="100000">
                                          <p:val>
                                            <p:strVal val="#ppt_x"/>
                                          </p:val>
                                        </p:tav>
                                      </p:tavLst>
                                    </p:anim>
                                    <p:anim calcmode="lin" valueType="num">
                                      <p:cBhvr additive="base">
                                        <p:cTn id="12" dur="500" fill="hold"/>
                                        <p:tgtEl>
                                          <p:spTgt spid="25"/>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500" fill="hold"/>
                                        <p:tgtEl>
                                          <p:spTgt spid="28"/>
                                        </p:tgtEl>
                                        <p:attrNameLst>
                                          <p:attrName>ppt_x</p:attrName>
                                        </p:attrNameLst>
                                      </p:cBhvr>
                                      <p:tavLst>
                                        <p:tav tm="0">
                                          <p:val>
                                            <p:strVal val="0-#ppt_w/2"/>
                                          </p:val>
                                        </p:tav>
                                        <p:tav tm="100000">
                                          <p:val>
                                            <p:strVal val="#ppt_x"/>
                                          </p:val>
                                        </p:tav>
                                      </p:tavLst>
                                    </p:anim>
                                    <p:anim calcmode="lin" valueType="num">
                                      <p:cBhvr additive="base">
                                        <p:cTn id="16" dur="5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1"/>
                                        </p:tgtEl>
                                        <p:attrNameLst>
                                          <p:attrName>style.visibility</p:attrName>
                                        </p:attrNameLst>
                                      </p:cBhvr>
                                      <p:to>
                                        <p:strVal val="visible"/>
                                      </p:to>
                                    </p:set>
                                    <p:anim calcmode="lin" valueType="num">
                                      <p:cBhvr additive="base">
                                        <p:cTn id="19" dur="500" fill="hold"/>
                                        <p:tgtEl>
                                          <p:spTgt spid="31"/>
                                        </p:tgtEl>
                                        <p:attrNameLst>
                                          <p:attrName>ppt_x</p:attrName>
                                        </p:attrNameLst>
                                      </p:cBhvr>
                                      <p:tavLst>
                                        <p:tav tm="0">
                                          <p:val>
                                            <p:strVal val="0-#ppt_w/2"/>
                                          </p:val>
                                        </p:tav>
                                        <p:tav tm="100000">
                                          <p:val>
                                            <p:strVal val="#ppt_x"/>
                                          </p:val>
                                        </p:tav>
                                      </p:tavLst>
                                    </p:anim>
                                    <p:anim calcmode="lin" valueType="num">
                                      <p:cBhvr additive="base">
                                        <p:cTn id="20" dur="500" fill="hold"/>
                                        <p:tgtEl>
                                          <p:spTgt spid="31"/>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500" fill="hold"/>
                                        <p:tgtEl>
                                          <p:spTgt spid="34"/>
                                        </p:tgtEl>
                                        <p:attrNameLst>
                                          <p:attrName>ppt_x</p:attrName>
                                        </p:attrNameLst>
                                      </p:cBhvr>
                                      <p:tavLst>
                                        <p:tav tm="0">
                                          <p:val>
                                            <p:strVal val="0-#ppt_w/2"/>
                                          </p:val>
                                        </p:tav>
                                        <p:tav tm="100000">
                                          <p:val>
                                            <p:strVal val="#ppt_x"/>
                                          </p:val>
                                        </p:tav>
                                      </p:tavLst>
                                    </p:anim>
                                    <p:anim calcmode="lin" valueType="num">
                                      <p:cBhvr additive="base">
                                        <p:cTn id="24" dur="5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fill="hold"/>
                                        <p:tgtEl>
                                          <p:spTgt spid="37"/>
                                        </p:tgtEl>
                                        <p:attrNameLst>
                                          <p:attrName>ppt_x</p:attrName>
                                        </p:attrNameLst>
                                      </p:cBhvr>
                                      <p:tavLst>
                                        <p:tav tm="0">
                                          <p:val>
                                            <p:strVal val="0-#ppt_w/2"/>
                                          </p:val>
                                        </p:tav>
                                        <p:tav tm="100000">
                                          <p:val>
                                            <p:strVal val="#ppt_x"/>
                                          </p:val>
                                        </p:tav>
                                      </p:tavLst>
                                    </p:anim>
                                    <p:anim calcmode="lin" valueType="num">
                                      <p:cBhvr additive="base">
                                        <p:cTn id="28" dur="500" fill="hold"/>
                                        <p:tgtEl>
                                          <p:spTgt spid="37"/>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46"/>
                                        </p:tgtEl>
                                        <p:attrNameLst>
                                          <p:attrName>style.visibility</p:attrName>
                                        </p:attrNameLst>
                                      </p:cBhvr>
                                      <p:to>
                                        <p:strVal val="visible"/>
                                      </p:to>
                                    </p:set>
                                    <p:anim calcmode="lin" valueType="num">
                                      <p:cBhvr additive="base">
                                        <p:cTn id="31" dur="500" fill="hold"/>
                                        <p:tgtEl>
                                          <p:spTgt spid="46"/>
                                        </p:tgtEl>
                                        <p:attrNameLst>
                                          <p:attrName>ppt_x</p:attrName>
                                        </p:attrNameLst>
                                      </p:cBhvr>
                                      <p:tavLst>
                                        <p:tav tm="0">
                                          <p:val>
                                            <p:strVal val="0-#ppt_w/2"/>
                                          </p:val>
                                        </p:tav>
                                        <p:tav tm="100000">
                                          <p:val>
                                            <p:strVal val="#ppt_x"/>
                                          </p:val>
                                        </p:tav>
                                      </p:tavLst>
                                    </p:anim>
                                    <p:anim calcmode="lin" valueType="num">
                                      <p:cBhvr additive="base">
                                        <p:cTn id="32" dur="500" fill="hold"/>
                                        <p:tgtEl>
                                          <p:spTgt spid="46"/>
                                        </p:tgtEl>
                                        <p:attrNameLst>
                                          <p:attrName>ppt_y</p:attrName>
                                        </p:attrNameLst>
                                      </p:cBhvr>
                                      <p:tavLst>
                                        <p:tav tm="0">
                                          <p:val>
                                            <p:strVal val="0-#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50"/>
                                        </p:tgtEl>
                                        <p:attrNameLst>
                                          <p:attrName>style.visibility</p:attrName>
                                        </p:attrNameLst>
                                      </p:cBhvr>
                                      <p:to>
                                        <p:strVal val="visible"/>
                                      </p:to>
                                    </p:set>
                                    <p:anim calcmode="lin" valueType="num">
                                      <p:cBhvr additive="base">
                                        <p:cTn id="35" dur="500" fill="hold"/>
                                        <p:tgtEl>
                                          <p:spTgt spid="50"/>
                                        </p:tgtEl>
                                        <p:attrNameLst>
                                          <p:attrName>ppt_x</p:attrName>
                                        </p:attrNameLst>
                                      </p:cBhvr>
                                      <p:tavLst>
                                        <p:tav tm="0">
                                          <p:val>
                                            <p:strVal val="0-#ppt_w/2"/>
                                          </p:val>
                                        </p:tav>
                                        <p:tav tm="100000">
                                          <p:val>
                                            <p:strVal val="#ppt_x"/>
                                          </p:val>
                                        </p:tav>
                                      </p:tavLst>
                                    </p:anim>
                                    <p:anim calcmode="lin" valueType="num">
                                      <p:cBhvr additive="base">
                                        <p:cTn id="36" dur="500" fill="hold"/>
                                        <p:tgtEl>
                                          <p:spTgt spid="50"/>
                                        </p:tgtEl>
                                        <p:attrNameLst>
                                          <p:attrName>ppt_y</p:attrName>
                                        </p:attrNameLst>
                                      </p:cBhvr>
                                      <p:tavLst>
                                        <p:tav tm="0">
                                          <p:val>
                                            <p:strVal val="0-#ppt_h/2"/>
                                          </p:val>
                                        </p:tav>
                                        <p:tav tm="100000">
                                          <p:val>
                                            <p:strVal val="#ppt_y"/>
                                          </p:val>
                                        </p:tav>
                                      </p:tavLst>
                                    </p:anim>
                                  </p:childTnLst>
                                </p:cTn>
                              </p:par>
                              <p:par>
                                <p:cTn id="37" presetID="2" presetClass="entr" presetSubtype="9" fill="hold" nodeType="withEffect">
                                  <p:stCondLst>
                                    <p:cond delay="0"/>
                                  </p:stCondLst>
                                  <p:childTnLst>
                                    <p:set>
                                      <p:cBhvr>
                                        <p:cTn id="38" dur="1" fill="hold">
                                          <p:stCondLst>
                                            <p:cond delay="0"/>
                                          </p:stCondLst>
                                        </p:cTn>
                                        <p:tgtEl>
                                          <p:spTgt spid="54"/>
                                        </p:tgtEl>
                                        <p:attrNameLst>
                                          <p:attrName>style.visibility</p:attrName>
                                        </p:attrNameLst>
                                      </p:cBhvr>
                                      <p:to>
                                        <p:strVal val="visible"/>
                                      </p:to>
                                    </p:set>
                                    <p:anim calcmode="lin" valueType="num">
                                      <p:cBhvr additive="base">
                                        <p:cTn id="39" dur="500" fill="hold"/>
                                        <p:tgtEl>
                                          <p:spTgt spid="54"/>
                                        </p:tgtEl>
                                        <p:attrNameLst>
                                          <p:attrName>ppt_x</p:attrName>
                                        </p:attrNameLst>
                                      </p:cBhvr>
                                      <p:tavLst>
                                        <p:tav tm="0">
                                          <p:val>
                                            <p:strVal val="0-#ppt_w/2"/>
                                          </p:val>
                                        </p:tav>
                                        <p:tav tm="100000">
                                          <p:val>
                                            <p:strVal val="#ppt_x"/>
                                          </p:val>
                                        </p:tav>
                                      </p:tavLst>
                                    </p:anim>
                                    <p:anim calcmode="lin" valueType="num">
                                      <p:cBhvr additive="base">
                                        <p:cTn id="40" dur="500" fill="hold"/>
                                        <p:tgtEl>
                                          <p:spTgt spid="54"/>
                                        </p:tgtEl>
                                        <p:attrNameLst>
                                          <p:attrName>ppt_y</p:attrName>
                                        </p:attrNameLst>
                                      </p:cBhvr>
                                      <p:tavLst>
                                        <p:tav tm="0">
                                          <p:val>
                                            <p:strVal val="0-#ppt_h/2"/>
                                          </p:val>
                                        </p:tav>
                                        <p:tav tm="100000">
                                          <p:val>
                                            <p:strVal val="#ppt_y"/>
                                          </p:val>
                                        </p:tav>
                                      </p:tavLst>
                                    </p:anim>
                                  </p:childTnLst>
                                </p:cTn>
                              </p:par>
                              <p:par>
                                <p:cTn id="41" presetID="2" presetClass="entr" presetSubtype="9" fill="hold" nodeType="withEffect">
                                  <p:stCondLst>
                                    <p:cond delay="0"/>
                                  </p:stCondLst>
                                  <p:childTnLst>
                                    <p:set>
                                      <p:cBhvr>
                                        <p:cTn id="42" dur="1" fill="hold">
                                          <p:stCondLst>
                                            <p:cond delay="0"/>
                                          </p:stCondLst>
                                        </p:cTn>
                                        <p:tgtEl>
                                          <p:spTgt spid="49"/>
                                        </p:tgtEl>
                                        <p:attrNameLst>
                                          <p:attrName>style.visibility</p:attrName>
                                        </p:attrNameLst>
                                      </p:cBhvr>
                                      <p:to>
                                        <p:strVal val="visible"/>
                                      </p:to>
                                    </p:set>
                                    <p:anim calcmode="lin" valueType="num">
                                      <p:cBhvr additive="base">
                                        <p:cTn id="43" dur="500" fill="hold"/>
                                        <p:tgtEl>
                                          <p:spTgt spid="49"/>
                                        </p:tgtEl>
                                        <p:attrNameLst>
                                          <p:attrName>ppt_x</p:attrName>
                                        </p:attrNameLst>
                                      </p:cBhvr>
                                      <p:tavLst>
                                        <p:tav tm="0">
                                          <p:val>
                                            <p:strVal val="0-#ppt_w/2"/>
                                          </p:val>
                                        </p:tav>
                                        <p:tav tm="100000">
                                          <p:val>
                                            <p:strVal val="#ppt_x"/>
                                          </p:val>
                                        </p:tav>
                                      </p:tavLst>
                                    </p:anim>
                                    <p:anim calcmode="lin" valueType="num">
                                      <p:cBhvr additive="base">
                                        <p:cTn id="44" dur="500" fill="hold"/>
                                        <p:tgtEl>
                                          <p:spTgt spid="49"/>
                                        </p:tgtEl>
                                        <p:attrNameLst>
                                          <p:attrName>ppt_y</p:attrName>
                                        </p:attrNameLst>
                                      </p:cBhvr>
                                      <p:tavLst>
                                        <p:tav tm="0">
                                          <p:val>
                                            <p:strVal val="0-#ppt_h/2"/>
                                          </p:val>
                                        </p:tav>
                                        <p:tav tm="100000">
                                          <p:val>
                                            <p:strVal val="#ppt_y"/>
                                          </p:val>
                                        </p:tav>
                                      </p:tavLst>
                                    </p:anim>
                                  </p:childTnLst>
                                </p:cTn>
                              </p:par>
                              <p:par>
                                <p:cTn id="45" presetID="2" presetClass="entr" presetSubtype="9" fill="hold" nodeType="withEffect">
                                  <p:stCondLst>
                                    <p:cond delay="0"/>
                                  </p:stCondLst>
                                  <p:childTnLst>
                                    <p:set>
                                      <p:cBhvr>
                                        <p:cTn id="46" dur="1" fill="hold">
                                          <p:stCondLst>
                                            <p:cond delay="0"/>
                                          </p:stCondLst>
                                        </p:cTn>
                                        <p:tgtEl>
                                          <p:spTgt spid="59"/>
                                        </p:tgtEl>
                                        <p:attrNameLst>
                                          <p:attrName>style.visibility</p:attrName>
                                        </p:attrNameLst>
                                      </p:cBhvr>
                                      <p:to>
                                        <p:strVal val="visible"/>
                                      </p:to>
                                    </p:set>
                                    <p:anim calcmode="lin" valueType="num">
                                      <p:cBhvr additive="base">
                                        <p:cTn id="47" dur="500" fill="hold"/>
                                        <p:tgtEl>
                                          <p:spTgt spid="59"/>
                                        </p:tgtEl>
                                        <p:attrNameLst>
                                          <p:attrName>ppt_x</p:attrName>
                                        </p:attrNameLst>
                                      </p:cBhvr>
                                      <p:tavLst>
                                        <p:tav tm="0">
                                          <p:val>
                                            <p:strVal val="0-#ppt_w/2"/>
                                          </p:val>
                                        </p:tav>
                                        <p:tav tm="100000">
                                          <p:val>
                                            <p:strVal val="#ppt_x"/>
                                          </p:val>
                                        </p:tav>
                                      </p:tavLst>
                                    </p:anim>
                                    <p:anim calcmode="lin" valueType="num">
                                      <p:cBhvr additive="base">
                                        <p:cTn id="48" dur="500" fill="hold"/>
                                        <p:tgtEl>
                                          <p:spTgt spid="59"/>
                                        </p:tgtEl>
                                        <p:attrNameLst>
                                          <p:attrName>ppt_y</p:attrName>
                                        </p:attrNameLst>
                                      </p:cBhvr>
                                      <p:tavLst>
                                        <p:tav tm="0">
                                          <p:val>
                                            <p:strVal val="0-#ppt_h/2"/>
                                          </p:val>
                                        </p:tav>
                                        <p:tav tm="100000">
                                          <p:val>
                                            <p:strVal val="#ppt_y"/>
                                          </p:val>
                                        </p:tav>
                                      </p:tavLst>
                                    </p:anim>
                                  </p:childTnLst>
                                </p:cTn>
                              </p:par>
                              <p:par>
                                <p:cTn id="49" presetID="2" presetClass="entr" presetSubtype="9" fill="hold" nodeType="withEffect">
                                  <p:stCondLst>
                                    <p:cond delay="0"/>
                                  </p:stCondLst>
                                  <p:childTnLst>
                                    <p:set>
                                      <p:cBhvr>
                                        <p:cTn id="50" dur="1" fill="hold">
                                          <p:stCondLst>
                                            <p:cond delay="0"/>
                                          </p:stCondLst>
                                        </p:cTn>
                                        <p:tgtEl>
                                          <p:spTgt spid="60"/>
                                        </p:tgtEl>
                                        <p:attrNameLst>
                                          <p:attrName>style.visibility</p:attrName>
                                        </p:attrNameLst>
                                      </p:cBhvr>
                                      <p:to>
                                        <p:strVal val="visible"/>
                                      </p:to>
                                    </p:set>
                                    <p:anim calcmode="lin" valueType="num">
                                      <p:cBhvr additive="base">
                                        <p:cTn id="51" dur="500" fill="hold"/>
                                        <p:tgtEl>
                                          <p:spTgt spid="60"/>
                                        </p:tgtEl>
                                        <p:attrNameLst>
                                          <p:attrName>ppt_x</p:attrName>
                                        </p:attrNameLst>
                                      </p:cBhvr>
                                      <p:tavLst>
                                        <p:tav tm="0">
                                          <p:val>
                                            <p:strVal val="0-#ppt_w/2"/>
                                          </p:val>
                                        </p:tav>
                                        <p:tav tm="100000">
                                          <p:val>
                                            <p:strVal val="#ppt_x"/>
                                          </p:val>
                                        </p:tav>
                                      </p:tavLst>
                                    </p:anim>
                                    <p:anim calcmode="lin" valueType="num">
                                      <p:cBhvr additive="base">
                                        <p:cTn id="52" dur="500" fill="hold"/>
                                        <p:tgtEl>
                                          <p:spTgt spid="60"/>
                                        </p:tgtEl>
                                        <p:attrNameLst>
                                          <p:attrName>ppt_y</p:attrName>
                                        </p:attrNameLst>
                                      </p:cBhvr>
                                      <p:tavLst>
                                        <p:tav tm="0">
                                          <p:val>
                                            <p:strVal val="0-#ppt_h/2"/>
                                          </p:val>
                                        </p:tav>
                                        <p:tav tm="100000">
                                          <p:val>
                                            <p:strVal val="#ppt_y"/>
                                          </p:val>
                                        </p:tav>
                                      </p:tavLst>
                                    </p:anim>
                                  </p:childTnLst>
                                </p:cTn>
                              </p:par>
                              <p:par>
                                <p:cTn id="53" presetID="2" presetClass="entr" presetSubtype="9" fill="hold" nodeType="withEffect">
                                  <p:stCondLst>
                                    <p:cond delay="0"/>
                                  </p:stCondLst>
                                  <p:childTnLst>
                                    <p:set>
                                      <p:cBhvr>
                                        <p:cTn id="54" dur="1" fill="hold">
                                          <p:stCondLst>
                                            <p:cond delay="0"/>
                                          </p:stCondLst>
                                        </p:cTn>
                                        <p:tgtEl>
                                          <p:spTgt spid="62"/>
                                        </p:tgtEl>
                                        <p:attrNameLst>
                                          <p:attrName>style.visibility</p:attrName>
                                        </p:attrNameLst>
                                      </p:cBhvr>
                                      <p:to>
                                        <p:strVal val="visible"/>
                                      </p:to>
                                    </p:set>
                                    <p:anim calcmode="lin" valueType="num">
                                      <p:cBhvr additive="base">
                                        <p:cTn id="55" dur="500" fill="hold"/>
                                        <p:tgtEl>
                                          <p:spTgt spid="62"/>
                                        </p:tgtEl>
                                        <p:attrNameLst>
                                          <p:attrName>ppt_x</p:attrName>
                                        </p:attrNameLst>
                                      </p:cBhvr>
                                      <p:tavLst>
                                        <p:tav tm="0">
                                          <p:val>
                                            <p:strVal val="0-#ppt_w/2"/>
                                          </p:val>
                                        </p:tav>
                                        <p:tav tm="100000">
                                          <p:val>
                                            <p:strVal val="#ppt_x"/>
                                          </p:val>
                                        </p:tav>
                                      </p:tavLst>
                                    </p:anim>
                                    <p:anim calcmode="lin" valueType="num">
                                      <p:cBhvr additive="base">
                                        <p:cTn id="56" dur="500" fill="hold"/>
                                        <p:tgtEl>
                                          <p:spTgt spid="62"/>
                                        </p:tgtEl>
                                        <p:attrNameLst>
                                          <p:attrName>ppt_y</p:attrName>
                                        </p:attrNameLst>
                                      </p:cBhvr>
                                      <p:tavLst>
                                        <p:tav tm="0">
                                          <p:val>
                                            <p:strVal val="0-#ppt_h/2"/>
                                          </p:val>
                                        </p:tav>
                                        <p:tav tm="100000">
                                          <p:val>
                                            <p:strVal val="#ppt_y"/>
                                          </p:val>
                                        </p:tav>
                                      </p:tavLst>
                                    </p:anim>
                                  </p:childTnLst>
                                </p:cTn>
                              </p:par>
                              <p:par>
                                <p:cTn id="57" presetID="2" presetClass="entr" presetSubtype="9" fill="hold" nodeType="withEffect">
                                  <p:stCondLst>
                                    <p:cond delay="0"/>
                                  </p:stCondLst>
                                  <p:childTnLst>
                                    <p:set>
                                      <p:cBhvr>
                                        <p:cTn id="58" dur="1" fill="hold">
                                          <p:stCondLst>
                                            <p:cond delay="0"/>
                                          </p:stCondLst>
                                        </p:cTn>
                                        <p:tgtEl>
                                          <p:spTgt spid="63"/>
                                        </p:tgtEl>
                                        <p:attrNameLst>
                                          <p:attrName>style.visibility</p:attrName>
                                        </p:attrNameLst>
                                      </p:cBhvr>
                                      <p:to>
                                        <p:strVal val="visible"/>
                                      </p:to>
                                    </p:set>
                                    <p:anim calcmode="lin" valueType="num">
                                      <p:cBhvr additive="base">
                                        <p:cTn id="59" dur="500" fill="hold"/>
                                        <p:tgtEl>
                                          <p:spTgt spid="63"/>
                                        </p:tgtEl>
                                        <p:attrNameLst>
                                          <p:attrName>ppt_x</p:attrName>
                                        </p:attrNameLst>
                                      </p:cBhvr>
                                      <p:tavLst>
                                        <p:tav tm="0">
                                          <p:val>
                                            <p:strVal val="0-#ppt_w/2"/>
                                          </p:val>
                                        </p:tav>
                                        <p:tav tm="100000">
                                          <p:val>
                                            <p:strVal val="#ppt_x"/>
                                          </p:val>
                                        </p:tav>
                                      </p:tavLst>
                                    </p:anim>
                                    <p:anim calcmode="lin" valueType="num">
                                      <p:cBhvr additive="base">
                                        <p:cTn id="60" dur="500" fill="hold"/>
                                        <p:tgtEl>
                                          <p:spTgt spid="63"/>
                                        </p:tgtEl>
                                        <p:attrNameLst>
                                          <p:attrName>ppt_y</p:attrName>
                                        </p:attrNameLst>
                                      </p:cBhvr>
                                      <p:tavLst>
                                        <p:tav tm="0">
                                          <p:val>
                                            <p:strVal val="0-#ppt_h/2"/>
                                          </p:val>
                                        </p:tav>
                                        <p:tav tm="100000">
                                          <p:val>
                                            <p:strVal val="#ppt_y"/>
                                          </p:val>
                                        </p:tav>
                                      </p:tavLst>
                                    </p:anim>
                                  </p:childTnLst>
                                </p:cTn>
                              </p:par>
                              <p:par>
                                <p:cTn id="61" presetID="2" presetClass="entr" presetSubtype="9" fill="hold" nodeType="withEffect">
                                  <p:stCondLst>
                                    <p:cond delay="0"/>
                                  </p:stCondLst>
                                  <p:childTnLst>
                                    <p:set>
                                      <p:cBhvr>
                                        <p:cTn id="62" dur="1" fill="hold">
                                          <p:stCondLst>
                                            <p:cond delay="0"/>
                                          </p:stCondLst>
                                        </p:cTn>
                                        <p:tgtEl>
                                          <p:spTgt spid="64"/>
                                        </p:tgtEl>
                                        <p:attrNameLst>
                                          <p:attrName>style.visibility</p:attrName>
                                        </p:attrNameLst>
                                      </p:cBhvr>
                                      <p:to>
                                        <p:strVal val="visible"/>
                                      </p:to>
                                    </p:set>
                                    <p:anim calcmode="lin" valueType="num">
                                      <p:cBhvr additive="base">
                                        <p:cTn id="63" dur="500" fill="hold"/>
                                        <p:tgtEl>
                                          <p:spTgt spid="64"/>
                                        </p:tgtEl>
                                        <p:attrNameLst>
                                          <p:attrName>ppt_x</p:attrName>
                                        </p:attrNameLst>
                                      </p:cBhvr>
                                      <p:tavLst>
                                        <p:tav tm="0">
                                          <p:val>
                                            <p:strVal val="0-#ppt_w/2"/>
                                          </p:val>
                                        </p:tav>
                                        <p:tav tm="100000">
                                          <p:val>
                                            <p:strVal val="#ppt_x"/>
                                          </p:val>
                                        </p:tav>
                                      </p:tavLst>
                                    </p:anim>
                                    <p:anim calcmode="lin" valueType="num">
                                      <p:cBhvr additive="base">
                                        <p:cTn id="64" dur="500" fill="hold"/>
                                        <p:tgtEl>
                                          <p:spTgt spid="64"/>
                                        </p:tgtEl>
                                        <p:attrNameLst>
                                          <p:attrName>ppt_y</p:attrName>
                                        </p:attrNameLst>
                                      </p:cBhvr>
                                      <p:tavLst>
                                        <p:tav tm="0">
                                          <p:val>
                                            <p:strVal val="0-#ppt_h/2"/>
                                          </p:val>
                                        </p:tav>
                                        <p:tav tm="100000">
                                          <p:val>
                                            <p:strVal val="#ppt_y"/>
                                          </p:val>
                                        </p:tav>
                                      </p:tavLst>
                                    </p:anim>
                                  </p:childTnLst>
                                </p:cTn>
                              </p:par>
                              <p:par>
                                <p:cTn id="65" presetID="2" presetClass="entr" presetSubtype="9" fill="hold" nodeType="with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additive="base">
                                        <p:cTn id="67" dur="500" fill="hold"/>
                                        <p:tgtEl>
                                          <p:spTgt spid="67"/>
                                        </p:tgtEl>
                                        <p:attrNameLst>
                                          <p:attrName>ppt_x</p:attrName>
                                        </p:attrNameLst>
                                      </p:cBhvr>
                                      <p:tavLst>
                                        <p:tav tm="0">
                                          <p:val>
                                            <p:strVal val="0-#ppt_w/2"/>
                                          </p:val>
                                        </p:tav>
                                        <p:tav tm="100000">
                                          <p:val>
                                            <p:strVal val="#ppt_x"/>
                                          </p:val>
                                        </p:tav>
                                      </p:tavLst>
                                    </p:anim>
                                    <p:anim calcmode="lin" valueType="num">
                                      <p:cBhvr additive="base">
                                        <p:cTn id="68" dur="500" fill="hold"/>
                                        <p:tgtEl>
                                          <p:spTgt spid="67"/>
                                        </p:tgtEl>
                                        <p:attrNameLst>
                                          <p:attrName>ppt_y</p:attrName>
                                        </p:attrNameLst>
                                      </p:cBhvr>
                                      <p:tavLst>
                                        <p:tav tm="0">
                                          <p:val>
                                            <p:strVal val="0-#ppt_h/2"/>
                                          </p:val>
                                        </p:tav>
                                        <p:tav tm="100000">
                                          <p:val>
                                            <p:strVal val="#ppt_y"/>
                                          </p:val>
                                        </p:tav>
                                      </p:tavLst>
                                    </p:anim>
                                  </p:childTnLst>
                                </p:cTn>
                              </p:par>
                              <p:par>
                                <p:cTn id="69" presetID="2" presetClass="entr" presetSubtype="9" fill="hold" nodeType="withEffect">
                                  <p:stCondLst>
                                    <p:cond delay="0"/>
                                  </p:stCondLst>
                                  <p:childTnLst>
                                    <p:set>
                                      <p:cBhvr>
                                        <p:cTn id="70" dur="1" fill="hold">
                                          <p:stCondLst>
                                            <p:cond delay="0"/>
                                          </p:stCondLst>
                                        </p:cTn>
                                        <p:tgtEl>
                                          <p:spTgt spid="76"/>
                                        </p:tgtEl>
                                        <p:attrNameLst>
                                          <p:attrName>style.visibility</p:attrName>
                                        </p:attrNameLst>
                                      </p:cBhvr>
                                      <p:to>
                                        <p:strVal val="visible"/>
                                      </p:to>
                                    </p:set>
                                    <p:anim calcmode="lin" valueType="num">
                                      <p:cBhvr additive="base">
                                        <p:cTn id="71" dur="500" fill="hold"/>
                                        <p:tgtEl>
                                          <p:spTgt spid="76"/>
                                        </p:tgtEl>
                                        <p:attrNameLst>
                                          <p:attrName>ppt_x</p:attrName>
                                        </p:attrNameLst>
                                      </p:cBhvr>
                                      <p:tavLst>
                                        <p:tav tm="0">
                                          <p:val>
                                            <p:strVal val="0-#ppt_w/2"/>
                                          </p:val>
                                        </p:tav>
                                        <p:tav tm="100000">
                                          <p:val>
                                            <p:strVal val="#ppt_x"/>
                                          </p:val>
                                        </p:tav>
                                      </p:tavLst>
                                    </p:anim>
                                    <p:anim calcmode="lin" valueType="num">
                                      <p:cBhvr additive="base">
                                        <p:cTn id="72" dur="500" fill="hold"/>
                                        <p:tgtEl>
                                          <p:spTgt spid="76"/>
                                        </p:tgtEl>
                                        <p:attrNameLst>
                                          <p:attrName>ppt_y</p:attrName>
                                        </p:attrNameLst>
                                      </p:cBhvr>
                                      <p:tavLst>
                                        <p:tav tm="0">
                                          <p:val>
                                            <p:strVal val="0-#ppt_h/2"/>
                                          </p:val>
                                        </p:tav>
                                        <p:tav tm="100000">
                                          <p:val>
                                            <p:strVal val="#ppt_y"/>
                                          </p:val>
                                        </p:tav>
                                      </p:tavLst>
                                    </p:anim>
                                  </p:childTnLst>
                                </p:cTn>
                              </p:par>
                              <p:par>
                                <p:cTn id="73" presetID="2" presetClass="entr" presetSubtype="9" fill="hold" nodeType="with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additive="base">
                                        <p:cTn id="75" dur="500" fill="hold"/>
                                        <p:tgtEl>
                                          <p:spTgt spid="79"/>
                                        </p:tgtEl>
                                        <p:attrNameLst>
                                          <p:attrName>ppt_x</p:attrName>
                                        </p:attrNameLst>
                                      </p:cBhvr>
                                      <p:tavLst>
                                        <p:tav tm="0">
                                          <p:val>
                                            <p:strVal val="0-#ppt_w/2"/>
                                          </p:val>
                                        </p:tav>
                                        <p:tav tm="100000">
                                          <p:val>
                                            <p:strVal val="#ppt_x"/>
                                          </p:val>
                                        </p:tav>
                                      </p:tavLst>
                                    </p:anim>
                                    <p:anim calcmode="lin" valueType="num">
                                      <p:cBhvr additive="base">
                                        <p:cTn id="76" dur="500" fill="hold"/>
                                        <p:tgtEl>
                                          <p:spTgt spid="79"/>
                                        </p:tgtEl>
                                        <p:attrNameLst>
                                          <p:attrName>ppt_y</p:attrName>
                                        </p:attrNameLst>
                                      </p:cBhvr>
                                      <p:tavLst>
                                        <p:tav tm="0">
                                          <p:val>
                                            <p:strVal val="0-#ppt_h/2"/>
                                          </p:val>
                                        </p:tav>
                                        <p:tav tm="100000">
                                          <p:val>
                                            <p:strVal val="#ppt_y"/>
                                          </p:val>
                                        </p:tav>
                                      </p:tavLst>
                                    </p:anim>
                                  </p:childTnLst>
                                </p:cTn>
                              </p:par>
                              <p:par>
                                <p:cTn id="77" presetID="2" presetClass="entr" presetSubtype="9" fill="hold" grpId="0" nodeType="withEffect">
                                  <p:stCondLst>
                                    <p:cond delay="0"/>
                                  </p:stCondLst>
                                  <p:childTnLst>
                                    <p:set>
                                      <p:cBhvr>
                                        <p:cTn id="78" dur="1" fill="hold">
                                          <p:stCondLst>
                                            <p:cond delay="0"/>
                                          </p:stCondLst>
                                        </p:cTn>
                                        <p:tgtEl>
                                          <p:spTgt spid="78"/>
                                        </p:tgtEl>
                                        <p:attrNameLst>
                                          <p:attrName>style.visibility</p:attrName>
                                        </p:attrNameLst>
                                      </p:cBhvr>
                                      <p:to>
                                        <p:strVal val="visible"/>
                                      </p:to>
                                    </p:set>
                                    <p:anim calcmode="lin" valueType="num">
                                      <p:cBhvr additive="base">
                                        <p:cTn id="79" dur="500" fill="hold"/>
                                        <p:tgtEl>
                                          <p:spTgt spid="78"/>
                                        </p:tgtEl>
                                        <p:attrNameLst>
                                          <p:attrName>ppt_x</p:attrName>
                                        </p:attrNameLst>
                                      </p:cBhvr>
                                      <p:tavLst>
                                        <p:tav tm="0">
                                          <p:val>
                                            <p:strVal val="0-#ppt_w/2"/>
                                          </p:val>
                                        </p:tav>
                                        <p:tav tm="100000">
                                          <p:val>
                                            <p:strVal val="#ppt_x"/>
                                          </p:val>
                                        </p:tav>
                                      </p:tavLst>
                                    </p:anim>
                                    <p:anim calcmode="lin" valueType="num">
                                      <p:cBhvr additive="base">
                                        <p:cTn id="80" dur="500" fill="hold"/>
                                        <p:tgtEl>
                                          <p:spTgt spid="78"/>
                                        </p:tgtEl>
                                        <p:attrNameLst>
                                          <p:attrName>ppt_y</p:attrName>
                                        </p:attrNameLst>
                                      </p:cBhvr>
                                      <p:tavLst>
                                        <p:tav tm="0">
                                          <p:val>
                                            <p:strVal val="0-#ppt_h/2"/>
                                          </p:val>
                                        </p:tav>
                                        <p:tav tm="100000">
                                          <p:val>
                                            <p:strVal val="#ppt_y"/>
                                          </p:val>
                                        </p:tav>
                                      </p:tavLst>
                                    </p:anim>
                                  </p:childTnLst>
                                </p:cTn>
                              </p:par>
                              <p:par>
                                <p:cTn id="81" presetID="2" presetClass="entr" presetSubtype="9" fill="hold" grpId="0" nodeType="withEffect">
                                  <p:stCondLst>
                                    <p:cond delay="0"/>
                                  </p:stCondLst>
                                  <p:childTnLst>
                                    <p:set>
                                      <p:cBhvr>
                                        <p:cTn id="82" dur="1" fill="hold">
                                          <p:stCondLst>
                                            <p:cond delay="0"/>
                                          </p:stCondLst>
                                        </p:cTn>
                                        <p:tgtEl>
                                          <p:spTgt spid="80"/>
                                        </p:tgtEl>
                                        <p:attrNameLst>
                                          <p:attrName>style.visibility</p:attrName>
                                        </p:attrNameLst>
                                      </p:cBhvr>
                                      <p:to>
                                        <p:strVal val="visible"/>
                                      </p:to>
                                    </p:set>
                                    <p:anim calcmode="lin" valueType="num">
                                      <p:cBhvr additive="base">
                                        <p:cTn id="83" dur="500" fill="hold"/>
                                        <p:tgtEl>
                                          <p:spTgt spid="80"/>
                                        </p:tgtEl>
                                        <p:attrNameLst>
                                          <p:attrName>ppt_x</p:attrName>
                                        </p:attrNameLst>
                                      </p:cBhvr>
                                      <p:tavLst>
                                        <p:tav tm="0">
                                          <p:val>
                                            <p:strVal val="0-#ppt_w/2"/>
                                          </p:val>
                                        </p:tav>
                                        <p:tav tm="100000">
                                          <p:val>
                                            <p:strVal val="#ppt_x"/>
                                          </p:val>
                                        </p:tav>
                                      </p:tavLst>
                                    </p:anim>
                                    <p:anim calcmode="lin" valueType="num">
                                      <p:cBhvr additive="base">
                                        <p:cTn id="84" dur="500" fill="hold"/>
                                        <p:tgtEl>
                                          <p:spTgt spid="80"/>
                                        </p:tgtEl>
                                        <p:attrNameLst>
                                          <p:attrName>ppt_y</p:attrName>
                                        </p:attrNameLst>
                                      </p:cBhvr>
                                      <p:tavLst>
                                        <p:tav tm="0">
                                          <p:val>
                                            <p:strVal val="0-#ppt_h/2"/>
                                          </p:val>
                                        </p:tav>
                                        <p:tav tm="100000">
                                          <p:val>
                                            <p:strVal val="#ppt_y"/>
                                          </p:val>
                                        </p:tav>
                                      </p:tavLst>
                                    </p:anim>
                                  </p:childTnLst>
                                </p:cTn>
                              </p:par>
                              <p:par>
                                <p:cTn id="85" presetID="2" presetClass="entr" presetSubtype="9" fill="hold" grpId="0" nodeType="with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additive="base">
                                        <p:cTn id="87" dur="500" fill="hold"/>
                                        <p:tgtEl>
                                          <p:spTgt spid="81"/>
                                        </p:tgtEl>
                                        <p:attrNameLst>
                                          <p:attrName>ppt_x</p:attrName>
                                        </p:attrNameLst>
                                      </p:cBhvr>
                                      <p:tavLst>
                                        <p:tav tm="0">
                                          <p:val>
                                            <p:strVal val="0-#ppt_w/2"/>
                                          </p:val>
                                        </p:tav>
                                        <p:tav tm="100000">
                                          <p:val>
                                            <p:strVal val="#ppt_x"/>
                                          </p:val>
                                        </p:tav>
                                      </p:tavLst>
                                    </p:anim>
                                    <p:anim calcmode="lin" valueType="num">
                                      <p:cBhvr additive="base">
                                        <p:cTn id="88" dur="500" fill="hold"/>
                                        <p:tgtEl>
                                          <p:spTgt spid="81"/>
                                        </p:tgtEl>
                                        <p:attrNameLst>
                                          <p:attrName>ppt_y</p:attrName>
                                        </p:attrNameLst>
                                      </p:cBhvr>
                                      <p:tavLst>
                                        <p:tav tm="0">
                                          <p:val>
                                            <p:strVal val="0-#ppt_h/2"/>
                                          </p:val>
                                        </p:tav>
                                        <p:tav tm="100000">
                                          <p:val>
                                            <p:strVal val="#ppt_y"/>
                                          </p:val>
                                        </p:tav>
                                      </p:tavLst>
                                    </p:anim>
                                  </p:childTnLst>
                                </p:cTn>
                              </p:par>
                              <p:par>
                                <p:cTn id="89" presetID="2" presetClass="entr" presetSubtype="9" fill="hold" nodeType="withEffect">
                                  <p:stCondLst>
                                    <p:cond delay="0"/>
                                  </p:stCondLst>
                                  <p:childTnLst>
                                    <p:set>
                                      <p:cBhvr>
                                        <p:cTn id="90" dur="1" fill="hold">
                                          <p:stCondLst>
                                            <p:cond delay="0"/>
                                          </p:stCondLst>
                                        </p:cTn>
                                        <p:tgtEl>
                                          <p:spTgt spid="65"/>
                                        </p:tgtEl>
                                        <p:attrNameLst>
                                          <p:attrName>style.visibility</p:attrName>
                                        </p:attrNameLst>
                                      </p:cBhvr>
                                      <p:to>
                                        <p:strVal val="visible"/>
                                      </p:to>
                                    </p:set>
                                    <p:anim calcmode="lin" valueType="num">
                                      <p:cBhvr additive="base">
                                        <p:cTn id="91" dur="500" fill="hold"/>
                                        <p:tgtEl>
                                          <p:spTgt spid="65"/>
                                        </p:tgtEl>
                                        <p:attrNameLst>
                                          <p:attrName>ppt_x</p:attrName>
                                        </p:attrNameLst>
                                      </p:cBhvr>
                                      <p:tavLst>
                                        <p:tav tm="0">
                                          <p:val>
                                            <p:strVal val="0-#ppt_w/2"/>
                                          </p:val>
                                        </p:tav>
                                        <p:tav tm="100000">
                                          <p:val>
                                            <p:strVal val="#ppt_x"/>
                                          </p:val>
                                        </p:tav>
                                      </p:tavLst>
                                    </p:anim>
                                    <p:anim calcmode="lin" valueType="num">
                                      <p:cBhvr additive="base">
                                        <p:cTn id="92" dur="500" fill="hold"/>
                                        <p:tgtEl>
                                          <p:spTgt spid="65"/>
                                        </p:tgtEl>
                                        <p:attrNameLst>
                                          <p:attrName>ppt_y</p:attrName>
                                        </p:attrNameLst>
                                      </p:cBhvr>
                                      <p:tavLst>
                                        <p:tav tm="0">
                                          <p:val>
                                            <p:strVal val="0-#ppt_h/2"/>
                                          </p:val>
                                        </p:tav>
                                        <p:tav tm="100000">
                                          <p:val>
                                            <p:strVal val="#ppt_y"/>
                                          </p:val>
                                        </p:tav>
                                      </p:tavLst>
                                    </p:anim>
                                  </p:childTnLst>
                                </p:cTn>
                              </p:par>
                              <p:par>
                                <p:cTn id="93" presetID="2" presetClass="entr" presetSubtype="9" fill="hold" nodeType="withEffect">
                                  <p:stCondLst>
                                    <p:cond delay="0"/>
                                  </p:stCondLst>
                                  <p:childTnLst>
                                    <p:set>
                                      <p:cBhvr>
                                        <p:cTn id="94" dur="1" fill="hold">
                                          <p:stCondLst>
                                            <p:cond delay="0"/>
                                          </p:stCondLst>
                                        </p:cTn>
                                        <p:tgtEl>
                                          <p:spTgt spid="69"/>
                                        </p:tgtEl>
                                        <p:attrNameLst>
                                          <p:attrName>style.visibility</p:attrName>
                                        </p:attrNameLst>
                                      </p:cBhvr>
                                      <p:to>
                                        <p:strVal val="visible"/>
                                      </p:to>
                                    </p:set>
                                    <p:anim calcmode="lin" valueType="num">
                                      <p:cBhvr additive="base">
                                        <p:cTn id="95" dur="500" fill="hold"/>
                                        <p:tgtEl>
                                          <p:spTgt spid="69"/>
                                        </p:tgtEl>
                                        <p:attrNameLst>
                                          <p:attrName>ppt_x</p:attrName>
                                        </p:attrNameLst>
                                      </p:cBhvr>
                                      <p:tavLst>
                                        <p:tav tm="0">
                                          <p:val>
                                            <p:strVal val="0-#ppt_w/2"/>
                                          </p:val>
                                        </p:tav>
                                        <p:tav tm="100000">
                                          <p:val>
                                            <p:strVal val="#ppt_x"/>
                                          </p:val>
                                        </p:tav>
                                      </p:tavLst>
                                    </p:anim>
                                    <p:anim calcmode="lin" valueType="num">
                                      <p:cBhvr additive="base">
                                        <p:cTn id="96" dur="500" fill="hold"/>
                                        <p:tgtEl>
                                          <p:spTgt spid="69"/>
                                        </p:tgtEl>
                                        <p:attrNameLst>
                                          <p:attrName>ppt_y</p:attrName>
                                        </p:attrNameLst>
                                      </p:cBhvr>
                                      <p:tavLst>
                                        <p:tav tm="0">
                                          <p:val>
                                            <p:strVal val="0-#ppt_h/2"/>
                                          </p:val>
                                        </p:tav>
                                        <p:tav tm="100000">
                                          <p:val>
                                            <p:strVal val="#ppt_y"/>
                                          </p:val>
                                        </p:tav>
                                      </p:tavLst>
                                    </p:anim>
                                  </p:childTnLst>
                                </p:cTn>
                              </p:par>
                              <p:par>
                                <p:cTn id="97" presetID="2" presetClass="entr" presetSubtype="9" fill="hold" nodeType="withEffect">
                                  <p:stCondLst>
                                    <p:cond delay="0"/>
                                  </p:stCondLst>
                                  <p:childTnLst>
                                    <p:set>
                                      <p:cBhvr>
                                        <p:cTn id="98" dur="1" fill="hold">
                                          <p:stCondLst>
                                            <p:cond delay="0"/>
                                          </p:stCondLst>
                                        </p:cTn>
                                        <p:tgtEl>
                                          <p:spTgt spid="72"/>
                                        </p:tgtEl>
                                        <p:attrNameLst>
                                          <p:attrName>style.visibility</p:attrName>
                                        </p:attrNameLst>
                                      </p:cBhvr>
                                      <p:to>
                                        <p:strVal val="visible"/>
                                      </p:to>
                                    </p:set>
                                    <p:anim calcmode="lin" valueType="num">
                                      <p:cBhvr additive="base">
                                        <p:cTn id="99" dur="500" fill="hold"/>
                                        <p:tgtEl>
                                          <p:spTgt spid="72"/>
                                        </p:tgtEl>
                                        <p:attrNameLst>
                                          <p:attrName>ppt_x</p:attrName>
                                        </p:attrNameLst>
                                      </p:cBhvr>
                                      <p:tavLst>
                                        <p:tav tm="0">
                                          <p:val>
                                            <p:strVal val="0-#ppt_w/2"/>
                                          </p:val>
                                        </p:tav>
                                        <p:tav tm="100000">
                                          <p:val>
                                            <p:strVal val="#ppt_x"/>
                                          </p:val>
                                        </p:tav>
                                      </p:tavLst>
                                    </p:anim>
                                    <p:anim calcmode="lin" valueType="num">
                                      <p:cBhvr additive="base">
                                        <p:cTn id="100" dur="500" fill="hold"/>
                                        <p:tgtEl>
                                          <p:spTgt spid="72"/>
                                        </p:tgtEl>
                                        <p:attrNameLst>
                                          <p:attrName>ppt_y</p:attrName>
                                        </p:attrNameLst>
                                      </p:cBhvr>
                                      <p:tavLst>
                                        <p:tav tm="0">
                                          <p:val>
                                            <p:strVal val="0-#ppt_h/2"/>
                                          </p:val>
                                        </p:tav>
                                        <p:tav tm="100000">
                                          <p:val>
                                            <p:strVal val="#ppt_y"/>
                                          </p:val>
                                        </p:tav>
                                      </p:tavLst>
                                    </p:anim>
                                  </p:childTnLst>
                                </p:cTn>
                              </p:par>
                              <p:par>
                                <p:cTn id="101" presetID="2" presetClass="entr" presetSubtype="4" fill="hold" nodeType="withEffect">
                                  <p:stCondLst>
                                    <p:cond delay="0"/>
                                  </p:stCondLst>
                                  <p:childTnLst>
                                    <p:set>
                                      <p:cBhvr>
                                        <p:cTn id="102" dur="1" fill="hold">
                                          <p:stCondLst>
                                            <p:cond delay="0"/>
                                          </p:stCondLst>
                                        </p:cTn>
                                        <p:tgtEl>
                                          <p:spTgt spid="77"/>
                                        </p:tgtEl>
                                        <p:attrNameLst>
                                          <p:attrName>style.visibility</p:attrName>
                                        </p:attrNameLst>
                                      </p:cBhvr>
                                      <p:to>
                                        <p:strVal val="visible"/>
                                      </p:to>
                                    </p:set>
                                    <p:anim calcmode="lin" valueType="num">
                                      <p:cBhvr additive="base">
                                        <p:cTn id="103" dur="500" fill="hold"/>
                                        <p:tgtEl>
                                          <p:spTgt spid="77"/>
                                        </p:tgtEl>
                                        <p:attrNameLst>
                                          <p:attrName>ppt_x</p:attrName>
                                        </p:attrNameLst>
                                      </p:cBhvr>
                                      <p:tavLst>
                                        <p:tav tm="0">
                                          <p:val>
                                            <p:strVal val="#ppt_x"/>
                                          </p:val>
                                        </p:tav>
                                        <p:tav tm="100000">
                                          <p:val>
                                            <p:strVal val="#ppt_x"/>
                                          </p:val>
                                        </p:tav>
                                      </p:tavLst>
                                    </p:anim>
                                    <p:anim calcmode="lin" valueType="num">
                                      <p:cBhvr additive="base">
                                        <p:cTn id="104" dur="500" fill="hold"/>
                                        <p:tgtEl>
                                          <p:spTgt spid="77"/>
                                        </p:tgtEl>
                                        <p:attrNameLst>
                                          <p:attrName>ppt_y</p:attrName>
                                        </p:attrNameLst>
                                      </p:cBhvr>
                                      <p:tavLst>
                                        <p:tav tm="0">
                                          <p:val>
                                            <p:strVal val="1+#ppt_h/2"/>
                                          </p:val>
                                        </p:tav>
                                        <p:tav tm="100000">
                                          <p:val>
                                            <p:strVal val="#ppt_y"/>
                                          </p:val>
                                        </p:tav>
                                      </p:tavLst>
                                    </p:anim>
                                  </p:childTnLst>
                                </p:cTn>
                              </p:par>
                              <p:par>
                                <p:cTn id="105" presetID="2" presetClass="entr" presetSubtype="4" fill="hold" nodeType="withEffect">
                                  <p:stCondLst>
                                    <p:cond delay="0"/>
                                  </p:stCondLst>
                                  <p:childTnLst>
                                    <p:set>
                                      <p:cBhvr>
                                        <p:cTn id="106" dur="1" fill="hold">
                                          <p:stCondLst>
                                            <p:cond delay="0"/>
                                          </p:stCondLst>
                                        </p:cTn>
                                        <p:tgtEl>
                                          <p:spTgt spid="82"/>
                                        </p:tgtEl>
                                        <p:attrNameLst>
                                          <p:attrName>style.visibility</p:attrName>
                                        </p:attrNameLst>
                                      </p:cBhvr>
                                      <p:to>
                                        <p:strVal val="visible"/>
                                      </p:to>
                                    </p:set>
                                    <p:anim calcmode="lin" valueType="num">
                                      <p:cBhvr additive="base">
                                        <p:cTn id="107" dur="500" fill="hold"/>
                                        <p:tgtEl>
                                          <p:spTgt spid="82"/>
                                        </p:tgtEl>
                                        <p:attrNameLst>
                                          <p:attrName>ppt_x</p:attrName>
                                        </p:attrNameLst>
                                      </p:cBhvr>
                                      <p:tavLst>
                                        <p:tav tm="0">
                                          <p:val>
                                            <p:strVal val="#ppt_x"/>
                                          </p:val>
                                        </p:tav>
                                        <p:tav tm="100000">
                                          <p:val>
                                            <p:strVal val="#ppt_x"/>
                                          </p:val>
                                        </p:tav>
                                      </p:tavLst>
                                    </p:anim>
                                    <p:anim calcmode="lin" valueType="num">
                                      <p:cBhvr additive="base">
                                        <p:cTn id="108" dur="500" fill="hold"/>
                                        <p:tgtEl>
                                          <p:spTgt spid="82"/>
                                        </p:tgtEl>
                                        <p:attrNameLst>
                                          <p:attrName>ppt_y</p:attrName>
                                        </p:attrNameLst>
                                      </p:cBhvr>
                                      <p:tavLst>
                                        <p:tav tm="0">
                                          <p:val>
                                            <p:strVal val="1+#ppt_h/2"/>
                                          </p:val>
                                        </p:tav>
                                        <p:tav tm="100000">
                                          <p:val>
                                            <p:strVal val="#ppt_y"/>
                                          </p:val>
                                        </p:tav>
                                      </p:tavLst>
                                    </p:anim>
                                  </p:childTnLst>
                                </p:cTn>
                              </p:par>
                              <p:par>
                                <p:cTn id="109" presetID="2" presetClass="entr" presetSubtype="9" fill="hold" nodeType="withEffect">
                                  <p:stCondLst>
                                    <p:cond delay="0"/>
                                  </p:stCondLst>
                                  <p:childTnLst>
                                    <p:set>
                                      <p:cBhvr>
                                        <p:cTn id="110" dur="1" fill="hold">
                                          <p:stCondLst>
                                            <p:cond delay="0"/>
                                          </p:stCondLst>
                                        </p:cTn>
                                        <p:tgtEl>
                                          <p:spTgt spid="83"/>
                                        </p:tgtEl>
                                        <p:attrNameLst>
                                          <p:attrName>style.visibility</p:attrName>
                                        </p:attrNameLst>
                                      </p:cBhvr>
                                      <p:to>
                                        <p:strVal val="visible"/>
                                      </p:to>
                                    </p:set>
                                    <p:anim calcmode="lin" valueType="num">
                                      <p:cBhvr additive="base">
                                        <p:cTn id="111" dur="500" fill="hold"/>
                                        <p:tgtEl>
                                          <p:spTgt spid="83"/>
                                        </p:tgtEl>
                                        <p:attrNameLst>
                                          <p:attrName>ppt_x</p:attrName>
                                        </p:attrNameLst>
                                      </p:cBhvr>
                                      <p:tavLst>
                                        <p:tav tm="0">
                                          <p:val>
                                            <p:strVal val="0-#ppt_w/2"/>
                                          </p:val>
                                        </p:tav>
                                        <p:tav tm="100000">
                                          <p:val>
                                            <p:strVal val="#ppt_x"/>
                                          </p:val>
                                        </p:tav>
                                      </p:tavLst>
                                    </p:anim>
                                    <p:anim calcmode="lin" valueType="num">
                                      <p:cBhvr additive="base">
                                        <p:cTn id="112" dur="500" fill="hold"/>
                                        <p:tgtEl>
                                          <p:spTgt spid="83"/>
                                        </p:tgtEl>
                                        <p:attrNameLst>
                                          <p:attrName>ppt_y</p:attrName>
                                        </p:attrNameLst>
                                      </p:cBhvr>
                                      <p:tavLst>
                                        <p:tav tm="0">
                                          <p:val>
                                            <p:strVal val="0-#ppt_h/2"/>
                                          </p:val>
                                        </p:tav>
                                        <p:tav tm="100000">
                                          <p:val>
                                            <p:strVal val="#ppt_y"/>
                                          </p:val>
                                        </p:tav>
                                      </p:tavLst>
                                    </p:anim>
                                  </p:childTnLst>
                                </p:cTn>
                              </p:par>
                              <p:par>
                                <p:cTn id="113" presetID="2" presetClass="entr" presetSubtype="9" fill="hold" nodeType="withEffect">
                                  <p:stCondLst>
                                    <p:cond delay="0"/>
                                  </p:stCondLst>
                                  <p:childTnLst>
                                    <p:set>
                                      <p:cBhvr>
                                        <p:cTn id="114" dur="1" fill="hold">
                                          <p:stCondLst>
                                            <p:cond delay="0"/>
                                          </p:stCondLst>
                                        </p:cTn>
                                        <p:tgtEl>
                                          <p:spTgt spid="88"/>
                                        </p:tgtEl>
                                        <p:attrNameLst>
                                          <p:attrName>style.visibility</p:attrName>
                                        </p:attrNameLst>
                                      </p:cBhvr>
                                      <p:to>
                                        <p:strVal val="visible"/>
                                      </p:to>
                                    </p:set>
                                    <p:anim calcmode="lin" valueType="num">
                                      <p:cBhvr additive="base">
                                        <p:cTn id="115" dur="500" fill="hold"/>
                                        <p:tgtEl>
                                          <p:spTgt spid="88"/>
                                        </p:tgtEl>
                                        <p:attrNameLst>
                                          <p:attrName>ppt_x</p:attrName>
                                        </p:attrNameLst>
                                      </p:cBhvr>
                                      <p:tavLst>
                                        <p:tav tm="0">
                                          <p:val>
                                            <p:strVal val="0-#ppt_w/2"/>
                                          </p:val>
                                        </p:tav>
                                        <p:tav tm="100000">
                                          <p:val>
                                            <p:strVal val="#ppt_x"/>
                                          </p:val>
                                        </p:tav>
                                      </p:tavLst>
                                    </p:anim>
                                    <p:anim calcmode="lin" valueType="num">
                                      <p:cBhvr additive="base">
                                        <p:cTn id="116" dur="500" fill="hold"/>
                                        <p:tgtEl>
                                          <p:spTgt spid="88"/>
                                        </p:tgtEl>
                                        <p:attrNameLst>
                                          <p:attrName>ppt_y</p:attrName>
                                        </p:attrNameLst>
                                      </p:cBhvr>
                                      <p:tavLst>
                                        <p:tav tm="0">
                                          <p:val>
                                            <p:strVal val="0-#ppt_h/2"/>
                                          </p:val>
                                        </p:tav>
                                        <p:tav tm="100000">
                                          <p:val>
                                            <p:strVal val="#ppt_y"/>
                                          </p:val>
                                        </p:tav>
                                      </p:tavLst>
                                    </p:anim>
                                  </p:childTnLst>
                                </p:cTn>
                              </p:par>
                            </p:childTnLst>
                          </p:cTn>
                        </p:par>
                        <p:par>
                          <p:cTn id="117" fill="hold">
                            <p:stCondLst>
                              <p:cond delay="500"/>
                            </p:stCondLst>
                            <p:childTnLst>
                              <p:par>
                                <p:cTn id="118" presetID="26" presetClass="emph" presetSubtype="0" repeatCount="indefinite" fill="hold" nodeType="afterEffect">
                                  <p:stCondLst>
                                    <p:cond delay="0"/>
                                  </p:stCondLst>
                                  <p:childTnLst>
                                    <p:animEffect transition="out" filter="fade">
                                      <p:cBhvr>
                                        <p:cTn id="119" dur="500" tmFilter="0, 0; .2, .5; .8, .5; 1, 0"/>
                                        <p:tgtEl>
                                          <p:spTgt spid="108"/>
                                        </p:tgtEl>
                                      </p:cBhvr>
                                    </p:animEffect>
                                    <p:animScale>
                                      <p:cBhvr>
                                        <p:cTn id="120" dur="250" autoRev="1" fill="hold"/>
                                        <p:tgtEl>
                                          <p:spTgt spid="108"/>
                                        </p:tgtEl>
                                      </p:cBhvr>
                                      <p:by x="105000" y="105000"/>
                                    </p:animScale>
                                  </p:childTnLst>
                                </p:cTn>
                              </p:par>
                            </p:childTnLst>
                          </p:cTn>
                        </p:par>
                        <p:par>
                          <p:cTn id="121" fill="hold">
                            <p:stCondLst>
                              <p:cond delay="1000"/>
                            </p:stCondLst>
                            <p:childTnLst>
                              <p:par>
                                <p:cTn id="122" presetID="26" presetClass="emph" presetSubtype="0" repeatCount="indefinite" fill="hold" nodeType="afterEffect">
                                  <p:stCondLst>
                                    <p:cond delay="0"/>
                                  </p:stCondLst>
                                  <p:childTnLst>
                                    <p:animEffect transition="out" filter="fade">
                                      <p:cBhvr>
                                        <p:cTn id="123" dur="500" tmFilter="0, 0; .2, .5; .8, .5; 1, 0"/>
                                        <p:tgtEl>
                                          <p:spTgt spid="109"/>
                                        </p:tgtEl>
                                      </p:cBhvr>
                                    </p:animEffect>
                                    <p:animScale>
                                      <p:cBhvr>
                                        <p:cTn id="124" dur="250" autoRev="1" fill="hold"/>
                                        <p:tgtEl>
                                          <p:spTgt spid="109"/>
                                        </p:tgtEl>
                                      </p:cBhvr>
                                      <p:by x="105000" y="105000"/>
                                    </p:animScale>
                                  </p:childTnLst>
                                </p:cTn>
                              </p:par>
                            </p:childTnLst>
                          </p:cTn>
                        </p:par>
                        <p:par>
                          <p:cTn id="125" fill="hold">
                            <p:stCondLst>
                              <p:cond delay="1500"/>
                            </p:stCondLst>
                            <p:childTnLst>
                              <p:par>
                                <p:cTn id="126" presetID="26" presetClass="emph" presetSubtype="0" repeatCount="indefinite" fill="hold" nodeType="afterEffect">
                                  <p:stCondLst>
                                    <p:cond delay="0"/>
                                  </p:stCondLst>
                                  <p:childTnLst>
                                    <p:animEffect transition="out" filter="fade">
                                      <p:cBhvr>
                                        <p:cTn id="127" dur="500" tmFilter="0, 0; .2, .5; .8, .5; 1, 0"/>
                                        <p:tgtEl>
                                          <p:spTgt spid="110"/>
                                        </p:tgtEl>
                                      </p:cBhvr>
                                    </p:animEffect>
                                    <p:animScale>
                                      <p:cBhvr>
                                        <p:cTn id="128" dur="250" autoRev="1" fill="hold"/>
                                        <p:tgtEl>
                                          <p:spTgt spid="110"/>
                                        </p:tgtEl>
                                      </p:cBhvr>
                                      <p:by x="105000" y="105000"/>
                                    </p:animScale>
                                  </p:childTnLst>
                                </p:cTn>
                              </p:par>
                            </p:childTnLst>
                          </p:cTn>
                        </p:par>
                        <p:par>
                          <p:cTn id="129" fill="hold">
                            <p:stCondLst>
                              <p:cond delay="2000"/>
                            </p:stCondLst>
                            <p:childTnLst>
                              <p:par>
                                <p:cTn id="130" presetID="26" presetClass="emph" presetSubtype="0" repeatCount="indefinite" fill="hold" nodeType="afterEffect">
                                  <p:stCondLst>
                                    <p:cond delay="0"/>
                                  </p:stCondLst>
                                  <p:childTnLst>
                                    <p:animEffect transition="out" filter="fade">
                                      <p:cBhvr>
                                        <p:cTn id="131" dur="500" tmFilter="0, 0; .2, .5; .8, .5; 1, 0"/>
                                        <p:tgtEl>
                                          <p:spTgt spid="111"/>
                                        </p:tgtEl>
                                      </p:cBhvr>
                                    </p:animEffect>
                                    <p:animScale>
                                      <p:cBhvr>
                                        <p:cTn id="132" dur="250" autoRev="1" fill="hold"/>
                                        <p:tgtEl>
                                          <p:spTgt spid="111"/>
                                        </p:tgtEl>
                                      </p:cBhvr>
                                      <p:by x="105000" y="105000"/>
                                    </p:animScale>
                                  </p:childTnLst>
                                </p:cTn>
                              </p:par>
                              <p:par>
                                <p:cTn id="133" presetID="0" presetClass="path" presetSubtype="0" repeatCount="indefinite" accel="50000" decel="50000" fill="hold" nodeType="withEffect">
                                  <p:stCondLst>
                                    <p:cond delay="0"/>
                                  </p:stCondLst>
                                  <p:childTnLst>
                                    <p:animMotion origin="layout" path="M 4.72222E-6 -7.77778E-6 C -0.02917 -0.00857 -0.09115 0.00115 -0.12552 0.00277 C -0.18004 0.01411 -0.23629 0.00833 -0.29097 0.00879 C -0.34341 0.01226 -0.33872 0.01157 -0.42222 0.01018 C -0.43038 0.00509 -0.425 0.00786 -0.43889 0.00439 L -0.43889 0.00439 C -0.45174 -0.00186 -0.46545 -0.00487 -0.47882 -0.00602 C -0.48073 -0.00649 -0.48247 -0.00695 -0.48438 -0.00741 C -0.48768 -0.00834 -0.49445 -0.01042 -0.49445 -0.01042 C -0.50157 -0.01527 -0.51077 -0.01667 -0.51875 -0.01783 C -0.52917 -0.02153 -0.53959 -0.02547 -0.55 -0.02964 C -0.55556 -0.03473 -0.5625 -0.03658 -0.56875 -0.04005 C -0.58177 -0.04746 -0.59514 -0.05301 -0.60886 -0.05788 C -0.61511 -0.06019 -0.62136 -0.06204 -0.62778 -0.06389 C -0.63143 -0.06505 -0.63889 -0.06667 -0.63889 -0.06667 C -0.6408 -0.06621 -0.64306 -0.0669 -0.64445 -0.06528 C -0.64566 -0.06389 -0.64514 -0.06135 -0.64549 -0.05926 C -0.64705 -0.05116 -0.64809 -0.04399 -0.64879 -0.03565 C -0.64844 -0.02964 -0.64861 -0.02362 -0.64775 -0.01783 C -0.64757 -0.01598 -0.64601 -0.01505 -0.64549 -0.01343 C -0.64184 -0.00371 -0.63924 0.00532 -0.63334 0.01319 C -0.63004 0.02476 -0.62431 0.03495 -0.61997 0.04583 C -0.61736 0.05231 -0.61615 0.05833 -0.61216 0.06365 C -0.60972 0.07384 -0.6066 0.08564 -0.60209 0.09467 C -0.59966 0.11203 -0.60295 0.09421 -0.59879 0.10648 C -0.59601 0.11458 -0.59601 0.12291 -0.59219 0.13032 C -0.59097 0.13657 -0.58854 0.14074 -0.58663 0.14652 C -0.58525 0.15092 -0.58525 0.15601 -0.58334 0.15995 C -0.58021 0.1662 -0.5816 0.16273 -0.57882 0.17036 C -0.57691 0.18101 -0.57292 0.19143 -0.56771 0.19999 C -0.56528 0.21782 -0.5691 0.19861 -0.5632 0.2118 C -0.56163 0.2155 -0.56111 0.22245 -0.5599 0.22661 C -0.56285 0.23749 -0.57188 0.23171 -0.57986 0.23101 C -0.59601 0.22453 -0.63143 0.22708 -0.64323 0.22661 C -0.65434 0.2243 -0.66528 0.22314 -0.67657 0.22222 C -0.68507 0.21967 -0.69358 0.21782 -0.70209 0.2162 C -0.71545 0.21759 -0.729 0.21736 -0.74219 0.2206 C -0.74549 0.22152 -0.73542 0.22268 -0.73212 0.22361 C -0.72917 0.22453 -0.72639 0.22638 -0.72327 0.22661 C -0.7007 0.22754 -0.67813 0.22754 -0.65556 0.228 C -0.64827 0.23148 -0.64097 0.23148 -0.63334 0.2324 C -0.60747 0.23101 -0.58125 0.23286 -0.55556 0.228 C -0.55295 0.22754 -0.55643 0.22106 -0.5566 0.21759 C -0.55782 0.20092 -0.55747 0.19074 -0.56667 0.17916 C -0.56875 0.1618 -0.57292 0.13773 -0.58438 0.12731 C -0.5875 0.11898 -0.58924 0.10972 -0.59323 0.10208 C -0.5974 0.08217 -0.6 0.06157 -0.6033 0.04143 C -0.60486 0.03194 -0.6066 0.0199 -0.61111 0.0118 C -0.61563 0.0037 -0.62136 -0.00232 -0.62778 -0.00741 C -0.63334 -0.01968 -0.62587 -0.00487 -0.63334 -0.01482 C -0.6342 -0.01598 -0.63455 -0.01829 -0.63542 -0.01945 C -0.63802 -0.02292 -0.64219 -0.02686 -0.64549 -0.02964 C -0.65 -0.04167 -0.65018 -0.05348 -0.64653 -0.06667 C -0.63299 -0.06089 -0.61841 -0.05325 -0.60434 -0.05047 C -0.59115 -0.04491 -0.57292 -0.04723 -0.55886 -0.04607 C -0.54827 -0.04075 -0.53559 -0.04306 -0.52431 -0.03866 C -0.52361 -0.03727 -0.52327 -0.03519 -0.52222 -0.03426 C -0.52014 -0.03264 -0.51545 -0.03126 -0.51545 -0.03126 C -0.50851 -0.02501 -0.49809 -0.02431 -0.48993 -0.02084 C -0.4849 -0.01621 -0.47795 -0.01251 -0.47222 -0.01042 C -0.46337 -0.00278 -0.44549 -0.00371 -0.43663 -0.00301 C -0.28611 -0.00371 -0.15556 -0.00163 -0.01441 -0.00163 " pathEditMode="relative" ptsTypes="ffffFffffffffffffffffffffffffffffffffffffffffffffffffffffffffA">
                                      <p:cBhvr>
                                        <p:cTn id="134" dur="2000" fill="hold"/>
                                        <p:tgtEl>
                                          <p:spTgt spid="73"/>
                                        </p:tgtEl>
                                        <p:attrNameLst>
                                          <p:attrName>ppt_x</p:attrName>
                                          <p:attrName>ppt_y</p:attrName>
                                        </p:attrNameLst>
                                      </p:cBhvr>
                                    </p:animMotion>
                                  </p:childTnLst>
                                </p:cTn>
                              </p:par>
                              <p:par>
                                <p:cTn id="135" presetID="10"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500"/>
                                        <p:tgtEl>
                                          <p:spTgt spid="92"/>
                                        </p:tgtEl>
                                      </p:cBhvr>
                                    </p:animEffect>
                                  </p:childTnLst>
                                </p:cTn>
                              </p:par>
                            </p:childTnLst>
                          </p:cTn>
                        </p:par>
                      </p:childTnLst>
                    </p:cTn>
                  </p:par>
                  <p:par>
                    <p:cTn id="138" fill="hold">
                      <p:stCondLst>
                        <p:cond delay="indefinite"/>
                      </p:stCondLst>
                      <p:childTnLst>
                        <p:par>
                          <p:cTn id="139" fill="hold">
                            <p:stCondLst>
                              <p:cond delay="0"/>
                            </p:stCondLst>
                            <p:childTnLst>
                              <p:par>
                                <p:cTn id="140" presetID="10" presetClass="entr" presetSubtype="0" fill="hold" nodeType="clickEffect">
                                  <p:stCondLst>
                                    <p:cond delay="0"/>
                                  </p:stCondLst>
                                  <p:childTnLst>
                                    <p:set>
                                      <p:cBhvr>
                                        <p:cTn id="141" dur="1" fill="hold">
                                          <p:stCondLst>
                                            <p:cond delay="0"/>
                                          </p:stCondLst>
                                        </p:cTn>
                                        <p:tgtEl>
                                          <p:spTgt spid="4"/>
                                        </p:tgtEl>
                                        <p:attrNameLst>
                                          <p:attrName>style.visibility</p:attrName>
                                        </p:attrNameLst>
                                      </p:cBhvr>
                                      <p:to>
                                        <p:strVal val="visible"/>
                                      </p:to>
                                    </p:set>
                                    <p:animEffect transition="in" filter="fade">
                                      <p:cBhvr>
                                        <p:cTn id="142" dur="500"/>
                                        <p:tgtEl>
                                          <p:spTgt spid="4"/>
                                        </p:tgtEl>
                                      </p:cBhvr>
                                    </p:animEffect>
                                  </p:childTnLst>
                                </p:cTn>
                              </p:par>
                              <p:par>
                                <p:cTn id="143" presetID="10" presetClass="exit" presetSubtype="0" fill="hold" grpId="1" nodeType="withEffect">
                                  <p:stCondLst>
                                    <p:cond delay="0"/>
                                  </p:stCondLst>
                                  <p:childTnLst>
                                    <p:animEffect transition="out" filter="fade">
                                      <p:cBhvr>
                                        <p:cTn id="144" dur="500"/>
                                        <p:tgtEl>
                                          <p:spTgt spid="92"/>
                                        </p:tgtEl>
                                      </p:cBhvr>
                                    </p:animEffect>
                                    <p:set>
                                      <p:cBhvr>
                                        <p:cTn id="145" dur="1" fill="hold">
                                          <p:stCondLst>
                                            <p:cond delay="499"/>
                                          </p:stCondLst>
                                        </p:cTn>
                                        <p:tgtEl>
                                          <p:spTgt spid="92"/>
                                        </p:tgtEl>
                                        <p:attrNameLst>
                                          <p:attrName>style.visibility</p:attrName>
                                        </p:attrNameLst>
                                      </p:cBhvr>
                                      <p:to>
                                        <p:strVal val="hidden"/>
                                      </p:to>
                                    </p:set>
                                  </p:childTnLst>
                                </p:cTn>
                              </p:par>
                              <p:par>
                                <p:cTn id="146" presetID="10" presetClass="entr" presetSubtype="0" fill="hold" nodeType="withEffect">
                                  <p:stCondLst>
                                    <p:cond delay="0"/>
                                  </p:stCondLst>
                                  <p:childTnLst>
                                    <p:set>
                                      <p:cBhvr>
                                        <p:cTn id="147" dur="1" fill="hold">
                                          <p:stCondLst>
                                            <p:cond delay="0"/>
                                          </p:stCondLst>
                                        </p:cTn>
                                        <p:tgtEl>
                                          <p:spTgt spid="61"/>
                                        </p:tgtEl>
                                        <p:attrNameLst>
                                          <p:attrName>style.visibility</p:attrName>
                                        </p:attrNameLst>
                                      </p:cBhvr>
                                      <p:to>
                                        <p:strVal val="visible"/>
                                      </p:to>
                                    </p:set>
                                    <p:animEffect transition="in" filter="fade">
                                      <p:cBhvr>
                                        <p:cTn id="148" dur="500"/>
                                        <p:tgtEl>
                                          <p:spTgt spid="61"/>
                                        </p:tgtEl>
                                      </p:cBhvr>
                                    </p:animEffect>
                                  </p:childTnLst>
                                </p:cTn>
                              </p:par>
                              <p:par>
                                <p:cTn id="149" presetID="26" presetClass="emph" presetSubtype="0" repeatCount="indefinite" fill="hold" nodeType="withEffect">
                                  <p:stCondLst>
                                    <p:cond delay="0"/>
                                  </p:stCondLst>
                                  <p:endCondLst>
                                    <p:cond evt="onNext" delay="0">
                                      <p:tgtEl>
                                        <p:sldTgt/>
                                      </p:tgtEl>
                                    </p:cond>
                                  </p:endCondLst>
                                  <p:childTnLst>
                                    <p:animEffect transition="out" filter="fade">
                                      <p:cBhvr>
                                        <p:cTn id="150" dur="500" tmFilter="0, 0; .2, .5; .8, .5; 1, 0"/>
                                        <p:tgtEl>
                                          <p:spTgt spid="4"/>
                                        </p:tgtEl>
                                      </p:cBhvr>
                                    </p:animEffect>
                                    <p:animScale>
                                      <p:cBhvr>
                                        <p:cTn id="151" dur="250" autoRev="1" fill="hold"/>
                                        <p:tgtEl>
                                          <p:spTgt spid="4"/>
                                        </p:tgtEl>
                                      </p:cBhvr>
                                      <p:by x="105000" y="105000"/>
                                    </p:animScale>
                                  </p:childTnLst>
                                </p:cTn>
                              </p:par>
                              <p:par>
                                <p:cTn id="152" presetID="26" presetClass="emph" presetSubtype="0" repeatCount="indefinite" fill="hold" nodeType="withEffect">
                                  <p:stCondLst>
                                    <p:cond delay="0"/>
                                  </p:stCondLst>
                                  <p:endCondLst>
                                    <p:cond evt="onNext" delay="0">
                                      <p:tgtEl>
                                        <p:sldTgt/>
                                      </p:tgtEl>
                                    </p:cond>
                                  </p:endCondLst>
                                  <p:childTnLst>
                                    <p:animEffect transition="out" filter="fade">
                                      <p:cBhvr>
                                        <p:cTn id="153" dur="500" tmFilter="0, 0; .2, .5; .8, .5; 1, 0"/>
                                        <p:tgtEl>
                                          <p:spTgt spid="61"/>
                                        </p:tgtEl>
                                      </p:cBhvr>
                                    </p:animEffect>
                                    <p:animScale>
                                      <p:cBhvr>
                                        <p:cTn id="154" dur="250" autoRev="1" fill="hold"/>
                                        <p:tgtEl>
                                          <p:spTgt spid="61"/>
                                        </p:tgtEl>
                                      </p:cBhvr>
                                      <p:by x="105000" y="105000"/>
                                    </p:animScale>
                                  </p:childTnLst>
                                </p:cTn>
                              </p:par>
                              <p:par>
                                <p:cTn id="155" presetID="10" presetClass="entr" presetSubtype="0" fill="hold" grpId="0" nodeType="withEffect">
                                  <p:stCondLst>
                                    <p:cond delay="0"/>
                                  </p:stCondLst>
                                  <p:childTnLst>
                                    <p:set>
                                      <p:cBhvr>
                                        <p:cTn id="156" dur="1" fill="hold">
                                          <p:stCondLst>
                                            <p:cond delay="0"/>
                                          </p:stCondLst>
                                        </p:cTn>
                                        <p:tgtEl>
                                          <p:spTgt spid="95"/>
                                        </p:tgtEl>
                                        <p:attrNameLst>
                                          <p:attrName>style.visibility</p:attrName>
                                        </p:attrNameLst>
                                      </p:cBhvr>
                                      <p:to>
                                        <p:strVal val="visible"/>
                                      </p:to>
                                    </p:set>
                                    <p:animEffect transition="in" filter="fade">
                                      <p:cBhvr>
                                        <p:cTn id="157" dur="500"/>
                                        <p:tgtEl>
                                          <p:spTgt spid="95"/>
                                        </p:tgtEl>
                                      </p:cBhvr>
                                    </p:animEffect>
                                  </p:childTnLst>
                                </p:cTn>
                              </p:par>
                            </p:childTnLst>
                          </p:cTn>
                        </p:par>
                      </p:childTnLst>
                    </p:cTn>
                  </p:par>
                  <p:par>
                    <p:cTn id="158" fill="hold">
                      <p:stCondLst>
                        <p:cond delay="indefinite"/>
                      </p:stCondLst>
                      <p:childTnLst>
                        <p:par>
                          <p:cTn id="159" fill="hold">
                            <p:stCondLst>
                              <p:cond delay="0"/>
                            </p:stCondLst>
                            <p:childTnLst>
                              <p:par>
                                <p:cTn id="160" presetID="10" presetClass="exit" presetSubtype="0" fill="hold" nodeType="clickEffect">
                                  <p:stCondLst>
                                    <p:cond delay="0"/>
                                  </p:stCondLst>
                                  <p:childTnLst>
                                    <p:animEffect transition="out" filter="fade">
                                      <p:cBhvr>
                                        <p:cTn id="161" dur="500"/>
                                        <p:tgtEl>
                                          <p:spTgt spid="4"/>
                                        </p:tgtEl>
                                      </p:cBhvr>
                                    </p:animEffect>
                                    <p:set>
                                      <p:cBhvr>
                                        <p:cTn id="162" dur="1" fill="hold">
                                          <p:stCondLst>
                                            <p:cond delay="499"/>
                                          </p:stCondLst>
                                        </p:cTn>
                                        <p:tgtEl>
                                          <p:spTgt spid="4"/>
                                        </p:tgtEl>
                                        <p:attrNameLst>
                                          <p:attrName>style.visibility</p:attrName>
                                        </p:attrNameLst>
                                      </p:cBhvr>
                                      <p:to>
                                        <p:strVal val="hidden"/>
                                      </p:to>
                                    </p:set>
                                  </p:childTnLst>
                                </p:cTn>
                              </p:par>
                              <p:par>
                                <p:cTn id="163" presetID="10" presetClass="exit" presetSubtype="0" fill="hold" nodeType="withEffect">
                                  <p:stCondLst>
                                    <p:cond delay="0"/>
                                  </p:stCondLst>
                                  <p:childTnLst>
                                    <p:animEffect transition="out" filter="fade">
                                      <p:cBhvr>
                                        <p:cTn id="164" dur="500"/>
                                        <p:tgtEl>
                                          <p:spTgt spid="61"/>
                                        </p:tgtEl>
                                      </p:cBhvr>
                                    </p:animEffect>
                                    <p:set>
                                      <p:cBhvr>
                                        <p:cTn id="165" dur="1" fill="hold">
                                          <p:stCondLst>
                                            <p:cond delay="499"/>
                                          </p:stCondLst>
                                        </p:cTn>
                                        <p:tgtEl>
                                          <p:spTgt spid="61"/>
                                        </p:tgtEl>
                                        <p:attrNameLst>
                                          <p:attrName>style.visibility</p:attrName>
                                        </p:attrNameLst>
                                      </p:cBhvr>
                                      <p:to>
                                        <p:strVal val="hidden"/>
                                      </p:to>
                                    </p:set>
                                  </p:childTnLst>
                                </p:cTn>
                              </p:par>
                              <p:par>
                                <p:cTn id="166" presetID="10" presetClass="entr" presetSubtype="0" fill="hold" grpId="0" nodeType="withEffect">
                                  <p:stCondLst>
                                    <p:cond delay="0"/>
                                  </p:stCondLst>
                                  <p:childTnLst>
                                    <p:set>
                                      <p:cBhvr>
                                        <p:cTn id="167" dur="1" fill="hold">
                                          <p:stCondLst>
                                            <p:cond delay="0"/>
                                          </p:stCondLst>
                                        </p:cTn>
                                        <p:tgtEl>
                                          <p:spTgt spid="93"/>
                                        </p:tgtEl>
                                        <p:attrNameLst>
                                          <p:attrName>style.visibility</p:attrName>
                                        </p:attrNameLst>
                                      </p:cBhvr>
                                      <p:to>
                                        <p:strVal val="visible"/>
                                      </p:to>
                                    </p:set>
                                    <p:animEffect transition="in" filter="fade">
                                      <p:cBhvr>
                                        <p:cTn id="168" dur="500"/>
                                        <p:tgtEl>
                                          <p:spTgt spid="93"/>
                                        </p:tgtEl>
                                      </p:cBhvr>
                                    </p:animEffect>
                                  </p:childTnLst>
                                </p:cTn>
                              </p:par>
                              <p:par>
                                <p:cTn id="169" presetID="10" presetClass="exit" presetSubtype="0" fill="hold" grpId="1" nodeType="withEffect">
                                  <p:stCondLst>
                                    <p:cond delay="0"/>
                                  </p:stCondLst>
                                  <p:childTnLst>
                                    <p:animEffect transition="out" filter="fade">
                                      <p:cBhvr>
                                        <p:cTn id="170" dur="500"/>
                                        <p:tgtEl>
                                          <p:spTgt spid="95"/>
                                        </p:tgtEl>
                                      </p:cBhvr>
                                    </p:animEffect>
                                    <p:set>
                                      <p:cBhvr>
                                        <p:cTn id="171" dur="1" fill="hold">
                                          <p:stCondLst>
                                            <p:cond delay="499"/>
                                          </p:stCondLst>
                                        </p:cTn>
                                        <p:tgtEl>
                                          <p:spTgt spid="95"/>
                                        </p:tgtEl>
                                        <p:attrNameLst>
                                          <p:attrName>style.visibility</p:attrName>
                                        </p:attrNameLst>
                                      </p:cBhvr>
                                      <p:to>
                                        <p:strVal val="hidden"/>
                                      </p:to>
                                    </p:set>
                                  </p:childTnLst>
                                </p:cTn>
                              </p:par>
                            </p:childTnLst>
                          </p:cTn>
                        </p:par>
                      </p:childTnLst>
                    </p:cTn>
                  </p:par>
                  <p:par>
                    <p:cTn id="172" fill="hold">
                      <p:stCondLst>
                        <p:cond delay="indefinite"/>
                      </p:stCondLst>
                      <p:childTnLst>
                        <p:par>
                          <p:cTn id="173" fill="hold">
                            <p:stCondLst>
                              <p:cond delay="0"/>
                            </p:stCondLst>
                            <p:childTnLst>
                              <p:par>
                                <p:cTn id="174" presetID="1" presetClass="entr" presetSubtype="0" fill="hold" grpId="0" nodeType="clickEffect">
                                  <p:stCondLst>
                                    <p:cond delay="0"/>
                                  </p:stCondLst>
                                  <p:childTnLst>
                                    <p:set>
                                      <p:cBhvr>
                                        <p:cTn id="175" dur="1" fill="hold">
                                          <p:stCondLst>
                                            <p:cond delay="0"/>
                                          </p:stCondLst>
                                        </p:cTn>
                                        <p:tgtEl>
                                          <p:spTgt spid="11"/>
                                        </p:tgtEl>
                                        <p:attrNameLst>
                                          <p:attrName>style.visibility</p:attrName>
                                        </p:attrNameLst>
                                      </p:cBhvr>
                                      <p:to>
                                        <p:strVal val="visible"/>
                                      </p:to>
                                    </p:set>
                                  </p:childTnLst>
                                </p:cTn>
                              </p:par>
                              <p:par>
                                <p:cTn id="176" presetID="26" presetClass="emph" presetSubtype="0" repeatCount="indefinite" fill="hold" grpId="1" nodeType="withEffect">
                                  <p:stCondLst>
                                    <p:cond delay="0"/>
                                  </p:stCondLst>
                                  <p:endCondLst>
                                    <p:cond evt="onNext" delay="0">
                                      <p:tgtEl>
                                        <p:sldTgt/>
                                      </p:tgtEl>
                                    </p:cond>
                                  </p:endCondLst>
                                  <p:childTnLst>
                                    <p:animEffect transition="out" filter="fade">
                                      <p:cBhvr>
                                        <p:cTn id="177" dur="500" tmFilter="0, 0; .2, .5; .8, .5; 1, 0"/>
                                        <p:tgtEl>
                                          <p:spTgt spid="11"/>
                                        </p:tgtEl>
                                      </p:cBhvr>
                                    </p:animEffect>
                                    <p:animScale>
                                      <p:cBhvr>
                                        <p:cTn id="178" dur="250" autoRev="1" fill="hold"/>
                                        <p:tgtEl>
                                          <p:spTgt spid="11"/>
                                        </p:tgtEl>
                                      </p:cBhvr>
                                      <p:by x="105000" y="105000"/>
                                    </p:animScale>
                                  </p:childTnLst>
                                </p:cTn>
                              </p:par>
                              <p:par>
                                <p:cTn id="179" presetID="0" presetClass="path" presetSubtype="0" repeatCount="indefinite" accel="50000" decel="50000" fill="hold" nodeType="withEffect">
                                  <p:stCondLst>
                                    <p:cond delay="0"/>
                                  </p:stCondLst>
                                  <p:endCondLst>
                                    <p:cond evt="onNext" delay="0">
                                      <p:tgtEl>
                                        <p:sldTgt/>
                                      </p:tgtEl>
                                    </p:cond>
                                  </p:endCondLst>
                                  <p:childTnLst>
                                    <p:animMotion origin="layout" path="M 3.61111E-6 -5.18519E-6 C -0.03906 0.00069 -0.05799 0.00022 -0.08993 0.00439 C -0.10104 0.00786 -0.11215 0.01087 -0.12327 0.01481 C -0.13368 0.01851 -0.14323 0.02476 -0.1533 0.02962 C -0.16389 0.04374 -0.15035 0.02708 -0.1599 0.03541 C -0.16493 0.03981 -0.1684 0.04583 -0.17431 0.04883 C -0.18108 0.05786 -0.1882 0.06735 -0.19549 0.07545 C -0.19879 0.07916 -0.2033 0.08888 -0.2033 0.08888 C -0.20625 0.10115 -0.20955 0.11388 -0.21667 0.12291 C -0.22066 0.13402 -0.22674 0.14235 -0.23333 0.15092 C -0.23524 0.15346 -0.23594 0.15717 -0.23768 0.15995 C -0.24045 0.16434 -0.2441 0.16851 -0.24653 0.17314 C -0.24965 0.17916 -0.2507 0.1824 -0.25556 0.18657 C -0.26059 0.19698 -0.26771 0.20439 -0.27431 0.21319 C -0.27708 0.21689 -0.2783 0.22291 -0.28108 0.22661 C -0.28594 0.23309 -0.28976 0.24027 -0.29219 0.24883 C -0.29792 0.24606 -0.29583 0.24235 -0.29774 0.23541 C -0.29913 0.22175 -0.30313 0.21226 -0.30764 0.19999 C -0.3099 0.19397 -0.31181 0.18703 -0.31545 0.18217 C -0.31962 0.17661 -0.32361 0.17129 -0.32778 0.16573 C -0.32882 0.16434 -0.33108 0.16133 -0.33108 0.16133 C -0.33316 0.15231 -0.33125 0.15809 -0.33993 0.14652 C -0.34531 0.13934 -0.35087 0.13101 -0.35556 0.12291 C -0.35764 0.11944 -0.35781 0.11458 -0.3599 0.1111 C -0.36215 0.10717 -0.36771 0.10069 -0.36771 0.10069 C -0.37153 0.09073 -0.3757 0.08379 -0.38212 0.07684 C -0.38472 0.06758 -0.39063 0.06411 -0.39549 0.05763 C -0.39948 0.05231 -0.40278 0.04559 -0.4066 0.03981 C -0.4092 0.03587 -0.41181 0.03194 -0.41441 0.028 C -0.41684 0.0243 -0.42222 0.01758 -0.42222 0.01758 C -0.42257 0.0162 -0.42222 0.01388 -0.42327 0.01319 C -0.42431 0.01249 -0.42552 0.01388 -0.42656 0.01481 C -0.4316 0.01944 -0.43333 0.02592 -0.43889 0.02962 C -0.44375 0.03819 -0.45365 0.04559 -0.45764 0.05323 C -0.46146 0.06064 -0.46632 0.06481 -0.47101 0.07106 C -0.47518 0.07661 -0.48021 0.0817 -0.48438 0.08726 C -0.48577 0.08911 -0.48629 0.09166 -0.48768 0.09328 C -0.49601 0.103 -0.50677 0.10948 -0.51545 0.11851 C -0.52257 0.12592 -0.52795 0.13518 -0.53542 0.14212 C -0.54028 0.15161 -0.5342 0.1412 -0.54323 0.15092 C -0.54913 0.1574 -0.55208 0.16434 -0.55886 0.16874 C -0.5658 0.18124 -0.57674 0.18958 -0.58663 0.19698 C -0.59184 0.20092 -0.59497 0.20624 -0.6 0.21018 C -0.60174 0.21411 -0.60747 0.22129 -0.6 0.21758 C -0.59879 0.2162 -0.59792 0.21434 -0.59653 0.21319 C -0.59549 0.21226 -0.59427 0.21226 -0.59323 0.2118 C -0.58715 0.20902 -0.59045 0.21041 -0.59549 0.2118 C -0.60399 0.21041 -0.6059 0.20856 -0.6132 0.20578 C -0.62031 0.19976 -0.62952 0.20092 -0.63768 0.19999 C -0.65799 0.19745 -0.67847 0.19559 -0.69879 0.19397 C -0.72205 0.19444 -0.74549 0.19444 -0.76875 0.19536 C -0.77361 0.19559 -0.77847 0.19606 -0.78333 0.19698 C -0.78455 0.19721 -0.78785 0.19837 -0.78663 0.19837 C -0.74254 0.19837 -0.69844 0.19745 -0.65434 0.19698 C -0.64636 0.19583 -0.63889 0.19397 -0.63108 0.19258 C -0.62448 0.18819 -0.61719 0.18657 -0.6099 0.18518 C -0.59358 0.18587 -0.56545 0.19328 -0.55 0.17916 C -0.54531 0.17013 -0.53733 0.16388 -0.53108 0.15694 C -0.52656 0.15184 -0.525 0.1449 -0.51997 0.14073 C -0.51372 0.128 -0.52188 0.14328 -0.51441 0.13333 C -0.50868 0.12569 -0.50469 0.11434 -0.49653 0.1111 C -0.49149 0.09976 -0.48212 0.09235 -0.47431 0.08425 C -0.47205 0.07962 -0.46372 0.06828 -0.46111 0.06666 C -0.4592 0.0655 -0.45486 0.06295 -0.4533 0.06064 C -0.4434 0.04721 -0.43403 0.03147 -0.42222 0.02059 C -0.42049 0.01249 -0.41684 0.00694 -0.4132 -5.18519E-6 C -0.4125 -0.00302 -0.41181 -0.00603 -0.41111 -0.00904 C -0.41042 -0.01181 -0.40816 -0.00487 -0.4066 -0.00302 C -0.40556 -0.00186 -0.40434 -0.00117 -0.4033 -5.18519E-6 C -0.39618 0.00833 -0.3908 0.01828 -0.38663 0.02962 C -0.38351 0.04837 -0.37188 0.06782 -0.3632 0.08286 C -0.36042 0.08749 -0.35816 0.09282 -0.35556 0.09768 C -0.35347 0.10161 -0.34879 0.10948 -0.34879 0.10948 C -0.34705 0.11689 -0.34479 0.1199 -0.34219 0.12592 C -0.33924 0.13263 -0.33698 0.13958 -0.33438 0.14652 C -0.33038 0.15694 -0.33056 0.153 -0.32656 0.16133 C -0.32344 0.16805 -0.32188 0.17499 -0.31771 0.18055 C -0.31563 0.18934 -0.31823 0.1817 -0.31111 0.19096 C -0.30938 0.19328 -0.30799 0.19583 -0.3066 0.19837 C -0.30573 0.19976 -0.30521 0.20161 -0.30434 0.20277 C -0.29653 0.21319 -0.28976 0.22453 -0.27986 0.2324 C -0.27639 0.23865 -0.2757 0.24606 -0.26997 0.24883 C -0.26806 0.24837 -0.26632 0.24791 -0.26441 0.24721 C -0.26215 0.24629 -0.25764 0.24444 -0.25764 0.24444 C -0.25104 0.23726 -0.25486 0.2361 -0.24774 0.23101 C -0.24219 0.22152 -0.23611 0.21157 -0.22882 0.20439 C -0.22518 0.20092 -0.22274 0.19907 -0.21997 0.19397 C -0.21893 0.19212 -0.21875 0.18958 -0.21771 0.18795 C -0.21129 0.17823 -0.20208 0.17083 -0.19549 0.16133 C -0.18264 0.14235 -0.17188 0.12245 -0.15556 0.10809 C -0.15052 0.09467 -0.13629 0.08564 -0.13108 0.07245 C -0.12396 0.05393 -0.10833 0.04397 -0.09774 0.02962 C -0.08698 0.01504 -0.07726 -0.00186 -0.06441 -0.01343 C -0.05851 -0.02478 -0.03333 -0.01644 -0.03333 -0.01644 C -0.02813 -0.01459 -0.02205 -0.01205 -0.01667 -0.01205 " pathEditMode="relative" ptsTypes="ffffffffffffffffffffffffffffffffffffffffffffffffffffffffffffffffffffffffffffffffffffffffffffffA">
                                      <p:cBhvr>
                                        <p:cTn id="180" dur="2000" fill="hold"/>
                                        <p:tgtEl>
                                          <p:spTgt spid="73"/>
                                        </p:tgtEl>
                                        <p:attrNameLst>
                                          <p:attrName>ppt_x</p:attrName>
                                          <p:attrName>ppt_y</p:attrName>
                                        </p:attrNameLst>
                                      </p:cBhvr>
                                    </p:animMotion>
                                  </p:childTnLst>
                                </p:cTn>
                              </p:par>
                              <p:par>
                                <p:cTn id="181" presetID="10" presetClass="entr" presetSubtype="0" fill="hold" grpId="0" nodeType="withEffect">
                                  <p:stCondLst>
                                    <p:cond delay="0"/>
                                  </p:stCondLst>
                                  <p:childTnLst>
                                    <p:set>
                                      <p:cBhvr>
                                        <p:cTn id="182" dur="1" fill="hold">
                                          <p:stCondLst>
                                            <p:cond delay="0"/>
                                          </p:stCondLst>
                                        </p:cTn>
                                        <p:tgtEl>
                                          <p:spTgt spid="94"/>
                                        </p:tgtEl>
                                        <p:attrNameLst>
                                          <p:attrName>style.visibility</p:attrName>
                                        </p:attrNameLst>
                                      </p:cBhvr>
                                      <p:to>
                                        <p:strVal val="visible"/>
                                      </p:to>
                                    </p:set>
                                    <p:animEffect transition="in" filter="fade">
                                      <p:cBhvr>
                                        <p:cTn id="183" dur="500"/>
                                        <p:tgtEl>
                                          <p:spTgt spid="94"/>
                                        </p:tgtEl>
                                      </p:cBhvr>
                                    </p:animEffect>
                                  </p:childTnLst>
                                </p:cTn>
                              </p:par>
                              <p:par>
                                <p:cTn id="184" presetID="10" presetClass="exit" presetSubtype="0" fill="hold" grpId="1" nodeType="withEffect">
                                  <p:stCondLst>
                                    <p:cond delay="0"/>
                                  </p:stCondLst>
                                  <p:childTnLst>
                                    <p:animEffect transition="out" filter="fade">
                                      <p:cBhvr>
                                        <p:cTn id="185" dur="500"/>
                                        <p:tgtEl>
                                          <p:spTgt spid="93"/>
                                        </p:tgtEl>
                                      </p:cBhvr>
                                    </p:animEffect>
                                    <p:set>
                                      <p:cBhvr>
                                        <p:cTn id="186" dur="1" fill="hold">
                                          <p:stCondLst>
                                            <p:cond delay="499"/>
                                          </p:stCondLst>
                                        </p:cTn>
                                        <p:tgtEl>
                                          <p:spTgt spid="9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p:bldP spid="80" grpId="0"/>
      <p:bldP spid="81" grpId="0"/>
      <p:bldP spid="11" grpId="0" animBg="1"/>
      <p:bldP spid="11" grpId="1" animBg="1"/>
      <p:bldP spid="92" grpId="0" animBg="1"/>
      <p:bldP spid="92" grpId="1" animBg="1"/>
      <p:bldP spid="93" grpId="0" animBg="1"/>
      <p:bldP spid="93" grpId="1" animBg="1"/>
      <p:bldP spid="94" grpId="0" animBg="1"/>
      <p:bldP spid="95" grpId="0" animBg="1"/>
      <p:bldP spid="95"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dirty="0" smtClean="0"/>
              <a:t>Basics of how Tor works</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120624070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a:stretch>
            <a:fillRect/>
          </a:stretch>
        </p:blipFill>
        <p:spPr>
          <a:xfrm>
            <a:off x="7086600" y="3200400"/>
            <a:ext cx="1219200" cy="1607737"/>
          </a:xfrm>
          <a:prstGeom prst="rect">
            <a:avLst/>
          </a:prstGeom>
        </p:spPr>
      </p:pic>
      <p:sp>
        <p:nvSpPr>
          <p:cNvPr id="2" name="Title 1"/>
          <p:cNvSpPr>
            <a:spLocks noGrp="1"/>
          </p:cNvSpPr>
          <p:nvPr>
            <p:ph type="title"/>
          </p:nvPr>
        </p:nvSpPr>
        <p:spPr/>
        <p:txBody>
          <a:bodyPr>
            <a:normAutofit fontScale="90000"/>
          </a:bodyPr>
          <a:lstStyle/>
          <a:p>
            <a:r>
              <a:rPr lang="en-US" dirty="0"/>
              <a:t>Case 5: Blake </a:t>
            </a:r>
            <a:r>
              <a:rPr lang="en-US" dirty="0" err="1"/>
              <a:t>Benthall</a:t>
            </a:r>
            <a:r>
              <a:rPr lang="en-US" dirty="0"/>
              <a:t> &amp; Operation </a:t>
            </a:r>
            <a:r>
              <a:rPr lang="en-US" dirty="0" err="1"/>
              <a:t>Onymous</a:t>
            </a:r>
            <a:endParaRPr lang="en-US" dirty="0"/>
          </a:p>
        </p:txBody>
      </p:sp>
      <p:sp>
        <p:nvSpPr>
          <p:cNvPr id="3" name="Content Placeholder 2"/>
          <p:cNvSpPr>
            <a:spLocks noGrp="1"/>
          </p:cNvSpPr>
          <p:nvPr>
            <p:ph idx="1"/>
          </p:nvPr>
        </p:nvSpPr>
        <p:spPr>
          <a:xfrm>
            <a:off x="457200" y="1600200"/>
            <a:ext cx="8153400" cy="4708525"/>
          </a:xfrm>
        </p:spPr>
        <p:txBody>
          <a:bodyPr/>
          <a:lstStyle/>
          <a:p>
            <a:pPr marL="136525" indent="0">
              <a:buNone/>
            </a:pPr>
            <a:r>
              <a:rPr lang="en-US" sz="3600" dirty="0" smtClean="0">
                <a:solidFill>
                  <a:srgbClr val="FF0000"/>
                </a:solidFill>
              </a:rPr>
              <a:t>Lessons Learned:</a:t>
            </a:r>
          </a:p>
          <a:p>
            <a:r>
              <a:rPr lang="en-US" sz="3600" dirty="0" smtClean="0"/>
              <a:t>Don</a:t>
            </a:r>
            <a:r>
              <a:rPr lang="uk-UA" sz="3600" dirty="0" smtClean="0"/>
              <a:t>’</a:t>
            </a:r>
            <a:r>
              <a:rPr lang="en-US" sz="3600" dirty="0" smtClean="0"/>
              <a:t>t connect </a:t>
            </a:r>
            <a:r>
              <a:rPr lang="en-US" sz="3600" dirty="0" smtClean="0"/>
              <a:t>your </a:t>
            </a:r>
            <a:r>
              <a:rPr lang="en-US" sz="3600" dirty="0" smtClean="0"/>
              <a:t>name to anything</a:t>
            </a:r>
          </a:p>
          <a:p>
            <a:r>
              <a:rPr lang="en-US" sz="3600" dirty="0" smtClean="0"/>
              <a:t>Trust no one</a:t>
            </a:r>
          </a:p>
          <a:p>
            <a:r>
              <a:rPr lang="en-US" sz="3600" dirty="0" smtClean="0"/>
              <a:t>Use the browser bundle</a:t>
            </a:r>
          </a:p>
          <a:p>
            <a:r>
              <a:rPr lang="en-US" sz="3600" dirty="0" smtClean="0"/>
              <a:t>Don’t buy flashy stuff</a:t>
            </a:r>
          </a:p>
          <a:p>
            <a:r>
              <a:rPr lang="en-US" sz="3600" dirty="0" smtClean="0"/>
              <a:t>Be paranoid about downtime</a:t>
            </a:r>
            <a:endParaRPr lang="en-US" sz="3600" dirty="0"/>
          </a:p>
        </p:txBody>
      </p:sp>
      <p:grpSp>
        <p:nvGrpSpPr>
          <p:cNvPr id="13" name="Group 12"/>
          <p:cNvGrpSpPr/>
          <p:nvPr/>
        </p:nvGrpSpPr>
        <p:grpSpPr>
          <a:xfrm>
            <a:off x="6705600" y="3124200"/>
            <a:ext cx="1902748" cy="1752600"/>
            <a:chOff x="6629400" y="2590800"/>
            <a:chExt cx="1902748" cy="1752600"/>
          </a:xfrm>
        </p:grpSpPr>
        <p:sp>
          <p:nvSpPr>
            <p:cNvPr id="6" name="Rectangle 5"/>
            <p:cNvSpPr/>
            <p:nvPr/>
          </p:nvSpPr>
          <p:spPr>
            <a:xfrm>
              <a:off x="6921500" y="2590800"/>
              <a:ext cx="76200" cy="1752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239000" y="2590800"/>
              <a:ext cx="76200" cy="1752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543800" y="2590800"/>
              <a:ext cx="76200" cy="1752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848600" y="2590800"/>
              <a:ext cx="76200" cy="1752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153400" y="2590800"/>
              <a:ext cx="76200" cy="1752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flipV="1">
              <a:off x="6690648" y="4085036"/>
              <a:ext cx="18415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flipV="1">
              <a:off x="6629400" y="2819400"/>
              <a:ext cx="18415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21468481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additive="base">
                                        <p:cTn id="2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additive="base">
                                        <p:cTn id="3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anim calcmode="lin" valueType="num">
                                      <p:cBhvr additive="base">
                                        <p:cTn id="4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Side Stuff</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82681723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Reddit</a:t>
            </a:r>
            <a:r>
              <a:rPr lang="en-US" dirty="0" smtClean="0"/>
              <a:t>?</a:t>
            </a:r>
            <a:endParaRPr lang="en-US" dirty="0"/>
          </a:p>
        </p:txBody>
      </p:sp>
      <p:sp>
        <p:nvSpPr>
          <p:cNvPr id="3" name="Content Placeholder 2"/>
          <p:cNvSpPr>
            <a:spLocks noGrp="1"/>
          </p:cNvSpPr>
          <p:nvPr>
            <p:ph idx="1"/>
          </p:nvPr>
        </p:nvSpPr>
        <p:spPr/>
        <p:txBody>
          <a:bodyPr/>
          <a:lstStyle/>
          <a:p>
            <a:r>
              <a:rPr lang="en-US" dirty="0" smtClean="0"/>
              <a:t>Feds </a:t>
            </a:r>
            <a:r>
              <a:rPr lang="en-US" dirty="0"/>
              <a:t>subpoena </a:t>
            </a:r>
            <a:r>
              <a:rPr lang="en-US" dirty="0" err="1"/>
              <a:t>R</a:t>
            </a:r>
            <a:r>
              <a:rPr lang="en-US" dirty="0" err="1" smtClean="0"/>
              <a:t>eddit</a:t>
            </a:r>
            <a:r>
              <a:rPr lang="en-US" dirty="0" smtClean="0"/>
              <a:t> </a:t>
            </a:r>
            <a:r>
              <a:rPr lang="en-US" dirty="0"/>
              <a:t>in effort to learn about users behind Dark Web chatter</a:t>
            </a:r>
            <a:br>
              <a:rPr lang="en-US" dirty="0"/>
            </a:br>
            <a:r>
              <a:rPr lang="en-US" dirty="0">
                <a:hlinkClick r:id="rId2"/>
              </a:rPr>
              <a:t>http://arstechnica.com/tech-policy/2015/03/feds-subpoena-reddit-in-effort-to-learn-about-users-behind-dark-web-chatter</a:t>
            </a:r>
            <a:r>
              <a:rPr lang="en-US" dirty="0" smtClean="0">
                <a:hlinkClick r:id="rId2"/>
              </a:rPr>
              <a:t>/</a:t>
            </a:r>
            <a:r>
              <a:rPr lang="en-US" dirty="0" smtClean="0"/>
              <a:t> </a:t>
            </a:r>
            <a:endParaRPr lang="en-US" dirty="0"/>
          </a:p>
        </p:txBody>
      </p:sp>
    </p:spTree>
    <p:extLst>
      <p:ext uri="{BB962C8B-B14F-4D97-AF65-F5344CB8AC3E}">
        <p14:creationId xmlns:p14="http://schemas.microsoft.com/office/powerpoint/2010/main" val="93402254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Demos</a:t>
            </a:r>
            <a:endParaRPr lang="en-US" dirty="0"/>
          </a:p>
        </p:txBody>
      </p:sp>
      <p:sp>
        <p:nvSpPr>
          <p:cNvPr id="3" name="Subtitle 2"/>
          <p:cNvSpPr>
            <a:spLocks noGrp="1"/>
          </p:cNvSpPr>
          <p:nvPr>
            <p:ph type="subTitle" idx="1"/>
          </p:nvPr>
        </p:nvSpPr>
        <p:spPr/>
        <p:txBody>
          <a:bodyPr/>
          <a:lstStyle/>
          <a:p>
            <a:r>
              <a:rPr lang="en-US" smtClean="0"/>
              <a:t>Maybe?</a:t>
            </a:r>
            <a:endParaRPr lang="en-US"/>
          </a:p>
        </p:txBody>
      </p:sp>
    </p:spTree>
    <p:extLst>
      <p:ext uri="{BB962C8B-B14F-4D97-AF65-F5344CB8AC3E}">
        <p14:creationId xmlns:p14="http://schemas.microsoft.com/office/powerpoint/2010/main" val="372225479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Many More Links</a:t>
            </a:r>
            <a:endParaRPr lang="en-US" dirty="0"/>
          </a:p>
        </p:txBody>
      </p:sp>
      <p:sp>
        <p:nvSpPr>
          <p:cNvPr id="3" name="Content Placeholder 2"/>
          <p:cNvSpPr>
            <a:spLocks noGrp="1"/>
          </p:cNvSpPr>
          <p:nvPr>
            <p:ph idx="1"/>
          </p:nvPr>
        </p:nvSpPr>
        <p:spPr/>
        <p:txBody>
          <a:bodyPr/>
          <a:lstStyle/>
          <a:p>
            <a:r>
              <a:rPr lang="en-US" sz="2000" dirty="0" smtClean="0"/>
              <a:t>Part 1:</a:t>
            </a:r>
            <a:br>
              <a:rPr lang="en-US" sz="2000" dirty="0" smtClean="0"/>
            </a:br>
            <a:r>
              <a:rPr lang="en-US" sz="2000" dirty="0" err="1" smtClean="0"/>
              <a:t>ShowMeCon</a:t>
            </a:r>
            <a:r>
              <a:rPr lang="en-US" sz="2000" dirty="0"/>
              <a:t> </a:t>
            </a:r>
            <a:r>
              <a:rPr lang="en-US" sz="2000" dirty="0">
                <a:hlinkClick r:id="rId2"/>
              </a:rPr>
              <a:t>https://www.youtube.com/watch?v=28dOllHyoM0</a:t>
            </a:r>
            <a:r>
              <a:rPr lang="en-US" sz="2000" dirty="0"/>
              <a:t> </a:t>
            </a:r>
            <a:br>
              <a:rPr lang="en-US" sz="2000" dirty="0"/>
            </a:br>
            <a:r>
              <a:rPr lang="en-US" sz="2000" dirty="0" err="1" smtClean="0"/>
              <a:t>Defcon</a:t>
            </a:r>
            <a:r>
              <a:rPr lang="en-US" sz="2000" dirty="0" smtClean="0"/>
              <a:t> https</a:t>
            </a:r>
            <a:r>
              <a:rPr lang="en-US" sz="2000" dirty="0"/>
              <a:t>:</a:t>
            </a:r>
            <a:r>
              <a:rPr lang="en-US" sz="2000" dirty="0" smtClean="0"/>
              <a:t>/</a:t>
            </a:r>
            <a:r>
              <a:rPr lang="en-US" sz="2000" dirty="0" err="1" smtClean="0"/>
              <a:t>www.youtube.com</a:t>
            </a:r>
            <a:r>
              <a:rPr lang="en-US" sz="2000" dirty="0"/>
              <a:t>/</a:t>
            </a:r>
            <a:r>
              <a:rPr lang="en-US" sz="2000" dirty="0" err="1"/>
              <a:t>watch?v</a:t>
            </a:r>
            <a:r>
              <a:rPr lang="en-US" sz="2000" dirty="0"/>
              <a:t>=eQ2OZKitRwc</a:t>
            </a:r>
            <a:endParaRPr lang="en-US" sz="2000" dirty="0" smtClean="0"/>
          </a:p>
          <a:p>
            <a:r>
              <a:rPr lang="en-US" sz="2000" dirty="0" smtClean="0"/>
              <a:t>Talk on </a:t>
            </a:r>
            <a:r>
              <a:rPr lang="en-US" sz="2000" dirty="0" err="1" smtClean="0"/>
              <a:t>Darknets</a:t>
            </a:r>
            <a:r>
              <a:rPr lang="en-US" sz="2000" dirty="0" smtClean="0"/>
              <a:t> in general</a:t>
            </a:r>
            <a:br>
              <a:rPr lang="en-US" sz="2000" dirty="0" smtClean="0"/>
            </a:br>
            <a:r>
              <a:rPr lang="en-US" sz="2000" dirty="0" smtClean="0">
                <a:hlinkClick r:id="rId3"/>
              </a:rPr>
              <a:t>http</a:t>
            </a:r>
            <a:r>
              <a:rPr lang="en-US" sz="2000" dirty="0">
                <a:hlinkClick r:id="rId3"/>
              </a:rPr>
              <a:t>://www.irongeek.com/i.php?page=videos/aide-winter-2011#Cipherspace/Darknets:_</a:t>
            </a:r>
            <a:r>
              <a:rPr lang="en-US" sz="2000" dirty="0" smtClean="0">
                <a:hlinkClick r:id="rId3"/>
              </a:rPr>
              <a:t>anonymizing_private_networks</a:t>
            </a:r>
            <a:endParaRPr lang="en-US" sz="2000" dirty="0" smtClean="0"/>
          </a:p>
          <a:p>
            <a:r>
              <a:rPr lang="en-US" sz="2000" dirty="0"/>
              <a:t>I2P FAQ</a:t>
            </a:r>
            <a:br>
              <a:rPr lang="en-US" sz="2000" dirty="0"/>
            </a:br>
            <a:r>
              <a:rPr lang="en-US" sz="2000" dirty="0">
                <a:hlinkClick r:id="rId4"/>
              </a:rPr>
              <a:t>http://</a:t>
            </a:r>
            <a:r>
              <a:rPr lang="en-US" sz="2000" dirty="0" smtClean="0">
                <a:hlinkClick r:id="rId4"/>
              </a:rPr>
              <a:t>www.i2p2.de/faq.html</a:t>
            </a:r>
            <a:r>
              <a:rPr lang="en-US" sz="2000" dirty="0" smtClean="0"/>
              <a:t> </a:t>
            </a:r>
          </a:p>
          <a:p>
            <a:r>
              <a:rPr lang="en-US" sz="2000" dirty="0"/>
              <a:t>Tor FAQ</a:t>
            </a:r>
            <a:br>
              <a:rPr lang="en-US" sz="2000" dirty="0"/>
            </a:br>
            <a:r>
              <a:rPr lang="en-US" sz="2000" dirty="0">
                <a:hlinkClick r:id="rId5"/>
              </a:rPr>
              <a:t>https://</a:t>
            </a:r>
            <a:r>
              <a:rPr lang="en-US" sz="2000" dirty="0" smtClean="0">
                <a:hlinkClick r:id="rId5"/>
              </a:rPr>
              <a:t>trac.torproject.org/projects/tor/wiki/doc/TorFAQ</a:t>
            </a:r>
            <a:r>
              <a:rPr lang="en-US" sz="2000" dirty="0" smtClean="0"/>
              <a:t> </a:t>
            </a:r>
          </a:p>
          <a:p>
            <a:r>
              <a:rPr lang="en-US" sz="2000" dirty="0"/>
              <a:t>Tor Manual</a:t>
            </a:r>
            <a:br>
              <a:rPr lang="en-US" sz="2000" dirty="0"/>
            </a:br>
            <a:r>
              <a:rPr lang="en-US" sz="2000" dirty="0">
                <a:hlinkClick r:id="rId6"/>
              </a:rPr>
              <a:t>https://</a:t>
            </a:r>
            <a:r>
              <a:rPr lang="en-US" sz="2000" dirty="0" smtClean="0">
                <a:hlinkClick r:id="rId6"/>
              </a:rPr>
              <a:t>www.torproject.org/docs/tor-manual.html.en</a:t>
            </a:r>
            <a:r>
              <a:rPr lang="en-US" sz="2000" dirty="0" smtClean="0"/>
              <a:t> </a:t>
            </a:r>
          </a:p>
          <a:p>
            <a:r>
              <a:rPr lang="en-US" sz="2000" dirty="0"/>
              <a:t>I2P Index to Technical </a:t>
            </a:r>
            <a:r>
              <a:rPr lang="en-US" sz="2000" dirty="0" smtClean="0"/>
              <a:t>Documentation</a:t>
            </a:r>
            <a:br>
              <a:rPr lang="en-US" sz="2000" dirty="0" smtClean="0"/>
            </a:br>
            <a:r>
              <a:rPr lang="en-US" sz="2000" dirty="0" smtClean="0">
                <a:hlinkClick r:id="rId7"/>
              </a:rPr>
              <a:t>http</a:t>
            </a:r>
            <a:r>
              <a:rPr lang="en-US" sz="2000" dirty="0">
                <a:hlinkClick r:id="rId7"/>
              </a:rPr>
              <a:t>://</a:t>
            </a:r>
            <a:r>
              <a:rPr lang="en-US" sz="2000" dirty="0" smtClean="0">
                <a:hlinkClick r:id="rId7"/>
              </a:rPr>
              <a:t>www.i2p2.de/how</a:t>
            </a:r>
            <a:r>
              <a:rPr lang="en-US" sz="2000" dirty="0" smtClean="0"/>
              <a:t> </a:t>
            </a:r>
            <a:endParaRPr lang="en-US" sz="2000" dirty="0"/>
          </a:p>
        </p:txBody>
      </p:sp>
    </p:spTree>
    <p:extLst>
      <p:ext uri="{BB962C8B-B14F-4D97-AF65-F5344CB8AC3E}">
        <p14:creationId xmlns:p14="http://schemas.microsoft.com/office/powerpoint/2010/main" val="89527458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Sites of Mine</a:t>
            </a:r>
            <a:endParaRPr lang="en-US" dirty="0"/>
          </a:p>
        </p:txBody>
      </p:sp>
      <p:sp>
        <p:nvSpPr>
          <p:cNvPr id="3" name="Content Placeholder 2"/>
          <p:cNvSpPr>
            <a:spLocks noGrp="1"/>
          </p:cNvSpPr>
          <p:nvPr>
            <p:ph idx="1"/>
          </p:nvPr>
        </p:nvSpPr>
        <p:spPr/>
        <p:txBody>
          <a:bodyPr/>
          <a:lstStyle/>
          <a:p>
            <a:r>
              <a:rPr lang="en-US" sz="2400" dirty="0" smtClean="0"/>
              <a:t>Intro </a:t>
            </a:r>
            <a:r>
              <a:rPr lang="en-US" sz="2400" dirty="0"/>
              <a:t>to </a:t>
            </a:r>
            <a:r>
              <a:rPr lang="en-US" sz="2400" dirty="0" err="1"/>
              <a:t>Darknets</a:t>
            </a:r>
            <a:r>
              <a:rPr lang="en-US" sz="2400" dirty="0"/>
              <a:t>: Tor and I2P </a:t>
            </a:r>
            <a:r>
              <a:rPr lang="en-US" sz="2400" dirty="0" smtClean="0"/>
              <a:t>Workshop</a:t>
            </a:r>
            <a:br>
              <a:rPr lang="en-US" sz="2400" dirty="0" smtClean="0"/>
            </a:br>
            <a:r>
              <a:rPr lang="en-US" sz="2000" dirty="0" smtClean="0">
                <a:hlinkClick r:id="rId2"/>
              </a:rPr>
              <a:t>http://</a:t>
            </a:r>
            <a:r>
              <a:rPr lang="en-US" sz="2000" dirty="0">
                <a:hlinkClick r:id="rId2"/>
              </a:rPr>
              <a:t>www.irongeek.com/i.php?page=videos/intro-to-tor-i2p-</a:t>
            </a:r>
            <a:r>
              <a:rPr lang="en-US" sz="2000" dirty="0" smtClean="0">
                <a:hlinkClick r:id="rId2"/>
              </a:rPr>
              <a:t>darknets</a:t>
            </a:r>
            <a:r>
              <a:rPr lang="en-US" sz="2000" dirty="0" smtClean="0"/>
              <a:t> </a:t>
            </a:r>
          </a:p>
          <a:p>
            <a:r>
              <a:rPr lang="en-US" sz="2400" dirty="0" smtClean="0"/>
              <a:t>My </a:t>
            </a:r>
            <a:r>
              <a:rPr lang="en-US" sz="2400" dirty="0"/>
              <a:t>Tor/I2P Notes</a:t>
            </a:r>
            <a:br>
              <a:rPr lang="en-US" sz="2400" dirty="0"/>
            </a:br>
            <a:r>
              <a:rPr lang="en-US" sz="1800" dirty="0">
                <a:hlinkClick r:id="rId3"/>
              </a:rPr>
              <a:t>http://</a:t>
            </a:r>
            <a:r>
              <a:rPr lang="en-US" sz="1800" dirty="0" smtClean="0">
                <a:hlinkClick r:id="rId3"/>
              </a:rPr>
              <a:t>www.irongeek.com/i.php?page=security/i2p-tor-workshop-notes</a:t>
            </a:r>
            <a:r>
              <a:rPr lang="en-US" sz="1800" dirty="0" smtClean="0"/>
              <a:t> </a:t>
            </a:r>
            <a:endParaRPr lang="en-US" sz="2400" dirty="0" smtClean="0"/>
          </a:p>
          <a:p>
            <a:r>
              <a:rPr lang="en-US" sz="2400" dirty="0" err="1" smtClean="0"/>
              <a:t>Cipherspaces</a:t>
            </a:r>
            <a:r>
              <a:rPr lang="en-US" sz="2400" dirty="0" smtClean="0"/>
              <a:t>/</a:t>
            </a:r>
            <a:r>
              <a:rPr lang="en-US" sz="2400" dirty="0" err="1" smtClean="0"/>
              <a:t>Darknets</a:t>
            </a:r>
            <a:r>
              <a:rPr lang="en-US" sz="2400" dirty="0" smtClean="0"/>
              <a:t> </a:t>
            </a:r>
            <a:r>
              <a:rPr lang="en-US" sz="2400" dirty="0"/>
              <a:t>An Overview Of Attack Strategies</a:t>
            </a:r>
            <a:br>
              <a:rPr lang="en-US" sz="2400" dirty="0"/>
            </a:br>
            <a:r>
              <a:rPr lang="en-US" sz="1200" dirty="0">
                <a:hlinkClick r:id="rId4"/>
              </a:rPr>
              <a:t>http://</a:t>
            </a:r>
            <a:r>
              <a:rPr lang="en-US" sz="1200" dirty="0" smtClean="0">
                <a:hlinkClick r:id="rId4"/>
              </a:rPr>
              <a:t>www.irongeek.com/i.php?page=videos/cipherspaces-darknets-an-overview-of-attack-strategies</a:t>
            </a:r>
            <a:r>
              <a:rPr lang="en-US" sz="1200" dirty="0" smtClean="0"/>
              <a:t> </a:t>
            </a:r>
            <a:endParaRPr lang="en-US" sz="1200" dirty="0"/>
          </a:p>
          <a:p>
            <a:r>
              <a:rPr lang="en-US" sz="2400" dirty="0" smtClean="0"/>
              <a:t>Anonymous </a:t>
            </a:r>
            <a:r>
              <a:rPr lang="en-US" sz="2400" dirty="0"/>
              <a:t>proxy to the normal web</a:t>
            </a:r>
            <a:br>
              <a:rPr lang="en-US" sz="2400" dirty="0"/>
            </a:br>
            <a:r>
              <a:rPr lang="en-US" sz="1800" dirty="0">
                <a:hlinkClick r:id="rId5"/>
              </a:rPr>
              <a:t>http://www.irongeek.com/i.php?page=videos/tor-1</a:t>
            </a:r>
            <a:endParaRPr lang="en-US" sz="2400" dirty="0"/>
          </a:p>
          <a:p>
            <a:r>
              <a:rPr lang="en-US" sz="2400" dirty="0"/>
              <a:t>Hidden services</a:t>
            </a:r>
            <a:br>
              <a:rPr lang="en-US" sz="2400" dirty="0"/>
            </a:br>
            <a:r>
              <a:rPr lang="en-US" sz="2400" dirty="0"/>
              <a:t>Normally websites, but can be just about any TCP connection</a:t>
            </a:r>
            <a:br>
              <a:rPr lang="en-US" sz="2400" dirty="0"/>
            </a:br>
            <a:r>
              <a:rPr lang="en-US" sz="1800" dirty="0">
                <a:hlinkClick r:id="rId6"/>
              </a:rPr>
              <a:t>http://www.irongeek.com/i.php?page=videos/tor-hidden-services</a:t>
            </a:r>
            <a:r>
              <a:rPr lang="en-US" sz="1800" dirty="0"/>
              <a:t> </a:t>
            </a:r>
            <a:endParaRPr lang="en-US" sz="2400" dirty="0"/>
          </a:p>
          <a:p>
            <a:endParaRPr lang="en-US" sz="2400" dirty="0"/>
          </a:p>
        </p:txBody>
      </p:sp>
    </p:spTree>
    <p:extLst>
      <p:ext uri="{BB962C8B-B14F-4D97-AF65-F5344CB8AC3E}">
        <p14:creationId xmlns:p14="http://schemas.microsoft.com/office/powerpoint/2010/main" val="137938336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ADHD Linux</a:t>
            </a:r>
            <a:endParaRPr lang="en-US" dirty="0"/>
          </a:p>
        </p:txBody>
      </p:sp>
      <p:sp>
        <p:nvSpPr>
          <p:cNvPr id="3" name="Content Placeholder 2"/>
          <p:cNvSpPr>
            <a:spLocks noGrp="1"/>
          </p:cNvSpPr>
          <p:nvPr>
            <p:ph idx="1"/>
          </p:nvPr>
        </p:nvSpPr>
        <p:spPr/>
        <p:txBody>
          <a:bodyPr/>
          <a:lstStyle/>
          <a:p>
            <a:r>
              <a:rPr lang="en-US" dirty="0" smtClean="0"/>
              <a:t>Active Defense Harbinger Distribution (ADHD) </a:t>
            </a:r>
            <a:br>
              <a:rPr lang="en-US" dirty="0" smtClean="0"/>
            </a:br>
            <a:r>
              <a:rPr lang="en-US" dirty="0" smtClean="0">
                <a:hlinkClick r:id="rId2"/>
              </a:rPr>
              <a:t>http://sourceforge.net/projects/adhd/</a:t>
            </a:r>
            <a:r>
              <a:rPr lang="en-US" dirty="0" smtClean="0"/>
              <a:t> </a:t>
            </a:r>
            <a:br>
              <a:rPr lang="en-US" dirty="0" smtClean="0"/>
            </a:br>
            <a:r>
              <a:rPr lang="en-US" dirty="0"/>
              <a:t>from </a:t>
            </a:r>
            <a:r>
              <a:rPr lang="en-US" dirty="0" smtClean="0"/>
              <a:t>Black </a:t>
            </a:r>
            <a:r>
              <a:rPr lang="en-US" dirty="0"/>
              <a:t>Hills Information </a:t>
            </a:r>
            <a:r>
              <a:rPr lang="en-US" dirty="0" smtClean="0"/>
              <a:t>Security &amp; </a:t>
            </a:r>
            <a:r>
              <a:rPr lang="en-US" dirty="0" err="1" smtClean="0"/>
              <a:t>SecureIdeas</a:t>
            </a:r>
            <a:endParaRPr lang="en-US" dirty="0" smtClean="0"/>
          </a:p>
          <a:p>
            <a:r>
              <a:rPr lang="en-US" dirty="0" err="1" smtClean="0"/>
              <a:t>Metasploit</a:t>
            </a:r>
            <a:r>
              <a:rPr lang="en-US" dirty="0" smtClean="0"/>
              <a:t> </a:t>
            </a:r>
            <a:r>
              <a:rPr lang="en-US" dirty="0" err="1" smtClean="0"/>
              <a:t>Decloaker</a:t>
            </a:r>
            <a:r>
              <a:rPr lang="en-US" dirty="0" smtClean="0"/>
              <a:t>, web bugs, etc.</a:t>
            </a:r>
            <a:endParaRPr lang="en-US" dirty="0"/>
          </a:p>
        </p:txBody>
      </p:sp>
    </p:spTree>
    <p:extLst>
      <p:ext uri="{BB962C8B-B14F-4D97-AF65-F5344CB8AC3E}">
        <p14:creationId xmlns:p14="http://schemas.microsoft.com/office/powerpoint/2010/main" val="415996984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320"/>
            <a:ext cx="8229600" cy="817880"/>
          </a:xfrm>
        </p:spPr>
        <p:txBody>
          <a:bodyPr/>
          <a:lstStyle/>
          <a:p>
            <a:r>
              <a:rPr lang="en-US" dirty="0"/>
              <a:t>Events</a:t>
            </a:r>
          </a:p>
        </p:txBody>
      </p:sp>
      <p:sp>
        <p:nvSpPr>
          <p:cNvPr id="3" name="Content Placeholder 2"/>
          <p:cNvSpPr>
            <a:spLocks noGrp="1"/>
          </p:cNvSpPr>
          <p:nvPr>
            <p:ph idx="1"/>
          </p:nvPr>
        </p:nvSpPr>
        <p:spPr>
          <a:xfrm>
            <a:off x="457200" y="762000"/>
            <a:ext cx="8229600" cy="5546725"/>
          </a:xfrm>
        </p:spPr>
        <p:txBody>
          <a:bodyPr/>
          <a:lstStyle/>
          <a:p>
            <a:pPr marL="136525" indent="0" algn="ctr">
              <a:buNone/>
            </a:pPr>
            <a:r>
              <a:rPr lang="en-US" sz="2400" dirty="0" err="1" smtClean="0"/>
              <a:t>Derbycon</a:t>
            </a:r>
            <a:r>
              <a:rPr lang="en-US" sz="2400" dirty="0"/>
              <a:t/>
            </a:r>
            <a:br>
              <a:rPr lang="en-US" sz="2400" dirty="0"/>
            </a:br>
            <a:r>
              <a:rPr lang="en-US" sz="3200" dirty="0"/>
              <a:t>Sept </a:t>
            </a:r>
            <a:r>
              <a:rPr lang="en-US" sz="3200" dirty="0" smtClean="0"/>
              <a:t>20</a:t>
            </a:r>
            <a:r>
              <a:rPr lang="en-US" sz="3200" baseline="30000" dirty="0" smtClean="0"/>
              <a:t>th</a:t>
            </a:r>
            <a:r>
              <a:rPr lang="en-US" sz="3200" dirty="0" smtClean="0"/>
              <a:t>-</a:t>
            </a:r>
            <a:r>
              <a:rPr lang="en-US" sz="3200" dirty="0" smtClean="0"/>
              <a:t>26</a:t>
            </a:r>
            <a:r>
              <a:rPr lang="en-US" sz="3200" baseline="30000" dirty="0"/>
              <a:t>th</a:t>
            </a:r>
            <a:r>
              <a:rPr lang="en-US" sz="3200" dirty="0" smtClean="0"/>
              <a:t>, </a:t>
            </a:r>
            <a:r>
              <a:rPr lang="en-US" sz="3200" dirty="0" smtClean="0"/>
              <a:t>2016</a:t>
            </a:r>
            <a:r>
              <a:rPr lang="en-US" sz="2400" dirty="0"/>
              <a:t/>
            </a:r>
            <a:br>
              <a:rPr lang="en-US" sz="2400" dirty="0"/>
            </a:br>
            <a:r>
              <a:rPr lang="en-US" sz="2400" dirty="0">
                <a:hlinkClick r:id="rId3"/>
              </a:rPr>
              <a:t>http://</a:t>
            </a:r>
            <a:r>
              <a:rPr lang="en-US" sz="2400" dirty="0" smtClean="0">
                <a:hlinkClick r:id="rId3"/>
              </a:rPr>
              <a:t>www.derbycon.com</a:t>
            </a:r>
            <a:r>
              <a:rPr lang="en-US" sz="2400" dirty="0" smtClean="0"/>
              <a:t> </a:t>
            </a:r>
            <a:br>
              <a:rPr lang="en-US" sz="2400" dirty="0" smtClean="0"/>
            </a:br>
            <a:r>
              <a:rPr lang="en-US" sz="2400" dirty="0" smtClean="0"/>
              <a:t/>
            </a:r>
            <a:br>
              <a:rPr lang="en-US" sz="2400" dirty="0" smtClean="0"/>
            </a:br>
            <a:endParaRPr lang="en-US" sz="2400" dirty="0" smtClean="0"/>
          </a:p>
          <a:p>
            <a:endParaRPr lang="en-US" sz="2400" dirty="0" smtClean="0"/>
          </a:p>
          <a:p>
            <a:endParaRPr lang="en-US" sz="2400" dirty="0"/>
          </a:p>
          <a:p>
            <a:pPr marL="136525" indent="0">
              <a:buNone/>
            </a:pPr>
            <a:endParaRPr lang="en-US" sz="2400" dirty="0" smtClean="0"/>
          </a:p>
          <a:p>
            <a:pPr marL="136525" indent="0">
              <a:buNone/>
            </a:pPr>
            <a:endParaRPr lang="en-US" sz="2400" dirty="0"/>
          </a:p>
          <a:p>
            <a:pPr marL="136525" indent="0">
              <a:buNone/>
            </a:pPr>
            <a:endParaRPr lang="en-US" sz="2400" dirty="0" smtClean="0"/>
          </a:p>
          <a:p>
            <a:pPr marL="136525" indent="0" algn="ctr">
              <a:buNone/>
            </a:pPr>
            <a:r>
              <a:rPr lang="en-US" sz="2400" dirty="0"/>
              <a:t>Others</a:t>
            </a:r>
            <a:endParaRPr lang="en-US" sz="2400" dirty="0" smtClean="0"/>
          </a:p>
        </p:txBody>
      </p:sp>
      <p:pic>
        <p:nvPicPr>
          <p:cNvPr id="1028" name="Picture 4"/>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971800" y="685800"/>
            <a:ext cx="3165282" cy="518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046767" y="2057399"/>
            <a:ext cx="6880649" cy="2823933"/>
          </a:xfrm>
          <a:prstGeom prst="rect">
            <a:avLst/>
          </a:prstGeom>
        </p:spPr>
      </p:pic>
      <p:sp>
        <p:nvSpPr>
          <p:cNvPr id="5" name="Rectangle 4"/>
          <p:cNvSpPr/>
          <p:nvPr/>
        </p:nvSpPr>
        <p:spPr>
          <a:xfrm>
            <a:off x="858741" y="5262880"/>
            <a:ext cx="7391400" cy="1200329"/>
          </a:xfrm>
          <a:prstGeom prst="rect">
            <a:avLst/>
          </a:prstGeom>
        </p:spPr>
        <p:txBody>
          <a:bodyPr wrap="square" numCol="2">
            <a:spAutoFit/>
          </a:bodyPr>
          <a:lstStyle/>
          <a:p>
            <a:pPr algn="ctr"/>
            <a:r>
              <a:rPr lang="en-US" dirty="0" smtClean="0">
                <a:hlinkClick r:id="rId6"/>
              </a:rPr>
              <a:t>http</a:t>
            </a:r>
            <a:r>
              <a:rPr lang="en-US" dirty="0">
                <a:hlinkClick r:id="rId6"/>
              </a:rPr>
              <a:t>:</a:t>
            </a:r>
            <a:r>
              <a:rPr lang="en-US" dirty="0" smtClean="0">
                <a:hlinkClick r:id="rId6"/>
              </a:rPr>
              <a:t>/</a:t>
            </a:r>
            <a:r>
              <a:rPr lang="en-US" dirty="0">
                <a:hlinkClick r:id="rId6"/>
              </a:rPr>
              <a:t>/</a:t>
            </a:r>
            <a:r>
              <a:rPr lang="en-US" dirty="0" smtClean="0">
                <a:hlinkClick r:id="rId6"/>
              </a:rPr>
              <a:t>louisvilleinfosec.com</a:t>
            </a:r>
            <a:r>
              <a:rPr lang="en-US" dirty="0"/>
              <a:t/>
            </a:r>
            <a:br>
              <a:rPr lang="en-US" dirty="0"/>
            </a:br>
            <a:r>
              <a:rPr lang="en-US" dirty="0">
                <a:hlinkClick r:id="rId7"/>
              </a:rPr>
              <a:t>http://skydogcon.com</a:t>
            </a:r>
            <a:r>
              <a:rPr lang="en-US" dirty="0"/>
              <a:t> </a:t>
            </a:r>
            <a:br>
              <a:rPr lang="en-US" dirty="0"/>
            </a:br>
            <a:r>
              <a:rPr lang="en-US" dirty="0">
                <a:hlinkClick r:id="rId8"/>
              </a:rPr>
              <a:t>http://</a:t>
            </a:r>
            <a:r>
              <a:rPr lang="en-US" dirty="0" smtClean="0">
                <a:hlinkClick r:id="rId8"/>
              </a:rPr>
              <a:t>grrcon.com</a:t>
            </a:r>
            <a:r>
              <a:rPr lang="en-US" dirty="0"/>
              <a:t> </a:t>
            </a:r>
            <a:endParaRPr lang="en-US" dirty="0" smtClean="0"/>
          </a:p>
          <a:p>
            <a:pPr algn="ctr"/>
            <a:r>
              <a:rPr lang="en-US" dirty="0"/>
              <a:t/>
            </a:r>
            <a:br>
              <a:rPr lang="en-US" dirty="0"/>
            </a:br>
            <a:r>
              <a:rPr lang="en-US" dirty="0">
                <a:hlinkClick r:id="rId9"/>
              </a:rPr>
              <a:t>https://</a:t>
            </a:r>
            <a:r>
              <a:rPr lang="en-US" dirty="0" smtClean="0">
                <a:hlinkClick r:id="rId9"/>
              </a:rPr>
              <a:t>circlecitycon.com</a:t>
            </a:r>
            <a:endParaRPr lang="en-US" dirty="0" smtClean="0"/>
          </a:p>
          <a:p>
            <a:pPr algn="ctr"/>
            <a:r>
              <a:rPr lang="en-US" dirty="0">
                <a:hlinkClick r:id="rId10"/>
              </a:rPr>
              <a:t>http://</a:t>
            </a:r>
            <a:r>
              <a:rPr lang="en-US" dirty="0" smtClean="0">
                <a:hlinkClick r:id="rId10"/>
              </a:rPr>
              <a:t>showmecon.com</a:t>
            </a:r>
            <a:r>
              <a:rPr lang="en-US" dirty="0" smtClean="0"/>
              <a:t>  </a:t>
            </a:r>
            <a:endParaRPr lang="en-US" dirty="0"/>
          </a:p>
        </p:txBody>
      </p:sp>
      <p:sp>
        <p:nvSpPr>
          <p:cNvPr id="6" name="Rectangle 5"/>
          <p:cNvSpPr/>
          <p:nvPr/>
        </p:nvSpPr>
        <p:spPr>
          <a:xfrm>
            <a:off x="7927416" y="2740361"/>
            <a:ext cx="369332" cy="2140971"/>
          </a:xfrm>
          <a:prstGeom prst="rect">
            <a:avLst/>
          </a:prstGeom>
        </p:spPr>
        <p:txBody>
          <a:bodyPr vert="vert270" wrap="none">
            <a:spAutoFit/>
          </a:bodyPr>
          <a:lstStyle/>
          <a:p>
            <a:r>
              <a:rPr lang="en-US" sz="1200" dirty="0" smtClean="0"/>
              <a:t>Photo Credits to KC (</a:t>
            </a:r>
            <a:r>
              <a:rPr lang="en-US" sz="1200" dirty="0" err="1" smtClean="0"/>
              <a:t>devauto</a:t>
            </a:r>
            <a:r>
              <a:rPr lang="en-US" sz="1200" dirty="0" smtClean="0"/>
              <a:t>)</a:t>
            </a:r>
            <a:endParaRPr lang="en-US" sz="1200" dirty="0"/>
          </a:p>
        </p:txBody>
      </p:sp>
      <p:sp>
        <p:nvSpPr>
          <p:cNvPr id="8" name="Rectangle 7"/>
          <p:cNvSpPr/>
          <p:nvPr/>
        </p:nvSpPr>
        <p:spPr>
          <a:xfrm>
            <a:off x="674075" y="2792106"/>
            <a:ext cx="369332" cy="2089226"/>
          </a:xfrm>
          <a:prstGeom prst="rect">
            <a:avLst/>
          </a:prstGeom>
        </p:spPr>
        <p:txBody>
          <a:bodyPr vert="vert" wrap="none">
            <a:spAutoFit/>
          </a:bodyPr>
          <a:lstStyle/>
          <a:p>
            <a:r>
              <a:rPr lang="en-US" sz="1200" dirty="0" err="1" smtClean="0"/>
              <a:t>Derbycon</a:t>
            </a:r>
            <a:r>
              <a:rPr lang="en-US" sz="1200" dirty="0" smtClean="0"/>
              <a:t> Art Credits to </a:t>
            </a:r>
            <a:r>
              <a:rPr lang="en-US" sz="1200" dirty="0" err="1" smtClean="0"/>
              <a:t>DigiP</a:t>
            </a:r>
            <a:endParaRPr lang="en-US" sz="1200" dirty="0"/>
          </a:p>
        </p:txBody>
      </p:sp>
    </p:spTree>
    <p:extLst>
      <p:ext uri="{BB962C8B-B14F-4D97-AF65-F5344CB8AC3E}">
        <p14:creationId xmlns:p14="http://schemas.microsoft.com/office/powerpoint/2010/main" val="352665469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Questions?</a:t>
            </a:r>
          </a:p>
        </p:txBody>
      </p:sp>
      <p:sp>
        <p:nvSpPr>
          <p:cNvPr id="5" name="Subtitle 4"/>
          <p:cNvSpPr>
            <a:spLocks noGrp="1"/>
          </p:cNvSpPr>
          <p:nvPr>
            <p:ph type="subTitle" idx="1"/>
          </p:nvPr>
        </p:nvSpPr>
        <p:spPr/>
        <p:txBody>
          <a:bodyPr/>
          <a:lstStyle/>
          <a:p>
            <a:r>
              <a:rPr lang="en-US" dirty="0" smtClean="0"/>
              <a:t>42</a:t>
            </a:r>
          </a:p>
          <a:p>
            <a:endParaRPr lang="en-US" dirty="0" smtClean="0"/>
          </a:p>
          <a:p>
            <a:endParaRPr lang="en-US" dirty="0" smtClean="0"/>
          </a:p>
          <a:p>
            <a:r>
              <a:rPr lang="en-US" dirty="0" smtClean="0"/>
              <a:t>Twitter: @</a:t>
            </a:r>
            <a:r>
              <a:rPr lang="en-US" dirty="0" err="1" smtClean="0"/>
              <a:t>Irongeek_ADC</a:t>
            </a:r>
            <a:endParaRPr lang="en-US" dirty="0" smtClean="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little background…</a:t>
            </a:r>
            <a:endParaRPr lang="en-US" dirty="0"/>
          </a:p>
        </p:txBody>
      </p:sp>
      <p:sp>
        <p:nvSpPr>
          <p:cNvPr id="3" name="Content Placeholder 2"/>
          <p:cNvSpPr>
            <a:spLocks noGrp="1"/>
          </p:cNvSpPr>
          <p:nvPr>
            <p:ph idx="1"/>
          </p:nvPr>
        </p:nvSpPr>
        <p:spPr/>
        <p:txBody>
          <a:bodyPr/>
          <a:lstStyle/>
          <a:p>
            <a:pPr>
              <a:buNone/>
            </a:pPr>
            <a:r>
              <a:rPr lang="en-US" dirty="0" smtClean="0"/>
              <a:t>Darknets</a:t>
            </a:r>
          </a:p>
          <a:p>
            <a:r>
              <a:rPr lang="en-US" dirty="0" smtClean="0"/>
              <a:t>There are many definitions, but mine is “anonymizing private network ”</a:t>
            </a:r>
          </a:p>
          <a:p>
            <a:r>
              <a:rPr lang="en-US" dirty="0" smtClean="0"/>
              <a:t>Use of encryption and proxies (some times other peers) to obfuscate who is communicating to whom</a:t>
            </a:r>
          </a:p>
          <a:p>
            <a:r>
              <a:rPr lang="en-US" dirty="0" smtClean="0"/>
              <a:t>Sometimes referred </a:t>
            </a:r>
            <a:r>
              <a:rPr lang="en-US" dirty="0"/>
              <a:t>to as </a:t>
            </a:r>
            <a:r>
              <a:rPr lang="en-US" dirty="0" err="1" smtClean="0"/>
              <a:t>Cipherspace</a:t>
            </a:r>
            <a:r>
              <a:rPr lang="en-US" dirty="0" smtClean="0"/>
              <a:t> </a:t>
            </a:r>
            <a:br>
              <a:rPr lang="en-US" dirty="0" smtClean="0"/>
            </a:br>
            <a:r>
              <a:rPr lang="en-US" dirty="0" smtClean="0"/>
              <a:t>(love that term)</a:t>
            </a:r>
            <a:endParaRPr lang="en-US" dirty="0"/>
          </a:p>
        </p:txBody>
      </p:sp>
    </p:spTree>
    <p:extLst>
      <p:ext uri="{BB962C8B-B14F-4D97-AF65-F5344CB8AC3E}">
        <p14:creationId xmlns:p14="http://schemas.microsoft.com/office/powerpoint/2010/main" val="161573924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Tor</a:t>
            </a:r>
            <a:endParaRPr lang="en-US" dirty="0"/>
          </a:p>
        </p:txBody>
      </p:sp>
      <p:sp>
        <p:nvSpPr>
          <p:cNvPr id="5" name="Subtitle 4"/>
          <p:cNvSpPr>
            <a:spLocks noGrp="1"/>
          </p:cNvSpPr>
          <p:nvPr>
            <p:ph type="subTitle" idx="1"/>
          </p:nvPr>
        </p:nvSpPr>
        <p:spPr/>
        <p:txBody>
          <a:bodyPr/>
          <a:lstStyle/>
          <a:p>
            <a:r>
              <a:rPr lang="en-US" dirty="0" smtClean="0"/>
              <a:t>The Onion Router</a:t>
            </a:r>
            <a:endParaRPr lang="en-US" dirty="0"/>
          </a:p>
        </p:txBody>
      </p:sp>
      <p:pic>
        <p:nvPicPr>
          <p:cNvPr id="6" name="Picture 5" descr="156672.png"/>
          <p:cNvPicPr>
            <a:picLocks noChangeAspect="1"/>
          </p:cNvPicPr>
          <p:nvPr/>
        </p:nvPicPr>
        <p:blipFill>
          <a:blip r:embed="rId2" cstate="print"/>
          <a:stretch>
            <a:fillRect/>
          </a:stretch>
        </p:blipFill>
        <p:spPr>
          <a:xfrm>
            <a:off x="2514600" y="1143000"/>
            <a:ext cx="3811541" cy="2105876"/>
          </a:xfrm>
          <a:prstGeom prst="rect">
            <a:avLst/>
          </a:prstGeom>
        </p:spPr>
      </p:pic>
    </p:spTree>
    <p:extLst>
      <p:ext uri="{BB962C8B-B14F-4D97-AF65-F5344CB8AC3E}">
        <p14:creationId xmlns:p14="http://schemas.microsoft.com/office/powerpoint/2010/main" val="423118849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p:txBody>
          <a:bodyPr/>
          <a:lstStyle/>
          <a:p>
            <a:r>
              <a:rPr lang="en-US" sz="2400" b="1" dirty="0" smtClean="0"/>
              <a:t>Who?</a:t>
            </a:r>
            <a:r>
              <a:rPr lang="en-US" sz="1800" dirty="0" smtClean="0"/>
              <a:t/>
            </a:r>
            <a:br>
              <a:rPr lang="en-US" sz="1800" dirty="0" smtClean="0"/>
            </a:br>
            <a:r>
              <a:rPr lang="en-US" sz="1800" dirty="0" smtClean="0"/>
              <a:t>First the US Naval Research Laboratory, then the EFF and now the Tor Project (501c3  non-profit).</a:t>
            </a:r>
            <a:br>
              <a:rPr lang="en-US" sz="1800" dirty="0" smtClean="0"/>
            </a:br>
            <a:r>
              <a:rPr lang="en-US" sz="1800" dirty="0" smtClean="0">
                <a:hlinkClick r:id="rId2"/>
              </a:rPr>
              <a:t>http://www.torproject.org/</a:t>
            </a:r>
            <a:r>
              <a:rPr lang="en-US" sz="1800" dirty="0" smtClean="0"/>
              <a:t> </a:t>
            </a:r>
          </a:p>
          <a:p>
            <a:r>
              <a:rPr lang="en-US" sz="2400" b="1" dirty="0" smtClean="0"/>
              <a:t>Why?</a:t>
            </a:r>
            <a:r>
              <a:rPr lang="en-US" sz="1800" dirty="0" smtClean="0"/>
              <a:t/>
            </a:r>
            <a:br>
              <a:rPr lang="en-US" sz="1800" dirty="0" smtClean="0"/>
            </a:br>
            <a:r>
              <a:rPr lang="en-US" sz="1800" dirty="0" smtClean="0"/>
              <a:t>“Tor is free software and an open network that helps you defend against a form of network surveillance that threatens personal freedom and privacy, confidential business activities and relationships, and state security known as traffic analysis.” ~ As defined by their site</a:t>
            </a:r>
          </a:p>
          <a:p>
            <a:r>
              <a:rPr lang="en-US" sz="2400" b="1" dirty="0" smtClean="0"/>
              <a:t>What?</a:t>
            </a:r>
            <a:r>
              <a:rPr lang="en-US" sz="1800" dirty="0" smtClean="0"/>
              <a:t/>
            </a:r>
            <a:br>
              <a:rPr lang="en-US" sz="1800" dirty="0" smtClean="0"/>
            </a:br>
            <a:r>
              <a:rPr lang="en-US" sz="1800" dirty="0" smtClean="0"/>
              <a:t>Access normal Internet sites anonymously, and Tor hidden services. </a:t>
            </a:r>
          </a:p>
          <a:p>
            <a:r>
              <a:rPr lang="en-US" sz="2400" b="1" dirty="0" smtClean="0"/>
              <a:t>How?</a:t>
            </a:r>
            <a:r>
              <a:rPr lang="en-US" sz="1800" dirty="0" smtClean="0"/>
              <a:t/>
            </a:r>
            <a:br>
              <a:rPr lang="en-US" sz="1800" dirty="0" smtClean="0"/>
            </a:br>
            <a:r>
              <a:rPr lang="en-US" sz="1800" dirty="0" smtClean="0"/>
              <a:t>Locally run SOCKS proxy that connects to the Tor network.</a:t>
            </a:r>
            <a:endParaRPr lang="en-US" sz="1800" dirty="0"/>
          </a:p>
        </p:txBody>
      </p:sp>
    </p:spTree>
    <p:extLst>
      <p:ext uri="{BB962C8B-B14F-4D97-AF65-F5344CB8AC3E}">
        <p14:creationId xmlns:p14="http://schemas.microsoft.com/office/powerpoint/2010/main" val="242760870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Tor: The Onion Router</a:t>
            </a:r>
            <a:endParaRPr lang="en-US" dirty="0"/>
          </a:p>
        </p:txBody>
      </p:sp>
      <p:sp>
        <p:nvSpPr>
          <p:cNvPr id="3" name="Content Placeholder 2"/>
          <p:cNvSpPr>
            <a:spLocks noGrp="1"/>
          </p:cNvSpPr>
          <p:nvPr>
            <p:ph idx="1"/>
          </p:nvPr>
        </p:nvSpPr>
        <p:spPr/>
        <p:txBody>
          <a:bodyPr/>
          <a:lstStyle/>
          <a:p>
            <a:r>
              <a:rPr lang="en-US" sz="2400" dirty="0"/>
              <a:t>Layered encryption</a:t>
            </a:r>
          </a:p>
          <a:p>
            <a:r>
              <a:rPr lang="en-US" sz="2400" dirty="0" smtClean="0"/>
              <a:t>Bi-directional tunnels</a:t>
            </a:r>
          </a:p>
          <a:p>
            <a:r>
              <a:rPr lang="en-US" sz="2400" dirty="0" smtClean="0"/>
              <a:t>Has directory servers</a:t>
            </a:r>
          </a:p>
          <a:p>
            <a:r>
              <a:rPr lang="en-US" sz="2400" dirty="0" smtClean="0"/>
              <a:t>Mostly </a:t>
            </a:r>
            <a:r>
              <a:rPr lang="en-US" sz="2400" dirty="0"/>
              <a:t>focused on </a:t>
            </a:r>
            <a:r>
              <a:rPr lang="en-US" sz="2400" dirty="0" smtClean="0"/>
              <a:t>out proxying to the Internet</a:t>
            </a:r>
          </a:p>
          <a:p>
            <a:r>
              <a:rPr lang="en-US" sz="2400" dirty="0" smtClean="0"/>
              <a:t>More info </a:t>
            </a:r>
            <a:r>
              <a:rPr lang="en-US" sz="2400" dirty="0"/>
              <a:t>at </a:t>
            </a:r>
            <a:r>
              <a:rPr lang="en-US" sz="2400" dirty="0">
                <a:hlinkClick r:id="rId2"/>
              </a:rPr>
              <a:t>https://</a:t>
            </a:r>
            <a:r>
              <a:rPr lang="en-US" sz="2400" dirty="0" smtClean="0">
                <a:hlinkClick r:id="rId2"/>
              </a:rPr>
              <a:t>www.torproject.org</a:t>
            </a:r>
            <a:r>
              <a:rPr lang="en-US" sz="2400" dirty="0" smtClean="0"/>
              <a:t> </a:t>
            </a:r>
            <a:endParaRPr lang="en-US" sz="2400" dirty="0"/>
          </a:p>
          <a:p>
            <a:endParaRPr lang="en-US" sz="2400" dirty="0" smtClean="0"/>
          </a:p>
          <a:p>
            <a:endParaRPr lang="en-US" sz="2400" dirty="0"/>
          </a:p>
        </p:txBody>
      </p:sp>
      <p:grpSp>
        <p:nvGrpSpPr>
          <p:cNvPr id="4" name="Group 3"/>
          <p:cNvGrpSpPr/>
          <p:nvPr/>
        </p:nvGrpSpPr>
        <p:grpSpPr>
          <a:xfrm>
            <a:off x="2317334" y="5691680"/>
            <a:ext cx="659422" cy="827006"/>
            <a:chOff x="2675122" y="4648672"/>
            <a:chExt cx="990600" cy="1076207"/>
          </a:xfrm>
        </p:grpSpPr>
        <p:pic>
          <p:nvPicPr>
            <p:cNvPr id="5" name="Content Placeholder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bwMode="auto">
            <a:xfrm>
              <a:off x="2675122" y="4734279"/>
              <a:ext cx="990600" cy="990600"/>
            </a:xfrm>
            <a:prstGeom prst="rect">
              <a:avLst/>
            </a:prstGeom>
            <a:noFill/>
            <a:ln w="9525">
              <a:noFill/>
              <a:miter lim="800000"/>
              <a:headEnd/>
              <a:tailEnd/>
            </a:ln>
          </p:spPr>
        </p:pic>
        <p:pic>
          <p:nvPicPr>
            <p:cNvPr id="6" name="Picture 5"/>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827522" y="4648672"/>
              <a:ext cx="655822" cy="655822"/>
            </a:xfrm>
            <a:prstGeom prst="rect">
              <a:avLst/>
            </a:prstGeom>
          </p:spPr>
        </p:pic>
      </p:grpSp>
      <p:grpSp>
        <p:nvGrpSpPr>
          <p:cNvPr id="7" name="Group 6"/>
          <p:cNvGrpSpPr/>
          <p:nvPr/>
        </p:nvGrpSpPr>
        <p:grpSpPr>
          <a:xfrm>
            <a:off x="3522681" y="4634747"/>
            <a:ext cx="659422" cy="827006"/>
            <a:chOff x="2675122" y="4648672"/>
            <a:chExt cx="990600" cy="1076207"/>
          </a:xfrm>
        </p:grpSpPr>
        <p:pic>
          <p:nvPicPr>
            <p:cNvPr id="8" name="Content Placeholder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bwMode="auto">
            <a:xfrm>
              <a:off x="2675122" y="4734279"/>
              <a:ext cx="990600" cy="990600"/>
            </a:xfrm>
            <a:prstGeom prst="rect">
              <a:avLst/>
            </a:prstGeom>
            <a:noFill/>
            <a:ln w="9525">
              <a:noFill/>
              <a:miter lim="800000"/>
              <a:headEnd/>
              <a:tailEnd/>
            </a:ln>
          </p:spPr>
        </p:pic>
        <p:pic>
          <p:nvPicPr>
            <p:cNvPr id="9" name="Picture 8"/>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827522" y="4648672"/>
              <a:ext cx="655822" cy="655822"/>
            </a:xfrm>
            <a:prstGeom prst="rect">
              <a:avLst/>
            </a:prstGeom>
          </p:spPr>
        </p:pic>
      </p:grpSp>
      <p:grpSp>
        <p:nvGrpSpPr>
          <p:cNvPr id="10" name="Group 9"/>
          <p:cNvGrpSpPr/>
          <p:nvPr/>
        </p:nvGrpSpPr>
        <p:grpSpPr>
          <a:xfrm>
            <a:off x="4750220" y="5691680"/>
            <a:ext cx="659422" cy="827006"/>
            <a:chOff x="2675122" y="4648672"/>
            <a:chExt cx="990600" cy="1076207"/>
          </a:xfrm>
        </p:grpSpPr>
        <p:pic>
          <p:nvPicPr>
            <p:cNvPr id="11" name="Content Placeholder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bwMode="auto">
            <a:xfrm>
              <a:off x="2675122" y="4734279"/>
              <a:ext cx="990600" cy="990600"/>
            </a:xfrm>
            <a:prstGeom prst="rect">
              <a:avLst/>
            </a:prstGeom>
            <a:noFill/>
            <a:ln w="9525">
              <a:noFill/>
              <a:miter lim="800000"/>
              <a:headEnd/>
              <a:tailEnd/>
            </a:ln>
          </p:spPr>
        </p:pic>
        <p:pic>
          <p:nvPicPr>
            <p:cNvPr id="12" name="Picture 11"/>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827522" y="4648672"/>
              <a:ext cx="655822" cy="655822"/>
            </a:xfrm>
            <a:prstGeom prst="rect">
              <a:avLst/>
            </a:prstGeom>
          </p:spPr>
        </p:pic>
      </p:grpSp>
      <p:grpSp>
        <p:nvGrpSpPr>
          <p:cNvPr id="13" name="Group 12"/>
          <p:cNvGrpSpPr/>
          <p:nvPr/>
        </p:nvGrpSpPr>
        <p:grpSpPr>
          <a:xfrm>
            <a:off x="5923207" y="4634747"/>
            <a:ext cx="659422" cy="827006"/>
            <a:chOff x="2675122" y="4648672"/>
            <a:chExt cx="990600" cy="1076207"/>
          </a:xfrm>
        </p:grpSpPr>
        <p:pic>
          <p:nvPicPr>
            <p:cNvPr id="14" name="Content Placeholder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bwMode="auto">
            <a:xfrm>
              <a:off x="2675122" y="4734279"/>
              <a:ext cx="990600" cy="990600"/>
            </a:xfrm>
            <a:prstGeom prst="rect">
              <a:avLst/>
            </a:prstGeom>
            <a:noFill/>
            <a:ln w="9525">
              <a:noFill/>
              <a:miter lim="800000"/>
              <a:headEnd/>
              <a:tailEnd/>
            </a:ln>
          </p:spPr>
        </p:pic>
        <p:pic>
          <p:nvPicPr>
            <p:cNvPr id="15" name="Picture 14"/>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827522" y="4648672"/>
              <a:ext cx="655822" cy="655822"/>
            </a:xfrm>
            <a:prstGeom prst="rect">
              <a:avLst/>
            </a:prstGeom>
          </p:spPr>
        </p:pic>
      </p:grpSp>
      <p:pic>
        <p:nvPicPr>
          <p:cNvPr id="16" name="Picture 15" descr="C:\Users\adrian\AppData\Local\Microsoft\Windows\Temporary Internet Files\Content.IE5\8DK5E96P\MC900431637[1].pn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70559" y="4582449"/>
            <a:ext cx="857250" cy="85725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C:\Users\adrian\AppData\Local\Microsoft\Windows\Temporary Internet Files\Content.IE5\8DK5E96P\MC900431637[1].pn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7763184" y="4252761"/>
            <a:ext cx="857250" cy="857250"/>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p:cNvSpPr/>
          <p:nvPr/>
        </p:nvSpPr>
        <p:spPr>
          <a:xfrm>
            <a:off x="6909709" y="3825518"/>
            <a:ext cx="1710725" cy="369332"/>
          </a:xfrm>
          <a:prstGeom prst="rect">
            <a:avLst/>
          </a:prstGeom>
        </p:spPr>
        <p:txBody>
          <a:bodyPr wrap="none">
            <a:spAutoFit/>
          </a:bodyPr>
          <a:lstStyle/>
          <a:p>
            <a:r>
              <a:rPr lang="en-US" dirty="0"/>
              <a:t>Internet Server</a:t>
            </a:r>
          </a:p>
        </p:txBody>
      </p:sp>
      <p:sp>
        <p:nvSpPr>
          <p:cNvPr id="19" name="Rectangle 18"/>
          <p:cNvSpPr/>
          <p:nvPr/>
        </p:nvSpPr>
        <p:spPr>
          <a:xfrm>
            <a:off x="173289" y="4194850"/>
            <a:ext cx="1851789" cy="369332"/>
          </a:xfrm>
          <a:prstGeom prst="rect">
            <a:avLst/>
          </a:prstGeom>
        </p:spPr>
        <p:txBody>
          <a:bodyPr wrap="none">
            <a:spAutoFit/>
          </a:bodyPr>
          <a:lstStyle/>
          <a:p>
            <a:r>
              <a:rPr lang="en-US" dirty="0" smtClean="0"/>
              <a:t>Directory Server</a:t>
            </a:r>
            <a:endParaRPr lang="en-US" dirty="0"/>
          </a:p>
        </p:txBody>
      </p:sp>
      <p:cxnSp>
        <p:nvCxnSpPr>
          <p:cNvPr id="20" name="Straight Arrow Connector 19"/>
          <p:cNvCxnSpPr>
            <a:stCxn id="5" idx="3"/>
            <a:endCxn id="8" idx="1"/>
          </p:cNvCxnSpPr>
          <p:nvPr/>
        </p:nvCxnSpPr>
        <p:spPr>
          <a:xfrm flipV="1">
            <a:off x="2976756" y="5081142"/>
            <a:ext cx="545925" cy="1056933"/>
          </a:xfrm>
          <a:prstGeom prst="straightConnector1">
            <a:avLst/>
          </a:prstGeom>
          <a:ln w="25400">
            <a:solidFill>
              <a:srgbClr val="00B05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6" idx="3"/>
            <a:endCxn id="5" idx="1"/>
          </p:cNvCxnSpPr>
          <p:nvPr/>
        </p:nvCxnSpPr>
        <p:spPr>
          <a:xfrm>
            <a:off x="1527809" y="5011074"/>
            <a:ext cx="789525" cy="1127001"/>
          </a:xfrm>
          <a:prstGeom prst="straightConnector1">
            <a:avLst/>
          </a:prstGeom>
          <a:ln w="25400">
            <a:solidFill>
              <a:srgbClr val="00B0F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8" idx="3"/>
            <a:endCxn id="11" idx="1"/>
          </p:cNvCxnSpPr>
          <p:nvPr/>
        </p:nvCxnSpPr>
        <p:spPr>
          <a:xfrm>
            <a:off x="4182103" y="5081142"/>
            <a:ext cx="568117" cy="1056933"/>
          </a:xfrm>
          <a:prstGeom prst="straightConnector1">
            <a:avLst/>
          </a:prstGeom>
          <a:ln w="25400">
            <a:solidFill>
              <a:srgbClr val="00B05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3"/>
            <a:endCxn id="14" idx="1"/>
          </p:cNvCxnSpPr>
          <p:nvPr/>
        </p:nvCxnSpPr>
        <p:spPr>
          <a:xfrm flipV="1">
            <a:off x="5409642" y="5081142"/>
            <a:ext cx="513565" cy="1056933"/>
          </a:xfrm>
          <a:prstGeom prst="straightConnector1">
            <a:avLst/>
          </a:prstGeom>
          <a:ln w="25400">
            <a:solidFill>
              <a:srgbClr val="00B05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14" idx="3"/>
            <a:endCxn id="17" idx="1"/>
          </p:cNvCxnSpPr>
          <p:nvPr/>
        </p:nvCxnSpPr>
        <p:spPr>
          <a:xfrm flipV="1">
            <a:off x="6582629" y="4681386"/>
            <a:ext cx="1180555" cy="399756"/>
          </a:xfrm>
          <a:prstGeom prst="straightConnector1">
            <a:avLst/>
          </a:prstGeom>
          <a:ln w="254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grpSp>
        <p:nvGrpSpPr>
          <p:cNvPr id="37" name="Group 36"/>
          <p:cNvGrpSpPr/>
          <p:nvPr/>
        </p:nvGrpSpPr>
        <p:grpSpPr>
          <a:xfrm>
            <a:off x="3512703" y="5691680"/>
            <a:ext cx="659422" cy="827006"/>
            <a:chOff x="2675122" y="4648672"/>
            <a:chExt cx="990600" cy="1076207"/>
          </a:xfrm>
        </p:grpSpPr>
        <p:pic>
          <p:nvPicPr>
            <p:cNvPr id="38" name="Content Placeholder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bwMode="auto">
            <a:xfrm>
              <a:off x="2675122" y="4734279"/>
              <a:ext cx="990600" cy="990600"/>
            </a:xfrm>
            <a:prstGeom prst="rect">
              <a:avLst/>
            </a:prstGeom>
            <a:noFill/>
            <a:ln w="9525">
              <a:noFill/>
              <a:miter lim="800000"/>
              <a:headEnd/>
              <a:tailEnd/>
            </a:ln>
          </p:spPr>
        </p:pic>
        <p:pic>
          <p:nvPicPr>
            <p:cNvPr id="39" name="Picture 38"/>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827522" y="4648672"/>
              <a:ext cx="655822" cy="655822"/>
            </a:xfrm>
            <a:prstGeom prst="rect">
              <a:avLst/>
            </a:prstGeom>
          </p:spPr>
        </p:pic>
      </p:grpSp>
      <p:grpSp>
        <p:nvGrpSpPr>
          <p:cNvPr id="40" name="Group 39"/>
          <p:cNvGrpSpPr/>
          <p:nvPr/>
        </p:nvGrpSpPr>
        <p:grpSpPr>
          <a:xfrm>
            <a:off x="4760198" y="4657000"/>
            <a:ext cx="659422" cy="827006"/>
            <a:chOff x="2675122" y="4648672"/>
            <a:chExt cx="990600" cy="1076207"/>
          </a:xfrm>
        </p:grpSpPr>
        <p:pic>
          <p:nvPicPr>
            <p:cNvPr id="41" name="Content Placeholder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bwMode="auto">
            <a:xfrm>
              <a:off x="2675122" y="4734279"/>
              <a:ext cx="990600" cy="990600"/>
            </a:xfrm>
            <a:prstGeom prst="rect">
              <a:avLst/>
            </a:prstGeom>
            <a:noFill/>
            <a:ln w="9525">
              <a:noFill/>
              <a:miter lim="800000"/>
              <a:headEnd/>
              <a:tailEnd/>
            </a:ln>
          </p:spPr>
        </p:pic>
        <p:pic>
          <p:nvPicPr>
            <p:cNvPr id="42" name="Picture 41"/>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827522" y="4648672"/>
              <a:ext cx="655822" cy="655822"/>
            </a:xfrm>
            <a:prstGeom prst="rect">
              <a:avLst/>
            </a:prstGeom>
          </p:spPr>
        </p:pic>
      </p:grpSp>
      <p:grpSp>
        <p:nvGrpSpPr>
          <p:cNvPr id="43" name="Group 42"/>
          <p:cNvGrpSpPr/>
          <p:nvPr/>
        </p:nvGrpSpPr>
        <p:grpSpPr>
          <a:xfrm>
            <a:off x="5923207" y="5754592"/>
            <a:ext cx="659422" cy="827006"/>
            <a:chOff x="2675122" y="4648672"/>
            <a:chExt cx="990600" cy="1076207"/>
          </a:xfrm>
        </p:grpSpPr>
        <p:pic>
          <p:nvPicPr>
            <p:cNvPr id="44" name="Content Placeholder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bwMode="auto">
            <a:xfrm>
              <a:off x="2675122" y="4734279"/>
              <a:ext cx="990600" cy="990600"/>
            </a:xfrm>
            <a:prstGeom prst="rect">
              <a:avLst/>
            </a:prstGeom>
            <a:noFill/>
            <a:ln w="9525">
              <a:noFill/>
              <a:miter lim="800000"/>
              <a:headEnd/>
              <a:tailEnd/>
            </a:ln>
          </p:spPr>
        </p:pic>
        <p:pic>
          <p:nvPicPr>
            <p:cNvPr id="45" name="Picture 44"/>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827522" y="4648672"/>
              <a:ext cx="655822" cy="655822"/>
            </a:xfrm>
            <a:prstGeom prst="rect">
              <a:avLst/>
            </a:prstGeom>
          </p:spPr>
        </p:pic>
      </p:grpSp>
      <p:grpSp>
        <p:nvGrpSpPr>
          <p:cNvPr id="46" name="Group 45"/>
          <p:cNvGrpSpPr/>
          <p:nvPr/>
        </p:nvGrpSpPr>
        <p:grpSpPr>
          <a:xfrm>
            <a:off x="2307356" y="4651193"/>
            <a:ext cx="659422" cy="827006"/>
            <a:chOff x="2675122" y="4648672"/>
            <a:chExt cx="990600" cy="1076207"/>
          </a:xfrm>
        </p:grpSpPr>
        <p:pic>
          <p:nvPicPr>
            <p:cNvPr id="47" name="Content Placeholder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bwMode="auto">
            <a:xfrm>
              <a:off x="2675122" y="4734279"/>
              <a:ext cx="990600" cy="990600"/>
            </a:xfrm>
            <a:prstGeom prst="rect">
              <a:avLst/>
            </a:prstGeom>
            <a:noFill/>
            <a:ln w="9525">
              <a:noFill/>
              <a:miter lim="800000"/>
              <a:headEnd/>
              <a:tailEnd/>
            </a:ln>
          </p:spPr>
        </p:pic>
        <p:pic>
          <p:nvPicPr>
            <p:cNvPr id="48" name="Picture 47"/>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827522" y="4648672"/>
              <a:ext cx="655822" cy="655822"/>
            </a:xfrm>
            <a:prstGeom prst="rect">
              <a:avLst/>
            </a:prstGeom>
          </p:spPr>
        </p:pic>
      </p:grpSp>
      <p:pic>
        <p:nvPicPr>
          <p:cNvPr id="52" name="Picture 51" descr="156672.png"/>
          <p:cNvPicPr>
            <a:picLocks noChangeAspect="1"/>
          </p:cNvPicPr>
          <p:nvPr/>
        </p:nvPicPr>
        <p:blipFill>
          <a:blip r:embed="rId6" cstate="print"/>
          <a:stretch>
            <a:fillRect/>
          </a:stretch>
        </p:blipFill>
        <p:spPr>
          <a:xfrm>
            <a:off x="5453864" y="1066800"/>
            <a:ext cx="3552217" cy="1962600"/>
          </a:xfrm>
          <a:prstGeom prst="rect">
            <a:avLst/>
          </a:prstGeom>
        </p:spPr>
      </p:pic>
    </p:spTree>
    <p:extLst>
      <p:ext uri="{BB962C8B-B14F-4D97-AF65-F5344CB8AC3E}">
        <p14:creationId xmlns:p14="http://schemas.microsoft.com/office/powerpoint/2010/main" val="1020187116"/>
      </p:ext>
    </p:extLst>
  </p:cSld>
  <p:clrMapOvr>
    <a:masterClrMapping/>
  </p:clrMapOvr>
  <mc:AlternateContent xmlns:mc="http://schemas.openxmlformats.org/markup-compatibility/2006" xmlns:p14="http://schemas.microsoft.com/office/powerpoint/2010/main">
    <mc:Choice Requires="p14">
      <p:transition spd="slow" p14:dur="900">
        <p14:flythrough hasBounce="1"/>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1+#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1+#ppt_w/2"/>
                                          </p:val>
                                        </p:tav>
                                        <p:tav tm="100000">
                                          <p:val>
                                            <p:strVal val="#ppt_x"/>
                                          </p:val>
                                        </p:tav>
                                      </p:tavLst>
                                    </p:anim>
                                    <p:anim calcmode="lin" valueType="num">
                                      <p:cBhvr additive="base">
                                        <p:cTn id="20" dur="500" fill="hold"/>
                                        <p:tgtEl>
                                          <p:spTgt spid="13"/>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500" fill="hold"/>
                                        <p:tgtEl>
                                          <p:spTgt spid="16"/>
                                        </p:tgtEl>
                                        <p:attrNameLst>
                                          <p:attrName>ppt_x</p:attrName>
                                        </p:attrNameLst>
                                      </p:cBhvr>
                                      <p:tavLst>
                                        <p:tav tm="0">
                                          <p:val>
                                            <p:strVal val="1+#ppt_w/2"/>
                                          </p:val>
                                        </p:tav>
                                        <p:tav tm="100000">
                                          <p:val>
                                            <p:strVal val="#ppt_x"/>
                                          </p:val>
                                        </p:tav>
                                      </p:tavLst>
                                    </p:anim>
                                    <p:anim calcmode="lin" valueType="num">
                                      <p:cBhvr additive="base">
                                        <p:cTn id="24" dur="500" fill="hold"/>
                                        <p:tgtEl>
                                          <p:spTgt spid="16"/>
                                        </p:tgtEl>
                                        <p:attrNameLst>
                                          <p:attrName>ppt_y</p:attrName>
                                        </p:attrNameLst>
                                      </p:cBhvr>
                                      <p:tavLst>
                                        <p:tav tm="0">
                                          <p:val>
                                            <p:strVal val="#ppt_y"/>
                                          </p:val>
                                        </p:tav>
                                        <p:tav tm="100000">
                                          <p:val>
                                            <p:strVal val="#ppt_y"/>
                                          </p:val>
                                        </p:tav>
                                      </p:tavLst>
                                    </p:anim>
                                  </p:childTnLst>
                                </p:cTn>
                              </p:par>
                              <p:par>
                                <p:cTn id="25" presetID="2" presetClass="entr" presetSubtype="2"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1+#ppt_w/2"/>
                                          </p:val>
                                        </p:tav>
                                        <p:tav tm="100000">
                                          <p:val>
                                            <p:strVal val="#ppt_x"/>
                                          </p:val>
                                        </p:tav>
                                      </p:tavLst>
                                    </p:anim>
                                    <p:anim calcmode="lin" valueType="num">
                                      <p:cBhvr additive="base">
                                        <p:cTn id="28" dur="500" fill="hold"/>
                                        <p:tgtEl>
                                          <p:spTgt spid="17"/>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1+#ppt_w/2"/>
                                          </p:val>
                                        </p:tav>
                                        <p:tav tm="100000">
                                          <p:val>
                                            <p:strVal val="#ppt_x"/>
                                          </p:val>
                                        </p:tav>
                                      </p:tavLst>
                                    </p:anim>
                                    <p:anim calcmode="lin" valueType="num">
                                      <p:cBhvr additive="base">
                                        <p:cTn id="32" dur="500" fill="hold"/>
                                        <p:tgtEl>
                                          <p:spTgt spid="18"/>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additive="base">
                                        <p:cTn id="35" dur="500" fill="hold"/>
                                        <p:tgtEl>
                                          <p:spTgt spid="19"/>
                                        </p:tgtEl>
                                        <p:attrNameLst>
                                          <p:attrName>ppt_x</p:attrName>
                                        </p:attrNameLst>
                                      </p:cBhvr>
                                      <p:tavLst>
                                        <p:tav tm="0">
                                          <p:val>
                                            <p:strVal val="1+#ppt_w/2"/>
                                          </p:val>
                                        </p:tav>
                                        <p:tav tm="100000">
                                          <p:val>
                                            <p:strVal val="#ppt_x"/>
                                          </p:val>
                                        </p:tav>
                                      </p:tavLst>
                                    </p:anim>
                                    <p:anim calcmode="lin" valueType="num">
                                      <p:cBhvr additive="base">
                                        <p:cTn id="36" dur="500" fill="hold"/>
                                        <p:tgtEl>
                                          <p:spTgt spid="19"/>
                                        </p:tgtEl>
                                        <p:attrNameLst>
                                          <p:attrName>ppt_y</p:attrName>
                                        </p:attrNameLst>
                                      </p:cBhvr>
                                      <p:tavLst>
                                        <p:tav tm="0">
                                          <p:val>
                                            <p:strVal val="#ppt_y"/>
                                          </p:val>
                                        </p:tav>
                                        <p:tav tm="100000">
                                          <p:val>
                                            <p:strVal val="#ppt_y"/>
                                          </p:val>
                                        </p:tav>
                                      </p:tavLst>
                                    </p:anim>
                                  </p:childTnLst>
                                </p:cTn>
                              </p:par>
                              <p:par>
                                <p:cTn id="37" presetID="2" presetClass="entr" presetSubtype="2" fill="hold" nodeType="with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1+#ppt_w/2"/>
                                          </p:val>
                                        </p:tav>
                                        <p:tav tm="100000">
                                          <p:val>
                                            <p:strVal val="#ppt_x"/>
                                          </p:val>
                                        </p:tav>
                                      </p:tavLst>
                                    </p:anim>
                                    <p:anim calcmode="lin" valueType="num">
                                      <p:cBhvr additive="base">
                                        <p:cTn id="40" dur="500" fill="hold"/>
                                        <p:tgtEl>
                                          <p:spTgt spid="20"/>
                                        </p:tgtEl>
                                        <p:attrNameLst>
                                          <p:attrName>ppt_y</p:attrName>
                                        </p:attrNameLst>
                                      </p:cBhvr>
                                      <p:tavLst>
                                        <p:tav tm="0">
                                          <p:val>
                                            <p:strVal val="#ppt_y"/>
                                          </p:val>
                                        </p:tav>
                                        <p:tav tm="100000">
                                          <p:val>
                                            <p:strVal val="#ppt_y"/>
                                          </p:val>
                                        </p:tav>
                                      </p:tavLst>
                                    </p:anim>
                                  </p:childTnLst>
                                </p:cTn>
                              </p:par>
                              <p:par>
                                <p:cTn id="41" presetID="2" presetClass="entr" presetSubtype="2" fill="hold" nodeType="with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1+#ppt_w/2"/>
                                          </p:val>
                                        </p:tav>
                                        <p:tav tm="100000">
                                          <p:val>
                                            <p:strVal val="#ppt_x"/>
                                          </p:val>
                                        </p:tav>
                                      </p:tavLst>
                                    </p:anim>
                                    <p:anim calcmode="lin" valueType="num">
                                      <p:cBhvr additive="base">
                                        <p:cTn id="44" dur="500" fill="hold"/>
                                        <p:tgtEl>
                                          <p:spTgt spid="21"/>
                                        </p:tgtEl>
                                        <p:attrNameLst>
                                          <p:attrName>ppt_y</p:attrName>
                                        </p:attrNameLst>
                                      </p:cBhvr>
                                      <p:tavLst>
                                        <p:tav tm="0">
                                          <p:val>
                                            <p:strVal val="#ppt_y"/>
                                          </p:val>
                                        </p:tav>
                                        <p:tav tm="100000">
                                          <p:val>
                                            <p:strVal val="#ppt_y"/>
                                          </p:val>
                                        </p:tav>
                                      </p:tavLst>
                                    </p:anim>
                                  </p:childTnLst>
                                </p:cTn>
                              </p:par>
                              <p:par>
                                <p:cTn id="45" presetID="2" presetClass="entr" presetSubtype="2" fill="hold" nodeType="with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additive="base">
                                        <p:cTn id="47" dur="500" fill="hold"/>
                                        <p:tgtEl>
                                          <p:spTgt spid="27"/>
                                        </p:tgtEl>
                                        <p:attrNameLst>
                                          <p:attrName>ppt_x</p:attrName>
                                        </p:attrNameLst>
                                      </p:cBhvr>
                                      <p:tavLst>
                                        <p:tav tm="0">
                                          <p:val>
                                            <p:strVal val="1+#ppt_w/2"/>
                                          </p:val>
                                        </p:tav>
                                        <p:tav tm="100000">
                                          <p:val>
                                            <p:strVal val="#ppt_x"/>
                                          </p:val>
                                        </p:tav>
                                      </p:tavLst>
                                    </p:anim>
                                    <p:anim calcmode="lin" valueType="num">
                                      <p:cBhvr additive="base">
                                        <p:cTn id="48" dur="500" fill="hold"/>
                                        <p:tgtEl>
                                          <p:spTgt spid="27"/>
                                        </p:tgtEl>
                                        <p:attrNameLst>
                                          <p:attrName>ppt_y</p:attrName>
                                        </p:attrNameLst>
                                      </p:cBhvr>
                                      <p:tavLst>
                                        <p:tav tm="0">
                                          <p:val>
                                            <p:strVal val="#ppt_y"/>
                                          </p:val>
                                        </p:tav>
                                        <p:tav tm="100000">
                                          <p:val>
                                            <p:strVal val="#ppt_y"/>
                                          </p:val>
                                        </p:tav>
                                      </p:tavLst>
                                    </p:anim>
                                  </p:childTnLst>
                                </p:cTn>
                              </p:par>
                              <p:par>
                                <p:cTn id="49" presetID="2" presetClass="entr" presetSubtype="2" fill="hold" nodeType="withEffect">
                                  <p:stCondLst>
                                    <p:cond delay="0"/>
                                  </p:stCondLst>
                                  <p:childTnLst>
                                    <p:set>
                                      <p:cBhvr>
                                        <p:cTn id="50" dur="1" fill="hold">
                                          <p:stCondLst>
                                            <p:cond delay="0"/>
                                          </p:stCondLst>
                                        </p:cTn>
                                        <p:tgtEl>
                                          <p:spTgt spid="30"/>
                                        </p:tgtEl>
                                        <p:attrNameLst>
                                          <p:attrName>style.visibility</p:attrName>
                                        </p:attrNameLst>
                                      </p:cBhvr>
                                      <p:to>
                                        <p:strVal val="visible"/>
                                      </p:to>
                                    </p:set>
                                    <p:anim calcmode="lin" valueType="num">
                                      <p:cBhvr additive="base">
                                        <p:cTn id="51" dur="500" fill="hold"/>
                                        <p:tgtEl>
                                          <p:spTgt spid="30"/>
                                        </p:tgtEl>
                                        <p:attrNameLst>
                                          <p:attrName>ppt_x</p:attrName>
                                        </p:attrNameLst>
                                      </p:cBhvr>
                                      <p:tavLst>
                                        <p:tav tm="0">
                                          <p:val>
                                            <p:strVal val="1+#ppt_w/2"/>
                                          </p:val>
                                        </p:tav>
                                        <p:tav tm="100000">
                                          <p:val>
                                            <p:strVal val="#ppt_x"/>
                                          </p:val>
                                        </p:tav>
                                      </p:tavLst>
                                    </p:anim>
                                    <p:anim calcmode="lin" valueType="num">
                                      <p:cBhvr additive="base">
                                        <p:cTn id="52" dur="500" fill="hold"/>
                                        <p:tgtEl>
                                          <p:spTgt spid="30"/>
                                        </p:tgtEl>
                                        <p:attrNameLst>
                                          <p:attrName>ppt_y</p:attrName>
                                        </p:attrNameLst>
                                      </p:cBhvr>
                                      <p:tavLst>
                                        <p:tav tm="0">
                                          <p:val>
                                            <p:strVal val="#ppt_y"/>
                                          </p:val>
                                        </p:tav>
                                        <p:tav tm="100000">
                                          <p:val>
                                            <p:strVal val="#ppt_y"/>
                                          </p:val>
                                        </p:tav>
                                      </p:tavLst>
                                    </p:anim>
                                  </p:childTnLst>
                                </p:cTn>
                              </p:par>
                              <p:par>
                                <p:cTn id="53" presetID="2" presetClass="entr" presetSubtype="2" fill="hold" nodeType="with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additive="base">
                                        <p:cTn id="55" dur="500" fill="hold"/>
                                        <p:tgtEl>
                                          <p:spTgt spid="34"/>
                                        </p:tgtEl>
                                        <p:attrNameLst>
                                          <p:attrName>ppt_x</p:attrName>
                                        </p:attrNameLst>
                                      </p:cBhvr>
                                      <p:tavLst>
                                        <p:tav tm="0">
                                          <p:val>
                                            <p:strVal val="1+#ppt_w/2"/>
                                          </p:val>
                                        </p:tav>
                                        <p:tav tm="100000">
                                          <p:val>
                                            <p:strVal val="#ppt_x"/>
                                          </p:val>
                                        </p:tav>
                                      </p:tavLst>
                                    </p:anim>
                                    <p:anim calcmode="lin" valueType="num">
                                      <p:cBhvr additive="base">
                                        <p:cTn id="56" dur="500" fill="hold"/>
                                        <p:tgtEl>
                                          <p:spTgt spid="34"/>
                                        </p:tgtEl>
                                        <p:attrNameLst>
                                          <p:attrName>ppt_y</p:attrName>
                                        </p:attrNameLst>
                                      </p:cBhvr>
                                      <p:tavLst>
                                        <p:tav tm="0">
                                          <p:val>
                                            <p:strVal val="#ppt_y"/>
                                          </p:val>
                                        </p:tav>
                                        <p:tav tm="100000">
                                          <p:val>
                                            <p:strVal val="#ppt_y"/>
                                          </p:val>
                                        </p:tav>
                                      </p:tavLst>
                                    </p:anim>
                                  </p:childTnLst>
                                </p:cTn>
                              </p:par>
                              <p:par>
                                <p:cTn id="57" presetID="2" presetClass="entr" presetSubtype="2" fill="hold" nodeType="withEffect">
                                  <p:stCondLst>
                                    <p:cond delay="0"/>
                                  </p:stCondLst>
                                  <p:childTnLst>
                                    <p:set>
                                      <p:cBhvr>
                                        <p:cTn id="58" dur="1" fill="hold">
                                          <p:stCondLst>
                                            <p:cond delay="0"/>
                                          </p:stCondLst>
                                        </p:cTn>
                                        <p:tgtEl>
                                          <p:spTgt spid="37"/>
                                        </p:tgtEl>
                                        <p:attrNameLst>
                                          <p:attrName>style.visibility</p:attrName>
                                        </p:attrNameLst>
                                      </p:cBhvr>
                                      <p:to>
                                        <p:strVal val="visible"/>
                                      </p:to>
                                    </p:set>
                                    <p:anim calcmode="lin" valueType="num">
                                      <p:cBhvr additive="base">
                                        <p:cTn id="59" dur="500" fill="hold"/>
                                        <p:tgtEl>
                                          <p:spTgt spid="37"/>
                                        </p:tgtEl>
                                        <p:attrNameLst>
                                          <p:attrName>ppt_x</p:attrName>
                                        </p:attrNameLst>
                                      </p:cBhvr>
                                      <p:tavLst>
                                        <p:tav tm="0">
                                          <p:val>
                                            <p:strVal val="1+#ppt_w/2"/>
                                          </p:val>
                                        </p:tav>
                                        <p:tav tm="100000">
                                          <p:val>
                                            <p:strVal val="#ppt_x"/>
                                          </p:val>
                                        </p:tav>
                                      </p:tavLst>
                                    </p:anim>
                                    <p:anim calcmode="lin" valueType="num">
                                      <p:cBhvr additive="base">
                                        <p:cTn id="60" dur="500" fill="hold"/>
                                        <p:tgtEl>
                                          <p:spTgt spid="37"/>
                                        </p:tgtEl>
                                        <p:attrNameLst>
                                          <p:attrName>ppt_y</p:attrName>
                                        </p:attrNameLst>
                                      </p:cBhvr>
                                      <p:tavLst>
                                        <p:tav tm="0">
                                          <p:val>
                                            <p:strVal val="#ppt_y"/>
                                          </p:val>
                                        </p:tav>
                                        <p:tav tm="100000">
                                          <p:val>
                                            <p:strVal val="#ppt_y"/>
                                          </p:val>
                                        </p:tav>
                                      </p:tavLst>
                                    </p:anim>
                                  </p:childTnLst>
                                </p:cTn>
                              </p:par>
                              <p:par>
                                <p:cTn id="61" presetID="2" presetClass="entr" presetSubtype="2" fill="hold" nodeType="with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additive="base">
                                        <p:cTn id="63" dur="500" fill="hold"/>
                                        <p:tgtEl>
                                          <p:spTgt spid="40"/>
                                        </p:tgtEl>
                                        <p:attrNameLst>
                                          <p:attrName>ppt_x</p:attrName>
                                        </p:attrNameLst>
                                      </p:cBhvr>
                                      <p:tavLst>
                                        <p:tav tm="0">
                                          <p:val>
                                            <p:strVal val="1+#ppt_w/2"/>
                                          </p:val>
                                        </p:tav>
                                        <p:tav tm="100000">
                                          <p:val>
                                            <p:strVal val="#ppt_x"/>
                                          </p:val>
                                        </p:tav>
                                      </p:tavLst>
                                    </p:anim>
                                    <p:anim calcmode="lin" valueType="num">
                                      <p:cBhvr additive="base">
                                        <p:cTn id="64" dur="500" fill="hold"/>
                                        <p:tgtEl>
                                          <p:spTgt spid="40"/>
                                        </p:tgtEl>
                                        <p:attrNameLst>
                                          <p:attrName>ppt_y</p:attrName>
                                        </p:attrNameLst>
                                      </p:cBhvr>
                                      <p:tavLst>
                                        <p:tav tm="0">
                                          <p:val>
                                            <p:strVal val="#ppt_y"/>
                                          </p:val>
                                        </p:tav>
                                        <p:tav tm="100000">
                                          <p:val>
                                            <p:strVal val="#ppt_y"/>
                                          </p:val>
                                        </p:tav>
                                      </p:tavLst>
                                    </p:anim>
                                  </p:childTnLst>
                                </p:cTn>
                              </p:par>
                              <p:par>
                                <p:cTn id="65" presetID="2" presetClass="entr" presetSubtype="2" fill="hold" nodeType="withEffect">
                                  <p:stCondLst>
                                    <p:cond delay="0"/>
                                  </p:stCondLst>
                                  <p:childTnLst>
                                    <p:set>
                                      <p:cBhvr>
                                        <p:cTn id="66" dur="1" fill="hold">
                                          <p:stCondLst>
                                            <p:cond delay="0"/>
                                          </p:stCondLst>
                                        </p:cTn>
                                        <p:tgtEl>
                                          <p:spTgt spid="43"/>
                                        </p:tgtEl>
                                        <p:attrNameLst>
                                          <p:attrName>style.visibility</p:attrName>
                                        </p:attrNameLst>
                                      </p:cBhvr>
                                      <p:to>
                                        <p:strVal val="visible"/>
                                      </p:to>
                                    </p:set>
                                    <p:anim calcmode="lin" valueType="num">
                                      <p:cBhvr additive="base">
                                        <p:cTn id="67" dur="500" fill="hold"/>
                                        <p:tgtEl>
                                          <p:spTgt spid="43"/>
                                        </p:tgtEl>
                                        <p:attrNameLst>
                                          <p:attrName>ppt_x</p:attrName>
                                        </p:attrNameLst>
                                      </p:cBhvr>
                                      <p:tavLst>
                                        <p:tav tm="0">
                                          <p:val>
                                            <p:strVal val="1+#ppt_w/2"/>
                                          </p:val>
                                        </p:tav>
                                        <p:tav tm="100000">
                                          <p:val>
                                            <p:strVal val="#ppt_x"/>
                                          </p:val>
                                        </p:tav>
                                      </p:tavLst>
                                    </p:anim>
                                    <p:anim calcmode="lin" valueType="num">
                                      <p:cBhvr additive="base">
                                        <p:cTn id="68" dur="500" fill="hold"/>
                                        <p:tgtEl>
                                          <p:spTgt spid="43"/>
                                        </p:tgtEl>
                                        <p:attrNameLst>
                                          <p:attrName>ppt_y</p:attrName>
                                        </p:attrNameLst>
                                      </p:cBhvr>
                                      <p:tavLst>
                                        <p:tav tm="0">
                                          <p:val>
                                            <p:strVal val="#ppt_y"/>
                                          </p:val>
                                        </p:tav>
                                        <p:tav tm="100000">
                                          <p:val>
                                            <p:strVal val="#ppt_y"/>
                                          </p:val>
                                        </p:tav>
                                      </p:tavLst>
                                    </p:anim>
                                  </p:childTnLst>
                                </p:cTn>
                              </p:par>
                              <p:par>
                                <p:cTn id="69" presetID="2" presetClass="entr" presetSubtype="2" fill="hold" nodeType="withEffect">
                                  <p:stCondLst>
                                    <p:cond delay="0"/>
                                  </p:stCondLst>
                                  <p:childTnLst>
                                    <p:set>
                                      <p:cBhvr>
                                        <p:cTn id="70" dur="1" fill="hold">
                                          <p:stCondLst>
                                            <p:cond delay="0"/>
                                          </p:stCondLst>
                                        </p:cTn>
                                        <p:tgtEl>
                                          <p:spTgt spid="46"/>
                                        </p:tgtEl>
                                        <p:attrNameLst>
                                          <p:attrName>style.visibility</p:attrName>
                                        </p:attrNameLst>
                                      </p:cBhvr>
                                      <p:to>
                                        <p:strVal val="visible"/>
                                      </p:to>
                                    </p:set>
                                    <p:anim calcmode="lin" valueType="num">
                                      <p:cBhvr additive="base">
                                        <p:cTn id="71" dur="500" fill="hold"/>
                                        <p:tgtEl>
                                          <p:spTgt spid="46"/>
                                        </p:tgtEl>
                                        <p:attrNameLst>
                                          <p:attrName>ppt_x</p:attrName>
                                        </p:attrNameLst>
                                      </p:cBhvr>
                                      <p:tavLst>
                                        <p:tav tm="0">
                                          <p:val>
                                            <p:strVal val="1+#ppt_w/2"/>
                                          </p:val>
                                        </p:tav>
                                        <p:tav tm="100000">
                                          <p:val>
                                            <p:strVal val="#ppt_x"/>
                                          </p:val>
                                        </p:tav>
                                      </p:tavLst>
                                    </p:anim>
                                    <p:anim calcmode="lin" valueType="num">
                                      <p:cBhvr additive="base">
                                        <p:cTn id="72" dur="50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25.4"/>
</p:tagLst>
</file>

<file path=ppt/tags/tag2.xml><?xml version="1.0" encoding="utf-8"?>
<p:tagLst xmlns:a="http://schemas.openxmlformats.org/drawingml/2006/main" xmlns:r="http://schemas.openxmlformats.org/officeDocument/2006/relationships" xmlns:p="http://schemas.openxmlformats.org/presentationml/2006/main">
  <p:tag name="TIMING" val="|12|5.2"/>
</p:tagLst>
</file>

<file path=ppt/tags/tag3.xml><?xml version="1.0" encoding="utf-8"?>
<p:tagLst xmlns:a="http://schemas.openxmlformats.org/drawingml/2006/main" xmlns:r="http://schemas.openxmlformats.org/officeDocument/2006/relationships" xmlns:p="http://schemas.openxmlformats.org/presentationml/2006/main">
  <p:tag name="TIMING" val="|9.2|21.1|22.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Custom 3">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FFFFFF"/>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11698</TotalTime>
  <Words>2415</Words>
  <Application>Microsoft Macintosh PowerPoint</Application>
  <PresentationFormat>On-screen Show (4:3)</PresentationFormat>
  <Paragraphs>344</Paragraphs>
  <Slides>58</Slides>
  <Notes>5</Notes>
  <HiddenSlides>0</HiddenSlides>
  <MMClips>0</MMClips>
  <ScaleCrop>false</ScaleCrop>
  <HeadingPairs>
    <vt:vector size="4" baseType="variant">
      <vt:variant>
        <vt:lpstr>Theme</vt:lpstr>
      </vt:variant>
      <vt:variant>
        <vt:i4>1</vt:i4>
      </vt:variant>
      <vt:variant>
        <vt:lpstr>Slide Titles</vt:lpstr>
      </vt:variant>
      <vt:variant>
        <vt:i4>58</vt:i4>
      </vt:variant>
    </vt:vector>
  </HeadingPairs>
  <TitlesOfParts>
    <vt:vector size="59" baseType="lpstr">
      <vt:lpstr>Apex</vt:lpstr>
      <vt:lpstr>Dropping Docs on Darknets Part 2: Identity Boogaloo</vt:lpstr>
      <vt:lpstr>About Adrian</vt:lpstr>
      <vt:lpstr>Perspective and General Warnings</vt:lpstr>
      <vt:lpstr>Old Cases</vt:lpstr>
      <vt:lpstr>Basics of how Tor works</vt:lpstr>
      <vt:lpstr>A little background…</vt:lpstr>
      <vt:lpstr>Tor</vt:lpstr>
      <vt:lpstr>Overview</vt:lpstr>
      <vt:lpstr>Tor: The Onion Router</vt:lpstr>
      <vt:lpstr>Layers like an Ogre</vt:lpstr>
      <vt:lpstr>Layout to connect to Hidden Sevice</vt:lpstr>
      <vt:lpstr>Layout to connect to Hidden Sevice</vt:lpstr>
      <vt:lpstr>Layout to connect to Hidden Sevice</vt:lpstr>
      <vt:lpstr>Layout to connect to Hidden Sevice</vt:lpstr>
      <vt:lpstr>Layout to connect to Hidden Sevice</vt:lpstr>
      <vt:lpstr>Layout to connect to Hidden Sevice</vt:lpstr>
      <vt:lpstr>Node types</vt:lpstr>
      <vt:lpstr>What does it look like to the user?</vt:lpstr>
      <vt:lpstr>Applications/Sites</vt:lpstr>
      <vt:lpstr>Tor Pros and Cons</vt:lpstr>
      <vt:lpstr>What does the traffic look like?</vt:lpstr>
      <vt:lpstr>Shout out to I2P</vt:lpstr>
      <vt:lpstr>Bitcoin?</vt:lpstr>
      <vt:lpstr>Case 3: The Silk Road</vt:lpstr>
      <vt:lpstr>Case 3: The Silk Road</vt:lpstr>
      <vt:lpstr>Case 3: The Silk Road</vt:lpstr>
      <vt:lpstr>Case 3: The Silk Road</vt:lpstr>
      <vt:lpstr>Case 3: The Silk Road</vt:lpstr>
      <vt:lpstr>Case 3: The Silk Road</vt:lpstr>
      <vt:lpstr>Case 3: The Silk Road</vt:lpstr>
      <vt:lpstr>Case 3: The Silk Road</vt:lpstr>
      <vt:lpstr>Case 3: The Silk Road</vt:lpstr>
      <vt:lpstr>Case 3: The Silk Road</vt:lpstr>
      <vt:lpstr>Case 3: The Silk Road</vt:lpstr>
      <vt:lpstr>Case 3: The Silk Road</vt:lpstr>
      <vt:lpstr>Case 3: The Silk Road</vt:lpstr>
      <vt:lpstr>Case 3: The Silk Road</vt:lpstr>
      <vt:lpstr>Case 4: Tim DeFoggi</vt:lpstr>
      <vt:lpstr>Operation Torpedo: FBI NIT</vt:lpstr>
      <vt:lpstr>Other</vt:lpstr>
      <vt:lpstr>Make hidden server contact you over public Internet</vt:lpstr>
      <vt:lpstr>DNS Leaks</vt:lpstr>
      <vt:lpstr>Case 4: Tim DeFoggi</vt:lpstr>
      <vt:lpstr>Case 5: Blake Benthall &amp; Operation Onymous</vt:lpstr>
      <vt:lpstr>Case 5: Blake Benthall &amp; Operation Onymous</vt:lpstr>
      <vt:lpstr>Case 5: Blake Benthall &amp; Operation Onymous</vt:lpstr>
      <vt:lpstr>Case 5: Blake Benthall &amp; Operation Onymous</vt:lpstr>
      <vt:lpstr>Correlation of end point and exit point</vt:lpstr>
      <vt:lpstr>Timing Correlation</vt:lpstr>
      <vt:lpstr>Case 5: Blake Benthall &amp; Operation Onymous</vt:lpstr>
      <vt:lpstr>Side Stuff</vt:lpstr>
      <vt:lpstr>Reddit?</vt:lpstr>
      <vt:lpstr>Demos</vt:lpstr>
      <vt:lpstr>Many More Links</vt:lpstr>
      <vt:lpstr>Sites of Mine</vt:lpstr>
      <vt:lpstr>ADHD Linux</vt:lpstr>
      <vt:lpstr>Events</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phukd</dc:title>
  <dc:creator>adrian</dc:creator>
  <cp:lastModifiedBy>Adrian Crenshaw</cp:lastModifiedBy>
  <cp:revision>1332</cp:revision>
  <dcterms:created xsi:type="dcterms:W3CDTF">2006-08-16T00:00:00Z</dcterms:created>
  <dcterms:modified xsi:type="dcterms:W3CDTF">2015-10-15T19:53:26Z</dcterms:modified>
</cp:coreProperties>
</file>